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78" r:id="rId4"/>
    <p:sldMasterId id="214748367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4613D7D-A0AB-4ADC-8191-5FB68B3E8A5B}">
  <a:tblStyle styleId="{A4613D7D-A0AB-4ADC-8191-5FB68B3E8A5B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Simon</a:t>
            </a:r>
          </a:p>
        </p:txBody>
      </p:sp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76" name="Shape 2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7" name="Shape 2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Domi</a:t>
            </a:r>
          </a:p>
        </p:txBody>
      </p:sp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Simon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André</a:t>
            </a:r>
          </a:p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Elab#2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Domi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André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Simon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0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49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elfoli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type="ctrTitle"/>
          </p:nvPr>
        </p:nvSpPr>
        <p:spPr>
          <a:xfrm>
            <a:off x="1028700" y="1352554"/>
            <a:ext cx="7086600" cy="13688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4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9" name="Shape 69"/>
          <p:cNvSpPr txBox="1"/>
          <p:nvPr>
            <p:ph idx="1" type="subTitle"/>
          </p:nvPr>
        </p:nvSpPr>
        <p:spPr>
          <a:xfrm>
            <a:off x="1028700" y="2724150"/>
            <a:ext cx="70866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x="5932171" y="3235746"/>
            <a:ext cx="2183130" cy="280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x="1028700" y="3242883"/>
            <a:ext cx="4800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6057900" y="10731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95250" lvl="2" marL="8572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82550" lvl="0" marL="1714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95250" lvl="1" marL="5143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95250" lvl="2" marL="8572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el und Inhal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514350" y="1645919"/>
            <a:ext cx="8115300" cy="3018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Abschnitts- überschrif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9" name="Shape 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514350" y="565150"/>
            <a:ext cx="8115298" cy="21014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768350" y="2731293"/>
            <a:ext cx="7867650" cy="7167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514350" y="285751"/>
            <a:ext cx="5243618" cy="273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Zwei Inhalt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514350" y="1645919"/>
            <a:ext cx="4000500" cy="3018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2" type="body"/>
          </p:nvPr>
        </p:nvSpPr>
        <p:spPr>
          <a:xfrm>
            <a:off x="4629150" y="1645919"/>
            <a:ext cx="4000500" cy="3018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Shape 100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Vergleich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2171700" y="571500"/>
            <a:ext cx="6457950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6" y="1637851"/>
            <a:ext cx="380999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2" type="body"/>
          </p:nvPr>
        </p:nvSpPr>
        <p:spPr>
          <a:xfrm>
            <a:off x="514350" y="2349500"/>
            <a:ext cx="3983831" cy="23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3" type="body"/>
          </p:nvPr>
        </p:nvSpPr>
        <p:spPr>
          <a:xfrm>
            <a:off x="4800600" y="1637851"/>
            <a:ext cx="382905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7" name="Shape 107"/>
          <p:cNvSpPr txBox="1"/>
          <p:nvPr>
            <p:ph idx="4" type="body"/>
          </p:nvPr>
        </p:nvSpPr>
        <p:spPr>
          <a:xfrm>
            <a:off x="4629150" y="2349500"/>
            <a:ext cx="4000500" cy="23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Nur Titel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3" name="Shape 113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Le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Inhalt mit Überschrif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514350" y="1143000"/>
            <a:ext cx="308609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746685" y="560070"/>
            <a:ext cx="4882964" cy="410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2" type="body"/>
          </p:nvPr>
        </p:nvSpPr>
        <p:spPr>
          <a:xfrm>
            <a:off x="514350" y="2343150"/>
            <a:ext cx="3086099" cy="232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Bild mit Überschrif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514350" y="1143000"/>
            <a:ext cx="515492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9" name="Shape 129"/>
          <p:cNvSpPr/>
          <p:nvPr>
            <p:ph idx="2" type="pic"/>
          </p:nvPr>
        </p:nvSpPr>
        <p:spPr>
          <a:xfrm>
            <a:off x="5895928" y="563431"/>
            <a:ext cx="2733721" cy="41005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514350" y="2343150"/>
            <a:ext cx="5154929" cy="2320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abild mit Beschriftung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514333" y="3523021"/>
            <a:ext cx="8116526" cy="6145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6" name="Shape 136"/>
          <p:cNvSpPr/>
          <p:nvPr>
            <p:ph idx="2" type="pic"/>
          </p:nvPr>
        </p:nvSpPr>
        <p:spPr>
          <a:xfrm>
            <a:off x="511295" y="706079"/>
            <a:ext cx="8116380" cy="2608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514350" y="4137537"/>
            <a:ext cx="8115300" cy="5264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el und Beschriftung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42" name="Shape 1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>
            <p:ph type="title"/>
          </p:nvPr>
        </p:nvSpPr>
        <p:spPr>
          <a:xfrm>
            <a:off x="514350" y="565150"/>
            <a:ext cx="8115300" cy="2101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768350" y="2736850"/>
            <a:ext cx="7597887" cy="74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0" type="dt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1" type="ftr"/>
          </p:nvPr>
        </p:nvSpPr>
        <p:spPr>
          <a:xfrm>
            <a:off x="514350" y="284956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Zitat mit Beschriftung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49" name="Shape 1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>
            <p:ph type="title"/>
          </p:nvPr>
        </p:nvSpPr>
        <p:spPr>
          <a:xfrm>
            <a:off x="768350" y="565150"/>
            <a:ext cx="7613649" cy="19533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977899" y="2524167"/>
            <a:ext cx="7194552" cy="333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Shape 152"/>
          <p:cNvSpPr txBox="1"/>
          <p:nvPr>
            <p:ph idx="2" type="body"/>
          </p:nvPr>
        </p:nvSpPr>
        <p:spPr>
          <a:xfrm>
            <a:off x="768350" y="2969897"/>
            <a:ext cx="7613649" cy="5099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3" name="Shape 153"/>
          <p:cNvSpPr txBox="1"/>
          <p:nvPr>
            <p:ph idx="10" type="dt"/>
          </p:nvPr>
        </p:nvSpPr>
        <p:spPr>
          <a:xfrm>
            <a:off x="5860839" y="285750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Shape 154"/>
          <p:cNvSpPr txBox="1"/>
          <p:nvPr>
            <p:ph idx="11" type="ftr"/>
          </p:nvPr>
        </p:nvSpPr>
        <p:spPr>
          <a:xfrm>
            <a:off x="514350" y="284956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Shape 155"/>
          <p:cNvSpPr txBox="1"/>
          <p:nvPr>
            <p:ph idx="12" type="sldNum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56" name="Shape 156"/>
          <p:cNvSpPr txBox="1"/>
          <p:nvPr/>
        </p:nvSpPr>
        <p:spPr>
          <a:xfrm>
            <a:off x="357187" y="700087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8238172" y="2025967"/>
            <a:ext cx="457200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nskarte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59" name="Shape 1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>
            <p:ph type="title"/>
          </p:nvPr>
        </p:nvSpPr>
        <p:spPr>
          <a:xfrm>
            <a:off x="768370" y="843525"/>
            <a:ext cx="7609640" cy="18838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768350" y="2736236"/>
            <a:ext cx="7608490" cy="7499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Shape 162"/>
          <p:cNvSpPr txBox="1"/>
          <p:nvPr>
            <p:ph idx="10" type="dt"/>
          </p:nvPr>
        </p:nvSpPr>
        <p:spPr>
          <a:xfrm>
            <a:off x="5860839" y="2841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3" name="Shape 163"/>
          <p:cNvSpPr txBox="1"/>
          <p:nvPr>
            <p:ph idx="11" type="ftr"/>
          </p:nvPr>
        </p:nvSpPr>
        <p:spPr>
          <a:xfrm>
            <a:off x="514350" y="284162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Spalt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2171700" y="571500"/>
            <a:ext cx="6457948" cy="977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514350" y="1651559"/>
            <a:ext cx="2592324" cy="4629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514349" y="2178424"/>
            <a:ext cx="2592324" cy="248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9" name="Shape 169"/>
          <p:cNvSpPr txBox="1"/>
          <p:nvPr>
            <p:ph idx="3" type="body"/>
          </p:nvPr>
        </p:nvSpPr>
        <p:spPr>
          <a:xfrm>
            <a:off x="3276600" y="1650999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0" name="Shape 170"/>
          <p:cNvSpPr txBox="1"/>
          <p:nvPr>
            <p:ph idx="4" type="body"/>
          </p:nvPr>
        </p:nvSpPr>
        <p:spPr>
          <a:xfrm>
            <a:off x="3275143" y="2178050"/>
            <a:ext cx="2592324" cy="248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Shape 171"/>
          <p:cNvSpPr txBox="1"/>
          <p:nvPr>
            <p:ph idx="5" type="body"/>
          </p:nvPr>
        </p:nvSpPr>
        <p:spPr>
          <a:xfrm>
            <a:off x="6038850" y="1644649"/>
            <a:ext cx="2592324" cy="4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Shape 172"/>
          <p:cNvSpPr txBox="1"/>
          <p:nvPr>
            <p:ph idx="6" type="body"/>
          </p:nvPr>
        </p:nvSpPr>
        <p:spPr>
          <a:xfrm>
            <a:off x="6038851" y="2178424"/>
            <a:ext cx="2592324" cy="248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3" name="Shape 173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4" name="Shape 174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Bildspalte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2171700" y="571500"/>
            <a:ext cx="6457948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516462" y="3143250"/>
            <a:ext cx="2588687" cy="5120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Shape 179"/>
          <p:cNvSpPr/>
          <p:nvPr>
            <p:ph idx="2" type="pic"/>
          </p:nvPr>
        </p:nvSpPr>
        <p:spPr>
          <a:xfrm>
            <a:off x="516462" y="1771650"/>
            <a:ext cx="2588687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0" name="Shape 180"/>
          <p:cNvSpPr txBox="1"/>
          <p:nvPr>
            <p:ph idx="3" type="body"/>
          </p:nvPr>
        </p:nvSpPr>
        <p:spPr>
          <a:xfrm>
            <a:off x="516462" y="3655323"/>
            <a:ext cx="2588687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1" name="Shape 181"/>
          <p:cNvSpPr txBox="1"/>
          <p:nvPr>
            <p:ph idx="4" type="body"/>
          </p:nvPr>
        </p:nvSpPr>
        <p:spPr>
          <a:xfrm>
            <a:off x="3280698" y="3143250"/>
            <a:ext cx="2586700" cy="5120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2" name="Shape 182"/>
          <p:cNvSpPr/>
          <p:nvPr>
            <p:ph idx="5" type="pic"/>
          </p:nvPr>
        </p:nvSpPr>
        <p:spPr>
          <a:xfrm>
            <a:off x="3280696" y="1771650"/>
            <a:ext cx="2586701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3" name="Shape 183"/>
          <p:cNvSpPr txBox="1"/>
          <p:nvPr>
            <p:ph idx="6" type="body"/>
          </p:nvPr>
        </p:nvSpPr>
        <p:spPr>
          <a:xfrm>
            <a:off x="3280698" y="3655323"/>
            <a:ext cx="2586700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Shape 184"/>
          <p:cNvSpPr txBox="1"/>
          <p:nvPr>
            <p:ph idx="7" type="body"/>
          </p:nvPr>
        </p:nvSpPr>
        <p:spPr>
          <a:xfrm>
            <a:off x="6037298" y="3143250"/>
            <a:ext cx="2592351" cy="51207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1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Shape 185"/>
          <p:cNvSpPr/>
          <p:nvPr>
            <p:ph idx="8" type="pic"/>
          </p:nvPr>
        </p:nvSpPr>
        <p:spPr>
          <a:xfrm>
            <a:off x="6037391" y="1771650"/>
            <a:ext cx="2585908" cy="1143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799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Shape 186"/>
          <p:cNvSpPr txBox="1"/>
          <p:nvPr>
            <p:ph idx="9" type="body"/>
          </p:nvPr>
        </p:nvSpPr>
        <p:spPr>
          <a:xfrm>
            <a:off x="6037298" y="3655321"/>
            <a:ext cx="2589333" cy="100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7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Font typeface="Arial"/>
              <a:buNone/>
              <a:defRPr b="0" i="0" sz="67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7" name="Shape 187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8" name="Shape 188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9" name="Shape 189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el und vertikaler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 rot="5400000">
            <a:off x="3062952" y="-902683"/>
            <a:ext cx="3018093" cy="8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Shape 193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4" name="Shape 194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5" name="Shape 195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kaler Titel und 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97" name="Shape 19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281362"/>
            <a:ext cx="9144000" cy="1862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Shape 198"/>
          <p:cNvSpPr txBox="1"/>
          <p:nvPr>
            <p:ph type="title"/>
          </p:nvPr>
        </p:nvSpPr>
        <p:spPr>
          <a:xfrm rot="5400000">
            <a:off x="6394449" y="1250950"/>
            <a:ext cx="2927350" cy="1543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 rot="5400000">
            <a:off x="2381250" y="-1054100"/>
            <a:ext cx="2927350" cy="6153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Shape 200"/>
          <p:cNvSpPr txBox="1"/>
          <p:nvPr>
            <p:ph idx="10" type="dt"/>
          </p:nvPr>
        </p:nvSpPr>
        <p:spPr>
          <a:xfrm>
            <a:off x="5860839" y="284956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1" name="Shape 201"/>
          <p:cNvSpPr txBox="1"/>
          <p:nvPr>
            <p:ph idx="11" type="ftr"/>
          </p:nvPr>
        </p:nvSpPr>
        <p:spPr>
          <a:xfrm>
            <a:off x="514350" y="285750"/>
            <a:ext cx="5243618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8146839" y="285750"/>
            <a:ext cx="48281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0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0" name="Shape 6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10810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type="title"/>
          </p:nvPr>
        </p:nvSpPr>
        <p:spPr>
          <a:xfrm>
            <a:off x="2171700" y="573279"/>
            <a:ext cx="6457950" cy="969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514350" y="1645919"/>
            <a:ext cx="8115300" cy="301809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lt1"/>
              </a:buClr>
              <a:buSzPct val="97058"/>
              <a:buFont typeface="Arial"/>
              <a:buChar char="•"/>
              <a:defRPr b="0" i="0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762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85725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96428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952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952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952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952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952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952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lt1"/>
              </a:buClr>
              <a:buSzPct val="1000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0" type="dt"/>
          </p:nvPr>
        </p:nvSpPr>
        <p:spPr>
          <a:xfrm>
            <a:off x="6446519" y="4767262"/>
            <a:ext cx="218313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1" type="ftr"/>
          </p:nvPr>
        </p:nvSpPr>
        <p:spPr>
          <a:xfrm>
            <a:off x="514350" y="4766883"/>
            <a:ext cx="58292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7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6572250" y="285750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3.png"/><Relationship Id="rId4" Type="http://schemas.openxmlformats.org/officeDocument/2006/relationships/image" Target="../media/image0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idx="1" type="subTitle"/>
          </p:nvPr>
        </p:nvSpPr>
        <p:spPr>
          <a:xfrm>
            <a:off x="2514950" y="3517225"/>
            <a:ext cx="1605600" cy="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Dominik Vogel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André Schmitt</a:t>
            </a: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/>
              <a:t>Simon Vollmer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924" y="1096050"/>
            <a:ext cx="6814200" cy="22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</a:t>
            </a:r>
            <a:r>
              <a:rPr lang="en" sz="2700"/>
              <a:t>-</a:t>
            </a: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</a:p>
        </p:txBody>
      </p:sp>
      <p:pic>
        <p:nvPicPr>
          <p:cNvPr descr="combine.png"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762" y="1017725"/>
            <a:ext cx="4010474" cy="38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AUTOMATION/T</a:t>
            </a:r>
            <a:r>
              <a:rPr lang="en" sz="2700"/>
              <a:t>ESTING</a:t>
            </a:r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/>
              <a:t>Eigenes Tool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Anwendung auswählen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Script laden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Script starten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Schauen, ob es stimmt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(Noch) keine automatische Prüfung möglich</a:t>
            </a:r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ARCHITEKTUR</a:t>
            </a: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/>
              <a:t>Objektorientiert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Unterteilung in Klassen wie: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Player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Item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Room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...</a:t>
            </a:r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/>
              <a:t>KLASSENDIAGRAMM</a:t>
            </a:r>
          </a:p>
        </p:txBody>
      </p:sp>
      <p:pic>
        <p:nvPicPr>
          <p:cNvPr id="293" name="Shape 2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249" y="978025"/>
            <a:ext cx="8077826" cy="408927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2700"/>
              <a:t>Warum TextVenturer?</a:t>
            </a:r>
          </a:p>
        </p:txBody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/>
              <a:t>Junges, dynamisches Trio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Kreative Köpfe welche vor keiner Herausforderung zurückschrecken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Innovative Ideen für eine bekannte Spielidee</a:t>
            </a: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Entwickelt von der Zielgruppe für die Zielgruppe</a:t>
            </a:r>
          </a:p>
        </p:txBody>
      </p:sp>
      <p:sp>
        <p:nvSpPr>
          <p:cNvPr id="301" name="Shape 30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/>
          <p:nvPr>
            <p:ph type="title"/>
          </p:nvPr>
        </p:nvSpPr>
        <p:spPr>
          <a:xfrm>
            <a:off x="514350" y="2227300"/>
            <a:ext cx="81153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lang="en" sz="3600"/>
              <a:t>Danke für Ihre Aufmerksamkeit</a:t>
            </a: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</a:p>
        </p:txBody>
      </p:sp>
      <p:pic>
        <p:nvPicPr>
          <p:cNvPr id="214" name="Shape 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350" y="1152700"/>
            <a:ext cx="6065275" cy="357284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Vision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RUP-Rollenverteilung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Scrumming auf </a:t>
            </a:r>
            <a:r>
              <a:rPr lang="en"/>
              <a:t>YouTrack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Technologien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Nichtfunktionale Anforderungen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</a:t>
            </a:r>
            <a:r>
              <a:rPr lang="en"/>
              <a:t>-C</a:t>
            </a: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ase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Automation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b="0" i="0" lang="en" sz="16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Software Architektur</a:t>
            </a:r>
          </a:p>
          <a:p>
            <a:pPr indent="-304800" lvl="0" marL="698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ct val="97058"/>
              <a:buFont typeface="Arial"/>
            </a:pPr>
            <a:r>
              <a:rPr lang="en"/>
              <a:t>Warum TextVenturer?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RUP ROLLENVERTEILUNG</a:t>
            </a:r>
          </a:p>
        </p:txBody>
      </p:sp>
      <p:graphicFrame>
        <p:nvGraphicFramePr>
          <p:cNvPr id="228" name="Shape 228"/>
          <p:cNvGraphicFramePr/>
          <p:nvPr/>
        </p:nvGraphicFramePr>
        <p:xfrm>
          <a:off x="952500" y="154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{A4613D7D-A0AB-4ADC-8191-5FB68B3E8A5B}</a:tableStyleId>
              </a:tblPr>
              <a:tblGrid>
                <a:gridCol w="2589200"/>
                <a:gridCol w="46498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Funktion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Name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Implementation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Dominik Vogel, André Schmitt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Design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Dominik Vogel, Simon Vollmer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Configuration Manager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Tester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Dominik Vogel, Simon Vollmer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Project Management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André Schmitt, Simon Vollmer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SPRINT BURNDOWN</a:t>
            </a:r>
          </a:p>
        </p:txBody>
      </p:sp>
      <p:pic>
        <p:nvPicPr>
          <p:cNvPr id="235" name="Shape 235"/>
          <p:cNvPicPr preferRelativeResize="0"/>
          <p:nvPr/>
        </p:nvPicPr>
        <p:blipFill rotWithShape="1">
          <a:blip r:embed="rId3">
            <a:alphaModFix/>
          </a:blip>
          <a:srcRect b="21553" l="1313" r="16069" t="9718"/>
          <a:stretch/>
        </p:blipFill>
        <p:spPr>
          <a:xfrm>
            <a:off x="213725" y="1160450"/>
            <a:ext cx="7726867" cy="348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4">
            <a:alphaModFix/>
          </a:blip>
          <a:srcRect b="20899" l="1257" r="15492" t="8801"/>
          <a:stretch/>
        </p:blipFill>
        <p:spPr>
          <a:xfrm>
            <a:off x="213725" y="1160450"/>
            <a:ext cx="7726876" cy="348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TECHNOLOGIEN 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entury Gothic"/>
            </a:pPr>
            <a:r>
              <a:rPr lang="en"/>
              <a:t>Versionsverwaltung:	GitHub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Scrumming:			YouTrack ← Jira</a:t>
            </a:r>
          </a:p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/>
              <a:t>IDE:					Microsoft Visual Studio</a:t>
            </a:r>
          </a:p>
          <a:p>
            <a:pPr indent="-333375" lvl="0" marL="457200" marR="0" rtl="0" algn="l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97058"/>
              <a:buFont typeface="Century Gothic"/>
            </a:pPr>
            <a:r>
              <a:rPr lang="en"/>
              <a:t>Programmiersprache: 	C++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VLD (Visual Leak Detector)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OpenGL</a:t>
            </a:r>
          </a:p>
          <a:p>
            <a:pPr indent="-228600" lvl="1" marL="914400" marR="0" rtl="0" algn="l">
              <a:lnSpc>
                <a:spcPct val="90000"/>
              </a:lnSpc>
              <a:spcBef>
                <a:spcPts val="0"/>
              </a:spcBef>
            </a:pPr>
            <a:r>
              <a:rPr lang="en"/>
              <a:t>Windows</a:t>
            </a:r>
          </a:p>
        </p:txBody>
      </p:sp>
      <p:sp>
        <p:nvSpPr>
          <p:cNvPr id="244" name="Shape 2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x="514350" y="565150"/>
            <a:ext cx="81153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4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146839" y="285750"/>
            <a:ext cx="482700" cy="273900"/>
          </a:xfrm>
          <a:prstGeom prst="rect">
            <a:avLst/>
          </a:prstGeom>
        </p:spPr>
        <p:txBody>
          <a:bodyPr anchorCtr="0" anchor="ctr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NICHTFUNKTIONALE ANFORDERUNGEN</a:t>
            </a: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1649037"/>
            <a:ext cx="8743950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entury Gothic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ALL­-UM­FAS­SENDES USE-CASE</a:t>
            </a:r>
          </a:p>
        </p:txBody>
      </p:sp>
      <p:grpSp>
        <p:nvGrpSpPr>
          <p:cNvPr id="263" name="Shape 263"/>
          <p:cNvGrpSpPr/>
          <p:nvPr/>
        </p:nvGrpSpPr>
        <p:grpSpPr>
          <a:xfrm>
            <a:off x="2345165" y="1151365"/>
            <a:ext cx="4453679" cy="3834601"/>
            <a:chOff x="894376" y="1017725"/>
            <a:chExt cx="4453679" cy="3834601"/>
          </a:xfrm>
        </p:grpSpPr>
        <p:sp>
          <p:nvSpPr>
            <p:cNvPr id="264" name="Shape 264"/>
            <p:cNvSpPr/>
            <p:nvPr/>
          </p:nvSpPr>
          <p:spPr>
            <a:xfrm>
              <a:off x="894376" y="1017725"/>
              <a:ext cx="4451858" cy="383460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65" name="Shape 26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4611" y="1017725"/>
              <a:ext cx="4433445" cy="3820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Shape 26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  <a:buFont typeface="Century Gothic"/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Kondensstreifen">
  <a:themeElements>
    <a:clrScheme name="Kondensstreife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