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ADAB7E-6C85-4773-BECC-62814C4F47BA}">
  <a:tblStyle styleId="{DAADAB7E-6C85-4773-BECC-62814C4F4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1a611b0a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1a611b0a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1a611b0a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1a611b0a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2364138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2364138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1a611b0a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1a611b0a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26521a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26521a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26521ae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26521ae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26521aec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26521aec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269e47e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269e47e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26521aec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26521aec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26521aec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26521aec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a611b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a611b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a611b0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a611b0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a611b0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a611b0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a611b0a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1a611b0a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a611b0a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a611b0a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a611b0a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1a611b0a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a611b0a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1a611b0a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a611b0a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a611b0a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Ravinder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6290000" y="119608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Bootstrapped Dataset</a:t>
            </a:r>
            <a:endParaRPr b="1"/>
          </a:p>
        </p:txBody>
      </p:sp>
      <p:sp>
        <p:nvSpPr>
          <p:cNvPr id="215" name="Google Shape;215;p22"/>
          <p:cNvSpPr/>
          <p:nvPr/>
        </p:nvSpPr>
        <p:spPr>
          <a:xfrm>
            <a:off x="1977446" y="25717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6" name="Google Shape;216;p22"/>
          <p:cNvCxnSpPr>
            <a:stCxn id="215" idx="2"/>
            <a:endCxn id="217" idx="0"/>
          </p:cNvCxnSpPr>
          <p:nvPr/>
        </p:nvCxnSpPr>
        <p:spPr>
          <a:xfrm flipH="1">
            <a:off x="1418846" y="2914651"/>
            <a:ext cx="10695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" name="Google Shape;218;p22"/>
          <p:cNvCxnSpPr>
            <a:stCxn id="215" idx="2"/>
            <a:endCxn id="219" idx="0"/>
          </p:cNvCxnSpPr>
          <p:nvPr/>
        </p:nvCxnSpPr>
        <p:spPr>
          <a:xfrm>
            <a:off x="2488346" y="2914651"/>
            <a:ext cx="1149300" cy="54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" name="Google Shape;220;p22"/>
          <p:cNvSpPr txBox="1"/>
          <p:nvPr/>
        </p:nvSpPr>
        <p:spPr>
          <a:xfrm>
            <a:off x="3328150" y="1329975"/>
            <a:ext cx="2031600" cy="1046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select two variables as candidates for root node</a:t>
            </a:r>
            <a:endParaRPr/>
          </a:p>
        </p:txBody>
      </p:sp>
      <p:cxnSp>
        <p:nvCxnSpPr>
          <p:cNvPr id="221" name="Google Shape;221;p22"/>
          <p:cNvCxnSpPr>
            <a:stCxn id="222" idx="7"/>
          </p:cNvCxnSpPr>
          <p:nvPr/>
        </p:nvCxnSpPr>
        <p:spPr>
          <a:xfrm rot="10800000">
            <a:off x="5474529" y="1512688"/>
            <a:ext cx="1270500" cy="493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3" name="Google Shape;223;p22"/>
          <p:cNvSpPr txBox="1"/>
          <p:nvPr/>
        </p:nvSpPr>
        <p:spPr>
          <a:xfrm>
            <a:off x="2221800" y="2550746"/>
            <a:ext cx="5331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age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77604" l="0" r="0" t="0"/>
          <a:stretch/>
        </p:blipFill>
        <p:spPr>
          <a:xfrm>
            <a:off x="5576525" y="1945750"/>
            <a:ext cx="3637299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40847" l="0" r="0" t="39431"/>
          <a:stretch/>
        </p:blipFill>
        <p:spPr>
          <a:xfrm>
            <a:off x="5576525" y="2378050"/>
            <a:ext cx="363729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58802" l="0" r="0" t="21476"/>
          <a:stretch/>
        </p:blipFill>
        <p:spPr>
          <a:xfrm>
            <a:off x="5576525" y="2798750"/>
            <a:ext cx="363729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4">
            <a:alphaModFix/>
          </a:blip>
          <a:srcRect b="0" l="0" r="0" t="77148"/>
          <a:stretch/>
        </p:blipFill>
        <p:spPr>
          <a:xfrm>
            <a:off x="5576525" y="3198950"/>
            <a:ext cx="3637300" cy="5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77148"/>
          <a:stretch/>
        </p:blipFill>
        <p:spPr>
          <a:xfrm>
            <a:off x="5584975" y="3631250"/>
            <a:ext cx="3637300" cy="5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/>
          <p:nvPr/>
        </p:nvSpPr>
        <p:spPr>
          <a:xfrm>
            <a:off x="6938350" y="1927363"/>
            <a:ext cx="533100" cy="540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6290000" y="1927363"/>
            <a:ext cx="533100" cy="540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6290000" y="119608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Bootstrapped Dataset</a:t>
            </a:r>
            <a:endParaRPr b="1"/>
          </a:p>
        </p:txBody>
      </p:sp>
      <p:sp>
        <p:nvSpPr>
          <p:cNvPr id="236" name="Google Shape;236;p23"/>
          <p:cNvSpPr/>
          <p:nvPr/>
        </p:nvSpPr>
        <p:spPr>
          <a:xfrm>
            <a:off x="1977446" y="25717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7" name="Google Shape;237;p23"/>
          <p:cNvCxnSpPr>
            <a:stCxn id="236" idx="2"/>
            <a:endCxn id="238" idx="0"/>
          </p:cNvCxnSpPr>
          <p:nvPr/>
        </p:nvCxnSpPr>
        <p:spPr>
          <a:xfrm flipH="1">
            <a:off x="1418846" y="2914651"/>
            <a:ext cx="10695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23"/>
          <p:cNvCxnSpPr>
            <a:stCxn id="236" idx="2"/>
            <a:endCxn id="240" idx="0"/>
          </p:cNvCxnSpPr>
          <p:nvPr/>
        </p:nvCxnSpPr>
        <p:spPr>
          <a:xfrm>
            <a:off x="2488346" y="2914651"/>
            <a:ext cx="1149300" cy="54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1" name="Google Shape;241;p23"/>
          <p:cNvSpPr txBox="1"/>
          <p:nvPr/>
        </p:nvSpPr>
        <p:spPr>
          <a:xfrm>
            <a:off x="3328125" y="1329975"/>
            <a:ext cx="2031600" cy="1046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randomly select two random variables as candidate for the next node</a:t>
            </a:r>
            <a:endParaRPr/>
          </a:p>
        </p:txBody>
      </p:sp>
      <p:cxnSp>
        <p:nvCxnSpPr>
          <p:cNvPr id="242" name="Google Shape;242;p23"/>
          <p:cNvCxnSpPr>
            <a:stCxn id="243" idx="1"/>
          </p:cNvCxnSpPr>
          <p:nvPr/>
        </p:nvCxnSpPr>
        <p:spPr>
          <a:xfrm rot="10800000">
            <a:off x="5446146" y="1483900"/>
            <a:ext cx="1535400" cy="308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4" name="Google Shape;244;p23"/>
          <p:cNvSpPr txBox="1"/>
          <p:nvPr/>
        </p:nvSpPr>
        <p:spPr>
          <a:xfrm>
            <a:off x="2221800" y="2550746"/>
            <a:ext cx="5331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age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45" name="Google Shape;245;p23"/>
          <p:cNvCxnSpPr>
            <a:stCxn id="246" idx="1"/>
          </p:cNvCxnSpPr>
          <p:nvPr/>
        </p:nvCxnSpPr>
        <p:spPr>
          <a:xfrm rot="10800000">
            <a:off x="5399996" y="1516300"/>
            <a:ext cx="354600" cy="275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23"/>
          <p:cNvSpPr/>
          <p:nvPr/>
        </p:nvSpPr>
        <p:spPr>
          <a:xfrm>
            <a:off x="833171" y="3515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919025" y="3494550"/>
            <a:ext cx="6513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class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49" name="Google Shape;249;p23"/>
          <p:cNvGrpSpPr/>
          <p:nvPr/>
        </p:nvGrpSpPr>
        <p:grpSpPr>
          <a:xfrm>
            <a:off x="5499975" y="1774663"/>
            <a:ext cx="3645750" cy="2190775"/>
            <a:chOff x="2133125" y="2716838"/>
            <a:chExt cx="3645750" cy="2190775"/>
          </a:xfrm>
        </p:grpSpPr>
        <p:pic>
          <p:nvPicPr>
            <p:cNvPr id="250" name="Google Shape;250;p23"/>
            <p:cNvPicPr preferRelativeResize="0"/>
            <p:nvPr/>
          </p:nvPicPr>
          <p:blipFill rotWithShape="1">
            <a:blip r:embed="rId3">
              <a:alphaModFix/>
            </a:blip>
            <a:srcRect b="77604" l="0" r="0" t="0"/>
            <a:stretch/>
          </p:blipFill>
          <p:spPr>
            <a:xfrm>
              <a:off x="2133125" y="2716838"/>
              <a:ext cx="3637299" cy="43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3"/>
            <p:cNvPicPr preferRelativeResize="0"/>
            <p:nvPr/>
          </p:nvPicPr>
          <p:blipFill rotWithShape="1">
            <a:blip r:embed="rId3">
              <a:alphaModFix/>
            </a:blip>
            <a:srcRect b="40847" l="0" r="0" t="39431"/>
            <a:stretch/>
          </p:blipFill>
          <p:spPr>
            <a:xfrm>
              <a:off x="2133125" y="31491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3"/>
            <p:cNvPicPr preferRelativeResize="0"/>
            <p:nvPr/>
          </p:nvPicPr>
          <p:blipFill rotWithShape="1">
            <a:blip r:embed="rId3">
              <a:alphaModFix/>
            </a:blip>
            <a:srcRect b="58802" l="0" r="0" t="21476"/>
            <a:stretch/>
          </p:blipFill>
          <p:spPr>
            <a:xfrm>
              <a:off x="2133125" y="35698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3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33125" y="39700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3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41575" y="44023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3"/>
          <p:cNvSpPr/>
          <p:nvPr/>
        </p:nvSpPr>
        <p:spPr>
          <a:xfrm>
            <a:off x="5676525" y="1712875"/>
            <a:ext cx="533100" cy="540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6903475" y="1712875"/>
            <a:ext cx="533100" cy="540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260" name="Google Shape;260;p24"/>
          <p:cNvSpPr txBox="1"/>
          <p:nvPr/>
        </p:nvSpPr>
        <p:spPr>
          <a:xfrm>
            <a:off x="6290000" y="119608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Bootstrapped Dataset</a:t>
            </a:r>
            <a:endParaRPr b="1"/>
          </a:p>
        </p:txBody>
      </p:sp>
      <p:sp>
        <p:nvSpPr>
          <p:cNvPr id="261" name="Google Shape;261;p24"/>
          <p:cNvSpPr/>
          <p:nvPr/>
        </p:nvSpPr>
        <p:spPr>
          <a:xfrm>
            <a:off x="1977446" y="25717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2" name="Google Shape;262;p24"/>
          <p:cNvCxnSpPr>
            <a:stCxn id="261" idx="2"/>
            <a:endCxn id="263" idx="0"/>
          </p:cNvCxnSpPr>
          <p:nvPr/>
        </p:nvCxnSpPr>
        <p:spPr>
          <a:xfrm flipH="1">
            <a:off x="1418846" y="2914651"/>
            <a:ext cx="10695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24"/>
          <p:cNvCxnSpPr>
            <a:stCxn id="261" idx="2"/>
            <a:endCxn id="265" idx="0"/>
          </p:cNvCxnSpPr>
          <p:nvPr/>
        </p:nvCxnSpPr>
        <p:spPr>
          <a:xfrm>
            <a:off x="2488346" y="2914651"/>
            <a:ext cx="1149300" cy="54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6" name="Google Shape;266;p24"/>
          <p:cNvSpPr/>
          <p:nvPr/>
        </p:nvSpPr>
        <p:spPr>
          <a:xfrm>
            <a:off x="7448725" y="1947850"/>
            <a:ext cx="533100" cy="540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3328125" y="1329975"/>
            <a:ext cx="2031600" cy="831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randomly select candidate for the next node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2221800" y="2550746"/>
            <a:ext cx="5331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833171" y="3515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919025" y="3494550"/>
            <a:ext cx="6513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class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3152496" y="3515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3238350" y="3494550"/>
            <a:ext cx="6513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sex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73" name="Google Shape;273;p24"/>
          <p:cNvGrpSpPr/>
          <p:nvPr/>
        </p:nvGrpSpPr>
        <p:grpSpPr>
          <a:xfrm>
            <a:off x="5471825" y="1774663"/>
            <a:ext cx="3645750" cy="2190775"/>
            <a:chOff x="2133125" y="2716838"/>
            <a:chExt cx="3645750" cy="2190775"/>
          </a:xfrm>
        </p:grpSpPr>
        <p:pic>
          <p:nvPicPr>
            <p:cNvPr id="274" name="Google Shape;274;p24"/>
            <p:cNvPicPr preferRelativeResize="0"/>
            <p:nvPr/>
          </p:nvPicPr>
          <p:blipFill rotWithShape="1">
            <a:blip r:embed="rId3">
              <a:alphaModFix/>
            </a:blip>
            <a:srcRect b="77604" l="0" r="0" t="0"/>
            <a:stretch/>
          </p:blipFill>
          <p:spPr>
            <a:xfrm>
              <a:off x="2133125" y="2716838"/>
              <a:ext cx="3637299" cy="43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4"/>
            <p:cNvPicPr preferRelativeResize="0"/>
            <p:nvPr/>
          </p:nvPicPr>
          <p:blipFill rotWithShape="1">
            <a:blip r:embed="rId3">
              <a:alphaModFix/>
            </a:blip>
            <a:srcRect b="40847" l="0" r="0" t="39431"/>
            <a:stretch/>
          </p:blipFill>
          <p:spPr>
            <a:xfrm>
              <a:off x="2133125" y="31491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24"/>
            <p:cNvPicPr preferRelativeResize="0"/>
            <p:nvPr/>
          </p:nvPicPr>
          <p:blipFill rotWithShape="1">
            <a:blip r:embed="rId3">
              <a:alphaModFix/>
            </a:blip>
            <a:srcRect b="58802" l="0" r="0" t="21476"/>
            <a:stretch/>
          </p:blipFill>
          <p:spPr>
            <a:xfrm>
              <a:off x="2133125" y="35698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4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33125" y="39700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4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41575" y="44023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24"/>
          <p:cNvSpPr/>
          <p:nvPr/>
        </p:nvSpPr>
        <p:spPr>
          <a:xfrm>
            <a:off x="6867450" y="1774675"/>
            <a:ext cx="533100" cy="540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7509950" y="1774675"/>
            <a:ext cx="533100" cy="540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24"/>
          <p:cNvCxnSpPr>
            <a:stCxn id="279" idx="1"/>
          </p:cNvCxnSpPr>
          <p:nvPr/>
        </p:nvCxnSpPr>
        <p:spPr>
          <a:xfrm rot="10800000">
            <a:off x="5333021" y="1549300"/>
            <a:ext cx="1612500" cy="304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290000" y="119608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Bootstrapped Dataset</a:t>
            </a:r>
            <a:endParaRPr b="1"/>
          </a:p>
        </p:txBody>
      </p:sp>
      <p:sp>
        <p:nvSpPr>
          <p:cNvPr id="288" name="Google Shape;288;p25"/>
          <p:cNvSpPr/>
          <p:nvPr/>
        </p:nvSpPr>
        <p:spPr>
          <a:xfrm>
            <a:off x="1977446" y="25717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9" name="Google Shape;289;p25"/>
          <p:cNvCxnSpPr>
            <a:stCxn id="288" idx="2"/>
            <a:endCxn id="290" idx="0"/>
          </p:cNvCxnSpPr>
          <p:nvPr/>
        </p:nvCxnSpPr>
        <p:spPr>
          <a:xfrm flipH="1">
            <a:off x="1418846" y="2914651"/>
            <a:ext cx="10695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25"/>
          <p:cNvCxnSpPr>
            <a:stCxn id="288" idx="2"/>
            <a:endCxn id="292" idx="0"/>
          </p:cNvCxnSpPr>
          <p:nvPr/>
        </p:nvCxnSpPr>
        <p:spPr>
          <a:xfrm>
            <a:off x="2488346" y="2914651"/>
            <a:ext cx="11751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3" name="Google Shape;293;p25"/>
          <p:cNvSpPr txBox="1"/>
          <p:nvPr/>
        </p:nvSpPr>
        <p:spPr>
          <a:xfrm>
            <a:off x="3328125" y="1329975"/>
            <a:ext cx="2031600" cy="126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</a:t>
            </a:r>
            <a:r>
              <a:rPr lang="en"/>
              <a:t>building</a:t>
            </a:r>
            <a:r>
              <a:rPr lang="en"/>
              <a:t> the tree as usual but choosing random set of variables to choose from at each node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2221800" y="2550746"/>
            <a:ext cx="5331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833171" y="3515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class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96" name="Google Shape;296;p25"/>
          <p:cNvCxnSpPr>
            <a:endCxn id="297" idx="0"/>
          </p:cNvCxnSpPr>
          <p:nvPr/>
        </p:nvCxnSpPr>
        <p:spPr>
          <a:xfrm flipH="1">
            <a:off x="640346" y="3858451"/>
            <a:ext cx="7407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25"/>
          <p:cNvCxnSpPr>
            <a:endCxn id="299" idx="0"/>
          </p:cNvCxnSpPr>
          <p:nvPr/>
        </p:nvCxnSpPr>
        <p:spPr>
          <a:xfrm>
            <a:off x="1418846" y="3888751"/>
            <a:ext cx="638400" cy="5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9" name="Google Shape;299;p25"/>
          <p:cNvSpPr/>
          <p:nvPr/>
        </p:nvSpPr>
        <p:spPr>
          <a:xfrm>
            <a:off x="1546346" y="44593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129446" y="44593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3152496" y="3515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sex</a:t>
            </a:r>
            <a:r>
              <a:rPr lang="en">
                <a:solidFill>
                  <a:schemeClr val="lt1"/>
                </a:solidFill>
              </a:rPr>
              <a:t>  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0" name="Google Shape;300;p25"/>
          <p:cNvCxnSpPr>
            <a:stCxn id="292" idx="2"/>
            <a:endCxn id="301" idx="0"/>
          </p:cNvCxnSpPr>
          <p:nvPr/>
        </p:nvCxnSpPr>
        <p:spPr>
          <a:xfrm flipH="1">
            <a:off x="3201396" y="3858451"/>
            <a:ext cx="462000" cy="6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5"/>
          <p:cNvCxnSpPr>
            <a:stCxn id="292" idx="2"/>
            <a:endCxn id="303" idx="0"/>
          </p:cNvCxnSpPr>
          <p:nvPr/>
        </p:nvCxnSpPr>
        <p:spPr>
          <a:xfrm>
            <a:off x="3663396" y="3858451"/>
            <a:ext cx="809700" cy="63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3" name="Google Shape;303;p25"/>
          <p:cNvSpPr/>
          <p:nvPr/>
        </p:nvSpPr>
        <p:spPr>
          <a:xfrm>
            <a:off x="3962083" y="44896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2690471" y="4468676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04" name="Google Shape;304;p25"/>
          <p:cNvGrpSpPr/>
          <p:nvPr/>
        </p:nvGrpSpPr>
        <p:grpSpPr>
          <a:xfrm>
            <a:off x="5471825" y="1774663"/>
            <a:ext cx="3645750" cy="2190775"/>
            <a:chOff x="2133125" y="2716838"/>
            <a:chExt cx="3645750" cy="2190775"/>
          </a:xfrm>
        </p:grpSpPr>
        <p:pic>
          <p:nvPicPr>
            <p:cNvPr id="305" name="Google Shape;305;p25"/>
            <p:cNvPicPr preferRelativeResize="0"/>
            <p:nvPr/>
          </p:nvPicPr>
          <p:blipFill rotWithShape="1">
            <a:blip r:embed="rId3">
              <a:alphaModFix/>
            </a:blip>
            <a:srcRect b="77604" l="0" r="0" t="0"/>
            <a:stretch/>
          </p:blipFill>
          <p:spPr>
            <a:xfrm>
              <a:off x="2133125" y="2716838"/>
              <a:ext cx="3637299" cy="43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5"/>
            <p:cNvPicPr preferRelativeResize="0"/>
            <p:nvPr/>
          </p:nvPicPr>
          <p:blipFill rotWithShape="1">
            <a:blip r:embed="rId3">
              <a:alphaModFix/>
            </a:blip>
            <a:srcRect b="40847" l="0" r="0" t="39431"/>
            <a:stretch/>
          </p:blipFill>
          <p:spPr>
            <a:xfrm>
              <a:off x="2133125" y="31491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5"/>
            <p:cNvPicPr preferRelativeResize="0"/>
            <p:nvPr/>
          </p:nvPicPr>
          <p:blipFill rotWithShape="1">
            <a:blip r:embed="rId3">
              <a:alphaModFix/>
            </a:blip>
            <a:srcRect b="58802" l="0" r="0" t="21476"/>
            <a:stretch/>
          </p:blipFill>
          <p:spPr>
            <a:xfrm>
              <a:off x="2133125" y="35698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5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33125" y="39700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5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41575" y="44023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6290000" y="119608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Bootstrapped Dataset</a:t>
            </a:r>
            <a:endParaRPr b="1"/>
          </a:p>
        </p:txBody>
      </p:sp>
      <p:sp>
        <p:nvSpPr>
          <p:cNvPr id="316" name="Google Shape;316;p26"/>
          <p:cNvSpPr/>
          <p:nvPr/>
        </p:nvSpPr>
        <p:spPr>
          <a:xfrm>
            <a:off x="1977446" y="25717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????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7" name="Google Shape;317;p26"/>
          <p:cNvCxnSpPr>
            <a:stCxn id="316" idx="2"/>
            <a:endCxn id="318" idx="0"/>
          </p:cNvCxnSpPr>
          <p:nvPr/>
        </p:nvCxnSpPr>
        <p:spPr>
          <a:xfrm flipH="1">
            <a:off x="1418846" y="2914651"/>
            <a:ext cx="10695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9" name="Google Shape;319;p26"/>
          <p:cNvCxnSpPr>
            <a:stCxn id="316" idx="2"/>
            <a:endCxn id="320" idx="0"/>
          </p:cNvCxnSpPr>
          <p:nvPr/>
        </p:nvCxnSpPr>
        <p:spPr>
          <a:xfrm>
            <a:off x="2488346" y="2914651"/>
            <a:ext cx="11751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" name="Google Shape;321;p26"/>
          <p:cNvSpPr txBox="1"/>
          <p:nvPr/>
        </p:nvSpPr>
        <p:spPr>
          <a:xfrm>
            <a:off x="2221800" y="2550746"/>
            <a:ext cx="533100" cy="384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age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833171" y="3515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class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3" name="Google Shape;323;p26"/>
          <p:cNvCxnSpPr>
            <a:endCxn id="324" idx="0"/>
          </p:cNvCxnSpPr>
          <p:nvPr/>
        </p:nvCxnSpPr>
        <p:spPr>
          <a:xfrm flipH="1">
            <a:off x="640346" y="3858451"/>
            <a:ext cx="740700" cy="6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26"/>
          <p:cNvCxnSpPr>
            <a:endCxn id="326" idx="0"/>
          </p:cNvCxnSpPr>
          <p:nvPr/>
        </p:nvCxnSpPr>
        <p:spPr>
          <a:xfrm>
            <a:off x="1418846" y="3888751"/>
            <a:ext cx="638400" cy="5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6" name="Google Shape;326;p26"/>
          <p:cNvSpPr/>
          <p:nvPr/>
        </p:nvSpPr>
        <p:spPr>
          <a:xfrm>
            <a:off x="1546346" y="44593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129446" y="44593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3152496" y="3515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sex  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7" name="Google Shape;327;p26"/>
          <p:cNvCxnSpPr>
            <a:stCxn id="320" idx="2"/>
            <a:endCxn id="328" idx="0"/>
          </p:cNvCxnSpPr>
          <p:nvPr/>
        </p:nvCxnSpPr>
        <p:spPr>
          <a:xfrm flipH="1">
            <a:off x="3201396" y="3858451"/>
            <a:ext cx="462000" cy="6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" name="Google Shape;329;p26"/>
          <p:cNvCxnSpPr>
            <a:stCxn id="320" idx="2"/>
            <a:endCxn id="330" idx="0"/>
          </p:cNvCxnSpPr>
          <p:nvPr/>
        </p:nvCxnSpPr>
        <p:spPr>
          <a:xfrm>
            <a:off x="3663396" y="3858451"/>
            <a:ext cx="809700" cy="63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0" name="Google Shape;330;p26"/>
          <p:cNvSpPr/>
          <p:nvPr/>
        </p:nvSpPr>
        <p:spPr>
          <a:xfrm>
            <a:off x="3962083" y="44896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2690471" y="4468676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129450" y="1197450"/>
            <a:ext cx="534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</a:t>
            </a:r>
            <a:r>
              <a:rPr lang="en"/>
              <a:t>: we built a decision tree: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bootstrapped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Choosing a random subset of variables at each node</a:t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5471825" y="1774663"/>
            <a:ext cx="3645750" cy="2190775"/>
            <a:chOff x="2133125" y="2716838"/>
            <a:chExt cx="3645750" cy="2190775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3">
              <a:alphaModFix/>
            </a:blip>
            <a:srcRect b="77604" l="0" r="0" t="0"/>
            <a:stretch/>
          </p:blipFill>
          <p:spPr>
            <a:xfrm>
              <a:off x="2133125" y="2716838"/>
              <a:ext cx="3637299" cy="43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6"/>
            <p:cNvPicPr preferRelativeResize="0"/>
            <p:nvPr/>
          </p:nvPicPr>
          <p:blipFill rotWithShape="1">
            <a:blip r:embed="rId3">
              <a:alphaModFix/>
            </a:blip>
            <a:srcRect b="40847" l="0" r="0" t="39431"/>
            <a:stretch/>
          </p:blipFill>
          <p:spPr>
            <a:xfrm>
              <a:off x="2133125" y="31491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6"/>
            <p:cNvPicPr preferRelativeResize="0"/>
            <p:nvPr/>
          </p:nvPicPr>
          <p:blipFill rotWithShape="1">
            <a:blip r:embed="rId3">
              <a:alphaModFix/>
            </a:blip>
            <a:srcRect b="58802" l="0" r="0" t="21476"/>
            <a:stretch/>
          </p:blipFill>
          <p:spPr>
            <a:xfrm>
              <a:off x="2133125" y="3569838"/>
              <a:ext cx="3637299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6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33125" y="39700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6"/>
            <p:cNvPicPr preferRelativeResize="0"/>
            <p:nvPr/>
          </p:nvPicPr>
          <p:blipFill rotWithShape="1">
            <a:blip r:embed="rId4">
              <a:alphaModFix/>
            </a:blip>
            <a:srcRect b="0" l="0" r="0" t="77148"/>
            <a:stretch/>
          </p:blipFill>
          <p:spPr>
            <a:xfrm>
              <a:off x="2141575" y="4402338"/>
              <a:ext cx="3637300" cy="505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create a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1164496" y="155464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39350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1767414" y="2000440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603567" y="2030933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190113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2277166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1611156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7"/>
          <p:cNvCxnSpPr>
            <a:stCxn id="343" idx="2"/>
            <a:endCxn id="346" idx="0"/>
          </p:cNvCxnSpPr>
          <p:nvPr/>
        </p:nvCxnSpPr>
        <p:spPr>
          <a:xfrm flipH="1">
            <a:off x="871546" y="1727749"/>
            <a:ext cx="561000" cy="3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1" name="Google Shape;351;p27"/>
          <p:cNvCxnSpPr>
            <a:stCxn id="343" idx="2"/>
            <a:endCxn id="345" idx="0"/>
          </p:cNvCxnSpPr>
          <p:nvPr/>
        </p:nvCxnSpPr>
        <p:spPr>
          <a:xfrm>
            <a:off x="1432546" y="1727749"/>
            <a:ext cx="603000" cy="27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27"/>
          <p:cNvCxnSpPr>
            <a:stCxn id="346" idx="2"/>
            <a:endCxn id="347" idx="0"/>
          </p:cNvCxnSpPr>
          <p:nvPr/>
        </p:nvCxnSpPr>
        <p:spPr>
          <a:xfrm flipH="1">
            <a:off x="458217" y="2204033"/>
            <a:ext cx="413400" cy="3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27"/>
          <p:cNvCxnSpPr>
            <a:stCxn id="346" idx="2"/>
            <a:endCxn id="344" idx="0"/>
          </p:cNvCxnSpPr>
          <p:nvPr/>
        </p:nvCxnSpPr>
        <p:spPr>
          <a:xfrm>
            <a:off x="871617" y="2204033"/>
            <a:ext cx="235800" cy="3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4" name="Google Shape;354;p27"/>
          <p:cNvCxnSpPr>
            <a:stCxn id="345" idx="2"/>
            <a:endCxn id="349" idx="0"/>
          </p:cNvCxnSpPr>
          <p:nvPr/>
        </p:nvCxnSpPr>
        <p:spPr>
          <a:xfrm flipH="1">
            <a:off x="1879164" y="2173540"/>
            <a:ext cx="1563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27"/>
          <p:cNvCxnSpPr>
            <a:stCxn id="345" idx="2"/>
            <a:endCxn id="348" idx="0"/>
          </p:cNvCxnSpPr>
          <p:nvPr/>
        </p:nvCxnSpPr>
        <p:spPr>
          <a:xfrm>
            <a:off x="2035464" y="2173540"/>
            <a:ext cx="5097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6" name="Google Shape;356;p27"/>
          <p:cNvSpPr/>
          <p:nvPr/>
        </p:nvSpPr>
        <p:spPr>
          <a:xfrm>
            <a:off x="5014160" y="1558724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4614992" y="2506728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5754337" y="1995334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4325531" y="2025199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3817950" y="2506728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27"/>
          <p:cNvCxnSpPr>
            <a:stCxn id="356" idx="2"/>
            <a:endCxn id="359" idx="0"/>
          </p:cNvCxnSpPr>
          <p:nvPr/>
        </p:nvCxnSpPr>
        <p:spPr>
          <a:xfrm flipH="1">
            <a:off x="4654760" y="1728224"/>
            <a:ext cx="688500" cy="29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2" name="Google Shape;362;p27"/>
          <p:cNvCxnSpPr>
            <a:stCxn id="356" idx="2"/>
            <a:endCxn id="358" idx="0"/>
          </p:cNvCxnSpPr>
          <p:nvPr/>
        </p:nvCxnSpPr>
        <p:spPr>
          <a:xfrm>
            <a:off x="5343260" y="1728224"/>
            <a:ext cx="740100" cy="26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3" name="Google Shape;363;p27"/>
          <p:cNvCxnSpPr>
            <a:stCxn id="359" idx="2"/>
            <a:endCxn id="360" idx="0"/>
          </p:cNvCxnSpPr>
          <p:nvPr/>
        </p:nvCxnSpPr>
        <p:spPr>
          <a:xfrm flipH="1">
            <a:off x="4147031" y="2194699"/>
            <a:ext cx="5076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4" name="Google Shape;364;p27"/>
          <p:cNvCxnSpPr>
            <a:stCxn id="359" idx="2"/>
            <a:endCxn id="357" idx="0"/>
          </p:cNvCxnSpPr>
          <p:nvPr/>
        </p:nvCxnSpPr>
        <p:spPr>
          <a:xfrm>
            <a:off x="4654631" y="2194699"/>
            <a:ext cx="2895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5" name="Google Shape;365;p27"/>
          <p:cNvSpPr/>
          <p:nvPr/>
        </p:nvSpPr>
        <p:spPr>
          <a:xfrm>
            <a:off x="872835" y="3422218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1582407" y="3932178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212680" y="3967061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182332" y="4529487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1398507" y="4529487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27"/>
          <p:cNvCxnSpPr>
            <a:stCxn id="365" idx="2"/>
            <a:endCxn id="367" idx="0"/>
          </p:cNvCxnSpPr>
          <p:nvPr/>
        </p:nvCxnSpPr>
        <p:spPr>
          <a:xfrm flipH="1">
            <a:off x="527985" y="3620218"/>
            <a:ext cx="660300" cy="34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1" name="Google Shape;371;p27"/>
          <p:cNvCxnSpPr>
            <a:stCxn id="365" idx="2"/>
            <a:endCxn id="366" idx="0"/>
          </p:cNvCxnSpPr>
          <p:nvPr/>
        </p:nvCxnSpPr>
        <p:spPr>
          <a:xfrm>
            <a:off x="1188285" y="3620218"/>
            <a:ext cx="7095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27"/>
          <p:cNvCxnSpPr>
            <a:stCxn id="366" idx="2"/>
            <a:endCxn id="369" idx="0"/>
          </p:cNvCxnSpPr>
          <p:nvPr/>
        </p:nvCxnSpPr>
        <p:spPr>
          <a:xfrm flipH="1">
            <a:off x="1713957" y="4130178"/>
            <a:ext cx="183900" cy="3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3" name="Google Shape;373;p27"/>
          <p:cNvCxnSpPr>
            <a:stCxn id="366" idx="2"/>
            <a:endCxn id="368" idx="0"/>
          </p:cNvCxnSpPr>
          <p:nvPr/>
        </p:nvCxnSpPr>
        <p:spPr>
          <a:xfrm>
            <a:off x="1897857" y="4130178"/>
            <a:ext cx="600000" cy="3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4" name="Google Shape;374;p27"/>
          <p:cNvSpPr/>
          <p:nvPr/>
        </p:nvSpPr>
        <p:spPr>
          <a:xfrm>
            <a:off x="4329070" y="3354074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398720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4962989" y="3823402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3739300" y="3855505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330458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5498951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479869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27"/>
          <p:cNvCxnSpPr>
            <a:stCxn id="374" idx="2"/>
            <a:endCxn id="377" idx="0"/>
          </p:cNvCxnSpPr>
          <p:nvPr/>
        </p:nvCxnSpPr>
        <p:spPr>
          <a:xfrm flipH="1">
            <a:off x="4021120" y="3536174"/>
            <a:ext cx="589800" cy="3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27"/>
          <p:cNvCxnSpPr>
            <a:stCxn id="374" idx="2"/>
            <a:endCxn id="376" idx="0"/>
          </p:cNvCxnSpPr>
          <p:nvPr/>
        </p:nvCxnSpPr>
        <p:spPr>
          <a:xfrm>
            <a:off x="4610920" y="3536174"/>
            <a:ext cx="633900" cy="28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27"/>
          <p:cNvCxnSpPr>
            <a:stCxn id="377" idx="2"/>
            <a:endCxn id="378" idx="0"/>
          </p:cNvCxnSpPr>
          <p:nvPr/>
        </p:nvCxnSpPr>
        <p:spPr>
          <a:xfrm flipH="1">
            <a:off x="3586450" y="4037605"/>
            <a:ext cx="434700" cy="33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27"/>
          <p:cNvCxnSpPr>
            <a:stCxn id="377" idx="2"/>
            <a:endCxn id="375" idx="0"/>
          </p:cNvCxnSpPr>
          <p:nvPr/>
        </p:nvCxnSpPr>
        <p:spPr>
          <a:xfrm>
            <a:off x="4021150" y="4037605"/>
            <a:ext cx="247800" cy="33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5" name="Google Shape;385;p27"/>
          <p:cNvCxnSpPr>
            <a:stCxn id="376" idx="2"/>
            <a:endCxn id="380" idx="0"/>
          </p:cNvCxnSpPr>
          <p:nvPr/>
        </p:nvCxnSpPr>
        <p:spPr>
          <a:xfrm flipH="1">
            <a:off x="5080439" y="4005502"/>
            <a:ext cx="164400" cy="36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27"/>
          <p:cNvCxnSpPr>
            <a:stCxn id="376" idx="2"/>
            <a:endCxn id="379" idx="0"/>
          </p:cNvCxnSpPr>
          <p:nvPr/>
        </p:nvCxnSpPr>
        <p:spPr>
          <a:xfrm>
            <a:off x="5244839" y="4005502"/>
            <a:ext cx="536100" cy="36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p27"/>
          <p:cNvSpPr/>
          <p:nvPr/>
        </p:nvSpPr>
        <p:spPr>
          <a:xfrm>
            <a:off x="4399354" y="4831601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5217201" y="4831601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27"/>
          <p:cNvCxnSpPr>
            <a:stCxn id="380" idx="2"/>
            <a:endCxn id="387" idx="0"/>
          </p:cNvCxnSpPr>
          <p:nvPr/>
        </p:nvCxnSpPr>
        <p:spPr>
          <a:xfrm flipH="1">
            <a:off x="4681246" y="4555219"/>
            <a:ext cx="399300" cy="2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" name="Google Shape;390;p27"/>
          <p:cNvCxnSpPr>
            <a:endCxn id="388" idx="0"/>
          </p:cNvCxnSpPr>
          <p:nvPr/>
        </p:nvCxnSpPr>
        <p:spPr>
          <a:xfrm>
            <a:off x="5010051" y="4555301"/>
            <a:ext cx="489000" cy="2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1" name="Google Shape;391;p27"/>
          <p:cNvSpPr/>
          <p:nvPr/>
        </p:nvSpPr>
        <p:spPr>
          <a:xfrm>
            <a:off x="7271041" y="2577439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6909199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7942006" y="3042585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6646805" y="3074402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6186688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8509289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7768112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27"/>
          <p:cNvCxnSpPr>
            <a:stCxn id="391" idx="2"/>
            <a:endCxn id="394" idx="0"/>
          </p:cNvCxnSpPr>
          <p:nvPr/>
        </p:nvCxnSpPr>
        <p:spPr>
          <a:xfrm flipH="1">
            <a:off x="6945091" y="2758039"/>
            <a:ext cx="624300" cy="31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9" name="Google Shape;399;p27"/>
          <p:cNvCxnSpPr>
            <a:stCxn id="391" idx="2"/>
            <a:endCxn id="393" idx="0"/>
          </p:cNvCxnSpPr>
          <p:nvPr/>
        </p:nvCxnSpPr>
        <p:spPr>
          <a:xfrm>
            <a:off x="7569391" y="2758039"/>
            <a:ext cx="671100" cy="2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0" name="Google Shape;400;p27"/>
          <p:cNvCxnSpPr>
            <a:stCxn id="394" idx="2"/>
            <a:endCxn id="395" idx="0"/>
          </p:cNvCxnSpPr>
          <p:nvPr/>
        </p:nvCxnSpPr>
        <p:spPr>
          <a:xfrm flipH="1">
            <a:off x="6484955" y="3255002"/>
            <a:ext cx="4602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1" name="Google Shape;401;p27"/>
          <p:cNvCxnSpPr>
            <a:stCxn id="394" idx="2"/>
            <a:endCxn id="392" idx="0"/>
          </p:cNvCxnSpPr>
          <p:nvPr/>
        </p:nvCxnSpPr>
        <p:spPr>
          <a:xfrm>
            <a:off x="6945155" y="3255002"/>
            <a:ext cx="2625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" name="Google Shape;402;p27"/>
          <p:cNvCxnSpPr>
            <a:stCxn id="393" idx="2"/>
            <a:endCxn id="397" idx="0"/>
          </p:cNvCxnSpPr>
          <p:nvPr/>
        </p:nvCxnSpPr>
        <p:spPr>
          <a:xfrm flipH="1">
            <a:off x="8066356" y="3223185"/>
            <a:ext cx="1740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p27"/>
          <p:cNvCxnSpPr>
            <a:stCxn id="393" idx="2"/>
            <a:endCxn id="396" idx="0"/>
          </p:cNvCxnSpPr>
          <p:nvPr/>
        </p:nvCxnSpPr>
        <p:spPr>
          <a:xfrm>
            <a:off x="8240356" y="3223185"/>
            <a:ext cx="5673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4" name="Google Shape;404;p27"/>
          <p:cNvSpPr/>
          <p:nvPr/>
        </p:nvSpPr>
        <p:spPr>
          <a:xfrm>
            <a:off x="6785726" y="4100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7606487" y="4132214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27"/>
          <p:cNvCxnSpPr>
            <a:stCxn id="392" idx="2"/>
            <a:endCxn id="404" idx="0"/>
          </p:cNvCxnSpPr>
          <p:nvPr/>
        </p:nvCxnSpPr>
        <p:spPr>
          <a:xfrm flipH="1">
            <a:off x="7083949" y="3768003"/>
            <a:ext cx="1236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7" name="Google Shape;407;p27"/>
          <p:cNvCxnSpPr>
            <a:stCxn id="392" idx="2"/>
            <a:endCxn id="405" idx="0"/>
          </p:cNvCxnSpPr>
          <p:nvPr/>
        </p:nvCxnSpPr>
        <p:spPr>
          <a:xfrm>
            <a:off x="7207549" y="3768003"/>
            <a:ext cx="6972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8" name="Google Shape;408;p27"/>
          <p:cNvSpPr txBox="1"/>
          <p:nvPr/>
        </p:nvSpPr>
        <p:spPr>
          <a:xfrm>
            <a:off x="227375" y="871675"/>
            <a:ext cx="9144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33">
                <a:solidFill>
                  <a:srgbClr val="434343"/>
                </a:solidFill>
              </a:rPr>
              <a:t>Now go back to step 1 and repeat</a:t>
            </a:r>
            <a:r>
              <a:rPr lang="en" sz="1733">
                <a:solidFill>
                  <a:srgbClr val="434343"/>
                </a:solidFill>
              </a:rPr>
              <a:t>: Make a new bootstrapped dataset and choose a random set of variables at each node to create  new tree.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1164496" y="155464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839350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1767414" y="2000440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603567" y="2030933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190113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2277166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1611156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28"/>
          <p:cNvCxnSpPr>
            <a:stCxn id="414" idx="2"/>
            <a:endCxn id="417" idx="0"/>
          </p:cNvCxnSpPr>
          <p:nvPr/>
        </p:nvCxnSpPr>
        <p:spPr>
          <a:xfrm flipH="1">
            <a:off x="871546" y="1727749"/>
            <a:ext cx="561000" cy="3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" name="Google Shape;422;p28"/>
          <p:cNvCxnSpPr>
            <a:stCxn id="414" idx="2"/>
            <a:endCxn id="416" idx="0"/>
          </p:cNvCxnSpPr>
          <p:nvPr/>
        </p:nvCxnSpPr>
        <p:spPr>
          <a:xfrm>
            <a:off x="1432546" y="1727749"/>
            <a:ext cx="603000" cy="27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3" name="Google Shape;423;p28"/>
          <p:cNvCxnSpPr>
            <a:stCxn id="417" idx="2"/>
            <a:endCxn id="418" idx="0"/>
          </p:cNvCxnSpPr>
          <p:nvPr/>
        </p:nvCxnSpPr>
        <p:spPr>
          <a:xfrm flipH="1">
            <a:off x="458217" y="2204033"/>
            <a:ext cx="413400" cy="3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4" name="Google Shape;424;p28"/>
          <p:cNvCxnSpPr>
            <a:stCxn id="417" idx="2"/>
            <a:endCxn id="415" idx="0"/>
          </p:cNvCxnSpPr>
          <p:nvPr/>
        </p:nvCxnSpPr>
        <p:spPr>
          <a:xfrm>
            <a:off x="871617" y="2204033"/>
            <a:ext cx="235800" cy="3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5" name="Google Shape;425;p28"/>
          <p:cNvCxnSpPr>
            <a:stCxn id="416" idx="2"/>
            <a:endCxn id="420" idx="0"/>
          </p:cNvCxnSpPr>
          <p:nvPr/>
        </p:nvCxnSpPr>
        <p:spPr>
          <a:xfrm flipH="1">
            <a:off x="1879164" y="2173540"/>
            <a:ext cx="1563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6" name="Google Shape;426;p28"/>
          <p:cNvCxnSpPr>
            <a:stCxn id="416" idx="2"/>
            <a:endCxn id="419" idx="0"/>
          </p:cNvCxnSpPr>
          <p:nvPr/>
        </p:nvCxnSpPr>
        <p:spPr>
          <a:xfrm>
            <a:off x="2035464" y="2173540"/>
            <a:ext cx="5097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7" name="Google Shape;427;p28"/>
          <p:cNvSpPr/>
          <p:nvPr/>
        </p:nvSpPr>
        <p:spPr>
          <a:xfrm>
            <a:off x="5014160" y="1558724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4614992" y="2506728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754337" y="1995334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325531" y="2025199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3817950" y="2506728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8"/>
          <p:cNvCxnSpPr>
            <a:stCxn id="427" idx="2"/>
            <a:endCxn id="430" idx="0"/>
          </p:cNvCxnSpPr>
          <p:nvPr/>
        </p:nvCxnSpPr>
        <p:spPr>
          <a:xfrm flipH="1">
            <a:off x="4654760" y="1728224"/>
            <a:ext cx="688500" cy="29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" name="Google Shape;433;p28"/>
          <p:cNvCxnSpPr>
            <a:stCxn id="427" idx="2"/>
            <a:endCxn id="429" idx="0"/>
          </p:cNvCxnSpPr>
          <p:nvPr/>
        </p:nvCxnSpPr>
        <p:spPr>
          <a:xfrm>
            <a:off x="5343260" y="1728224"/>
            <a:ext cx="740100" cy="26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4" name="Google Shape;434;p28"/>
          <p:cNvCxnSpPr>
            <a:stCxn id="430" idx="2"/>
            <a:endCxn id="431" idx="0"/>
          </p:cNvCxnSpPr>
          <p:nvPr/>
        </p:nvCxnSpPr>
        <p:spPr>
          <a:xfrm flipH="1">
            <a:off x="4147031" y="2194699"/>
            <a:ext cx="5076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5" name="Google Shape;435;p28"/>
          <p:cNvCxnSpPr>
            <a:stCxn id="430" idx="2"/>
            <a:endCxn id="428" idx="0"/>
          </p:cNvCxnSpPr>
          <p:nvPr/>
        </p:nvCxnSpPr>
        <p:spPr>
          <a:xfrm>
            <a:off x="4654631" y="2194699"/>
            <a:ext cx="2895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6" name="Google Shape;436;p28"/>
          <p:cNvSpPr/>
          <p:nvPr/>
        </p:nvSpPr>
        <p:spPr>
          <a:xfrm>
            <a:off x="872835" y="3422218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582407" y="3932178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12680" y="3967061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2182332" y="4529487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398507" y="4529487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28"/>
          <p:cNvCxnSpPr>
            <a:stCxn id="436" idx="2"/>
            <a:endCxn id="438" idx="0"/>
          </p:cNvCxnSpPr>
          <p:nvPr/>
        </p:nvCxnSpPr>
        <p:spPr>
          <a:xfrm flipH="1">
            <a:off x="527985" y="3620218"/>
            <a:ext cx="660300" cy="34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2" name="Google Shape;442;p28"/>
          <p:cNvCxnSpPr>
            <a:stCxn id="436" idx="2"/>
            <a:endCxn id="437" idx="0"/>
          </p:cNvCxnSpPr>
          <p:nvPr/>
        </p:nvCxnSpPr>
        <p:spPr>
          <a:xfrm>
            <a:off x="1188285" y="3620218"/>
            <a:ext cx="7095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" name="Google Shape;443;p28"/>
          <p:cNvCxnSpPr>
            <a:stCxn id="437" idx="2"/>
            <a:endCxn id="440" idx="0"/>
          </p:cNvCxnSpPr>
          <p:nvPr/>
        </p:nvCxnSpPr>
        <p:spPr>
          <a:xfrm flipH="1">
            <a:off x="1713957" y="4130178"/>
            <a:ext cx="183900" cy="3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" name="Google Shape;444;p28"/>
          <p:cNvCxnSpPr>
            <a:stCxn id="437" idx="2"/>
            <a:endCxn id="439" idx="0"/>
          </p:cNvCxnSpPr>
          <p:nvPr/>
        </p:nvCxnSpPr>
        <p:spPr>
          <a:xfrm>
            <a:off x="1897857" y="4130178"/>
            <a:ext cx="600000" cy="3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5" name="Google Shape;445;p28"/>
          <p:cNvSpPr/>
          <p:nvPr/>
        </p:nvSpPr>
        <p:spPr>
          <a:xfrm>
            <a:off x="4329070" y="3354074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398720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4962989" y="3823402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3739300" y="3855505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330458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5498951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479869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28"/>
          <p:cNvCxnSpPr>
            <a:stCxn id="445" idx="2"/>
            <a:endCxn id="448" idx="0"/>
          </p:cNvCxnSpPr>
          <p:nvPr/>
        </p:nvCxnSpPr>
        <p:spPr>
          <a:xfrm flipH="1">
            <a:off x="4021120" y="3536174"/>
            <a:ext cx="589800" cy="3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Google Shape;453;p28"/>
          <p:cNvCxnSpPr>
            <a:stCxn id="445" idx="2"/>
            <a:endCxn id="447" idx="0"/>
          </p:cNvCxnSpPr>
          <p:nvPr/>
        </p:nvCxnSpPr>
        <p:spPr>
          <a:xfrm>
            <a:off x="4610920" y="3536174"/>
            <a:ext cx="633900" cy="28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4" name="Google Shape;454;p28"/>
          <p:cNvCxnSpPr>
            <a:stCxn id="448" idx="2"/>
            <a:endCxn id="449" idx="0"/>
          </p:cNvCxnSpPr>
          <p:nvPr/>
        </p:nvCxnSpPr>
        <p:spPr>
          <a:xfrm flipH="1">
            <a:off x="3586450" y="4037605"/>
            <a:ext cx="434700" cy="33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" name="Google Shape;455;p28"/>
          <p:cNvCxnSpPr>
            <a:stCxn id="448" idx="2"/>
            <a:endCxn id="446" idx="0"/>
          </p:cNvCxnSpPr>
          <p:nvPr/>
        </p:nvCxnSpPr>
        <p:spPr>
          <a:xfrm>
            <a:off x="4021150" y="4037605"/>
            <a:ext cx="247800" cy="33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6" name="Google Shape;456;p28"/>
          <p:cNvCxnSpPr>
            <a:stCxn id="447" idx="2"/>
            <a:endCxn id="451" idx="0"/>
          </p:cNvCxnSpPr>
          <p:nvPr/>
        </p:nvCxnSpPr>
        <p:spPr>
          <a:xfrm flipH="1">
            <a:off x="5080439" y="4005502"/>
            <a:ext cx="164400" cy="36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7" name="Google Shape;457;p28"/>
          <p:cNvCxnSpPr>
            <a:stCxn id="447" idx="2"/>
            <a:endCxn id="450" idx="0"/>
          </p:cNvCxnSpPr>
          <p:nvPr/>
        </p:nvCxnSpPr>
        <p:spPr>
          <a:xfrm>
            <a:off x="5244839" y="4005502"/>
            <a:ext cx="536100" cy="36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8" name="Google Shape;458;p28"/>
          <p:cNvSpPr/>
          <p:nvPr/>
        </p:nvSpPr>
        <p:spPr>
          <a:xfrm>
            <a:off x="4399354" y="4831601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5217201" y="4831601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28"/>
          <p:cNvCxnSpPr>
            <a:stCxn id="451" idx="2"/>
            <a:endCxn id="458" idx="0"/>
          </p:cNvCxnSpPr>
          <p:nvPr/>
        </p:nvCxnSpPr>
        <p:spPr>
          <a:xfrm flipH="1">
            <a:off x="4681246" y="4555219"/>
            <a:ext cx="399300" cy="2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1" name="Google Shape;461;p28"/>
          <p:cNvCxnSpPr>
            <a:endCxn id="459" idx="0"/>
          </p:cNvCxnSpPr>
          <p:nvPr/>
        </p:nvCxnSpPr>
        <p:spPr>
          <a:xfrm>
            <a:off x="5010051" y="4555301"/>
            <a:ext cx="489000" cy="2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2" name="Google Shape;462;p28"/>
          <p:cNvSpPr/>
          <p:nvPr/>
        </p:nvSpPr>
        <p:spPr>
          <a:xfrm>
            <a:off x="7271041" y="2577439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6909199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7942006" y="3042585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6646805" y="3074402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6186688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8509289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7768112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28"/>
          <p:cNvCxnSpPr>
            <a:stCxn id="462" idx="2"/>
            <a:endCxn id="465" idx="0"/>
          </p:cNvCxnSpPr>
          <p:nvPr/>
        </p:nvCxnSpPr>
        <p:spPr>
          <a:xfrm flipH="1">
            <a:off x="6945091" y="2758039"/>
            <a:ext cx="624300" cy="31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0" name="Google Shape;470;p28"/>
          <p:cNvCxnSpPr>
            <a:stCxn id="462" idx="2"/>
            <a:endCxn id="464" idx="0"/>
          </p:cNvCxnSpPr>
          <p:nvPr/>
        </p:nvCxnSpPr>
        <p:spPr>
          <a:xfrm>
            <a:off x="7569391" y="2758039"/>
            <a:ext cx="671100" cy="2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1" name="Google Shape;471;p28"/>
          <p:cNvCxnSpPr>
            <a:stCxn id="465" idx="2"/>
            <a:endCxn id="466" idx="0"/>
          </p:cNvCxnSpPr>
          <p:nvPr/>
        </p:nvCxnSpPr>
        <p:spPr>
          <a:xfrm flipH="1">
            <a:off x="6484955" y="3255002"/>
            <a:ext cx="4602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2" name="Google Shape;472;p28"/>
          <p:cNvCxnSpPr>
            <a:stCxn id="465" idx="2"/>
            <a:endCxn id="463" idx="0"/>
          </p:cNvCxnSpPr>
          <p:nvPr/>
        </p:nvCxnSpPr>
        <p:spPr>
          <a:xfrm>
            <a:off x="6945155" y="3255002"/>
            <a:ext cx="2625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3" name="Google Shape;473;p28"/>
          <p:cNvCxnSpPr>
            <a:stCxn id="464" idx="2"/>
            <a:endCxn id="468" idx="0"/>
          </p:cNvCxnSpPr>
          <p:nvPr/>
        </p:nvCxnSpPr>
        <p:spPr>
          <a:xfrm flipH="1">
            <a:off x="8066356" y="3223185"/>
            <a:ext cx="1740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4" name="Google Shape;474;p28"/>
          <p:cNvCxnSpPr>
            <a:stCxn id="464" idx="2"/>
            <a:endCxn id="467" idx="0"/>
          </p:cNvCxnSpPr>
          <p:nvPr/>
        </p:nvCxnSpPr>
        <p:spPr>
          <a:xfrm>
            <a:off x="8240356" y="3223185"/>
            <a:ext cx="5673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5" name="Google Shape;475;p28"/>
          <p:cNvSpPr/>
          <p:nvPr/>
        </p:nvSpPr>
        <p:spPr>
          <a:xfrm>
            <a:off x="6785726" y="4100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7606487" y="4132214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28"/>
          <p:cNvCxnSpPr>
            <a:stCxn id="463" idx="2"/>
            <a:endCxn id="475" idx="0"/>
          </p:cNvCxnSpPr>
          <p:nvPr/>
        </p:nvCxnSpPr>
        <p:spPr>
          <a:xfrm flipH="1">
            <a:off x="7083949" y="3768003"/>
            <a:ext cx="1236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8" name="Google Shape;478;p28"/>
          <p:cNvCxnSpPr>
            <a:stCxn id="463" idx="2"/>
            <a:endCxn id="476" idx="0"/>
          </p:cNvCxnSpPr>
          <p:nvPr/>
        </p:nvCxnSpPr>
        <p:spPr>
          <a:xfrm>
            <a:off x="7207549" y="3768003"/>
            <a:ext cx="6972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9" name="Google Shape;479;p28"/>
          <p:cNvSpPr txBox="1"/>
          <p:nvPr/>
        </p:nvSpPr>
        <p:spPr>
          <a:xfrm>
            <a:off x="227375" y="871675"/>
            <a:ext cx="9144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3">
                <a:solidFill>
                  <a:srgbClr val="434343"/>
                </a:solidFill>
              </a:rPr>
              <a:t>You do this 100’s of times...but I have space only for 5 on this slide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Random Forest work?</a:t>
            </a:r>
            <a:endParaRPr/>
          </a:p>
        </p:txBody>
      </p:sp>
      <p:sp>
        <p:nvSpPr>
          <p:cNvPr id="485" name="Google Shape;485;p29"/>
          <p:cNvSpPr txBox="1"/>
          <p:nvPr/>
        </p:nvSpPr>
        <p:spPr>
          <a:xfrm>
            <a:off x="6290000" y="1196088"/>
            <a:ext cx="2218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Make Prediction for this observation</a:t>
            </a:r>
            <a:endParaRPr b="1"/>
          </a:p>
        </p:txBody>
      </p:sp>
      <p:grpSp>
        <p:nvGrpSpPr>
          <p:cNvPr id="486" name="Google Shape;486;p29"/>
          <p:cNvGrpSpPr/>
          <p:nvPr/>
        </p:nvGrpSpPr>
        <p:grpSpPr>
          <a:xfrm>
            <a:off x="129446" y="2571751"/>
            <a:ext cx="4854438" cy="2260800"/>
            <a:chOff x="129446" y="2571751"/>
            <a:chExt cx="4854438" cy="2260800"/>
          </a:xfrm>
        </p:grpSpPr>
        <p:sp>
          <p:nvSpPr>
            <p:cNvPr id="487" name="Google Shape;487;p29"/>
            <p:cNvSpPr/>
            <p:nvPr/>
          </p:nvSpPr>
          <p:spPr>
            <a:xfrm>
              <a:off x="1977446" y="2571751"/>
              <a:ext cx="1021800" cy="3429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488" name="Google Shape;488;p29"/>
            <p:cNvCxnSpPr>
              <a:stCxn id="487" idx="2"/>
              <a:endCxn id="489" idx="0"/>
            </p:cNvCxnSpPr>
            <p:nvPr/>
          </p:nvCxnSpPr>
          <p:spPr>
            <a:xfrm flipH="1">
              <a:off x="1418846" y="2914651"/>
              <a:ext cx="1069500" cy="60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90" name="Google Shape;490;p29"/>
            <p:cNvCxnSpPr>
              <a:stCxn id="487" idx="2"/>
              <a:endCxn id="491" idx="0"/>
            </p:cNvCxnSpPr>
            <p:nvPr/>
          </p:nvCxnSpPr>
          <p:spPr>
            <a:xfrm>
              <a:off x="2488346" y="2914651"/>
              <a:ext cx="1175100" cy="60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92" name="Google Shape;492;p29"/>
            <p:cNvSpPr/>
            <p:nvPr/>
          </p:nvSpPr>
          <p:spPr>
            <a:xfrm>
              <a:off x="833171" y="3515551"/>
              <a:ext cx="1021800" cy="3429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   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493" name="Google Shape;493;p29"/>
            <p:cNvCxnSpPr>
              <a:endCxn id="494" idx="0"/>
            </p:cNvCxnSpPr>
            <p:nvPr/>
          </p:nvCxnSpPr>
          <p:spPr>
            <a:xfrm flipH="1">
              <a:off x="640346" y="3858451"/>
              <a:ext cx="740700" cy="60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95" name="Google Shape;495;p29"/>
            <p:cNvCxnSpPr>
              <a:endCxn id="496" idx="0"/>
            </p:cNvCxnSpPr>
            <p:nvPr/>
          </p:nvCxnSpPr>
          <p:spPr>
            <a:xfrm>
              <a:off x="1418846" y="3888751"/>
              <a:ext cx="638400" cy="57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96" name="Google Shape;496;p29"/>
            <p:cNvSpPr/>
            <p:nvPr/>
          </p:nvSpPr>
          <p:spPr>
            <a:xfrm>
              <a:off x="1546346" y="4459351"/>
              <a:ext cx="1021800" cy="3429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129446" y="4459351"/>
              <a:ext cx="1021800" cy="3429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152496" y="3515551"/>
              <a:ext cx="1021800" cy="3429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497" name="Google Shape;497;p29"/>
            <p:cNvCxnSpPr>
              <a:stCxn id="491" idx="2"/>
              <a:endCxn id="498" idx="0"/>
            </p:cNvCxnSpPr>
            <p:nvPr/>
          </p:nvCxnSpPr>
          <p:spPr>
            <a:xfrm flipH="1">
              <a:off x="3201396" y="3858451"/>
              <a:ext cx="462000" cy="610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99" name="Google Shape;499;p29"/>
            <p:cNvCxnSpPr>
              <a:stCxn id="491" idx="2"/>
              <a:endCxn id="500" idx="0"/>
            </p:cNvCxnSpPr>
            <p:nvPr/>
          </p:nvCxnSpPr>
          <p:spPr>
            <a:xfrm>
              <a:off x="3663396" y="3858451"/>
              <a:ext cx="809700" cy="63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00" name="Google Shape;500;p29"/>
            <p:cNvSpPr/>
            <p:nvPr/>
          </p:nvSpPr>
          <p:spPr>
            <a:xfrm>
              <a:off x="3962083" y="4489651"/>
              <a:ext cx="1021800" cy="3429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690471" y="4468676"/>
              <a:ext cx="1021800" cy="3429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01" name="Google Shape;501;p29"/>
          <p:cNvSpPr txBox="1"/>
          <p:nvPr/>
        </p:nvSpPr>
        <p:spPr>
          <a:xfrm>
            <a:off x="129450" y="1197450"/>
            <a:ext cx="55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</a:t>
            </a:r>
            <a:r>
              <a:rPr b="1" lang="en"/>
              <a:t>first</a:t>
            </a:r>
            <a:r>
              <a:rPr lang="en"/>
              <a:t> decision tree predict for an observation?</a:t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982375" y="2085498"/>
            <a:ext cx="2867100" cy="493450"/>
          </a:xfrm>
          <a:custGeom>
            <a:rect b="b" l="l" r="r" t="t"/>
            <a:pathLst>
              <a:path extrusionOk="0" h="19738" w="114684">
                <a:moveTo>
                  <a:pt x="114684" y="19738"/>
                </a:moveTo>
                <a:cubicBezTo>
                  <a:pt x="102774" y="16472"/>
                  <a:pt x="62336" y="1297"/>
                  <a:pt x="43222" y="144"/>
                </a:cubicBezTo>
                <a:cubicBezTo>
                  <a:pt x="24108" y="-1008"/>
                  <a:pt x="7204" y="10710"/>
                  <a:pt x="0" y="1282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03" name="Google Shape;503;p29"/>
          <p:cNvSpPr/>
          <p:nvPr/>
        </p:nvSpPr>
        <p:spPr>
          <a:xfrm>
            <a:off x="1977446" y="2584551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4" name="Google Shape;504;p29"/>
          <p:cNvCxnSpPr/>
          <p:nvPr/>
        </p:nvCxnSpPr>
        <p:spPr>
          <a:xfrm flipH="1">
            <a:off x="1344071" y="2961226"/>
            <a:ext cx="1106400" cy="57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5" name="Google Shape;505;p29"/>
          <p:cNvSpPr/>
          <p:nvPr/>
        </p:nvSpPr>
        <p:spPr>
          <a:xfrm>
            <a:off x="833171" y="3533026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6" name="Google Shape;506;p29"/>
          <p:cNvCxnSpPr/>
          <p:nvPr/>
        </p:nvCxnSpPr>
        <p:spPr>
          <a:xfrm flipH="1">
            <a:off x="678146" y="3875926"/>
            <a:ext cx="740700" cy="60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7" name="Google Shape;507;p29"/>
          <p:cNvSpPr/>
          <p:nvPr/>
        </p:nvSpPr>
        <p:spPr>
          <a:xfrm>
            <a:off x="129458" y="4476826"/>
            <a:ext cx="1021800" cy="342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8" name="Google Shape;508;p29"/>
          <p:cNvSpPr txBox="1"/>
          <p:nvPr/>
        </p:nvSpPr>
        <p:spPr>
          <a:xfrm>
            <a:off x="449700" y="4811600"/>
            <a:ext cx="40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first tree says, the passenger ‘survived’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509" name="Google Shape;509;p29"/>
          <p:cNvGraphicFramePr/>
          <p:nvPr/>
        </p:nvGraphicFramePr>
        <p:xfrm>
          <a:off x="5713550" y="37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{DAADAB7E-6C85-4773-BECC-62814C4F47BA}</a:tableStyleId>
              </a:tblPr>
              <a:tblGrid>
                <a:gridCol w="1554250"/>
                <a:gridCol w="1554250"/>
              </a:tblGrid>
              <a:tr h="34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Survived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Not Survived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0" name="Google Shape;510;p29"/>
          <p:cNvSpPr txBox="1"/>
          <p:nvPr/>
        </p:nvSpPr>
        <p:spPr>
          <a:xfrm>
            <a:off x="6440175" y="4423125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29"/>
          <p:cNvPicPr preferRelativeResize="0"/>
          <p:nvPr/>
        </p:nvPicPr>
        <p:blipFill rotWithShape="1">
          <a:blip r:embed="rId3">
            <a:alphaModFix/>
          </a:blip>
          <a:srcRect b="77604" l="0" r="0" t="0"/>
          <a:stretch/>
        </p:blipFill>
        <p:spPr>
          <a:xfrm>
            <a:off x="5449150" y="1950025"/>
            <a:ext cx="3637299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9"/>
          <p:cNvPicPr preferRelativeResize="0"/>
          <p:nvPr/>
        </p:nvPicPr>
        <p:blipFill rotWithShape="1">
          <a:blip r:embed="rId3">
            <a:alphaModFix/>
          </a:blip>
          <a:srcRect b="40847" l="0" r="0" t="39431"/>
          <a:stretch/>
        </p:blipFill>
        <p:spPr>
          <a:xfrm>
            <a:off x="5449150" y="2382325"/>
            <a:ext cx="363729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9"/>
          <p:cNvSpPr txBox="1"/>
          <p:nvPr/>
        </p:nvSpPr>
        <p:spPr>
          <a:xfrm>
            <a:off x="8297925" y="2429138"/>
            <a:ext cx="4620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14" name="Google Shape;514;p29"/>
          <p:cNvSpPr txBox="1"/>
          <p:nvPr/>
        </p:nvSpPr>
        <p:spPr>
          <a:xfrm>
            <a:off x="8297925" y="2371650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Random Forest work?</a:t>
            </a:r>
            <a:endParaRPr/>
          </a:p>
        </p:txBody>
      </p:sp>
      <p:sp>
        <p:nvSpPr>
          <p:cNvPr id="520" name="Google Shape;520;p30"/>
          <p:cNvSpPr txBox="1"/>
          <p:nvPr/>
        </p:nvSpPr>
        <p:spPr>
          <a:xfrm>
            <a:off x="6290000" y="1196088"/>
            <a:ext cx="2218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Make Prediction for this observation</a:t>
            </a:r>
            <a:endParaRPr b="1"/>
          </a:p>
        </p:txBody>
      </p:sp>
      <p:sp>
        <p:nvSpPr>
          <p:cNvPr id="521" name="Google Shape;521;p30"/>
          <p:cNvSpPr txBox="1"/>
          <p:nvPr/>
        </p:nvSpPr>
        <p:spPr>
          <a:xfrm>
            <a:off x="129450" y="1197450"/>
            <a:ext cx="55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</a:t>
            </a:r>
            <a:r>
              <a:rPr b="1" lang="en"/>
              <a:t>second </a:t>
            </a:r>
            <a:r>
              <a:rPr lang="en"/>
              <a:t>decision tree predict for an observation?</a:t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2953550" y="2085500"/>
            <a:ext cx="2896058" cy="493450"/>
          </a:xfrm>
          <a:custGeom>
            <a:rect b="b" l="l" r="r" t="t"/>
            <a:pathLst>
              <a:path extrusionOk="0" h="19738" w="114684">
                <a:moveTo>
                  <a:pt x="114684" y="19738"/>
                </a:moveTo>
                <a:cubicBezTo>
                  <a:pt x="102774" y="16472"/>
                  <a:pt x="62336" y="1297"/>
                  <a:pt x="43222" y="144"/>
                </a:cubicBezTo>
                <a:cubicBezTo>
                  <a:pt x="24108" y="-1008"/>
                  <a:pt x="7204" y="10710"/>
                  <a:pt x="0" y="1282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23" name="Google Shape;523;p30"/>
          <p:cNvSpPr txBox="1"/>
          <p:nvPr/>
        </p:nvSpPr>
        <p:spPr>
          <a:xfrm>
            <a:off x="449700" y="4811600"/>
            <a:ext cx="44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second tree also says, the passenger ‘survived’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524" name="Google Shape;524;p30"/>
          <p:cNvGraphicFramePr/>
          <p:nvPr/>
        </p:nvGraphicFramePr>
        <p:xfrm>
          <a:off x="5713550" y="37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{DAADAB7E-6C85-4773-BECC-62814C4F47BA}</a:tableStyleId>
              </a:tblPr>
              <a:tblGrid>
                <a:gridCol w="1554250"/>
                <a:gridCol w="1554250"/>
              </a:tblGrid>
              <a:tr h="34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Survived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Not Survived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25" name="Google Shape;525;p30"/>
          <p:cNvGrpSpPr/>
          <p:nvPr/>
        </p:nvGrpSpPr>
        <p:grpSpPr>
          <a:xfrm>
            <a:off x="387800" y="2454926"/>
            <a:ext cx="3862398" cy="1968211"/>
            <a:chOff x="387800" y="2454926"/>
            <a:chExt cx="3862398" cy="1968211"/>
          </a:xfrm>
        </p:grpSpPr>
        <p:sp>
          <p:nvSpPr>
            <p:cNvPr id="526" name="Google Shape;526;p30"/>
            <p:cNvSpPr/>
            <p:nvPr/>
          </p:nvSpPr>
          <p:spPr>
            <a:xfrm>
              <a:off x="2168535" y="2454926"/>
              <a:ext cx="979800" cy="2985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574314" y="4124637"/>
              <a:ext cx="979800" cy="2985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270398" y="3223922"/>
              <a:ext cx="979800" cy="2985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143409" y="3276524"/>
              <a:ext cx="979800" cy="2985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87800" y="4124637"/>
              <a:ext cx="979800" cy="298500"/>
            </a:xfrm>
            <a:prstGeom prst="roundRect">
              <a:avLst>
                <a:gd fmla="val 16667" name="adj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1" name="Google Shape;531;p30"/>
            <p:cNvCxnSpPr>
              <a:stCxn id="526" idx="2"/>
              <a:endCxn id="529" idx="0"/>
            </p:cNvCxnSpPr>
            <p:nvPr/>
          </p:nvCxnSpPr>
          <p:spPr>
            <a:xfrm flipH="1">
              <a:off x="1633335" y="2753426"/>
              <a:ext cx="1025100" cy="523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32" name="Google Shape;532;p30"/>
            <p:cNvCxnSpPr>
              <a:stCxn id="526" idx="2"/>
              <a:endCxn id="528" idx="0"/>
            </p:cNvCxnSpPr>
            <p:nvPr/>
          </p:nvCxnSpPr>
          <p:spPr>
            <a:xfrm>
              <a:off x="2658435" y="2753426"/>
              <a:ext cx="1101900" cy="47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33" name="Google Shape;533;p30"/>
            <p:cNvCxnSpPr>
              <a:stCxn id="529" idx="2"/>
              <a:endCxn id="530" idx="0"/>
            </p:cNvCxnSpPr>
            <p:nvPr/>
          </p:nvCxnSpPr>
          <p:spPr>
            <a:xfrm flipH="1">
              <a:off x="877609" y="3575024"/>
              <a:ext cx="755700" cy="549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34" name="Google Shape;534;p30"/>
            <p:cNvCxnSpPr>
              <a:stCxn id="529" idx="2"/>
              <a:endCxn id="527" idx="0"/>
            </p:cNvCxnSpPr>
            <p:nvPr/>
          </p:nvCxnSpPr>
          <p:spPr>
            <a:xfrm>
              <a:off x="1633309" y="3575024"/>
              <a:ext cx="430800" cy="549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35" name="Google Shape;535;p30"/>
          <p:cNvSpPr/>
          <p:nvPr/>
        </p:nvSpPr>
        <p:spPr>
          <a:xfrm>
            <a:off x="2168535" y="2454913"/>
            <a:ext cx="979800" cy="298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3270398" y="3223910"/>
            <a:ext cx="979800" cy="298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30"/>
          <p:cNvCxnSpPr>
            <a:stCxn id="535" idx="2"/>
            <a:endCxn id="536" idx="0"/>
          </p:cNvCxnSpPr>
          <p:nvPr/>
        </p:nvCxnSpPr>
        <p:spPr>
          <a:xfrm>
            <a:off x="2658435" y="2753413"/>
            <a:ext cx="1101900" cy="47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38" name="Google Shape;538;p30"/>
          <p:cNvPicPr preferRelativeResize="0"/>
          <p:nvPr/>
        </p:nvPicPr>
        <p:blipFill rotWithShape="1">
          <a:blip r:embed="rId3">
            <a:alphaModFix/>
          </a:blip>
          <a:srcRect b="77604" l="0" r="0" t="0"/>
          <a:stretch/>
        </p:blipFill>
        <p:spPr>
          <a:xfrm>
            <a:off x="5449150" y="1950025"/>
            <a:ext cx="3637299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0"/>
          <p:cNvPicPr preferRelativeResize="0"/>
          <p:nvPr/>
        </p:nvPicPr>
        <p:blipFill rotWithShape="1">
          <a:blip r:embed="rId3">
            <a:alphaModFix/>
          </a:blip>
          <a:srcRect b="40847" l="0" r="0" t="39431"/>
          <a:stretch/>
        </p:blipFill>
        <p:spPr>
          <a:xfrm>
            <a:off x="5449150" y="2382325"/>
            <a:ext cx="363729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 txBox="1"/>
          <p:nvPr/>
        </p:nvSpPr>
        <p:spPr>
          <a:xfrm>
            <a:off x="8297925" y="2429138"/>
            <a:ext cx="4620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41" name="Google Shape;541;p30"/>
          <p:cNvSpPr txBox="1"/>
          <p:nvPr/>
        </p:nvSpPr>
        <p:spPr>
          <a:xfrm>
            <a:off x="8297925" y="2371650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Random Forest work?</a:t>
            </a:r>
            <a:endParaRPr/>
          </a:p>
        </p:txBody>
      </p:sp>
      <p:sp>
        <p:nvSpPr>
          <p:cNvPr id="547" name="Google Shape;547;p31"/>
          <p:cNvSpPr txBox="1"/>
          <p:nvPr/>
        </p:nvSpPr>
        <p:spPr>
          <a:xfrm>
            <a:off x="6290000" y="1196088"/>
            <a:ext cx="2218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Make Prediction for this observation</a:t>
            </a:r>
            <a:endParaRPr b="1"/>
          </a:p>
        </p:txBody>
      </p:sp>
      <p:sp>
        <p:nvSpPr>
          <p:cNvPr id="548" name="Google Shape;548;p31"/>
          <p:cNvSpPr txBox="1"/>
          <p:nvPr/>
        </p:nvSpPr>
        <p:spPr>
          <a:xfrm>
            <a:off x="129450" y="1197450"/>
            <a:ext cx="558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the observation through all the trees, we see which option/label received the most votes</a:t>
            </a:r>
            <a:endParaRPr/>
          </a:p>
        </p:txBody>
      </p:sp>
      <p:graphicFrame>
        <p:nvGraphicFramePr>
          <p:cNvPr id="549" name="Google Shape;549;p31"/>
          <p:cNvGraphicFramePr/>
          <p:nvPr/>
        </p:nvGraphicFramePr>
        <p:xfrm>
          <a:off x="5713550" y="37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{DAADAB7E-6C85-4773-BECC-62814C4F47BA}</a:tableStyleId>
              </a:tblPr>
              <a:tblGrid>
                <a:gridCol w="1554250"/>
                <a:gridCol w="1554250"/>
              </a:tblGrid>
              <a:tr h="34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Survived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Not Survived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0" name="Google Shape;550;p31"/>
          <p:cNvSpPr/>
          <p:nvPr/>
        </p:nvSpPr>
        <p:spPr>
          <a:xfrm>
            <a:off x="5604550" y="4149375"/>
            <a:ext cx="3475200" cy="57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3645075" y="4451925"/>
            <a:ext cx="19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‘survived’ as the final prediction</a:t>
            </a:r>
            <a:endParaRPr/>
          </a:p>
        </p:txBody>
      </p:sp>
      <p:sp>
        <p:nvSpPr>
          <p:cNvPr id="552" name="Google Shape;552;p31"/>
          <p:cNvSpPr txBox="1"/>
          <p:nvPr/>
        </p:nvSpPr>
        <p:spPr>
          <a:xfrm>
            <a:off x="374600" y="2449275"/>
            <a:ext cx="3990900" cy="10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B</a:t>
            </a:r>
            <a:r>
              <a:rPr lang="en" sz="1900"/>
              <a:t>ootstrapping the data plus </a:t>
            </a:r>
            <a:r>
              <a:rPr b="1" lang="en" sz="1900">
                <a:solidFill>
                  <a:srgbClr val="FF0000"/>
                </a:solidFill>
              </a:rPr>
              <a:t>agg</a:t>
            </a:r>
            <a:r>
              <a:rPr lang="en" sz="1900"/>
              <a:t>regating the results to make a decision is called </a:t>
            </a:r>
            <a:r>
              <a:rPr b="1" lang="en" sz="1900">
                <a:solidFill>
                  <a:srgbClr val="FF0000"/>
                </a:solidFill>
              </a:rPr>
              <a:t>bagging</a:t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553" name="Google Shape;553;p31"/>
          <p:cNvPicPr preferRelativeResize="0"/>
          <p:nvPr/>
        </p:nvPicPr>
        <p:blipFill rotWithShape="1">
          <a:blip r:embed="rId3">
            <a:alphaModFix/>
          </a:blip>
          <a:srcRect b="77604" l="0" r="0" t="0"/>
          <a:stretch/>
        </p:blipFill>
        <p:spPr>
          <a:xfrm>
            <a:off x="5449150" y="1950025"/>
            <a:ext cx="3637299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 rotWithShape="1">
          <a:blip r:embed="rId3">
            <a:alphaModFix/>
          </a:blip>
          <a:srcRect b="40847" l="0" r="0" t="39431"/>
          <a:stretch/>
        </p:blipFill>
        <p:spPr>
          <a:xfrm>
            <a:off x="5449150" y="2382325"/>
            <a:ext cx="363729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1"/>
          <p:cNvSpPr txBox="1"/>
          <p:nvPr/>
        </p:nvSpPr>
        <p:spPr>
          <a:xfrm>
            <a:off x="8297925" y="2429138"/>
            <a:ext cx="4620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56" name="Google Shape;556;p31"/>
          <p:cNvSpPr txBox="1"/>
          <p:nvPr/>
        </p:nvSpPr>
        <p:spPr>
          <a:xfrm>
            <a:off x="8297925" y="2371650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Random Forest is a type </a:t>
            </a:r>
            <a:r>
              <a:rPr b="1" lang="en" sz="2400">
                <a:solidFill>
                  <a:srgbClr val="434343"/>
                </a:solidFill>
              </a:rPr>
              <a:t>Ensemble</a:t>
            </a:r>
            <a:r>
              <a:rPr lang="en" sz="2400">
                <a:solidFill>
                  <a:srgbClr val="434343"/>
                </a:solidFill>
              </a:rPr>
              <a:t> Machine Learning algorithm called Bootstrap Aggregation or bagging.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Ensemble</a:t>
            </a:r>
            <a:r>
              <a:rPr b="1" lang="en" sz="2400">
                <a:solidFill>
                  <a:srgbClr val="434343"/>
                </a:solidFill>
              </a:rPr>
              <a:t> Machine Learning</a:t>
            </a:r>
            <a:r>
              <a:rPr lang="en" sz="2400">
                <a:solidFill>
                  <a:srgbClr val="434343"/>
                </a:solidFill>
              </a:rPr>
              <a:t>: general approach to machine learning that seeks better predictive performance by combining the predictions from multiple models.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Trees are prone to overfitting!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139800" y="1576113"/>
            <a:ext cx="1296600" cy="417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353250" y="3911575"/>
            <a:ext cx="1296600" cy="417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598300" y="2651725"/>
            <a:ext cx="1296600" cy="417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782875" y="2725300"/>
            <a:ext cx="1296600" cy="417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782700" y="3911575"/>
            <a:ext cx="1296600" cy="4179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31425" y="3911575"/>
            <a:ext cx="1296600" cy="417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220300" y="3911575"/>
            <a:ext cx="1296600" cy="417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68" idx="2"/>
            <a:endCxn id="71" idx="0"/>
          </p:cNvCxnSpPr>
          <p:nvPr/>
        </p:nvCxnSpPr>
        <p:spPr>
          <a:xfrm flipH="1">
            <a:off x="3431200" y="1994013"/>
            <a:ext cx="1356900" cy="73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5"/>
          <p:cNvCxnSpPr>
            <a:stCxn id="68" idx="2"/>
            <a:endCxn id="70" idx="0"/>
          </p:cNvCxnSpPr>
          <p:nvPr/>
        </p:nvCxnSpPr>
        <p:spPr>
          <a:xfrm>
            <a:off x="4788100" y="1994013"/>
            <a:ext cx="1458600" cy="65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5"/>
          <p:cNvCxnSpPr>
            <a:stCxn id="71" idx="2"/>
            <a:endCxn id="72" idx="0"/>
          </p:cNvCxnSpPr>
          <p:nvPr/>
        </p:nvCxnSpPr>
        <p:spPr>
          <a:xfrm flipH="1">
            <a:off x="2430975" y="3143200"/>
            <a:ext cx="1000200" cy="76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5"/>
          <p:cNvCxnSpPr>
            <a:stCxn id="71" idx="2"/>
            <a:endCxn id="69" idx="0"/>
          </p:cNvCxnSpPr>
          <p:nvPr/>
        </p:nvCxnSpPr>
        <p:spPr>
          <a:xfrm>
            <a:off x="3431175" y="3143200"/>
            <a:ext cx="570300" cy="76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5"/>
          <p:cNvCxnSpPr>
            <a:stCxn id="70" idx="2"/>
            <a:endCxn id="74" idx="0"/>
          </p:cNvCxnSpPr>
          <p:nvPr/>
        </p:nvCxnSpPr>
        <p:spPr>
          <a:xfrm flipH="1">
            <a:off x="5868600" y="3069625"/>
            <a:ext cx="37800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5"/>
          <p:cNvCxnSpPr>
            <a:stCxn id="70" idx="2"/>
            <a:endCxn id="73" idx="0"/>
          </p:cNvCxnSpPr>
          <p:nvPr/>
        </p:nvCxnSpPr>
        <p:spPr>
          <a:xfrm>
            <a:off x="6246600" y="3069625"/>
            <a:ext cx="123300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434343"/>
                </a:solidFill>
              </a:rPr>
              <a:t>Combine simplicity of decision </a:t>
            </a:r>
            <a:r>
              <a:rPr lang="en" sz="2133">
                <a:solidFill>
                  <a:srgbClr val="434343"/>
                </a:solidFill>
              </a:rPr>
              <a:t>trees</a:t>
            </a:r>
            <a:r>
              <a:rPr lang="en" sz="2133">
                <a:solidFill>
                  <a:srgbClr val="434343"/>
                </a:solidFill>
              </a:rPr>
              <a:t> with flexibility to improve performance</a:t>
            </a:r>
            <a:endParaRPr sz="2133">
              <a:solidFill>
                <a:srgbClr val="434343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164496" y="155464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839350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767414" y="2000440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03567" y="2030933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90113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277166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611156" y="2522589"/>
            <a:ext cx="536100" cy="173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>
            <a:stCxn id="86" idx="2"/>
            <a:endCxn id="89" idx="0"/>
          </p:cNvCxnSpPr>
          <p:nvPr/>
        </p:nvCxnSpPr>
        <p:spPr>
          <a:xfrm flipH="1">
            <a:off x="871546" y="1727749"/>
            <a:ext cx="561000" cy="3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6"/>
          <p:cNvCxnSpPr>
            <a:stCxn id="86" idx="2"/>
            <a:endCxn id="88" idx="0"/>
          </p:cNvCxnSpPr>
          <p:nvPr/>
        </p:nvCxnSpPr>
        <p:spPr>
          <a:xfrm>
            <a:off x="1432546" y="1727749"/>
            <a:ext cx="603000" cy="27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6"/>
          <p:cNvCxnSpPr>
            <a:stCxn id="89" idx="2"/>
            <a:endCxn id="90" idx="0"/>
          </p:cNvCxnSpPr>
          <p:nvPr/>
        </p:nvCxnSpPr>
        <p:spPr>
          <a:xfrm flipH="1">
            <a:off x="458217" y="2204033"/>
            <a:ext cx="413400" cy="3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6"/>
          <p:cNvCxnSpPr>
            <a:stCxn id="89" idx="2"/>
            <a:endCxn id="87" idx="0"/>
          </p:cNvCxnSpPr>
          <p:nvPr/>
        </p:nvCxnSpPr>
        <p:spPr>
          <a:xfrm>
            <a:off x="871617" y="2204033"/>
            <a:ext cx="235800" cy="3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6"/>
          <p:cNvCxnSpPr>
            <a:stCxn id="88" idx="2"/>
            <a:endCxn id="92" idx="0"/>
          </p:cNvCxnSpPr>
          <p:nvPr/>
        </p:nvCxnSpPr>
        <p:spPr>
          <a:xfrm flipH="1">
            <a:off x="1879164" y="2173540"/>
            <a:ext cx="1563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6"/>
          <p:cNvCxnSpPr>
            <a:stCxn id="88" idx="2"/>
            <a:endCxn id="91" idx="0"/>
          </p:cNvCxnSpPr>
          <p:nvPr/>
        </p:nvCxnSpPr>
        <p:spPr>
          <a:xfrm>
            <a:off x="2035464" y="2173540"/>
            <a:ext cx="5097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6"/>
          <p:cNvSpPr/>
          <p:nvPr/>
        </p:nvSpPr>
        <p:spPr>
          <a:xfrm>
            <a:off x="5014160" y="1558724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614992" y="2506728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754337" y="1995334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325531" y="2025199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817950" y="2506728"/>
            <a:ext cx="658200" cy="169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6"/>
          <p:cNvCxnSpPr>
            <a:stCxn id="99" idx="2"/>
            <a:endCxn id="102" idx="0"/>
          </p:cNvCxnSpPr>
          <p:nvPr/>
        </p:nvCxnSpPr>
        <p:spPr>
          <a:xfrm flipH="1">
            <a:off x="4654760" y="1728224"/>
            <a:ext cx="688500" cy="29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6"/>
          <p:cNvCxnSpPr>
            <a:stCxn id="99" idx="2"/>
            <a:endCxn id="101" idx="0"/>
          </p:cNvCxnSpPr>
          <p:nvPr/>
        </p:nvCxnSpPr>
        <p:spPr>
          <a:xfrm>
            <a:off x="5343260" y="1728224"/>
            <a:ext cx="740100" cy="26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6"/>
          <p:cNvCxnSpPr>
            <a:stCxn id="102" idx="2"/>
            <a:endCxn id="103" idx="0"/>
          </p:cNvCxnSpPr>
          <p:nvPr/>
        </p:nvCxnSpPr>
        <p:spPr>
          <a:xfrm flipH="1">
            <a:off x="4147031" y="2194699"/>
            <a:ext cx="5076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6"/>
          <p:cNvCxnSpPr>
            <a:stCxn id="102" idx="2"/>
            <a:endCxn id="100" idx="0"/>
          </p:cNvCxnSpPr>
          <p:nvPr/>
        </p:nvCxnSpPr>
        <p:spPr>
          <a:xfrm>
            <a:off x="4654631" y="2194699"/>
            <a:ext cx="2895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p16"/>
          <p:cNvSpPr/>
          <p:nvPr/>
        </p:nvSpPr>
        <p:spPr>
          <a:xfrm>
            <a:off x="872835" y="3422218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582407" y="3932178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2680" y="3967061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182332" y="4529487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398507" y="4529487"/>
            <a:ext cx="630900" cy="198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>
            <a:stCxn id="108" idx="2"/>
            <a:endCxn id="110" idx="0"/>
          </p:cNvCxnSpPr>
          <p:nvPr/>
        </p:nvCxnSpPr>
        <p:spPr>
          <a:xfrm flipH="1">
            <a:off x="527985" y="3620218"/>
            <a:ext cx="660300" cy="34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6"/>
          <p:cNvCxnSpPr>
            <a:stCxn id="108" idx="2"/>
            <a:endCxn id="109" idx="0"/>
          </p:cNvCxnSpPr>
          <p:nvPr/>
        </p:nvCxnSpPr>
        <p:spPr>
          <a:xfrm>
            <a:off x="1188285" y="3620218"/>
            <a:ext cx="709500" cy="3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6"/>
          <p:cNvCxnSpPr>
            <a:stCxn id="109" idx="2"/>
            <a:endCxn id="112" idx="0"/>
          </p:cNvCxnSpPr>
          <p:nvPr/>
        </p:nvCxnSpPr>
        <p:spPr>
          <a:xfrm flipH="1">
            <a:off x="1713957" y="4130178"/>
            <a:ext cx="183900" cy="3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6"/>
          <p:cNvCxnSpPr>
            <a:stCxn id="109" idx="2"/>
            <a:endCxn id="111" idx="0"/>
          </p:cNvCxnSpPr>
          <p:nvPr/>
        </p:nvCxnSpPr>
        <p:spPr>
          <a:xfrm>
            <a:off x="1897857" y="4130178"/>
            <a:ext cx="600000" cy="3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6"/>
          <p:cNvSpPr/>
          <p:nvPr/>
        </p:nvSpPr>
        <p:spPr>
          <a:xfrm>
            <a:off x="4329070" y="3354074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98720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962989" y="3823402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739300" y="3855505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30458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498951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4798696" y="4373119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6"/>
          <p:cNvCxnSpPr>
            <a:stCxn id="117" idx="2"/>
            <a:endCxn id="120" idx="0"/>
          </p:cNvCxnSpPr>
          <p:nvPr/>
        </p:nvCxnSpPr>
        <p:spPr>
          <a:xfrm flipH="1">
            <a:off x="4021120" y="3536174"/>
            <a:ext cx="589800" cy="3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6"/>
          <p:cNvCxnSpPr>
            <a:stCxn id="117" idx="2"/>
            <a:endCxn id="119" idx="0"/>
          </p:cNvCxnSpPr>
          <p:nvPr/>
        </p:nvCxnSpPr>
        <p:spPr>
          <a:xfrm>
            <a:off x="4610920" y="3536174"/>
            <a:ext cx="633900" cy="28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6"/>
          <p:cNvCxnSpPr>
            <a:stCxn id="120" idx="2"/>
            <a:endCxn id="121" idx="0"/>
          </p:cNvCxnSpPr>
          <p:nvPr/>
        </p:nvCxnSpPr>
        <p:spPr>
          <a:xfrm flipH="1">
            <a:off x="3586450" y="4037605"/>
            <a:ext cx="434700" cy="33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6"/>
          <p:cNvCxnSpPr>
            <a:stCxn id="120" idx="2"/>
            <a:endCxn id="118" idx="0"/>
          </p:cNvCxnSpPr>
          <p:nvPr/>
        </p:nvCxnSpPr>
        <p:spPr>
          <a:xfrm>
            <a:off x="4021150" y="4037605"/>
            <a:ext cx="247800" cy="33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16"/>
          <p:cNvCxnSpPr>
            <a:stCxn id="119" idx="2"/>
            <a:endCxn id="123" idx="0"/>
          </p:cNvCxnSpPr>
          <p:nvPr/>
        </p:nvCxnSpPr>
        <p:spPr>
          <a:xfrm flipH="1">
            <a:off x="5080439" y="4005502"/>
            <a:ext cx="164400" cy="36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6"/>
          <p:cNvCxnSpPr>
            <a:stCxn id="119" idx="2"/>
            <a:endCxn id="122" idx="0"/>
          </p:cNvCxnSpPr>
          <p:nvPr/>
        </p:nvCxnSpPr>
        <p:spPr>
          <a:xfrm>
            <a:off x="5244839" y="4005502"/>
            <a:ext cx="536100" cy="36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6"/>
          <p:cNvSpPr/>
          <p:nvPr/>
        </p:nvSpPr>
        <p:spPr>
          <a:xfrm>
            <a:off x="4399354" y="4831601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217201" y="4831601"/>
            <a:ext cx="563700" cy="182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6"/>
          <p:cNvCxnSpPr>
            <a:stCxn id="123" idx="2"/>
            <a:endCxn id="130" idx="0"/>
          </p:cNvCxnSpPr>
          <p:nvPr/>
        </p:nvCxnSpPr>
        <p:spPr>
          <a:xfrm flipH="1">
            <a:off x="4681246" y="4555219"/>
            <a:ext cx="399300" cy="2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6"/>
          <p:cNvCxnSpPr>
            <a:endCxn id="131" idx="0"/>
          </p:cNvCxnSpPr>
          <p:nvPr/>
        </p:nvCxnSpPr>
        <p:spPr>
          <a:xfrm>
            <a:off x="5010051" y="4555301"/>
            <a:ext cx="489000" cy="2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6"/>
          <p:cNvSpPr/>
          <p:nvPr/>
        </p:nvSpPr>
        <p:spPr>
          <a:xfrm>
            <a:off x="7271041" y="2577439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909199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942006" y="3042585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646805" y="3074402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6186688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8509289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7768112" y="3587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6"/>
          <p:cNvCxnSpPr>
            <a:stCxn id="134" idx="2"/>
            <a:endCxn id="137" idx="0"/>
          </p:cNvCxnSpPr>
          <p:nvPr/>
        </p:nvCxnSpPr>
        <p:spPr>
          <a:xfrm flipH="1">
            <a:off x="6945091" y="2758039"/>
            <a:ext cx="624300" cy="31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16"/>
          <p:cNvCxnSpPr>
            <a:stCxn id="134" idx="2"/>
            <a:endCxn id="136" idx="0"/>
          </p:cNvCxnSpPr>
          <p:nvPr/>
        </p:nvCxnSpPr>
        <p:spPr>
          <a:xfrm>
            <a:off x="7569391" y="2758039"/>
            <a:ext cx="671100" cy="2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16"/>
          <p:cNvCxnSpPr>
            <a:stCxn id="137" idx="2"/>
            <a:endCxn id="138" idx="0"/>
          </p:cNvCxnSpPr>
          <p:nvPr/>
        </p:nvCxnSpPr>
        <p:spPr>
          <a:xfrm flipH="1">
            <a:off x="6484955" y="3255002"/>
            <a:ext cx="4602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" name="Google Shape;144;p16"/>
          <p:cNvCxnSpPr>
            <a:stCxn id="137" idx="2"/>
            <a:endCxn id="135" idx="0"/>
          </p:cNvCxnSpPr>
          <p:nvPr/>
        </p:nvCxnSpPr>
        <p:spPr>
          <a:xfrm>
            <a:off x="6945155" y="3255002"/>
            <a:ext cx="2625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p16"/>
          <p:cNvCxnSpPr>
            <a:stCxn id="136" idx="2"/>
            <a:endCxn id="140" idx="0"/>
          </p:cNvCxnSpPr>
          <p:nvPr/>
        </p:nvCxnSpPr>
        <p:spPr>
          <a:xfrm flipH="1">
            <a:off x="8066356" y="3223185"/>
            <a:ext cx="1740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16"/>
          <p:cNvCxnSpPr>
            <a:stCxn id="136" idx="2"/>
            <a:endCxn id="139" idx="0"/>
          </p:cNvCxnSpPr>
          <p:nvPr/>
        </p:nvCxnSpPr>
        <p:spPr>
          <a:xfrm>
            <a:off x="8240356" y="3223185"/>
            <a:ext cx="5673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7" name="Google Shape;147;p16"/>
          <p:cNvSpPr/>
          <p:nvPr/>
        </p:nvSpPr>
        <p:spPr>
          <a:xfrm>
            <a:off x="6785726" y="4100403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7606487" y="4132214"/>
            <a:ext cx="596700" cy="180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6"/>
          <p:cNvCxnSpPr>
            <a:stCxn id="135" idx="2"/>
            <a:endCxn id="147" idx="0"/>
          </p:cNvCxnSpPr>
          <p:nvPr/>
        </p:nvCxnSpPr>
        <p:spPr>
          <a:xfrm flipH="1">
            <a:off x="7083949" y="3768003"/>
            <a:ext cx="123600" cy="3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16"/>
          <p:cNvCxnSpPr>
            <a:stCxn id="135" idx="2"/>
            <a:endCxn id="148" idx="0"/>
          </p:cNvCxnSpPr>
          <p:nvPr/>
        </p:nvCxnSpPr>
        <p:spPr>
          <a:xfrm>
            <a:off x="7207549" y="3768003"/>
            <a:ext cx="697200" cy="36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Step 1: ‘Bootstrapping’ a dataset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5028225" y="2315438"/>
            <a:ext cx="23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demo, we will use this dataset of 4 observations to build a decision tree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976500" y="2168325"/>
            <a:ext cx="360300" cy="146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18"/>
          <p:cNvCxnSpPr>
            <a:stCxn id="162" idx="1"/>
          </p:cNvCxnSpPr>
          <p:nvPr/>
        </p:nvCxnSpPr>
        <p:spPr>
          <a:xfrm rot="10800000">
            <a:off x="4250325" y="2492588"/>
            <a:ext cx="777900" cy="23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5" name="Google Shape;165;p18"/>
          <p:cNvGraphicFramePr/>
          <p:nvPr/>
        </p:nvGraphicFramePr>
        <p:xfrm>
          <a:off x="94500" y="191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{DAADAB7E-6C85-4773-BECC-62814C4F47BA}</a:tableStyleId>
              </a:tblPr>
              <a:tblGrid>
                <a:gridCol w="709225"/>
                <a:gridCol w="681525"/>
                <a:gridCol w="695350"/>
                <a:gridCol w="736975"/>
                <a:gridCol w="972475"/>
              </a:tblGrid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survived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5013825" y="2034338"/>
            <a:ext cx="37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</a:t>
            </a:r>
            <a:r>
              <a:rPr lang="en"/>
              <a:t>dataset by choosing 4 observation at random from original dataset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84778" l="0" r="0" t="0"/>
          <a:stretch/>
        </p:blipFill>
        <p:spPr>
          <a:xfrm>
            <a:off x="4866688" y="1563162"/>
            <a:ext cx="3607975" cy="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5109775" y="2964738"/>
            <a:ext cx="37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pick same observation more than once to build this bootstrapped dataset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224625" y="118613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 Dataset</a:t>
            </a:r>
            <a:endParaRPr b="1"/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651125" y="18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{DAADAB7E-6C85-4773-BECC-62814C4F47BA}</a:tableStyleId>
              </a:tblPr>
              <a:tblGrid>
                <a:gridCol w="709225"/>
                <a:gridCol w="681525"/>
                <a:gridCol w="695350"/>
                <a:gridCol w="736975"/>
                <a:gridCol w="972475"/>
              </a:tblGrid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survived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010100" y="275960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sample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010100" y="232540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r>
              <a:rPr lang="en"/>
              <a:t> sample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4010100" y="351600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r>
              <a:rPr lang="en"/>
              <a:t> sample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4010100" y="39997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</a:t>
            </a:r>
            <a:r>
              <a:rPr lang="en"/>
              <a:t> sample</a:t>
            </a:r>
            <a:endParaRPr/>
          </a:p>
        </p:txBody>
      </p:sp>
      <p:cxnSp>
        <p:nvCxnSpPr>
          <p:cNvPr id="185" name="Google Shape;185;p20"/>
          <p:cNvCxnSpPr>
            <a:stCxn id="184" idx="1"/>
          </p:cNvCxnSpPr>
          <p:nvPr/>
        </p:nvCxnSpPr>
        <p:spPr>
          <a:xfrm rot="10800000">
            <a:off x="3630600" y="3945750"/>
            <a:ext cx="379500" cy="25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" name="Google Shape;186;p20"/>
          <p:cNvSpPr txBox="1"/>
          <p:nvPr/>
        </p:nvSpPr>
        <p:spPr>
          <a:xfrm>
            <a:off x="1224625" y="118613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 Dataset</a:t>
            </a:r>
            <a:endParaRPr b="1"/>
          </a:p>
        </p:txBody>
      </p:sp>
      <p:sp>
        <p:nvSpPr>
          <p:cNvPr id="187" name="Google Shape;187;p20"/>
          <p:cNvSpPr txBox="1"/>
          <p:nvPr/>
        </p:nvSpPr>
        <p:spPr>
          <a:xfrm>
            <a:off x="6290000" y="119608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Bootstrapped Dataset</a:t>
            </a:r>
            <a:endParaRPr b="1"/>
          </a:p>
        </p:txBody>
      </p:sp>
      <p:graphicFrame>
        <p:nvGraphicFramePr>
          <p:cNvPr id="188" name="Google Shape;188;p20"/>
          <p:cNvGraphicFramePr/>
          <p:nvPr/>
        </p:nvGraphicFramePr>
        <p:xfrm>
          <a:off x="0" y="19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{DAADAB7E-6C85-4773-BECC-62814C4F47BA}</a:tableStyleId>
              </a:tblPr>
              <a:tblGrid>
                <a:gridCol w="709225"/>
                <a:gridCol w="681525"/>
                <a:gridCol w="695350"/>
                <a:gridCol w="736975"/>
                <a:gridCol w="972475"/>
              </a:tblGrid>
              <a:tr h="4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survived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0"/>
          <p:cNvSpPr/>
          <p:nvPr/>
        </p:nvSpPr>
        <p:spPr>
          <a:xfrm>
            <a:off x="99875" y="2779650"/>
            <a:ext cx="3682800" cy="360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99825" y="2309350"/>
            <a:ext cx="3682800" cy="432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39150" y="3612150"/>
            <a:ext cx="3682800" cy="360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77604" l="0" r="0" t="0"/>
          <a:stretch/>
        </p:blipFill>
        <p:spPr>
          <a:xfrm>
            <a:off x="5422050" y="2017000"/>
            <a:ext cx="3637299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40847" l="0" r="0" t="39431"/>
          <a:stretch/>
        </p:blipFill>
        <p:spPr>
          <a:xfrm>
            <a:off x="5422050" y="2449300"/>
            <a:ext cx="363729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58802" l="0" r="0" t="21476"/>
          <a:stretch/>
        </p:blipFill>
        <p:spPr>
          <a:xfrm>
            <a:off x="5422050" y="2870000"/>
            <a:ext cx="363729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 rotWithShape="1">
          <a:blip r:embed="rId4">
            <a:alphaModFix/>
          </a:blip>
          <a:srcRect b="0" l="0" r="0" t="77148"/>
          <a:stretch/>
        </p:blipFill>
        <p:spPr>
          <a:xfrm>
            <a:off x="5422050" y="3270200"/>
            <a:ext cx="3637300" cy="5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 rotWithShape="1">
          <a:blip r:embed="rId4">
            <a:alphaModFix/>
          </a:blip>
          <a:srcRect b="0" l="0" r="0" t="77148"/>
          <a:stretch/>
        </p:blipFill>
        <p:spPr>
          <a:xfrm>
            <a:off x="5430500" y="3702500"/>
            <a:ext cx="3637300" cy="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Random Forest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6290000" y="1196088"/>
            <a:ext cx="2218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Bootstrapped Dataset</a:t>
            </a:r>
            <a:endParaRPr b="1"/>
          </a:p>
        </p:txBody>
      </p:sp>
      <p:sp>
        <p:nvSpPr>
          <p:cNvPr id="203" name="Google Shape;203;p21"/>
          <p:cNvSpPr txBox="1"/>
          <p:nvPr/>
        </p:nvSpPr>
        <p:spPr>
          <a:xfrm>
            <a:off x="763600" y="2079475"/>
            <a:ext cx="36018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Step 2: Create a decision using the bootstrapped dataset and using random set of variables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77604" l="0" r="0" t="0"/>
          <a:stretch/>
        </p:blipFill>
        <p:spPr>
          <a:xfrm>
            <a:off x="5422050" y="2017000"/>
            <a:ext cx="3637299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40847" l="0" r="0" t="39431"/>
          <a:stretch/>
        </p:blipFill>
        <p:spPr>
          <a:xfrm>
            <a:off x="5422050" y="2449300"/>
            <a:ext cx="363729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58802" l="0" r="0" t="21476"/>
          <a:stretch/>
        </p:blipFill>
        <p:spPr>
          <a:xfrm>
            <a:off x="5422050" y="2870000"/>
            <a:ext cx="363729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4">
            <a:alphaModFix/>
          </a:blip>
          <a:srcRect b="0" l="0" r="0" t="77148"/>
          <a:stretch/>
        </p:blipFill>
        <p:spPr>
          <a:xfrm>
            <a:off x="5422050" y="3270200"/>
            <a:ext cx="3637300" cy="5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4">
            <a:alphaModFix/>
          </a:blip>
          <a:srcRect b="0" l="0" r="0" t="77148"/>
          <a:stretch/>
        </p:blipFill>
        <p:spPr>
          <a:xfrm>
            <a:off x="5430500" y="3702500"/>
            <a:ext cx="3637300" cy="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