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79A7"/>
    <a:srgbClr val="25B172"/>
    <a:srgbClr val="1A1C1E"/>
    <a:srgbClr val="6E3979"/>
    <a:srgbClr val="2D3E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>
        <p:scale>
          <a:sx n="75" d="100"/>
          <a:sy n="75" d="100"/>
        </p:scale>
        <p:origin x="564" y="1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B164B-0F65-414C-8CE2-5C3B3F7E5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70DA9F-C2B5-4494-A848-0F2B5BAE3B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810341-BAE6-4726-8F5A-56B39C745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FD4A-B4AE-4656-BBD0-02AFE621BEF7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366794-F3C3-4E35-A081-59E3FEA34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41868D-5099-4B17-B622-5E15E21DA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001F-1A25-4F61-B10A-6C158AAD12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6509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6D19C3-B15A-49B8-A0A0-488F05F5F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0F11D75-32ED-4EBF-AFD2-D1F8D15CE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AADB7B-A4F7-4699-8A41-8D43D5BB3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FD4A-B4AE-4656-BBD0-02AFE621BEF7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FD6E02-33A3-4FFF-BA8C-78DCF8AE9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04572B-4225-49F8-955B-AD7F396F6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001F-1A25-4F61-B10A-6C158AAD12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3081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20363E6-3E47-4691-BBA1-42AE96059F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8AAEB2E-5481-4EE5-9B0B-F6A17C630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99F0F7-63DB-497D-9ACC-F381C6C3B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FD4A-B4AE-4656-BBD0-02AFE621BEF7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0354C4-E959-44B4-B338-6EDFB36FE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0E66BB-6A41-4E2E-9B86-DBEF1AE4C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001F-1A25-4F61-B10A-6C158AAD12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0824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E475DF-AAEC-4F39-9E2D-4E1239C48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AC2061-7C7A-43EE-ADB9-8B51154B4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E60A7F-7F1A-4CD5-886C-8EC8EF776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FD4A-B4AE-4656-BBD0-02AFE621BEF7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3A5962-8C9C-4DAC-8338-3AD307716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87CC3F-45B4-4820-87D6-BD1099EDB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001F-1A25-4F61-B10A-6C158AAD12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7598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E3A0A6-740D-4DB6-A201-CA5DD220E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FB4444-369C-46C2-BF32-39CD15CB6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3FFC2B-2CAF-4688-98A2-9E4B133BC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FD4A-B4AE-4656-BBD0-02AFE621BEF7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4EDB3A-70E8-4922-82F5-CE19378F6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6966B1-AC26-406A-97FB-EC55EBAE3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001F-1A25-4F61-B10A-6C158AAD12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7977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45E1A-0EE8-4B87-8DB9-146261D76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4AC7ED-0B64-49C0-9BA8-4A5824C594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D1DD546-EA53-47A0-8B53-99E2BE49F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3027C2-2A4A-4519-B663-8A58C1F08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FD4A-B4AE-4656-BBD0-02AFE621BEF7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AD9CFE-8480-4B72-80A1-5C1C3772D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7ABB63-1F63-4A91-B6C0-B9B2450A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001F-1A25-4F61-B10A-6C158AAD12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2720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26EFC2-A2C5-4B77-BF19-FA3D7BCB2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FF2FE3-2591-4BF9-8D76-9F6C108C4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00E89A-2A34-4D0D-8B82-1B31270A6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09A99B-BA33-41F9-9DDA-B7A6063A2C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36A144D-974B-45CA-861D-6AC043C2F5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2ADC57A-CD6B-4B1C-9209-6DDE7AC07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FD4A-B4AE-4656-BBD0-02AFE621BEF7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D9A501E-5794-4372-915A-530162052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1FB8641-9CCA-4B11-9F04-7AC577690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001F-1A25-4F61-B10A-6C158AAD12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6439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9B1E43-97A8-40E4-BEB7-39E0111F3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CE2B0FE-BCB5-4CDE-B38B-BBB9CA00F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FD4A-B4AE-4656-BBD0-02AFE621BEF7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E9F1760-BDD3-4D32-BB1A-B5EC5678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51D0F6-63EA-4AA7-9F37-CC13B7325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001F-1A25-4F61-B10A-6C158AAD12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5075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6FE701-7C1A-495E-B25A-FEDCFDD02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FD4A-B4AE-4656-BBD0-02AFE621BEF7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76FE838-583C-4FED-ADDB-BB85BD87F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C91925-2BB7-4E41-903E-B4ECB8FCB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001F-1A25-4F61-B10A-6C158AAD12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4393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4A1EFB-BA12-433F-85A6-3EE564C93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D395C9-DC15-4A84-8E84-0E94F4266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639039-4183-4376-A9FF-1CB5D6974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100738-6CC7-4002-BC85-B17359FDE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FD4A-B4AE-4656-BBD0-02AFE621BEF7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7E0190-FE11-4A67-BCD9-368FC383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80B181-EEBA-4E71-9947-9BC7E1F9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001F-1A25-4F61-B10A-6C158AAD12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842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EC99C2-E288-49E7-8FE2-242E4D0DC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91DA203-1F83-458E-9D03-3166BDF71F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923DFF0-B4AD-42E4-9095-C118243C0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C48C60-314E-4CB3-A363-468367199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FD4A-B4AE-4656-BBD0-02AFE621BEF7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CD8F8FC-550F-48DA-B71F-ACD9AF48C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3CE4CA-8604-4D6A-9964-C85A8C1F2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001F-1A25-4F61-B10A-6C158AAD12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4233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EEBE8E1-8946-41C3-B101-07AB1A341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964027-4F81-4DB3-922F-5028577A2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A9E46-8C1D-4384-B371-4815C8B26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6FD4A-B4AE-4656-BBD0-02AFE621BEF7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DBA680-9900-4177-B0C9-DF1803B203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746A63-F382-4969-B125-27FB2D4BC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7001F-1A25-4F61-B10A-6C158AAD12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231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5CAA07-8B12-4C25-AF23-89C5051CB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  <a:noFill/>
        </p:spPr>
        <p:txBody>
          <a:bodyPr>
            <a:normAutofit/>
          </a:bodyPr>
          <a:lstStyle/>
          <a:p>
            <a:r>
              <a:rPr lang="de-DE" sz="16600" b="1" dirty="0">
                <a:solidFill>
                  <a:srgbClr val="25B172"/>
                </a:solidFill>
              </a:rPr>
              <a:t>VUEX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38876C3-A755-4DEF-87C2-D906BF1F4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219" y="6047117"/>
            <a:ext cx="2665562" cy="491706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Christopher </a:t>
            </a:r>
            <a:r>
              <a:rPr lang="de-DE" dirty="0" err="1">
                <a:solidFill>
                  <a:schemeClr val="bg1"/>
                </a:solidFill>
              </a:rPr>
              <a:t>Praas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0E8F83F7-F54B-49C4-B30D-5376FD043274}"/>
              </a:ext>
            </a:extLst>
          </p:cNvPr>
          <p:cNvSpPr txBox="1">
            <a:spLocks/>
          </p:cNvSpPr>
          <p:nvPr/>
        </p:nvSpPr>
        <p:spPr>
          <a:xfrm>
            <a:off x="9335219" y="6047117"/>
            <a:ext cx="2665562" cy="491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bg1"/>
                </a:solidFill>
              </a:rPr>
              <a:t>10.12.2018</a:t>
            </a:r>
          </a:p>
        </p:txBody>
      </p:sp>
    </p:spTree>
    <p:extLst>
      <p:ext uri="{BB962C8B-B14F-4D97-AF65-F5344CB8AC3E}">
        <p14:creationId xmlns:p14="http://schemas.microsoft.com/office/powerpoint/2010/main" val="2611664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5CAA07-8B12-4C25-AF23-89C5051CB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806" y="1632336"/>
            <a:ext cx="10626387" cy="1180327"/>
          </a:xfrm>
          <a:noFill/>
        </p:spPr>
        <p:txBody>
          <a:bodyPr>
            <a:noAutofit/>
          </a:bodyPr>
          <a:lstStyle/>
          <a:p>
            <a:r>
              <a:rPr lang="de-DE" sz="6600" b="1" dirty="0">
                <a:solidFill>
                  <a:srgbClr val="25B172"/>
                </a:solidFill>
              </a:rPr>
              <a:t>Wann sollte man es benutzen?</a:t>
            </a:r>
            <a:endParaRPr lang="de-DE" sz="6600" dirty="0">
              <a:solidFill>
                <a:srgbClr val="25B172"/>
              </a:solidFill>
            </a:endParaRP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1D9BA85B-8807-4CB8-81AD-7D42651FB293}"/>
              </a:ext>
            </a:extLst>
          </p:cNvPr>
          <p:cNvSpPr txBox="1">
            <a:spLocks/>
          </p:cNvSpPr>
          <p:nvPr/>
        </p:nvSpPr>
        <p:spPr>
          <a:xfrm>
            <a:off x="1524000" y="2915424"/>
            <a:ext cx="9144000" cy="225982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800" i="1" dirty="0">
                <a:solidFill>
                  <a:srgbClr val="25B172"/>
                </a:solidFill>
              </a:rPr>
              <a:t>„</a:t>
            </a:r>
            <a:r>
              <a:rPr lang="de-DE" sz="4800" i="1" dirty="0" err="1">
                <a:solidFill>
                  <a:srgbClr val="25B172"/>
                </a:solidFill>
              </a:rPr>
              <a:t>Flux</a:t>
            </a:r>
            <a:r>
              <a:rPr lang="de-DE" sz="4800" i="1" dirty="0">
                <a:solidFill>
                  <a:srgbClr val="25B172"/>
                </a:solidFill>
              </a:rPr>
              <a:t> </a:t>
            </a:r>
            <a:r>
              <a:rPr lang="de-DE" sz="4800" i="1" dirty="0" err="1">
                <a:solidFill>
                  <a:srgbClr val="25B172"/>
                </a:solidFill>
              </a:rPr>
              <a:t>libraries</a:t>
            </a:r>
            <a:r>
              <a:rPr lang="de-DE" sz="4800" i="1" dirty="0">
                <a:solidFill>
                  <a:srgbClr val="25B172"/>
                </a:solidFill>
              </a:rPr>
              <a:t> </a:t>
            </a:r>
            <a:r>
              <a:rPr lang="de-DE" sz="4800" i="1" dirty="0" err="1">
                <a:solidFill>
                  <a:srgbClr val="25B172"/>
                </a:solidFill>
              </a:rPr>
              <a:t>are</a:t>
            </a:r>
            <a:r>
              <a:rPr lang="de-DE" sz="4800" i="1" dirty="0">
                <a:solidFill>
                  <a:srgbClr val="25B172"/>
                </a:solidFill>
              </a:rPr>
              <a:t> like </a:t>
            </a:r>
            <a:r>
              <a:rPr lang="de-DE" sz="4800" i="1" dirty="0" err="1">
                <a:solidFill>
                  <a:srgbClr val="25B172"/>
                </a:solidFill>
              </a:rPr>
              <a:t>glasses</a:t>
            </a:r>
            <a:r>
              <a:rPr lang="de-DE" sz="4800" i="1" dirty="0">
                <a:solidFill>
                  <a:srgbClr val="25B172"/>
                </a:solidFill>
              </a:rPr>
              <a:t>: </a:t>
            </a:r>
            <a:r>
              <a:rPr lang="de-DE" sz="4800" i="1" dirty="0" err="1">
                <a:solidFill>
                  <a:srgbClr val="25B172"/>
                </a:solidFill>
              </a:rPr>
              <a:t>you‘ll</a:t>
            </a:r>
            <a:r>
              <a:rPr lang="de-DE" sz="4800" i="1" dirty="0">
                <a:solidFill>
                  <a:srgbClr val="25B172"/>
                </a:solidFill>
              </a:rPr>
              <a:t> </a:t>
            </a:r>
            <a:r>
              <a:rPr lang="de-DE" sz="4800" i="1" dirty="0" err="1">
                <a:solidFill>
                  <a:srgbClr val="25B172"/>
                </a:solidFill>
              </a:rPr>
              <a:t>know</a:t>
            </a:r>
            <a:r>
              <a:rPr lang="de-DE" sz="4800" i="1" dirty="0">
                <a:solidFill>
                  <a:srgbClr val="25B172"/>
                </a:solidFill>
              </a:rPr>
              <a:t> </a:t>
            </a:r>
            <a:r>
              <a:rPr lang="de-DE" sz="4800" i="1" dirty="0" err="1">
                <a:solidFill>
                  <a:srgbClr val="25B172"/>
                </a:solidFill>
              </a:rPr>
              <a:t>when</a:t>
            </a:r>
            <a:r>
              <a:rPr lang="de-DE" sz="4800" i="1" dirty="0">
                <a:solidFill>
                  <a:srgbClr val="25B172"/>
                </a:solidFill>
              </a:rPr>
              <a:t> </a:t>
            </a:r>
            <a:r>
              <a:rPr lang="de-DE" sz="4800" i="1" dirty="0" err="1">
                <a:solidFill>
                  <a:srgbClr val="25B172"/>
                </a:solidFill>
              </a:rPr>
              <a:t>you</a:t>
            </a:r>
            <a:r>
              <a:rPr lang="de-DE" sz="4800" i="1" dirty="0">
                <a:solidFill>
                  <a:srgbClr val="25B172"/>
                </a:solidFill>
              </a:rPr>
              <a:t> </a:t>
            </a:r>
            <a:r>
              <a:rPr lang="de-DE" sz="4800" i="1" dirty="0" err="1">
                <a:solidFill>
                  <a:srgbClr val="25B172"/>
                </a:solidFill>
              </a:rPr>
              <a:t>need</a:t>
            </a:r>
            <a:r>
              <a:rPr lang="de-DE" sz="4800" i="1" dirty="0">
                <a:solidFill>
                  <a:srgbClr val="25B172"/>
                </a:solidFill>
              </a:rPr>
              <a:t> </a:t>
            </a:r>
            <a:r>
              <a:rPr lang="de-DE" sz="4800" i="1" dirty="0" err="1">
                <a:solidFill>
                  <a:srgbClr val="25B172"/>
                </a:solidFill>
              </a:rPr>
              <a:t>them</a:t>
            </a:r>
            <a:r>
              <a:rPr lang="de-DE" sz="4800" i="1" dirty="0">
                <a:solidFill>
                  <a:srgbClr val="25B172"/>
                </a:solidFill>
              </a:rPr>
              <a:t>.“</a:t>
            </a:r>
            <a:endParaRPr lang="de-DE" sz="6600" i="1" dirty="0">
              <a:solidFill>
                <a:srgbClr val="25B1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022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5CAA07-8B12-4C25-AF23-89C5051CB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806" y="2838836"/>
            <a:ext cx="10626387" cy="1180327"/>
          </a:xfrm>
          <a:noFill/>
        </p:spPr>
        <p:txBody>
          <a:bodyPr>
            <a:noAutofit/>
          </a:bodyPr>
          <a:lstStyle/>
          <a:p>
            <a:r>
              <a:rPr lang="de-DE" sz="8000" b="1" dirty="0">
                <a:solidFill>
                  <a:srgbClr val="25B172"/>
                </a:solidFill>
              </a:rPr>
              <a:t>Live Beispiel</a:t>
            </a:r>
            <a:endParaRPr lang="de-DE" sz="8000" dirty="0">
              <a:solidFill>
                <a:srgbClr val="25B172"/>
              </a:solidFill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5D2F7D81-D06F-44C7-8985-5BCAF552D8F4}"/>
              </a:ext>
            </a:extLst>
          </p:cNvPr>
          <p:cNvSpPr txBox="1">
            <a:spLocks/>
          </p:cNvSpPr>
          <p:nvPr/>
        </p:nvSpPr>
        <p:spPr>
          <a:xfrm>
            <a:off x="1295399" y="5143500"/>
            <a:ext cx="9601201" cy="908051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i="1" dirty="0">
                <a:solidFill>
                  <a:srgbClr val="25B172"/>
                </a:solidFill>
              </a:rPr>
              <a:t>https://github.com/Schnitzel128/PBO-Vue</a:t>
            </a:r>
            <a:endParaRPr lang="de-DE" i="1" dirty="0">
              <a:solidFill>
                <a:srgbClr val="25B1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359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5CAA07-8B12-4C25-AF23-89C5051CB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953" y="-259964"/>
            <a:ext cx="11752094" cy="1180327"/>
          </a:xfrm>
          <a:noFill/>
        </p:spPr>
        <p:txBody>
          <a:bodyPr>
            <a:noAutofit/>
          </a:bodyPr>
          <a:lstStyle/>
          <a:p>
            <a:r>
              <a:rPr lang="de-DE" sz="4800" dirty="0" err="1">
                <a:solidFill>
                  <a:srgbClr val="9C79A7"/>
                </a:solidFill>
              </a:rPr>
              <a:t>return</a:t>
            </a:r>
            <a:r>
              <a:rPr lang="de-DE" sz="4800" dirty="0">
                <a:solidFill>
                  <a:srgbClr val="FFC000"/>
                </a:solidFill>
              </a:rPr>
              <a:t> </a:t>
            </a:r>
            <a:r>
              <a:rPr lang="de-DE" sz="4800" dirty="0" err="1">
                <a:solidFill>
                  <a:srgbClr val="FFC000"/>
                </a:solidFill>
              </a:rPr>
              <a:t>this</a:t>
            </a:r>
            <a:r>
              <a:rPr lang="de-DE" sz="4800" dirty="0">
                <a:solidFill>
                  <a:srgbClr val="FFC000"/>
                </a:solidFill>
              </a:rPr>
              <a:t>.</a:t>
            </a:r>
            <a:r>
              <a:rPr lang="de-DE" sz="4800" dirty="0">
                <a:solidFill>
                  <a:srgbClr val="25B172"/>
                </a:solidFill>
              </a:rPr>
              <a:t>$</a:t>
            </a:r>
            <a:r>
              <a:rPr lang="de-DE" sz="4800" dirty="0" err="1">
                <a:solidFill>
                  <a:srgbClr val="25B172"/>
                </a:solidFill>
              </a:rPr>
              <a:t>store.getters.doneVortrag</a:t>
            </a:r>
            <a:endParaRPr lang="de-DE" sz="4800" dirty="0">
              <a:solidFill>
                <a:srgbClr val="25B172"/>
              </a:solidFill>
            </a:endParaRP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EC3166EE-0A9B-49A9-B413-F791B9A19C13}"/>
              </a:ext>
            </a:extLst>
          </p:cNvPr>
          <p:cNvSpPr txBox="1">
            <a:spLocks/>
          </p:cNvSpPr>
          <p:nvPr/>
        </p:nvSpPr>
        <p:spPr>
          <a:xfrm>
            <a:off x="782806" y="2838836"/>
            <a:ext cx="10626387" cy="118032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8800" b="1" dirty="0">
                <a:solidFill>
                  <a:srgbClr val="25B172"/>
                </a:solidFill>
              </a:rPr>
              <a:t>Vuehu²!</a:t>
            </a:r>
            <a:endParaRPr lang="de-DE" sz="8800" dirty="0">
              <a:solidFill>
                <a:srgbClr val="25B1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651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dergebnis fÃ¼r react">
            <a:extLst>
              <a:ext uri="{FF2B5EF4-FFF2-40B4-BE49-F238E27FC236}">
                <a16:creationId xmlns:a16="http://schemas.microsoft.com/office/drawing/2014/main" id="{E285F648-81BD-48A4-B80C-218CA263E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028218"/>
            <a:ext cx="3964342" cy="280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dergebnis fÃ¼r flux facebook">
            <a:extLst>
              <a:ext uri="{FF2B5EF4-FFF2-40B4-BE49-F238E27FC236}">
                <a16:creationId xmlns:a16="http://schemas.microsoft.com/office/drawing/2014/main" id="{03FDFC6C-EBD5-4E6D-8DAF-59C0FF6946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441"/>
          <a:stretch/>
        </p:blipFill>
        <p:spPr bwMode="auto">
          <a:xfrm>
            <a:off x="6096000" y="2328559"/>
            <a:ext cx="3984447" cy="2200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366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5CAA07-8B12-4C25-AF23-89C5051CB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7813" y="697833"/>
            <a:ext cx="9144000" cy="4711594"/>
          </a:xfrm>
          <a:noFill/>
        </p:spPr>
        <p:txBody>
          <a:bodyPr>
            <a:noAutofit/>
          </a:bodyPr>
          <a:lstStyle/>
          <a:p>
            <a:r>
              <a:rPr lang="de-DE" sz="8000" b="1" dirty="0" err="1">
                <a:solidFill>
                  <a:srgbClr val="25B172"/>
                </a:solidFill>
              </a:rPr>
              <a:t>Vuex</a:t>
            </a:r>
            <a:r>
              <a:rPr lang="de-DE" sz="8000" b="1" dirty="0">
                <a:solidFill>
                  <a:srgbClr val="25B172"/>
                </a:solidFill>
              </a:rPr>
              <a:t> </a:t>
            </a:r>
            <a:br>
              <a:rPr lang="de-DE" sz="8000" b="1" dirty="0">
                <a:solidFill>
                  <a:srgbClr val="25B172"/>
                </a:solidFill>
              </a:rPr>
            </a:br>
            <a:r>
              <a:rPr lang="de-DE" sz="8000" b="1" dirty="0">
                <a:solidFill>
                  <a:srgbClr val="25B172"/>
                </a:solidFill>
              </a:rPr>
              <a:t>=</a:t>
            </a:r>
            <a:br>
              <a:rPr lang="de-DE" sz="8000" b="1" dirty="0">
                <a:solidFill>
                  <a:srgbClr val="25B172"/>
                </a:solidFill>
              </a:rPr>
            </a:br>
            <a:r>
              <a:rPr lang="de-DE" dirty="0">
                <a:solidFill>
                  <a:srgbClr val="25B172"/>
                </a:solidFill>
              </a:rPr>
              <a:t>State Management Pattern </a:t>
            </a:r>
            <a:br>
              <a:rPr lang="de-DE" dirty="0">
                <a:solidFill>
                  <a:srgbClr val="25B172"/>
                </a:solidFill>
              </a:rPr>
            </a:br>
            <a:r>
              <a:rPr lang="de-DE" dirty="0">
                <a:solidFill>
                  <a:srgbClr val="25B172"/>
                </a:solidFill>
              </a:rPr>
              <a:t>+ Library</a:t>
            </a:r>
            <a:endParaRPr lang="de-DE" sz="8000" dirty="0">
              <a:solidFill>
                <a:srgbClr val="25B1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863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CF8EA021-166C-4B3C-84E9-645326369AEF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689259" y="3633537"/>
            <a:ext cx="1227819" cy="750327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Pfeil: nach oben 59">
            <a:extLst>
              <a:ext uri="{FF2B5EF4-FFF2-40B4-BE49-F238E27FC236}">
                <a16:creationId xmlns:a16="http://schemas.microsoft.com/office/drawing/2014/main" id="{51BA8FAA-C831-4E8F-B3D7-D95EE2C1DCC2}"/>
              </a:ext>
            </a:extLst>
          </p:cNvPr>
          <p:cNvSpPr/>
          <p:nvPr/>
        </p:nvSpPr>
        <p:spPr>
          <a:xfrm rot="10800000">
            <a:off x="9783652" y="1687146"/>
            <a:ext cx="1286312" cy="1074103"/>
          </a:xfrm>
          <a:prstGeom prst="upArrow">
            <a:avLst>
              <a:gd name="adj1" fmla="val 33164"/>
              <a:gd name="adj2" fmla="val 39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50E2EA47-2647-49F1-AE8F-B42EB45A8078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2248841" y="3224463"/>
            <a:ext cx="2052890" cy="1159401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Pfeil: nach oben 56">
            <a:extLst>
              <a:ext uri="{FF2B5EF4-FFF2-40B4-BE49-F238E27FC236}">
                <a16:creationId xmlns:a16="http://schemas.microsoft.com/office/drawing/2014/main" id="{612B35A6-4D67-4E79-B17E-55629ACA869D}"/>
              </a:ext>
            </a:extLst>
          </p:cNvPr>
          <p:cNvSpPr/>
          <p:nvPr/>
        </p:nvSpPr>
        <p:spPr>
          <a:xfrm>
            <a:off x="890527" y="2130128"/>
            <a:ext cx="1286312" cy="1074103"/>
          </a:xfrm>
          <a:prstGeom prst="upArrow">
            <a:avLst>
              <a:gd name="adj1" fmla="val 33164"/>
              <a:gd name="adj2" fmla="val 39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E2ED9982-9203-4D02-BF82-1974E22402E7}"/>
              </a:ext>
            </a:extLst>
          </p:cNvPr>
          <p:cNvSpPr/>
          <p:nvPr/>
        </p:nvSpPr>
        <p:spPr>
          <a:xfrm>
            <a:off x="8401396" y="4383863"/>
            <a:ext cx="988015" cy="68130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155E7BC5-70B5-4739-836E-026972C18035}"/>
              </a:ext>
            </a:extLst>
          </p:cNvPr>
          <p:cNvSpPr/>
          <p:nvPr/>
        </p:nvSpPr>
        <p:spPr>
          <a:xfrm>
            <a:off x="1732547" y="4383863"/>
            <a:ext cx="988015" cy="68130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CFA802FD-CFE4-4316-9643-78997B85DFB3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4301007" y="3898232"/>
            <a:ext cx="378410" cy="485631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ED438D54-8C62-4B44-8E0E-42D12A2F7C8A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3274924" y="3633537"/>
            <a:ext cx="1177698" cy="750326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6F193C36-9F40-406A-92DF-8BE9E414347C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7847647" y="3224463"/>
            <a:ext cx="2095514" cy="115940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348470CB-175A-4FFA-B668-96B55159F17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487524" y="3898232"/>
            <a:ext cx="403471" cy="485633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AAECF986-0E05-4546-B6C7-ECBB2FDCEA6B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304547" y="2322094"/>
            <a:ext cx="1221006" cy="690172"/>
          </a:xfrm>
          <a:prstGeom prst="bentConnector2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533254CD-5339-4E09-B10F-1AC164A5BFE2}"/>
              </a:ext>
            </a:extLst>
          </p:cNvPr>
          <p:cNvCxnSpPr>
            <a:cxnSpLocks/>
            <a:endCxn id="4" idx="0"/>
          </p:cNvCxnSpPr>
          <p:nvPr/>
        </p:nvCxnSpPr>
        <p:spPr>
          <a:xfrm rot="10800000" flipV="1">
            <a:off x="4666446" y="2322094"/>
            <a:ext cx="1120906" cy="690172"/>
          </a:xfrm>
          <a:prstGeom prst="bentConnector2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B25CAA07-8B12-4C25-AF23-89C5051CB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1223933"/>
          </a:xfrm>
          <a:noFill/>
        </p:spPr>
        <p:txBody>
          <a:bodyPr>
            <a:noAutofit/>
          </a:bodyPr>
          <a:lstStyle/>
          <a:p>
            <a:r>
              <a:rPr lang="de-DE" sz="7200" b="1" dirty="0">
                <a:solidFill>
                  <a:srgbClr val="25B172"/>
                </a:solidFill>
              </a:rPr>
              <a:t>State </a:t>
            </a:r>
            <a:r>
              <a:rPr lang="de-DE" sz="7200" b="1" dirty="0" err="1">
                <a:solidFill>
                  <a:srgbClr val="25B172"/>
                </a:solidFill>
              </a:rPr>
              <a:t>Managment</a:t>
            </a:r>
            <a:endParaRPr lang="de-DE" sz="7200" dirty="0">
              <a:solidFill>
                <a:srgbClr val="25B172"/>
              </a:solidFill>
            </a:endParaRPr>
          </a:p>
        </p:txBody>
      </p:sp>
      <p:pic>
        <p:nvPicPr>
          <p:cNvPr id="3074" name="Picture 2" descr="Bildergebnis fÃ¼r vue">
            <a:extLst>
              <a:ext uri="{FF2B5EF4-FFF2-40B4-BE49-F238E27FC236}">
                <a16:creationId xmlns:a16="http://schemas.microsoft.com/office/drawing/2014/main" id="{AE4EF0F4-A747-4FD2-988C-F355ACC8DE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8" t="17285" r="11171" b="18251"/>
          <a:stretch/>
        </p:blipFill>
        <p:spPr bwMode="auto">
          <a:xfrm>
            <a:off x="5283740" y="1640666"/>
            <a:ext cx="1624519" cy="1371600"/>
          </a:xfrm>
          <a:prstGeom prst="rect">
            <a:avLst/>
          </a:prstGeom>
          <a:noFill/>
          <a:effectLst/>
        </p:spPr>
      </p:pic>
      <p:pic>
        <p:nvPicPr>
          <p:cNvPr id="4" name="Picture 2" descr="Bildergebnis fÃ¼r vue">
            <a:extLst>
              <a:ext uri="{FF2B5EF4-FFF2-40B4-BE49-F238E27FC236}">
                <a16:creationId xmlns:a16="http://schemas.microsoft.com/office/drawing/2014/main" id="{7BCD0E42-53A3-4B2E-92ED-1BDFBFA022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8" t="17285" r="11171" b="18251"/>
          <a:stretch/>
        </p:blipFill>
        <p:spPr bwMode="auto">
          <a:xfrm>
            <a:off x="4049152" y="3012266"/>
            <a:ext cx="1234588" cy="1042376"/>
          </a:xfrm>
          <a:prstGeom prst="rect">
            <a:avLst/>
          </a:prstGeom>
          <a:noFill/>
          <a:effectLst/>
        </p:spPr>
      </p:pic>
      <p:pic>
        <p:nvPicPr>
          <p:cNvPr id="6" name="Picture 2" descr="Bildergebnis fÃ¼r vue">
            <a:extLst>
              <a:ext uri="{FF2B5EF4-FFF2-40B4-BE49-F238E27FC236}">
                <a16:creationId xmlns:a16="http://schemas.microsoft.com/office/drawing/2014/main" id="{8F1F097F-5A6F-4698-B669-A52726B80E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8" t="17285" r="11171" b="18251"/>
          <a:stretch/>
        </p:blipFill>
        <p:spPr bwMode="auto">
          <a:xfrm>
            <a:off x="6908259" y="3012266"/>
            <a:ext cx="1234588" cy="1042376"/>
          </a:xfrm>
          <a:prstGeom prst="rect">
            <a:avLst/>
          </a:prstGeom>
          <a:noFill/>
          <a:effectLst/>
        </p:spPr>
      </p:pic>
      <p:pic>
        <p:nvPicPr>
          <p:cNvPr id="7" name="Picture 2" descr="Bildergebnis fÃ¼r vue">
            <a:extLst>
              <a:ext uri="{FF2B5EF4-FFF2-40B4-BE49-F238E27FC236}">
                <a16:creationId xmlns:a16="http://schemas.microsoft.com/office/drawing/2014/main" id="{071412E9-70B4-408F-88D3-0E9C24E18E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8" t="17285" r="11171" b="18251"/>
          <a:stretch/>
        </p:blipFill>
        <p:spPr bwMode="auto">
          <a:xfrm>
            <a:off x="1845370" y="4383864"/>
            <a:ext cx="806941" cy="681309"/>
          </a:xfrm>
          <a:prstGeom prst="rect">
            <a:avLst/>
          </a:prstGeom>
          <a:noFill/>
          <a:effectLst/>
        </p:spPr>
      </p:pic>
      <p:pic>
        <p:nvPicPr>
          <p:cNvPr id="8" name="Picture 2" descr="Bildergebnis fÃ¼r vue">
            <a:extLst>
              <a:ext uri="{FF2B5EF4-FFF2-40B4-BE49-F238E27FC236}">
                <a16:creationId xmlns:a16="http://schemas.microsoft.com/office/drawing/2014/main" id="{BB15538F-9EAD-4DDE-890C-9578DCBB5E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8" t="17285" r="11171" b="18251"/>
          <a:stretch/>
        </p:blipFill>
        <p:spPr bwMode="auto">
          <a:xfrm>
            <a:off x="2871453" y="4383863"/>
            <a:ext cx="806941" cy="681309"/>
          </a:xfrm>
          <a:prstGeom prst="rect">
            <a:avLst/>
          </a:prstGeom>
          <a:noFill/>
          <a:effectLst/>
        </p:spPr>
      </p:pic>
      <p:pic>
        <p:nvPicPr>
          <p:cNvPr id="10" name="Picture 2" descr="Bildergebnis fÃ¼r vue">
            <a:extLst>
              <a:ext uri="{FF2B5EF4-FFF2-40B4-BE49-F238E27FC236}">
                <a16:creationId xmlns:a16="http://schemas.microsoft.com/office/drawing/2014/main" id="{F839DF82-E550-4DB6-931B-5585B286C0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8" t="17285" r="11171" b="18251"/>
          <a:stretch/>
        </p:blipFill>
        <p:spPr bwMode="auto">
          <a:xfrm>
            <a:off x="7487524" y="4383865"/>
            <a:ext cx="806941" cy="681309"/>
          </a:xfrm>
          <a:prstGeom prst="rect">
            <a:avLst/>
          </a:prstGeom>
          <a:noFill/>
          <a:effectLst/>
        </p:spPr>
      </p:pic>
      <p:pic>
        <p:nvPicPr>
          <p:cNvPr id="11" name="Picture 2" descr="Bildergebnis fÃ¼r vue">
            <a:extLst>
              <a:ext uri="{FF2B5EF4-FFF2-40B4-BE49-F238E27FC236}">
                <a16:creationId xmlns:a16="http://schemas.microsoft.com/office/drawing/2014/main" id="{D866C966-B975-45D1-8727-393A044009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8" t="17285" r="11171" b="18251"/>
          <a:stretch/>
        </p:blipFill>
        <p:spPr bwMode="auto">
          <a:xfrm>
            <a:off x="8513607" y="4383864"/>
            <a:ext cx="806941" cy="681309"/>
          </a:xfrm>
          <a:prstGeom prst="rect">
            <a:avLst/>
          </a:prstGeom>
          <a:noFill/>
          <a:effectLst/>
        </p:spPr>
      </p:pic>
      <p:pic>
        <p:nvPicPr>
          <p:cNvPr id="12" name="Picture 2" descr="Bildergebnis fÃ¼r vue">
            <a:extLst>
              <a:ext uri="{FF2B5EF4-FFF2-40B4-BE49-F238E27FC236}">
                <a16:creationId xmlns:a16="http://schemas.microsoft.com/office/drawing/2014/main" id="{4A2BE342-3F4D-4913-9CD2-8EA3BDAB13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8" t="17285" r="11171" b="18251"/>
          <a:stretch/>
        </p:blipFill>
        <p:spPr bwMode="auto">
          <a:xfrm>
            <a:off x="9539690" y="4383863"/>
            <a:ext cx="806941" cy="681309"/>
          </a:xfrm>
          <a:prstGeom prst="rect">
            <a:avLst/>
          </a:prstGeom>
          <a:noFill/>
          <a:effectLst/>
        </p:spPr>
      </p:pic>
      <p:pic>
        <p:nvPicPr>
          <p:cNvPr id="13" name="Picture 2" descr="Bildergebnis fÃ¼r vue">
            <a:extLst>
              <a:ext uri="{FF2B5EF4-FFF2-40B4-BE49-F238E27FC236}">
                <a16:creationId xmlns:a16="http://schemas.microsoft.com/office/drawing/2014/main" id="{509E77C1-C229-4052-9729-8C55752B60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8" t="17285" r="11171" b="18251"/>
          <a:stretch/>
        </p:blipFill>
        <p:spPr bwMode="auto">
          <a:xfrm>
            <a:off x="3897536" y="4383863"/>
            <a:ext cx="806941" cy="681309"/>
          </a:xfrm>
          <a:prstGeom prst="rect">
            <a:avLst/>
          </a:prstGeom>
          <a:noFill/>
          <a:effectLst/>
        </p:spPr>
      </p:pic>
      <p:sp>
        <p:nvSpPr>
          <p:cNvPr id="56" name="Rechteck 55">
            <a:extLst>
              <a:ext uri="{FF2B5EF4-FFF2-40B4-BE49-F238E27FC236}">
                <a16:creationId xmlns:a16="http://schemas.microsoft.com/office/drawing/2014/main" id="{DEF9037A-EB98-4F6A-AF63-1409CBF2833D}"/>
              </a:ext>
            </a:extLst>
          </p:cNvPr>
          <p:cNvSpPr/>
          <p:nvPr/>
        </p:nvSpPr>
        <p:spPr>
          <a:xfrm>
            <a:off x="486602" y="2723507"/>
            <a:ext cx="2074795" cy="6541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/>
              <a:t>Events</a:t>
            </a:r>
            <a:endParaRPr lang="de-DE" dirty="0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FC351908-620C-4DA9-9870-FEC80C1CD6F1}"/>
              </a:ext>
            </a:extLst>
          </p:cNvPr>
          <p:cNvSpPr/>
          <p:nvPr/>
        </p:nvSpPr>
        <p:spPr>
          <a:xfrm>
            <a:off x="9389411" y="1570000"/>
            <a:ext cx="2074795" cy="6541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err="1"/>
              <a:t>Props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474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57" grpId="0" animBg="1"/>
      <p:bldP spid="55" grpId="0" animBg="1"/>
      <p:bldP spid="53" grpId="0" animBg="1"/>
      <p:bldP spid="56" grpId="0" animBg="1"/>
      <p:bldP spid="5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feil: nach oben 59">
            <a:extLst>
              <a:ext uri="{FF2B5EF4-FFF2-40B4-BE49-F238E27FC236}">
                <a16:creationId xmlns:a16="http://schemas.microsoft.com/office/drawing/2014/main" id="{51BA8FAA-C831-4E8F-B3D7-D95EE2C1DCC2}"/>
              </a:ext>
            </a:extLst>
          </p:cNvPr>
          <p:cNvSpPr/>
          <p:nvPr/>
        </p:nvSpPr>
        <p:spPr>
          <a:xfrm rot="10800000">
            <a:off x="9783652" y="1687146"/>
            <a:ext cx="1286312" cy="1074103"/>
          </a:xfrm>
          <a:prstGeom prst="upArrow">
            <a:avLst>
              <a:gd name="adj1" fmla="val 33164"/>
              <a:gd name="adj2" fmla="val 39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Pfeil: nach oben 56">
            <a:extLst>
              <a:ext uri="{FF2B5EF4-FFF2-40B4-BE49-F238E27FC236}">
                <a16:creationId xmlns:a16="http://schemas.microsoft.com/office/drawing/2014/main" id="{612B35A6-4D67-4E79-B17E-55629ACA869D}"/>
              </a:ext>
            </a:extLst>
          </p:cNvPr>
          <p:cNvSpPr/>
          <p:nvPr/>
        </p:nvSpPr>
        <p:spPr>
          <a:xfrm>
            <a:off x="890527" y="2130128"/>
            <a:ext cx="1286312" cy="1074103"/>
          </a:xfrm>
          <a:prstGeom prst="upArrow">
            <a:avLst>
              <a:gd name="adj1" fmla="val 33164"/>
              <a:gd name="adj2" fmla="val 39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25CAA07-8B12-4C25-AF23-89C5051CB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1223933"/>
          </a:xfrm>
          <a:noFill/>
        </p:spPr>
        <p:txBody>
          <a:bodyPr>
            <a:noAutofit/>
          </a:bodyPr>
          <a:lstStyle/>
          <a:p>
            <a:r>
              <a:rPr lang="de-DE" sz="7200" b="1" dirty="0">
                <a:solidFill>
                  <a:srgbClr val="25B172"/>
                </a:solidFill>
              </a:rPr>
              <a:t>State </a:t>
            </a:r>
            <a:r>
              <a:rPr lang="de-DE" sz="7200" b="1" dirty="0" err="1">
                <a:solidFill>
                  <a:srgbClr val="25B172"/>
                </a:solidFill>
              </a:rPr>
              <a:t>Managment</a:t>
            </a:r>
            <a:endParaRPr lang="de-DE" sz="7200" dirty="0">
              <a:solidFill>
                <a:srgbClr val="25B172"/>
              </a:solidFill>
            </a:endParaRP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0ED5C53A-CDB1-4E66-8C3F-E533C5D26196}"/>
              </a:ext>
            </a:extLst>
          </p:cNvPr>
          <p:cNvGrpSpPr/>
          <p:nvPr/>
        </p:nvGrpSpPr>
        <p:grpSpPr>
          <a:xfrm>
            <a:off x="1732547" y="1640666"/>
            <a:ext cx="8614084" cy="3424508"/>
            <a:chOff x="1732547" y="1640666"/>
            <a:chExt cx="8614084" cy="3424508"/>
          </a:xfrm>
        </p:grpSpPr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CF8EA021-166C-4B3C-84E9-645326369AEF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7689259" y="3633537"/>
              <a:ext cx="1227819" cy="750327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>
              <a:extLst>
                <a:ext uri="{FF2B5EF4-FFF2-40B4-BE49-F238E27FC236}">
                  <a16:creationId xmlns:a16="http://schemas.microsoft.com/office/drawing/2014/main" id="{50E2EA47-2647-49F1-AE8F-B42EB45A8078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 flipH="1">
              <a:off x="2248841" y="3224463"/>
              <a:ext cx="2052890" cy="1159401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E2ED9982-9203-4D02-BF82-1974E22402E7}"/>
                </a:ext>
              </a:extLst>
            </p:cNvPr>
            <p:cNvSpPr/>
            <p:nvPr/>
          </p:nvSpPr>
          <p:spPr>
            <a:xfrm>
              <a:off x="8401396" y="4383863"/>
              <a:ext cx="988015" cy="68130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155E7BC5-70B5-4739-836E-026972C18035}"/>
                </a:ext>
              </a:extLst>
            </p:cNvPr>
            <p:cNvSpPr/>
            <p:nvPr/>
          </p:nvSpPr>
          <p:spPr>
            <a:xfrm>
              <a:off x="1732547" y="4383863"/>
              <a:ext cx="988015" cy="68130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CFA802FD-CFE4-4316-9643-78997B85DFB3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4301007" y="3898232"/>
              <a:ext cx="378410" cy="485631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ED438D54-8C62-4B44-8E0E-42D12A2F7C8A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flipH="1">
              <a:off x="3274924" y="3633537"/>
              <a:ext cx="1177698" cy="750326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6F193C36-9F40-406A-92DF-8BE9E414347C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7847647" y="3224463"/>
              <a:ext cx="2095514" cy="115940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348470CB-175A-4FFA-B668-96B55159F176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7487524" y="3898232"/>
              <a:ext cx="403471" cy="485633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Verbinder: gewinkelt 20">
              <a:extLst>
                <a:ext uri="{FF2B5EF4-FFF2-40B4-BE49-F238E27FC236}">
                  <a16:creationId xmlns:a16="http://schemas.microsoft.com/office/drawing/2014/main" id="{AAECF986-0E05-4546-B6C7-ECBB2FDCEA6B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6304547" y="2322094"/>
              <a:ext cx="1221006" cy="690172"/>
            </a:xfrm>
            <a:prstGeom prst="bentConnector2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Verbinder: gewinkelt 16">
              <a:extLst>
                <a:ext uri="{FF2B5EF4-FFF2-40B4-BE49-F238E27FC236}">
                  <a16:creationId xmlns:a16="http://schemas.microsoft.com/office/drawing/2014/main" id="{533254CD-5339-4E09-B10F-1AC164A5BFE2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 rot="10800000" flipV="1">
              <a:off x="4666446" y="2322094"/>
              <a:ext cx="1120906" cy="690172"/>
            </a:xfrm>
            <a:prstGeom prst="bentConnector2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74" name="Picture 2" descr="Bildergebnis fÃ¼r vue">
              <a:extLst>
                <a:ext uri="{FF2B5EF4-FFF2-40B4-BE49-F238E27FC236}">
                  <a16:creationId xmlns:a16="http://schemas.microsoft.com/office/drawing/2014/main" id="{AE4EF0F4-A747-4FD2-988C-F355ACC8DEB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78" t="17285" r="11171" b="18251"/>
            <a:stretch/>
          </p:blipFill>
          <p:spPr bwMode="auto">
            <a:xfrm>
              <a:off x="5283740" y="1640666"/>
              <a:ext cx="1624519" cy="1371600"/>
            </a:xfrm>
            <a:prstGeom prst="rect">
              <a:avLst/>
            </a:prstGeom>
            <a:noFill/>
            <a:effectLst/>
          </p:spPr>
        </p:pic>
        <p:pic>
          <p:nvPicPr>
            <p:cNvPr id="4" name="Picture 2" descr="Bildergebnis fÃ¼r vue">
              <a:extLst>
                <a:ext uri="{FF2B5EF4-FFF2-40B4-BE49-F238E27FC236}">
                  <a16:creationId xmlns:a16="http://schemas.microsoft.com/office/drawing/2014/main" id="{7BCD0E42-53A3-4B2E-92ED-1BDFBFA022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78" t="17285" r="11171" b="18251"/>
            <a:stretch/>
          </p:blipFill>
          <p:spPr bwMode="auto">
            <a:xfrm>
              <a:off x="4049152" y="3012266"/>
              <a:ext cx="1234588" cy="1042376"/>
            </a:xfrm>
            <a:prstGeom prst="rect">
              <a:avLst/>
            </a:prstGeom>
            <a:noFill/>
            <a:effectLst/>
          </p:spPr>
        </p:pic>
        <p:pic>
          <p:nvPicPr>
            <p:cNvPr id="6" name="Picture 2" descr="Bildergebnis fÃ¼r vue">
              <a:extLst>
                <a:ext uri="{FF2B5EF4-FFF2-40B4-BE49-F238E27FC236}">
                  <a16:creationId xmlns:a16="http://schemas.microsoft.com/office/drawing/2014/main" id="{8F1F097F-5A6F-4698-B669-A52726B80E7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78" t="17285" r="11171" b="18251"/>
            <a:stretch/>
          </p:blipFill>
          <p:spPr bwMode="auto">
            <a:xfrm>
              <a:off x="6908259" y="3012266"/>
              <a:ext cx="1234588" cy="1042376"/>
            </a:xfrm>
            <a:prstGeom prst="rect">
              <a:avLst/>
            </a:prstGeom>
            <a:noFill/>
            <a:effectLst/>
          </p:spPr>
        </p:pic>
        <p:pic>
          <p:nvPicPr>
            <p:cNvPr id="7" name="Picture 2" descr="Bildergebnis fÃ¼r vue">
              <a:extLst>
                <a:ext uri="{FF2B5EF4-FFF2-40B4-BE49-F238E27FC236}">
                  <a16:creationId xmlns:a16="http://schemas.microsoft.com/office/drawing/2014/main" id="{071412E9-70B4-408F-88D3-0E9C24E18E1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78" t="17285" r="11171" b="18251"/>
            <a:stretch/>
          </p:blipFill>
          <p:spPr bwMode="auto">
            <a:xfrm>
              <a:off x="1845370" y="4383864"/>
              <a:ext cx="806941" cy="681309"/>
            </a:xfrm>
            <a:prstGeom prst="rect">
              <a:avLst/>
            </a:prstGeom>
            <a:noFill/>
            <a:effectLst/>
          </p:spPr>
        </p:pic>
        <p:pic>
          <p:nvPicPr>
            <p:cNvPr id="8" name="Picture 2" descr="Bildergebnis fÃ¼r vue">
              <a:extLst>
                <a:ext uri="{FF2B5EF4-FFF2-40B4-BE49-F238E27FC236}">
                  <a16:creationId xmlns:a16="http://schemas.microsoft.com/office/drawing/2014/main" id="{BB15538F-9EAD-4DDE-890C-9578DCBB5E6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78" t="17285" r="11171" b="18251"/>
            <a:stretch/>
          </p:blipFill>
          <p:spPr bwMode="auto">
            <a:xfrm>
              <a:off x="2871453" y="4383863"/>
              <a:ext cx="806941" cy="681309"/>
            </a:xfrm>
            <a:prstGeom prst="rect">
              <a:avLst/>
            </a:prstGeom>
            <a:noFill/>
            <a:effectLst/>
          </p:spPr>
        </p:pic>
        <p:pic>
          <p:nvPicPr>
            <p:cNvPr id="10" name="Picture 2" descr="Bildergebnis fÃ¼r vue">
              <a:extLst>
                <a:ext uri="{FF2B5EF4-FFF2-40B4-BE49-F238E27FC236}">
                  <a16:creationId xmlns:a16="http://schemas.microsoft.com/office/drawing/2014/main" id="{F839DF82-E550-4DB6-931B-5585B286C0D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78" t="17285" r="11171" b="18251"/>
            <a:stretch/>
          </p:blipFill>
          <p:spPr bwMode="auto">
            <a:xfrm>
              <a:off x="7487524" y="4383865"/>
              <a:ext cx="806941" cy="681309"/>
            </a:xfrm>
            <a:prstGeom prst="rect">
              <a:avLst/>
            </a:prstGeom>
            <a:noFill/>
            <a:effectLst/>
          </p:spPr>
        </p:pic>
        <p:pic>
          <p:nvPicPr>
            <p:cNvPr id="11" name="Picture 2" descr="Bildergebnis fÃ¼r vue">
              <a:extLst>
                <a:ext uri="{FF2B5EF4-FFF2-40B4-BE49-F238E27FC236}">
                  <a16:creationId xmlns:a16="http://schemas.microsoft.com/office/drawing/2014/main" id="{D866C966-B975-45D1-8727-393A044009E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78" t="17285" r="11171" b="18251"/>
            <a:stretch/>
          </p:blipFill>
          <p:spPr bwMode="auto">
            <a:xfrm>
              <a:off x="8513607" y="4383864"/>
              <a:ext cx="806941" cy="681309"/>
            </a:xfrm>
            <a:prstGeom prst="rect">
              <a:avLst/>
            </a:prstGeom>
            <a:noFill/>
            <a:effectLst/>
          </p:spPr>
        </p:pic>
        <p:pic>
          <p:nvPicPr>
            <p:cNvPr id="12" name="Picture 2" descr="Bildergebnis fÃ¼r vue">
              <a:extLst>
                <a:ext uri="{FF2B5EF4-FFF2-40B4-BE49-F238E27FC236}">
                  <a16:creationId xmlns:a16="http://schemas.microsoft.com/office/drawing/2014/main" id="{4A2BE342-3F4D-4913-9CD2-8EA3BDAB13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78" t="17285" r="11171" b="18251"/>
            <a:stretch/>
          </p:blipFill>
          <p:spPr bwMode="auto">
            <a:xfrm>
              <a:off x="9539690" y="4383863"/>
              <a:ext cx="806941" cy="681309"/>
            </a:xfrm>
            <a:prstGeom prst="rect">
              <a:avLst/>
            </a:prstGeom>
            <a:noFill/>
            <a:effectLst/>
          </p:spPr>
        </p:pic>
        <p:pic>
          <p:nvPicPr>
            <p:cNvPr id="13" name="Picture 2" descr="Bildergebnis fÃ¼r vue">
              <a:extLst>
                <a:ext uri="{FF2B5EF4-FFF2-40B4-BE49-F238E27FC236}">
                  <a16:creationId xmlns:a16="http://schemas.microsoft.com/office/drawing/2014/main" id="{509E77C1-C229-4052-9729-8C55752B60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78" t="17285" r="11171" b="18251"/>
            <a:stretch/>
          </p:blipFill>
          <p:spPr bwMode="auto">
            <a:xfrm>
              <a:off x="3897536" y="4383863"/>
              <a:ext cx="806941" cy="681309"/>
            </a:xfrm>
            <a:prstGeom prst="rect">
              <a:avLst/>
            </a:prstGeom>
            <a:noFill/>
            <a:effectLst/>
          </p:spPr>
        </p:pic>
      </p:grpSp>
      <p:sp>
        <p:nvSpPr>
          <p:cNvPr id="56" name="Rechteck 55">
            <a:extLst>
              <a:ext uri="{FF2B5EF4-FFF2-40B4-BE49-F238E27FC236}">
                <a16:creationId xmlns:a16="http://schemas.microsoft.com/office/drawing/2014/main" id="{DEF9037A-EB98-4F6A-AF63-1409CBF2833D}"/>
              </a:ext>
            </a:extLst>
          </p:cNvPr>
          <p:cNvSpPr/>
          <p:nvPr/>
        </p:nvSpPr>
        <p:spPr>
          <a:xfrm>
            <a:off x="486602" y="2723507"/>
            <a:ext cx="2074795" cy="6541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/>
              <a:t>Events</a:t>
            </a:r>
            <a:endParaRPr lang="de-DE" dirty="0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FC351908-620C-4DA9-9870-FEC80C1CD6F1}"/>
              </a:ext>
            </a:extLst>
          </p:cNvPr>
          <p:cNvSpPr/>
          <p:nvPr/>
        </p:nvSpPr>
        <p:spPr>
          <a:xfrm>
            <a:off x="9389411" y="1570000"/>
            <a:ext cx="2074795" cy="6541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err="1"/>
              <a:t>Props</a:t>
            </a:r>
            <a:endParaRPr lang="de-DE" dirty="0"/>
          </a:p>
        </p:txBody>
      </p:sp>
      <p:sp>
        <p:nvSpPr>
          <p:cNvPr id="27" name="Titel 1">
            <a:extLst>
              <a:ext uri="{FF2B5EF4-FFF2-40B4-BE49-F238E27FC236}">
                <a16:creationId xmlns:a16="http://schemas.microsoft.com/office/drawing/2014/main" id="{95D0459B-D2B7-458D-8498-435773382A73}"/>
              </a:ext>
            </a:extLst>
          </p:cNvPr>
          <p:cNvSpPr txBox="1">
            <a:spLocks/>
          </p:cNvSpPr>
          <p:nvPr/>
        </p:nvSpPr>
        <p:spPr>
          <a:xfrm>
            <a:off x="4923301" y="1228300"/>
            <a:ext cx="2345395" cy="156826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5400" b="1" dirty="0" err="1">
                <a:solidFill>
                  <a:srgbClr val="25B172"/>
                </a:solidFill>
              </a:rPr>
              <a:t>Vuex</a:t>
            </a:r>
            <a:endParaRPr lang="de-DE" dirty="0">
              <a:solidFill>
                <a:srgbClr val="25B172"/>
              </a:solidFill>
            </a:endParaRPr>
          </a:p>
        </p:txBody>
      </p:sp>
      <p:sp>
        <p:nvSpPr>
          <p:cNvPr id="9" name="Pfeil: nach links und rechts 8">
            <a:extLst>
              <a:ext uri="{FF2B5EF4-FFF2-40B4-BE49-F238E27FC236}">
                <a16:creationId xmlns:a16="http://schemas.microsoft.com/office/drawing/2014/main" id="{4ECB7717-8873-40FC-AE8B-0738E47CA15A}"/>
              </a:ext>
            </a:extLst>
          </p:cNvPr>
          <p:cNvSpPr/>
          <p:nvPr/>
        </p:nvSpPr>
        <p:spPr>
          <a:xfrm rot="5400000">
            <a:off x="5458308" y="2699987"/>
            <a:ext cx="1223933" cy="476892"/>
          </a:xfrm>
          <a:prstGeom prst="leftRightArrow">
            <a:avLst>
              <a:gd name="adj1" fmla="val 2477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Pfeil: nach links und rechts 30">
            <a:extLst>
              <a:ext uri="{FF2B5EF4-FFF2-40B4-BE49-F238E27FC236}">
                <a16:creationId xmlns:a16="http://schemas.microsoft.com/office/drawing/2014/main" id="{8259C514-CE2B-4A0C-B340-5C678E9DB99B}"/>
              </a:ext>
            </a:extLst>
          </p:cNvPr>
          <p:cNvSpPr/>
          <p:nvPr/>
        </p:nvSpPr>
        <p:spPr>
          <a:xfrm rot="7207814">
            <a:off x="3430286" y="3222931"/>
            <a:ext cx="2410725" cy="476892"/>
          </a:xfrm>
          <a:prstGeom prst="leftRightArrow">
            <a:avLst>
              <a:gd name="adj1" fmla="val 2477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Pfeil: nach links und rechts 31">
            <a:extLst>
              <a:ext uri="{FF2B5EF4-FFF2-40B4-BE49-F238E27FC236}">
                <a16:creationId xmlns:a16="http://schemas.microsoft.com/office/drawing/2014/main" id="{3E7C27A2-691B-44EB-85D6-15203359BF91}"/>
              </a:ext>
            </a:extLst>
          </p:cNvPr>
          <p:cNvSpPr/>
          <p:nvPr/>
        </p:nvSpPr>
        <p:spPr>
          <a:xfrm rot="4002194">
            <a:off x="6188148" y="3186186"/>
            <a:ext cx="2228008" cy="476892"/>
          </a:xfrm>
          <a:prstGeom prst="leftRightArrow">
            <a:avLst>
              <a:gd name="adj1" fmla="val 2477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6050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1.11111E-6 L 0.00157 0.24977 " pathEditMode="relative" rAng="0" ptsTypes="AA">
                                      <p:cBhvr>
                                        <p:cTn id="20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1247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1500" fill="hold"/>
                                        <p:tgtEl>
                                          <p:spTgt spid="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57" grpId="0" animBg="1"/>
      <p:bldP spid="56" grpId="0" animBg="1"/>
      <p:bldP spid="59" grpId="0" animBg="1"/>
      <p:bldP spid="27" grpId="0"/>
      <p:bldP spid="9" grpId="0" animBg="1"/>
      <p:bldP spid="31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0ED5C53A-CDB1-4E66-8C3F-E533C5D26196}"/>
              </a:ext>
            </a:extLst>
          </p:cNvPr>
          <p:cNvGrpSpPr/>
          <p:nvPr/>
        </p:nvGrpSpPr>
        <p:grpSpPr>
          <a:xfrm>
            <a:off x="3597909" y="3815182"/>
            <a:ext cx="4996182" cy="2312696"/>
            <a:chOff x="1845370" y="1640666"/>
            <a:chExt cx="8501261" cy="3424508"/>
          </a:xfrm>
        </p:grpSpPr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CF8EA021-166C-4B3C-84E9-645326369AEF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7689259" y="3633537"/>
              <a:ext cx="1227819" cy="750327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>
              <a:extLst>
                <a:ext uri="{FF2B5EF4-FFF2-40B4-BE49-F238E27FC236}">
                  <a16:creationId xmlns:a16="http://schemas.microsoft.com/office/drawing/2014/main" id="{50E2EA47-2647-49F1-AE8F-B42EB45A8078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 flipH="1">
              <a:off x="2248841" y="3224463"/>
              <a:ext cx="2052890" cy="1159401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CFA802FD-CFE4-4316-9643-78997B85DFB3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4301007" y="3898232"/>
              <a:ext cx="378410" cy="485631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ED438D54-8C62-4B44-8E0E-42D12A2F7C8A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flipH="1">
              <a:off x="3274924" y="3633537"/>
              <a:ext cx="1177698" cy="750326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6F193C36-9F40-406A-92DF-8BE9E414347C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7847647" y="3224463"/>
              <a:ext cx="2095514" cy="115940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348470CB-175A-4FFA-B668-96B55159F176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7487524" y="3898232"/>
              <a:ext cx="403471" cy="485633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Verbinder: gewinkelt 20">
              <a:extLst>
                <a:ext uri="{FF2B5EF4-FFF2-40B4-BE49-F238E27FC236}">
                  <a16:creationId xmlns:a16="http://schemas.microsoft.com/office/drawing/2014/main" id="{AAECF986-0E05-4546-B6C7-ECBB2FDCEA6B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6304547" y="2322094"/>
              <a:ext cx="1221006" cy="690172"/>
            </a:xfrm>
            <a:prstGeom prst="bentConnector2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Verbinder: gewinkelt 16">
              <a:extLst>
                <a:ext uri="{FF2B5EF4-FFF2-40B4-BE49-F238E27FC236}">
                  <a16:creationId xmlns:a16="http://schemas.microsoft.com/office/drawing/2014/main" id="{533254CD-5339-4E09-B10F-1AC164A5BFE2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 rot="10800000" flipV="1">
              <a:off x="4666446" y="2322094"/>
              <a:ext cx="1120906" cy="690172"/>
            </a:xfrm>
            <a:prstGeom prst="bentConnector2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74" name="Picture 2" descr="Bildergebnis fÃ¼r vue">
              <a:extLst>
                <a:ext uri="{FF2B5EF4-FFF2-40B4-BE49-F238E27FC236}">
                  <a16:creationId xmlns:a16="http://schemas.microsoft.com/office/drawing/2014/main" id="{AE4EF0F4-A747-4FD2-988C-F355ACC8DEB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78" t="17285" r="11171" b="18251"/>
            <a:stretch/>
          </p:blipFill>
          <p:spPr bwMode="auto">
            <a:xfrm>
              <a:off x="5283740" y="1640666"/>
              <a:ext cx="1624519" cy="1371600"/>
            </a:xfrm>
            <a:prstGeom prst="rect">
              <a:avLst/>
            </a:prstGeom>
            <a:noFill/>
            <a:effectLst/>
          </p:spPr>
        </p:pic>
        <p:pic>
          <p:nvPicPr>
            <p:cNvPr id="4" name="Picture 2" descr="Bildergebnis fÃ¼r vue">
              <a:extLst>
                <a:ext uri="{FF2B5EF4-FFF2-40B4-BE49-F238E27FC236}">
                  <a16:creationId xmlns:a16="http://schemas.microsoft.com/office/drawing/2014/main" id="{7BCD0E42-53A3-4B2E-92ED-1BDFBFA022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78" t="17285" r="11171" b="18251"/>
            <a:stretch/>
          </p:blipFill>
          <p:spPr bwMode="auto">
            <a:xfrm>
              <a:off x="4049152" y="3012266"/>
              <a:ext cx="1234588" cy="1042376"/>
            </a:xfrm>
            <a:prstGeom prst="rect">
              <a:avLst/>
            </a:prstGeom>
            <a:noFill/>
            <a:effectLst/>
          </p:spPr>
        </p:pic>
        <p:pic>
          <p:nvPicPr>
            <p:cNvPr id="6" name="Picture 2" descr="Bildergebnis fÃ¼r vue">
              <a:extLst>
                <a:ext uri="{FF2B5EF4-FFF2-40B4-BE49-F238E27FC236}">
                  <a16:creationId xmlns:a16="http://schemas.microsoft.com/office/drawing/2014/main" id="{8F1F097F-5A6F-4698-B669-A52726B80E7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78" t="17285" r="11171" b="18251"/>
            <a:stretch/>
          </p:blipFill>
          <p:spPr bwMode="auto">
            <a:xfrm>
              <a:off x="6908259" y="3012266"/>
              <a:ext cx="1234588" cy="1042376"/>
            </a:xfrm>
            <a:prstGeom prst="rect">
              <a:avLst/>
            </a:prstGeom>
            <a:noFill/>
            <a:effectLst/>
          </p:spPr>
        </p:pic>
        <p:pic>
          <p:nvPicPr>
            <p:cNvPr id="7" name="Picture 2" descr="Bildergebnis fÃ¼r vue">
              <a:extLst>
                <a:ext uri="{FF2B5EF4-FFF2-40B4-BE49-F238E27FC236}">
                  <a16:creationId xmlns:a16="http://schemas.microsoft.com/office/drawing/2014/main" id="{071412E9-70B4-408F-88D3-0E9C24E18E1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78" t="17285" r="11171" b="18251"/>
            <a:stretch/>
          </p:blipFill>
          <p:spPr bwMode="auto">
            <a:xfrm>
              <a:off x="1845370" y="4383864"/>
              <a:ext cx="806941" cy="681309"/>
            </a:xfrm>
            <a:prstGeom prst="rect">
              <a:avLst/>
            </a:prstGeom>
            <a:noFill/>
            <a:effectLst/>
          </p:spPr>
        </p:pic>
        <p:pic>
          <p:nvPicPr>
            <p:cNvPr id="8" name="Picture 2" descr="Bildergebnis fÃ¼r vue">
              <a:extLst>
                <a:ext uri="{FF2B5EF4-FFF2-40B4-BE49-F238E27FC236}">
                  <a16:creationId xmlns:a16="http://schemas.microsoft.com/office/drawing/2014/main" id="{BB15538F-9EAD-4DDE-890C-9578DCBB5E6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78" t="17285" r="11171" b="18251"/>
            <a:stretch/>
          </p:blipFill>
          <p:spPr bwMode="auto">
            <a:xfrm>
              <a:off x="2871453" y="4383863"/>
              <a:ext cx="806941" cy="681309"/>
            </a:xfrm>
            <a:prstGeom prst="rect">
              <a:avLst/>
            </a:prstGeom>
            <a:noFill/>
            <a:effectLst/>
          </p:spPr>
        </p:pic>
        <p:pic>
          <p:nvPicPr>
            <p:cNvPr id="10" name="Picture 2" descr="Bildergebnis fÃ¼r vue">
              <a:extLst>
                <a:ext uri="{FF2B5EF4-FFF2-40B4-BE49-F238E27FC236}">
                  <a16:creationId xmlns:a16="http://schemas.microsoft.com/office/drawing/2014/main" id="{F839DF82-E550-4DB6-931B-5585B286C0D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78" t="17285" r="11171" b="18251"/>
            <a:stretch/>
          </p:blipFill>
          <p:spPr bwMode="auto">
            <a:xfrm>
              <a:off x="7487524" y="4383865"/>
              <a:ext cx="806941" cy="681309"/>
            </a:xfrm>
            <a:prstGeom prst="rect">
              <a:avLst/>
            </a:prstGeom>
            <a:noFill/>
            <a:effectLst/>
          </p:spPr>
        </p:pic>
        <p:pic>
          <p:nvPicPr>
            <p:cNvPr id="11" name="Picture 2" descr="Bildergebnis fÃ¼r vue">
              <a:extLst>
                <a:ext uri="{FF2B5EF4-FFF2-40B4-BE49-F238E27FC236}">
                  <a16:creationId xmlns:a16="http://schemas.microsoft.com/office/drawing/2014/main" id="{D866C966-B975-45D1-8727-393A044009E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78" t="17285" r="11171" b="18251"/>
            <a:stretch/>
          </p:blipFill>
          <p:spPr bwMode="auto">
            <a:xfrm>
              <a:off x="8513607" y="4383864"/>
              <a:ext cx="806941" cy="681309"/>
            </a:xfrm>
            <a:prstGeom prst="rect">
              <a:avLst/>
            </a:prstGeom>
            <a:noFill/>
            <a:effectLst/>
          </p:spPr>
        </p:pic>
        <p:pic>
          <p:nvPicPr>
            <p:cNvPr id="12" name="Picture 2" descr="Bildergebnis fÃ¼r vue">
              <a:extLst>
                <a:ext uri="{FF2B5EF4-FFF2-40B4-BE49-F238E27FC236}">
                  <a16:creationId xmlns:a16="http://schemas.microsoft.com/office/drawing/2014/main" id="{4A2BE342-3F4D-4913-9CD2-8EA3BDAB13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78" t="17285" r="11171" b="18251"/>
            <a:stretch/>
          </p:blipFill>
          <p:spPr bwMode="auto">
            <a:xfrm>
              <a:off x="9539690" y="4383863"/>
              <a:ext cx="806941" cy="681309"/>
            </a:xfrm>
            <a:prstGeom prst="rect">
              <a:avLst/>
            </a:prstGeom>
            <a:noFill/>
            <a:effectLst/>
          </p:spPr>
        </p:pic>
        <p:pic>
          <p:nvPicPr>
            <p:cNvPr id="13" name="Picture 2" descr="Bildergebnis fÃ¼r vue">
              <a:extLst>
                <a:ext uri="{FF2B5EF4-FFF2-40B4-BE49-F238E27FC236}">
                  <a16:creationId xmlns:a16="http://schemas.microsoft.com/office/drawing/2014/main" id="{509E77C1-C229-4052-9729-8C55752B60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78" t="17285" r="11171" b="18251"/>
            <a:stretch/>
          </p:blipFill>
          <p:spPr bwMode="auto">
            <a:xfrm>
              <a:off x="3897536" y="4383863"/>
              <a:ext cx="806941" cy="681309"/>
            </a:xfrm>
            <a:prstGeom prst="rect">
              <a:avLst/>
            </a:prstGeom>
            <a:noFill/>
            <a:effectLst/>
          </p:spPr>
        </p:pic>
      </p:grpSp>
      <p:sp>
        <p:nvSpPr>
          <p:cNvPr id="27" name="Titel 1">
            <a:extLst>
              <a:ext uri="{FF2B5EF4-FFF2-40B4-BE49-F238E27FC236}">
                <a16:creationId xmlns:a16="http://schemas.microsoft.com/office/drawing/2014/main" id="{95D0459B-D2B7-458D-8498-435773382A73}"/>
              </a:ext>
            </a:extLst>
          </p:cNvPr>
          <p:cNvSpPr txBox="1">
            <a:spLocks/>
          </p:cNvSpPr>
          <p:nvPr/>
        </p:nvSpPr>
        <p:spPr>
          <a:xfrm>
            <a:off x="4923301" y="730122"/>
            <a:ext cx="2345395" cy="156826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 dirty="0" err="1">
                <a:solidFill>
                  <a:srgbClr val="25B172"/>
                </a:solidFill>
              </a:rPr>
              <a:t>Vuex</a:t>
            </a:r>
            <a:endParaRPr lang="de-DE" sz="6600" dirty="0">
              <a:solidFill>
                <a:srgbClr val="25B172"/>
              </a:solidFill>
            </a:endParaRPr>
          </a:p>
        </p:txBody>
      </p:sp>
      <p:sp>
        <p:nvSpPr>
          <p:cNvPr id="15" name="Pfeil: nach rechts gekrümmt 14">
            <a:extLst>
              <a:ext uri="{FF2B5EF4-FFF2-40B4-BE49-F238E27FC236}">
                <a16:creationId xmlns:a16="http://schemas.microsoft.com/office/drawing/2014/main" id="{19F2F78F-B639-4DC6-8867-342C7D9BEC06}"/>
              </a:ext>
            </a:extLst>
          </p:cNvPr>
          <p:cNvSpPr/>
          <p:nvPr/>
        </p:nvSpPr>
        <p:spPr>
          <a:xfrm rot="10800000" flipV="1">
            <a:off x="9009867" y="1545859"/>
            <a:ext cx="1727200" cy="4450726"/>
          </a:xfrm>
          <a:prstGeom prst="curvedRightArrow">
            <a:avLst>
              <a:gd name="adj1" fmla="val 10057"/>
              <a:gd name="adj2" fmla="val 32997"/>
              <a:gd name="adj3" fmla="val 20588"/>
            </a:avLst>
          </a:prstGeom>
          <a:solidFill>
            <a:srgbClr val="25B1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Pfeil: nach rechts gekrümmt 15">
            <a:extLst>
              <a:ext uri="{FF2B5EF4-FFF2-40B4-BE49-F238E27FC236}">
                <a16:creationId xmlns:a16="http://schemas.microsoft.com/office/drawing/2014/main" id="{5778E7AB-E6AE-4055-9B32-A456A88E6D7D}"/>
              </a:ext>
            </a:extLst>
          </p:cNvPr>
          <p:cNvSpPr/>
          <p:nvPr/>
        </p:nvSpPr>
        <p:spPr>
          <a:xfrm flipV="1">
            <a:off x="1676400" y="1485897"/>
            <a:ext cx="1862655" cy="4488461"/>
          </a:xfrm>
          <a:prstGeom prst="curvedRightArrow">
            <a:avLst>
              <a:gd name="adj1" fmla="val 8066"/>
              <a:gd name="adj2" fmla="val 33491"/>
              <a:gd name="adj3" fmla="val 25025"/>
            </a:avLst>
          </a:prstGeom>
          <a:solidFill>
            <a:srgbClr val="25B172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C7F4914-DB0B-4433-9516-E9D86FB2EB7A}"/>
              </a:ext>
            </a:extLst>
          </p:cNvPr>
          <p:cNvSpPr txBox="1"/>
          <p:nvPr/>
        </p:nvSpPr>
        <p:spPr>
          <a:xfrm>
            <a:off x="1922195" y="3171056"/>
            <a:ext cx="18457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600" dirty="0">
                <a:solidFill>
                  <a:schemeClr val="bg1"/>
                </a:solidFill>
              </a:rPr>
              <a:t>Updates </a:t>
            </a:r>
            <a:br>
              <a:rPr lang="de-DE" sz="3600" dirty="0">
                <a:solidFill>
                  <a:schemeClr val="bg1"/>
                </a:solidFill>
              </a:rPr>
            </a:br>
            <a:r>
              <a:rPr lang="de-DE" sz="3600" dirty="0">
                <a:solidFill>
                  <a:schemeClr val="bg1"/>
                </a:solidFill>
              </a:rPr>
              <a:t>State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891C3F5B-0AF2-479F-8646-DA91C95FB024}"/>
              </a:ext>
            </a:extLst>
          </p:cNvPr>
          <p:cNvSpPr txBox="1"/>
          <p:nvPr/>
        </p:nvSpPr>
        <p:spPr>
          <a:xfrm>
            <a:off x="8546254" y="3078007"/>
            <a:ext cx="20430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600" dirty="0" err="1">
                <a:solidFill>
                  <a:schemeClr val="bg1"/>
                </a:solidFill>
              </a:rPr>
              <a:t>Receives</a:t>
            </a:r>
            <a:r>
              <a:rPr lang="de-DE" sz="3600" dirty="0">
                <a:solidFill>
                  <a:schemeClr val="bg1"/>
                </a:solidFill>
              </a:rPr>
              <a:t> </a:t>
            </a:r>
            <a:br>
              <a:rPr lang="de-DE" sz="3600" dirty="0">
                <a:solidFill>
                  <a:schemeClr val="bg1"/>
                </a:solidFill>
              </a:rPr>
            </a:br>
            <a:r>
              <a:rPr lang="de-DE" sz="3600" dirty="0" err="1">
                <a:solidFill>
                  <a:schemeClr val="bg1"/>
                </a:solidFill>
              </a:rPr>
              <a:t>new</a:t>
            </a:r>
            <a:r>
              <a:rPr lang="de-DE" sz="3600" dirty="0">
                <a:solidFill>
                  <a:schemeClr val="bg1"/>
                </a:solidFill>
              </a:rPr>
              <a:t> State</a:t>
            </a:r>
          </a:p>
        </p:txBody>
      </p:sp>
    </p:spTree>
    <p:extLst>
      <p:ext uri="{BB962C8B-B14F-4D97-AF65-F5344CB8AC3E}">
        <p14:creationId xmlns:p14="http://schemas.microsoft.com/office/powerpoint/2010/main" val="2958136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5" grpId="0" animBg="1"/>
      <p:bldP spid="16" grpId="0" animBg="1"/>
      <p:bldP spid="18" grpId="0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AD27D532-00B9-429A-96EC-BDE0CFDE084F}"/>
              </a:ext>
            </a:extLst>
          </p:cNvPr>
          <p:cNvSpPr txBox="1"/>
          <p:nvPr/>
        </p:nvSpPr>
        <p:spPr>
          <a:xfrm>
            <a:off x="970963" y="426080"/>
            <a:ext cx="40530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dirty="0" err="1">
                <a:solidFill>
                  <a:srgbClr val="25B172"/>
                </a:solidFill>
              </a:rPr>
              <a:t>Vue</a:t>
            </a:r>
            <a:r>
              <a:rPr lang="de-DE" sz="4400" dirty="0">
                <a:solidFill>
                  <a:srgbClr val="25B172"/>
                </a:solidFill>
              </a:rPr>
              <a:t> </a:t>
            </a:r>
            <a:r>
              <a:rPr lang="de-DE" sz="4400" dirty="0" err="1">
                <a:solidFill>
                  <a:srgbClr val="25B172"/>
                </a:solidFill>
              </a:rPr>
              <a:t>components</a:t>
            </a:r>
            <a:endParaRPr lang="de-DE" sz="4400" dirty="0">
              <a:solidFill>
                <a:srgbClr val="25B172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56A8341-F328-446B-812B-A8E3A0C4F8FA}"/>
              </a:ext>
            </a:extLst>
          </p:cNvPr>
          <p:cNvSpPr txBox="1"/>
          <p:nvPr/>
        </p:nvSpPr>
        <p:spPr>
          <a:xfrm>
            <a:off x="7707488" y="426079"/>
            <a:ext cx="25988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dirty="0" err="1">
                <a:solidFill>
                  <a:srgbClr val="25B172"/>
                </a:solidFill>
              </a:rPr>
              <a:t>Vuex</a:t>
            </a:r>
            <a:r>
              <a:rPr lang="de-DE" sz="4400" dirty="0">
                <a:solidFill>
                  <a:srgbClr val="25B172"/>
                </a:solidFill>
              </a:rPr>
              <a:t> </a:t>
            </a:r>
            <a:r>
              <a:rPr lang="de-DE" sz="4400" dirty="0" err="1">
                <a:solidFill>
                  <a:srgbClr val="25B172"/>
                </a:solidFill>
              </a:rPr>
              <a:t>store</a:t>
            </a:r>
            <a:endParaRPr lang="de-DE" sz="4400" dirty="0">
              <a:solidFill>
                <a:srgbClr val="25B172"/>
              </a:solidFill>
            </a:endParaRP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A7CB7858-35CB-41E5-A432-9B5A1E92DEAF}"/>
              </a:ext>
            </a:extLst>
          </p:cNvPr>
          <p:cNvCxnSpPr/>
          <p:nvPr/>
        </p:nvCxnSpPr>
        <p:spPr>
          <a:xfrm>
            <a:off x="5956300" y="549190"/>
            <a:ext cx="0" cy="5800810"/>
          </a:xfrm>
          <a:prstGeom prst="line">
            <a:avLst/>
          </a:prstGeom>
          <a:ln>
            <a:solidFill>
              <a:srgbClr val="25B1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E94ABFDC-E6C1-4D94-949B-E843ECBD63CF}"/>
              </a:ext>
            </a:extLst>
          </p:cNvPr>
          <p:cNvSpPr txBox="1"/>
          <p:nvPr/>
        </p:nvSpPr>
        <p:spPr>
          <a:xfrm>
            <a:off x="1013932" y="2126533"/>
            <a:ext cx="39894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>
                <a:solidFill>
                  <a:srgbClr val="9C79A7"/>
                </a:solidFill>
              </a:rPr>
              <a:t>const</a:t>
            </a:r>
            <a:r>
              <a:rPr lang="de-DE" sz="3200" dirty="0">
                <a:solidFill>
                  <a:schemeClr val="bg1"/>
                </a:solidFill>
              </a:rPr>
              <a:t> </a:t>
            </a:r>
            <a:r>
              <a:rPr lang="de-DE" sz="3200" dirty="0" err="1">
                <a:solidFill>
                  <a:srgbClr val="FFC000"/>
                </a:solidFill>
              </a:rPr>
              <a:t>app</a:t>
            </a:r>
            <a:r>
              <a:rPr lang="de-DE" sz="3200" dirty="0">
                <a:solidFill>
                  <a:schemeClr val="bg1"/>
                </a:solidFill>
              </a:rPr>
              <a:t> = </a:t>
            </a:r>
            <a:r>
              <a:rPr lang="de-DE" sz="3200" dirty="0" err="1">
                <a:solidFill>
                  <a:schemeClr val="bg1"/>
                </a:solidFill>
              </a:rPr>
              <a:t>new</a:t>
            </a:r>
            <a:r>
              <a:rPr lang="de-DE" sz="3200" dirty="0">
                <a:solidFill>
                  <a:schemeClr val="bg1"/>
                </a:solidFill>
              </a:rPr>
              <a:t> </a:t>
            </a:r>
            <a:r>
              <a:rPr lang="de-DE" sz="3200" dirty="0" err="1">
                <a:solidFill>
                  <a:srgbClr val="FFC000"/>
                </a:solidFill>
              </a:rPr>
              <a:t>Vue</a:t>
            </a:r>
            <a:r>
              <a:rPr lang="de-DE" sz="3200" dirty="0">
                <a:solidFill>
                  <a:schemeClr val="bg1"/>
                </a:solidFill>
              </a:rPr>
              <a:t>({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84029CB-B3B6-4A4E-AF9A-0A52FF26EFBF}"/>
              </a:ext>
            </a:extLst>
          </p:cNvPr>
          <p:cNvSpPr txBox="1"/>
          <p:nvPr/>
        </p:nvSpPr>
        <p:spPr>
          <a:xfrm>
            <a:off x="6433143" y="2126533"/>
            <a:ext cx="5235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>
                <a:solidFill>
                  <a:srgbClr val="9C79A7"/>
                </a:solidFill>
              </a:rPr>
              <a:t>const</a:t>
            </a:r>
            <a:r>
              <a:rPr lang="de-DE" sz="3200" dirty="0">
                <a:solidFill>
                  <a:schemeClr val="bg1"/>
                </a:solidFill>
              </a:rPr>
              <a:t> </a:t>
            </a:r>
            <a:r>
              <a:rPr lang="de-DE" sz="3200" dirty="0" err="1">
                <a:solidFill>
                  <a:srgbClr val="FFC000"/>
                </a:solidFill>
              </a:rPr>
              <a:t>store</a:t>
            </a:r>
            <a:r>
              <a:rPr lang="de-DE" sz="3200" dirty="0">
                <a:solidFill>
                  <a:schemeClr val="bg1"/>
                </a:solidFill>
              </a:rPr>
              <a:t> = </a:t>
            </a:r>
            <a:r>
              <a:rPr lang="de-DE" sz="3200" dirty="0" err="1">
                <a:solidFill>
                  <a:schemeClr val="bg1"/>
                </a:solidFill>
              </a:rPr>
              <a:t>new</a:t>
            </a:r>
            <a:r>
              <a:rPr lang="de-DE" sz="3200" dirty="0">
                <a:solidFill>
                  <a:schemeClr val="bg1"/>
                </a:solidFill>
              </a:rPr>
              <a:t> </a:t>
            </a:r>
            <a:r>
              <a:rPr lang="de-DE" sz="3200" dirty="0" err="1">
                <a:solidFill>
                  <a:srgbClr val="FFC000"/>
                </a:solidFill>
              </a:rPr>
              <a:t>Vuex.store</a:t>
            </a:r>
            <a:r>
              <a:rPr lang="de-DE" sz="3200" dirty="0">
                <a:solidFill>
                  <a:schemeClr val="bg1"/>
                </a:solidFill>
              </a:rPr>
              <a:t>({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BFB89ED-FCAF-469A-A4BB-DA104F7AE6AC}"/>
              </a:ext>
            </a:extLst>
          </p:cNvPr>
          <p:cNvSpPr txBox="1"/>
          <p:nvPr/>
        </p:nvSpPr>
        <p:spPr>
          <a:xfrm>
            <a:off x="4760851" y="2126533"/>
            <a:ext cx="439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chemeClr val="bg1"/>
                </a:solidFill>
              </a:rPr>
              <a:t>})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045DA38-F28D-4A2D-9AEB-304277BDFB60}"/>
              </a:ext>
            </a:extLst>
          </p:cNvPr>
          <p:cNvSpPr txBox="1"/>
          <p:nvPr/>
        </p:nvSpPr>
        <p:spPr>
          <a:xfrm>
            <a:off x="3495883" y="7881120"/>
            <a:ext cx="389645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>
                <a:solidFill>
                  <a:srgbClr val="9C79A7"/>
                </a:solidFill>
              </a:rPr>
              <a:t>const</a:t>
            </a:r>
            <a:r>
              <a:rPr lang="de-DE" sz="3200" dirty="0">
                <a:solidFill>
                  <a:schemeClr val="bg1"/>
                </a:solidFill>
              </a:rPr>
              <a:t> </a:t>
            </a:r>
            <a:r>
              <a:rPr lang="de-DE" sz="3200" dirty="0" err="1">
                <a:solidFill>
                  <a:srgbClr val="FFC000"/>
                </a:solidFill>
              </a:rPr>
              <a:t>app</a:t>
            </a:r>
            <a:r>
              <a:rPr lang="de-DE" sz="3200" dirty="0">
                <a:solidFill>
                  <a:schemeClr val="bg1"/>
                </a:solidFill>
              </a:rPr>
              <a:t> = </a:t>
            </a:r>
            <a:r>
              <a:rPr lang="de-DE" sz="3200" dirty="0" err="1">
                <a:solidFill>
                  <a:schemeClr val="bg1"/>
                </a:solidFill>
              </a:rPr>
              <a:t>new</a:t>
            </a:r>
            <a:r>
              <a:rPr lang="de-DE" sz="3200" dirty="0">
                <a:solidFill>
                  <a:schemeClr val="bg1"/>
                </a:solidFill>
              </a:rPr>
              <a:t> </a:t>
            </a:r>
            <a:r>
              <a:rPr lang="de-DE" sz="3200" dirty="0" err="1">
                <a:solidFill>
                  <a:srgbClr val="FFC000"/>
                </a:solidFill>
              </a:rPr>
              <a:t>Vue</a:t>
            </a:r>
            <a:r>
              <a:rPr lang="de-DE" sz="3200" dirty="0">
                <a:solidFill>
                  <a:schemeClr val="bg1"/>
                </a:solidFill>
              </a:rPr>
              <a:t>({</a:t>
            </a:r>
          </a:p>
          <a:p>
            <a:r>
              <a:rPr lang="de-DE" sz="3200" dirty="0">
                <a:solidFill>
                  <a:schemeClr val="bg1"/>
                </a:solidFill>
              </a:rPr>
              <a:t>    </a:t>
            </a:r>
            <a:r>
              <a:rPr lang="de-DE" sz="3200" dirty="0" err="1">
                <a:solidFill>
                  <a:srgbClr val="25B172"/>
                </a:solidFill>
              </a:rPr>
              <a:t>data</a:t>
            </a:r>
            <a:r>
              <a:rPr lang="de-DE" sz="3200" dirty="0">
                <a:solidFill>
                  <a:schemeClr val="bg1"/>
                </a:solidFill>
              </a:rPr>
              <a:t>: { … },</a:t>
            </a:r>
          </a:p>
          <a:p>
            <a:r>
              <a:rPr lang="de-DE" sz="3200" dirty="0">
                <a:solidFill>
                  <a:schemeClr val="bg1"/>
                </a:solidFill>
              </a:rPr>
              <a:t>    </a:t>
            </a:r>
            <a:r>
              <a:rPr lang="de-DE" sz="3200" dirty="0" err="1">
                <a:solidFill>
                  <a:srgbClr val="25B172"/>
                </a:solidFill>
              </a:rPr>
              <a:t>methods</a:t>
            </a:r>
            <a:r>
              <a:rPr lang="de-DE" sz="3200" dirty="0">
                <a:solidFill>
                  <a:schemeClr val="bg1"/>
                </a:solidFill>
              </a:rPr>
              <a:t>: { … },</a:t>
            </a:r>
          </a:p>
          <a:p>
            <a:r>
              <a:rPr lang="de-DE" sz="3200" dirty="0">
                <a:solidFill>
                  <a:schemeClr val="bg1"/>
                </a:solidFill>
              </a:rPr>
              <a:t>    </a:t>
            </a:r>
            <a:r>
              <a:rPr lang="de-DE" sz="3200" dirty="0" err="1">
                <a:solidFill>
                  <a:srgbClr val="25B172"/>
                </a:solidFill>
              </a:rPr>
              <a:t>computed</a:t>
            </a:r>
            <a:r>
              <a:rPr lang="de-DE" sz="3200" dirty="0">
                <a:solidFill>
                  <a:schemeClr val="bg1"/>
                </a:solidFill>
              </a:rPr>
              <a:t>: { … }</a:t>
            </a:r>
          </a:p>
          <a:p>
            <a:r>
              <a:rPr lang="de-DE" sz="3200" dirty="0">
                <a:solidFill>
                  <a:schemeClr val="bg1"/>
                </a:solidFill>
              </a:rPr>
              <a:t>})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CABC960-0B43-409B-9CE0-ADCA672C898C}"/>
              </a:ext>
            </a:extLst>
          </p:cNvPr>
          <p:cNvSpPr txBox="1"/>
          <p:nvPr/>
        </p:nvSpPr>
        <p:spPr>
          <a:xfrm>
            <a:off x="1276405" y="2637999"/>
            <a:ext cx="2200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err="1">
                <a:solidFill>
                  <a:srgbClr val="25B172"/>
                </a:solidFill>
              </a:rPr>
              <a:t>data</a:t>
            </a:r>
            <a:r>
              <a:rPr lang="de-DE" sz="3200" dirty="0">
                <a:solidFill>
                  <a:schemeClr val="bg1"/>
                </a:solidFill>
              </a:rPr>
              <a:t>: { … },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82D0101-041E-4AD7-AB6F-2D71A2D1CFF3}"/>
              </a:ext>
            </a:extLst>
          </p:cNvPr>
          <p:cNvSpPr txBox="1"/>
          <p:nvPr/>
        </p:nvSpPr>
        <p:spPr>
          <a:xfrm>
            <a:off x="1270162" y="3121527"/>
            <a:ext cx="26975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>
                <a:solidFill>
                  <a:srgbClr val="25B172"/>
                </a:solidFill>
              </a:rPr>
              <a:t>methods</a:t>
            </a:r>
            <a:r>
              <a:rPr lang="de-DE" sz="3200" dirty="0">
                <a:solidFill>
                  <a:schemeClr val="bg1"/>
                </a:solidFill>
              </a:rPr>
              <a:t>: { … },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22E02B4-A6CA-43B7-99ED-CBA98F975EEA}"/>
              </a:ext>
            </a:extLst>
          </p:cNvPr>
          <p:cNvSpPr txBox="1"/>
          <p:nvPr/>
        </p:nvSpPr>
        <p:spPr>
          <a:xfrm>
            <a:off x="6858749" y="2553592"/>
            <a:ext cx="20391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>
                <a:solidFill>
                  <a:srgbClr val="25B172"/>
                </a:solidFill>
              </a:rPr>
              <a:t>state</a:t>
            </a:r>
            <a:r>
              <a:rPr lang="de-DE" sz="3200" dirty="0">
                <a:solidFill>
                  <a:schemeClr val="bg1"/>
                </a:solidFill>
              </a:rPr>
              <a:t>: { … },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6040494-9349-4E7E-8281-630C2FB93CA9}"/>
              </a:ext>
            </a:extLst>
          </p:cNvPr>
          <p:cNvSpPr txBox="1"/>
          <p:nvPr/>
        </p:nvSpPr>
        <p:spPr>
          <a:xfrm>
            <a:off x="6858749" y="3005172"/>
            <a:ext cx="2416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>
                <a:solidFill>
                  <a:srgbClr val="25B172"/>
                </a:solidFill>
              </a:rPr>
              <a:t>actions</a:t>
            </a:r>
            <a:r>
              <a:rPr lang="de-DE" sz="3200" dirty="0">
                <a:solidFill>
                  <a:schemeClr val="bg1"/>
                </a:solidFill>
              </a:rPr>
              <a:t>: { … },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F2449E3-8613-4F21-AB3A-3F4DCD937E30}"/>
              </a:ext>
            </a:extLst>
          </p:cNvPr>
          <p:cNvSpPr txBox="1"/>
          <p:nvPr/>
        </p:nvSpPr>
        <p:spPr>
          <a:xfrm>
            <a:off x="8847650" y="7605378"/>
            <a:ext cx="523592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>
                <a:solidFill>
                  <a:srgbClr val="9C79A7"/>
                </a:solidFill>
              </a:rPr>
              <a:t>const</a:t>
            </a:r>
            <a:r>
              <a:rPr lang="de-DE" sz="3200" dirty="0">
                <a:solidFill>
                  <a:schemeClr val="bg1"/>
                </a:solidFill>
              </a:rPr>
              <a:t> </a:t>
            </a:r>
            <a:r>
              <a:rPr lang="de-DE" sz="3200" dirty="0" err="1">
                <a:solidFill>
                  <a:srgbClr val="FFC000"/>
                </a:solidFill>
              </a:rPr>
              <a:t>store</a:t>
            </a:r>
            <a:r>
              <a:rPr lang="de-DE" sz="3200" dirty="0">
                <a:solidFill>
                  <a:schemeClr val="bg1"/>
                </a:solidFill>
              </a:rPr>
              <a:t> = </a:t>
            </a:r>
            <a:r>
              <a:rPr lang="de-DE" sz="3200" dirty="0" err="1">
                <a:solidFill>
                  <a:schemeClr val="bg1"/>
                </a:solidFill>
              </a:rPr>
              <a:t>new</a:t>
            </a:r>
            <a:r>
              <a:rPr lang="de-DE" sz="3200" dirty="0">
                <a:solidFill>
                  <a:schemeClr val="bg1"/>
                </a:solidFill>
              </a:rPr>
              <a:t> </a:t>
            </a:r>
            <a:r>
              <a:rPr lang="de-DE" sz="3200" dirty="0" err="1">
                <a:solidFill>
                  <a:srgbClr val="FFC000"/>
                </a:solidFill>
              </a:rPr>
              <a:t>Vuex.store</a:t>
            </a:r>
            <a:r>
              <a:rPr lang="de-DE" sz="3200" dirty="0">
                <a:solidFill>
                  <a:schemeClr val="bg1"/>
                </a:solidFill>
              </a:rPr>
              <a:t>({</a:t>
            </a:r>
          </a:p>
          <a:p>
            <a:r>
              <a:rPr lang="de-DE" sz="3200" dirty="0">
                <a:solidFill>
                  <a:schemeClr val="bg1"/>
                </a:solidFill>
              </a:rPr>
              <a:t>    </a:t>
            </a:r>
            <a:r>
              <a:rPr lang="de-DE" sz="3200" dirty="0" err="1">
                <a:solidFill>
                  <a:srgbClr val="25B172"/>
                </a:solidFill>
              </a:rPr>
              <a:t>state</a:t>
            </a:r>
            <a:r>
              <a:rPr lang="de-DE" sz="3200" dirty="0">
                <a:solidFill>
                  <a:schemeClr val="bg1"/>
                </a:solidFill>
              </a:rPr>
              <a:t>: { … },</a:t>
            </a:r>
          </a:p>
          <a:p>
            <a:r>
              <a:rPr lang="de-DE" sz="3200" dirty="0">
                <a:solidFill>
                  <a:schemeClr val="bg1"/>
                </a:solidFill>
              </a:rPr>
              <a:t>    </a:t>
            </a:r>
            <a:r>
              <a:rPr lang="de-DE" sz="3200" dirty="0" err="1">
                <a:solidFill>
                  <a:srgbClr val="25B172"/>
                </a:solidFill>
              </a:rPr>
              <a:t>actions</a:t>
            </a:r>
            <a:r>
              <a:rPr lang="de-DE" sz="3200" dirty="0">
                <a:solidFill>
                  <a:schemeClr val="bg1"/>
                </a:solidFill>
              </a:rPr>
              <a:t>: { … },</a:t>
            </a:r>
          </a:p>
          <a:p>
            <a:r>
              <a:rPr lang="de-DE" sz="3200" dirty="0">
                <a:solidFill>
                  <a:schemeClr val="bg1"/>
                </a:solidFill>
              </a:rPr>
              <a:t>    </a:t>
            </a:r>
            <a:r>
              <a:rPr lang="de-DE" sz="3200" dirty="0" err="1">
                <a:solidFill>
                  <a:srgbClr val="25B172"/>
                </a:solidFill>
              </a:rPr>
              <a:t>getters</a:t>
            </a:r>
            <a:r>
              <a:rPr lang="de-DE" sz="3200" dirty="0">
                <a:solidFill>
                  <a:schemeClr val="bg1"/>
                </a:solidFill>
              </a:rPr>
              <a:t>: { … }</a:t>
            </a:r>
          </a:p>
          <a:p>
            <a:r>
              <a:rPr lang="de-DE" sz="3200" dirty="0">
                <a:solidFill>
                  <a:schemeClr val="bg1"/>
                </a:solidFill>
              </a:rPr>
              <a:t>})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E85549B-2940-4CD1-BC43-CB5F882B9BAD}"/>
              </a:ext>
            </a:extLst>
          </p:cNvPr>
          <p:cNvSpPr txBox="1"/>
          <p:nvPr/>
        </p:nvSpPr>
        <p:spPr>
          <a:xfrm>
            <a:off x="11484537" y="2126533"/>
            <a:ext cx="439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chemeClr val="bg1"/>
                </a:solidFill>
              </a:rPr>
              <a:t>})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1E5A78A-F6E8-4015-A527-0E8ED7B95F9D}"/>
              </a:ext>
            </a:extLst>
          </p:cNvPr>
          <p:cNvSpPr txBox="1"/>
          <p:nvPr/>
        </p:nvSpPr>
        <p:spPr>
          <a:xfrm>
            <a:off x="1270162" y="3569117"/>
            <a:ext cx="28185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>
                <a:solidFill>
                  <a:srgbClr val="25B172"/>
                </a:solidFill>
              </a:rPr>
              <a:t>computed</a:t>
            </a:r>
            <a:r>
              <a:rPr lang="de-DE" sz="3200" dirty="0">
                <a:solidFill>
                  <a:schemeClr val="bg1"/>
                </a:solidFill>
              </a:rPr>
              <a:t>: { … }</a:t>
            </a:r>
          </a:p>
        </p:txBody>
      </p:sp>
      <p:sp>
        <p:nvSpPr>
          <p:cNvPr id="2" name="Pfeil: nach rechts gekrümmt 1">
            <a:extLst>
              <a:ext uri="{FF2B5EF4-FFF2-40B4-BE49-F238E27FC236}">
                <a16:creationId xmlns:a16="http://schemas.microsoft.com/office/drawing/2014/main" id="{F2045577-DA4D-4FA8-BC54-D941EC422942}"/>
              </a:ext>
            </a:extLst>
          </p:cNvPr>
          <p:cNvSpPr/>
          <p:nvPr/>
        </p:nvSpPr>
        <p:spPr>
          <a:xfrm flipV="1">
            <a:off x="761413" y="2826107"/>
            <a:ext cx="419100" cy="743010"/>
          </a:xfrm>
          <a:prstGeom prst="curved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2" name="Pfeil: nach rechts gekrümmt 21">
            <a:extLst>
              <a:ext uri="{FF2B5EF4-FFF2-40B4-BE49-F238E27FC236}">
                <a16:creationId xmlns:a16="http://schemas.microsoft.com/office/drawing/2014/main" id="{B2BEEF18-5F5C-42FE-90B4-FACA71433694}"/>
              </a:ext>
            </a:extLst>
          </p:cNvPr>
          <p:cNvSpPr/>
          <p:nvPr/>
        </p:nvSpPr>
        <p:spPr>
          <a:xfrm flipV="1">
            <a:off x="6381907" y="2750022"/>
            <a:ext cx="419100" cy="743010"/>
          </a:xfrm>
          <a:prstGeom prst="curved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1532E3F-B271-42CD-A6E1-7F0D618256E1}"/>
              </a:ext>
            </a:extLst>
          </p:cNvPr>
          <p:cNvSpPr txBox="1"/>
          <p:nvPr/>
        </p:nvSpPr>
        <p:spPr>
          <a:xfrm>
            <a:off x="6858749" y="3444012"/>
            <a:ext cx="22745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>
                <a:solidFill>
                  <a:srgbClr val="25B172"/>
                </a:solidFill>
              </a:rPr>
              <a:t>getters</a:t>
            </a:r>
            <a:r>
              <a:rPr lang="de-DE" sz="3200" dirty="0">
                <a:solidFill>
                  <a:schemeClr val="bg1"/>
                </a:solidFill>
              </a:rPr>
              <a:t>: { … }</a:t>
            </a:r>
          </a:p>
        </p:txBody>
      </p:sp>
      <p:sp>
        <p:nvSpPr>
          <p:cNvPr id="24" name="Pfeil: nach rechts gekrümmt 23">
            <a:extLst>
              <a:ext uri="{FF2B5EF4-FFF2-40B4-BE49-F238E27FC236}">
                <a16:creationId xmlns:a16="http://schemas.microsoft.com/office/drawing/2014/main" id="{7EC4CEAC-CBC8-4A67-BA91-F6AE25DDB488}"/>
              </a:ext>
            </a:extLst>
          </p:cNvPr>
          <p:cNvSpPr/>
          <p:nvPr/>
        </p:nvSpPr>
        <p:spPr>
          <a:xfrm flipV="1">
            <a:off x="757431" y="2826107"/>
            <a:ext cx="419100" cy="1096867"/>
          </a:xfrm>
          <a:prstGeom prst="curved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5" name="Pfeil: nach rechts gekrümmt 24">
            <a:extLst>
              <a:ext uri="{FF2B5EF4-FFF2-40B4-BE49-F238E27FC236}">
                <a16:creationId xmlns:a16="http://schemas.microsoft.com/office/drawing/2014/main" id="{8E03085A-1BC7-4915-94EE-CF10915AF98F}"/>
              </a:ext>
            </a:extLst>
          </p:cNvPr>
          <p:cNvSpPr/>
          <p:nvPr/>
        </p:nvSpPr>
        <p:spPr>
          <a:xfrm flipV="1">
            <a:off x="6392708" y="2750022"/>
            <a:ext cx="419100" cy="1096867"/>
          </a:xfrm>
          <a:prstGeom prst="curved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9E1D827-2FE9-465B-8C56-CCDD890C9DEC}"/>
              </a:ext>
            </a:extLst>
          </p:cNvPr>
          <p:cNvSpPr txBox="1"/>
          <p:nvPr/>
        </p:nvSpPr>
        <p:spPr>
          <a:xfrm>
            <a:off x="6858749" y="3010737"/>
            <a:ext cx="29170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>
                <a:solidFill>
                  <a:srgbClr val="25B172"/>
                </a:solidFill>
              </a:rPr>
              <a:t>mutations</a:t>
            </a:r>
            <a:r>
              <a:rPr lang="de-DE" sz="3200" dirty="0">
                <a:solidFill>
                  <a:schemeClr val="bg1"/>
                </a:solidFill>
              </a:rPr>
              <a:t>: { … },</a:t>
            </a:r>
          </a:p>
        </p:txBody>
      </p:sp>
      <p:sp>
        <p:nvSpPr>
          <p:cNvPr id="27" name="Pfeil: nach rechts gekrümmt 26">
            <a:extLst>
              <a:ext uri="{FF2B5EF4-FFF2-40B4-BE49-F238E27FC236}">
                <a16:creationId xmlns:a16="http://schemas.microsoft.com/office/drawing/2014/main" id="{F395BBE8-301D-4B10-AD43-8577AA7CBD08}"/>
              </a:ext>
            </a:extLst>
          </p:cNvPr>
          <p:cNvSpPr/>
          <p:nvPr/>
        </p:nvSpPr>
        <p:spPr>
          <a:xfrm flipV="1">
            <a:off x="6334966" y="3249752"/>
            <a:ext cx="419100" cy="638730"/>
          </a:xfrm>
          <a:prstGeom prst="curved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8" name="Pfeil: nach rechts gekrümmt 27">
            <a:extLst>
              <a:ext uri="{FF2B5EF4-FFF2-40B4-BE49-F238E27FC236}">
                <a16:creationId xmlns:a16="http://schemas.microsoft.com/office/drawing/2014/main" id="{6DFC99A0-3C16-46EB-AF5F-46DF6113DB88}"/>
              </a:ext>
            </a:extLst>
          </p:cNvPr>
          <p:cNvSpPr/>
          <p:nvPr/>
        </p:nvSpPr>
        <p:spPr>
          <a:xfrm flipV="1">
            <a:off x="6014042" y="2783365"/>
            <a:ext cx="698155" cy="638730"/>
          </a:xfrm>
          <a:prstGeom prst="curvedRightArrow">
            <a:avLst>
              <a:gd name="adj1" fmla="val 9887"/>
              <a:gd name="adj2" fmla="val 50000"/>
              <a:gd name="adj3" fmla="val 25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777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22222E-6 L -0.31198 0.2847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99" y="1423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22222E-6 L -0.41237 0.26574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25" y="1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1237 0.26574 L -0.41237 0.35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13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96296E-6 L -0.00052 0.06157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3079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07407E-6 L 8.33333E-7 0.06342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  <p:bldP spid="12" grpId="1"/>
      <p:bldP spid="15" grpId="0"/>
      <p:bldP spid="16" grpId="0"/>
      <p:bldP spid="17" grpId="0"/>
      <p:bldP spid="18" grpId="0"/>
      <p:bldP spid="18" grpId="1"/>
      <p:bldP spid="20" grpId="0"/>
      <p:bldP spid="20" grpId="1"/>
      <p:bldP spid="20" grpId="2"/>
      <p:bldP spid="21" grpId="0"/>
      <p:bldP spid="2" grpId="0" animBg="1"/>
      <p:bldP spid="2" grpId="1" animBg="1"/>
      <p:bldP spid="22" grpId="0" animBg="1"/>
      <p:bldP spid="22" grpId="1" animBg="1"/>
      <p:bldP spid="23" grpId="0"/>
      <p:bldP spid="23" grpId="1"/>
      <p:bldP spid="24" grpId="0" animBg="1"/>
      <p:bldP spid="24" grpId="1" animBg="1"/>
      <p:bldP spid="25" grpId="0" animBg="1"/>
      <p:bldP spid="25" grpId="1" animBg="1"/>
      <p:bldP spid="26" grpId="0"/>
      <p:bldP spid="27" grpId="0" animBg="1"/>
      <p:bldP spid="28" grpId="0" animBg="1"/>
      <p:bldP spid="2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46A17DE1-1ECA-430D-93F6-8D5FC2D25443}"/>
              </a:ext>
            </a:extLst>
          </p:cNvPr>
          <p:cNvSpPr txBox="1"/>
          <p:nvPr/>
        </p:nvSpPr>
        <p:spPr>
          <a:xfrm>
            <a:off x="1678508" y="-64264"/>
            <a:ext cx="8834983" cy="6986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>
                <a:solidFill>
                  <a:srgbClr val="9C79A7"/>
                </a:solidFill>
              </a:rPr>
              <a:t>const</a:t>
            </a:r>
            <a:r>
              <a:rPr lang="de-DE" sz="3200" dirty="0">
                <a:solidFill>
                  <a:schemeClr val="bg1"/>
                </a:solidFill>
              </a:rPr>
              <a:t> </a:t>
            </a:r>
            <a:r>
              <a:rPr lang="de-DE" sz="3200" dirty="0" err="1">
                <a:solidFill>
                  <a:srgbClr val="FFC000"/>
                </a:solidFill>
              </a:rPr>
              <a:t>store</a:t>
            </a:r>
            <a:r>
              <a:rPr lang="de-DE" sz="3200" dirty="0">
                <a:solidFill>
                  <a:schemeClr val="bg1"/>
                </a:solidFill>
              </a:rPr>
              <a:t> = </a:t>
            </a:r>
            <a:r>
              <a:rPr lang="de-DE" sz="3200" dirty="0" err="1">
                <a:solidFill>
                  <a:schemeClr val="bg1"/>
                </a:solidFill>
              </a:rPr>
              <a:t>new</a:t>
            </a:r>
            <a:r>
              <a:rPr lang="de-DE" sz="3200" dirty="0">
                <a:solidFill>
                  <a:schemeClr val="bg1"/>
                </a:solidFill>
              </a:rPr>
              <a:t> </a:t>
            </a:r>
            <a:r>
              <a:rPr lang="de-DE" sz="3200" dirty="0" err="1">
                <a:solidFill>
                  <a:srgbClr val="FFC000"/>
                </a:solidFill>
              </a:rPr>
              <a:t>Vuex.store</a:t>
            </a:r>
            <a:r>
              <a:rPr lang="de-DE" sz="3200" dirty="0">
                <a:solidFill>
                  <a:schemeClr val="bg1"/>
                </a:solidFill>
              </a:rPr>
              <a:t>({</a:t>
            </a:r>
            <a:endParaRPr lang="de-DE" sz="3200" dirty="0">
              <a:solidFill>
                <a:srgbClr val="25B172"/>
              </a:solidFill>
            </a:endParaRPr>
          </a:p>
          <a:p>
            <a:r>
              <a:rPr lang="de-DE" sz="3200" dirty="0">
                <a:solidFill>
                  <a:srgbClr val="25B172"/>
                </a:solidFill>
              </a:rPr>
              <a:t>    </a:t>
            </a:r>
            <a:r>
              <a:rPr lang="de-DE" sz="3200" dirty="0" err="1">
                <a:solidFill>
                  <a:srgbClr val="25B172"/>
                </a:solidFill>
              </a:rPr>
              <a:t>state</a:t>
            </a:r>
            <a:r>
              <a:rPr lang="de-DE" sz="3200" dirty="0">
                <a:solidFill>
                  <a:srgbClr val="25B172"/>
                </a:solidFill>
              </a:rPr>
              <a:t>:</a:t>
            </a:r>
            <a:r>
              <a:rPr lang="de-DE" sz="3200" dirty="0">
                <a:solidFill>
                  <a:srgbClr val="9C79A7"/>
                </a:solidFill>
              </a:rPr>
              <a:t> </a:t>
            </a:r>
            <a:r>
              <a:rPr lang="de-DE" sz="3200" dirty="0">
                <a:solidFill>
                  <a:schemeClr val="bg1"/>
                </a:solidFill>
              </a:rPr>
              <a:t>{</a:t>
            </a:r>
          </a:p>
          <a:p>
            <a:r>
              <a:rPr lang="de-DE" sz="3200" dirty="0">
                <a:solidFill>
                  <a:srgbClr val="9C79A7"/>
                </a:solidFill>
              </a:rPr>
              <a:t>	</a:t>
            </a:r>
            <a:r>
              <a:rPr lang="de-DE" sz="3200" dirty="0" err="1">
                <a:solidFill>
                  <a:srgbClr val="25B172"/>
                </a:solidFill>
              </a:rPr>
              <a:t>todos</a:t>
            </a:r>
            <a:r>
              <a:rPr lang="de-DE" sz="3200" dirty="0">
                <a:solidFill>
                  <a:srgbClr val="25B172"/>
                </a:solidFill>
              </a:rPr>
              <a:t>:</a:t>
            </a:r>
            <a:r>
              <a:rPr lang="de-DE" sz="3200" dirty="0">
                <a:solidFill>
                  <a:srgbClr val="9C79A7"/>
                </a:solidFill>
              </a:rPr>
              <a:t> </a:t>
            </a:r>
            <a:r>
              <a:rPr lang="de-DE" sz="3200" dirty="0">
                <a:solidFill>
                  <a:schemeClr val="bg1"/>
                </a:solidFill>
              </a:rPr>
              <a:t>[</a:t>
            </a:r>
          </a:p>
          <a:p>
            <a:r>
              <a:rPr lang="de-DE" sz="3200" dirty="0">
                <a:solidFill>
                  <a:srgbClr val="9C79A7"/>
                </a:solidFill>
              </a:rPr>
              <a:t>	    </a:t>
            </a:r>
            <a:r>
              <a:rPr lang="de-DE" sz="3200" dirty="0">
                <a:solidFill>
                  <a:schemeClr val="bg1"/>
                </a:solidFill>
              </a:rPr>
              <a:t>{</a:t>
            </a:r>
            <a:r>
              <a:rPr lang="de-DE" sz="3200" dirty="0">
                <a:solidFill>
                  <a:srgbClr val="9C79A7"/>
                </a:solidFill>
              </a:rPr>
              <a:t> </a:t>
            </a:r>
            <a:r>
              <a:rPr lang="de-DE" sz="3200" dirty="0" err="1">
                <a:solidFill>
                  <a:srgbClr val="25B172"/>
                </a:solidFill>
              </a:rPr>
              <a:t>id</a:t>
            </a:r>
            <a:r>
              <a:rPr lang="de-DE" sz="3200" dirty="0">
                <a:solidFill>
                  <a:srgbClr val="25B172"/>
                </a:solidFill>
              </a:rPr>
              <a:t>: </a:t>
            </a:r>
            <a:r>
              <a:rPr lang="de-DE" sz="3200" dirty="0">
                <a:solidFill>
                  <a:srgbClr val="FFC000"/>
                </a:solidFill>
              </a:rPr>
              <a:t>1</a:t>
            </a:r>
            <a:r>
              <a:rPr lang="de-DE" sz="3200" dirty="0">
                <a:solidFill>
                  <a:schemeClr val="bg1"/>
                </a:solidFill>
              </a:rPr>
              <a:t>,</a:t>
            </a:r>
            <a:r>
              <a:rPr lang="de-DE" sz="3200" dirty="0">
                <a:solidFill>
                  <a:srgbClr val="9C79A7"/>
                </a:solidFill>
              </a:rPr>
              <a:t> </a:t>
            </a:r>
            <a:r>
              <a:rPr lang="de-DE" sz="3200" dirty="0" err="1">
                <a:solidFill>
                  <a:srgbClr val="25B172"/>
                </a:solidFill>
              </a:rPr>
              <a:t>text</a:t>
            </a:r>
            <a:r>
              <a:rPr lang="de-DE" sz="3200" dirty="0">
                <a:solidFill>
                  <a:srgbClr val="25B172"/>
                </a:solidFill>
              </a:rPr>
              <a:t>:</a:t>
            </a:r>
            <a:r>
              <a:rPr lang="de-DE" sz="3200" dirty="0">
                <a:solidFill>
                  <a:srgbClr val="9C79A7"/>
                </a:solidFill>
              </a:rPr>
              <a:t> </a:t>
            </a:r>
            <a:r>
              <a:rPr lang="de-DE" sz="3200" dirty="0">
                <a:solidFill>
                  <a:schemeClr val="bg1"/>
                </a:solidFill>
              </a:rPr>
              <a:t>“</a:t>
            </a:r>
            <a:r>
              <a:rPr lang="de-DE" sz="3200" dirty="0">
                <a:solidFill>
                  <a:srgbClr val="FFC000"/>
                </a:solidFill>
              </a:rPr>
              <a:t>…</a:t>
            </a:r>
            <a:r>
              <a:rPr lang="de-DE" sz="3200" dirty="0">
                <a:solidFill>
                  <a:schemeClr val="bg1"/>
                </a:solidFill>
              </a:rPr>
              <a:t>“, </a:t>
            </a:r>
            <a:r>
              <a:rPr lang="de-DE" sz="3200" dirty="0" err="1">
                <a:solidFill>
                  <a:srgbClr val="25B172"/>
                </a:solidFill>
              </a:rPr>
              <a:t>done</a:t>
            </a:r>
            <a:r>
              <a:rPr lang="de-DE" sz="3200" dirty="0">
                <a:solidFill>
                  <a:srgbClr val="25B172"/>
                </a:solidFill>
              </a:rPr>
              <a:t>:</a:t>
            </a:r>
            <a:r>
              <a:rPr lang="de-DE" sz="3200" dirty="0">
                <a:solidFill>
                  <a:srgbClr val="9C79A7"/>
                </a:solidFill>
              </a:rPr>
              <a:t> </a:t>
            </a:r>
            <a:r>
              <a:rPr lang="de-DE" sz="3200" dirty="0" err="1">
                <a:solidFill>
                  <a:srgbClr val="FFC000"/>
                </a:solidFill>
              </a:rPr>
              <a:t>false</a:t>
            </a:r>
            <a:r>
              <a:rPr lang="de-DE" sz="3200" dirty="0">
                <a:solidFill>
                  <a:srgbClr val="9C79A7"/>
                </a:solidFill>
              </a:rPr>
              <a:t> </a:t>
            </a:r>
            <a:r>
              <a:rPr lang="de-DE" sz="3200" dirty="0">
                <a:solidFill>
                  <a:schemeClr val="bg1"/>
                </a:solidFill>
              </a:rPr>
              <a:t>},</a:t>
            </a:r>
          </a:p>
          <a:p>
            <a:r>
              <a:rPr lang="de-DE" sz="3200" dirty="0">
                <a:solidFill>
                  <a:schemeClr val="bg1"/>
                </a:solidFill>
              </a:rPr>
              <a:t>	    {</a:t>
            </a:r>
            <a:r>
              <a:rPr lang="de-DE" sz="3200" dirty="0">
                <a:solidFill>
                  <a:srgbClr val="9C79A7"/>
                </a:solidFill>
              </a:rPr>
              <a:t> </a:t>
            </a:r>
            <a:r>
              <a:rPr lang="de-DE" sz="3200" dirty="0" err="1">
                <a:solidFill>
                  <a:srgbClr val="25B172"/>
                </a:solidFill>
              </a:rPr>
              <a:t>id</a:t>
            </a:r>
            <a:r>
              <a:rPr lang="de-DE" sz="3200" dirty="0">
                <a:solidFill>
                  <a:srgbClr val="25B172"/>
                </a:solidFill>
              </a:rPr>
              <a:t>: </a:t>
            </a:r>
            <a:r>
              <a:rPr lang="de-DE" sz="3200" dirty="0">
                <a:solidFill>
                  <a:srgbClr val="FFC000"/>
                </a:solidFill>
              </a:rPr>
              <a:t>2</a:t>
            </a:r>
            <a:r>
              <a:rPr lang="de-DE" sz="3200" dirty="0">
                <a:solidFill>
                  <a:schemeClr val="bg1"/>
                </a:solidFill>
              </a:rPr>
              <a:t>,</a:t>
            </a:r>
            <a:r>
              <a:rPr lang="de-DE" sz="3200" dirty="0">
                <a:solidFill>
                  <a:srgbClr val="9C79A7"/>
                </a:solidFill>
              </a:rPr>
              <a:t> </a:t>
            </a:r>
            <a:r>
              <a:rPr lang="de-DE" sz="3200" dirty="0" err="1">
                <a:solidFill>
                  <a:srgbClr val="25B172"/>
                </a:solidFill>
              </a:rPr>
              <a:t>text</a:t>
            </a:r>
            <a:r>
              <a:rPr lang="de-DE" sz="3200" dirty="0">
                <a:solidFill>
                  <a:srgbClr val="25B172"/>
                </a:solidFill>
              </a:rPr>
              <a:t>:</a:t>
            </a:r>
            <a:r>
              <a:rPr lang="de-DE" sz="3200" dirty="0">
                <a:solidFill>
                  <a:srgbClr val="9C79A7"/>
                </a:solidFill>
              </a:rPr>
              <a:t> </a:t>
            </a:r>
            <a:r>
              <a:rPr lang="de-DE" sz="3200" dirty="0">
                <a:solidFill>
                  <a:schemeClr val="bg1"/>
                </a:solidFill>
              </a:rPr>
              <a:t>“</a:t>
            </a:r>
            <a:r>
              <a:rPr lang="de-DE" sz="3200" dirty="0">
                <a:solidFill>
                  <a:srgbClr val="FFC000"/>
                </a:solidFill>
              </a:rPr>
              <a:t>…</a:t>
            </a:r>
            <a:r>
              <a:rPr lang="de-DE" sz="3200" dirty="0">
                <a:solidFill>
                  <a:schemeClr val="bg1"/>
                </a:solidFill>
              </a:rPr>
              <a:t>“, </a:t>
            </a:r>
            <a:r>
              <a:rPr lang="de-DE" sz="3200" dirty="0" err="1">
                <a:solidFill>
                  <a:srgbClr val="25B172"/>
                </a:solidFill>
              </a:rPr>
              <a:t>done</a:t>
            </a:r>
            <a:r>
              <a:rPr lang="de-DE" sz="3200" dirty="0">
                <a:solidFill>
                  <a:srgbClr val="25B172"/>
                </a:solidFill>
              </a:rPr>
              <a:t>:</a:t>
            </a:r>
            <a:r>
              <a:rPr lang="de-DE" sz="3200" dirty="0">
                <a:solidFill>
                  <a:srgbClr val="9C79A7"/>
                </a:solidFill>
              </a:rPr>
              <a:t> </a:t>
            </a:r>
            <a:r>
              <a:rPr lang="de-DE" sz="3200" dirty="0" err="1">
                <a:solidFill>
                  <a:srgbClr val="FFC000"/>
                </a:solidFill>
              </a:rPr>
              <a:t>true</a:t>
            </a:r>
            <a:r>
              <a:rPr lang="de-DE" sz="3200" dirty="0">
                <a:solidFill>
                  <a:srgbClr val="9C79A7"/>
                </a:solidFill>
              </a:rPr>
              <a:t> </a:t>
            </a:r>
            <a:r>
              <a:rPr lang="de-DE" sz="3200" dirty="0">
                <a:solidFill>
                  <a:schemeClr val="bg1"/>
                </a:solidFill>
              </a:rPr>
              <a:t>},</a:t>
            </a:r>
          </a:p>
          <a:p>
            <a:r>
              <a:rPr lang="de-DE" sz="3200" dirty="0">
                <a:solidFill>
                  <a:schemeClr val="bg1"/>
                </a:solidFill>
              </a:rPr>
              <a:t>	    {</a:t>
            </a:r>
            <a:r>
              <a:rPr lang="de-DE" sz="3200" dirty="0">
                <a:solidFill>
                  <a:srgbClr val="9C79A7"/>
                </a:solidFill>
              </a:rPr>
              <a:t> </a:t>
            </a:r>
            <a:r>
              <a:rPr lang="de-DE" sz="3200" dirty="0" err="1">
                <a:solidFill>
                  <a:srgbClr val="25B172"/>
                </a:solidFill>
              </a:rPr>
              <a:t>id</a:t>
            </a:r>
            <a:r>
              <a:rPr lang="de-DE" sz="3200" dirty="0">
                <a:solidFill>
                  <a:srgbClr val="25B172"/>
                </a:solidFill>
              </a:rPr>
              <a:t>: </a:t>
            </a:r>
            <a:r>
              <a:rPr lang="de-DE" sz="3200" dirty="0">
                <a:solidFill>
                  <a:srgbClr val="FFC000"/>
                </a:solidFill>
              </a:rPr>
              <a:t>3</a:t>
            </a:r>
            <a:r>
              <a:rPr lang="de-DE" sz="3200" dirty="0">
                <a:solidFill>
                  <a:schemeClr val="bg1"/>
                </a:solidFill>
              </a:rPr>
              <a:t>,</a:t>
            </a:r>
            <a:r>
              <a:rPr lang="de-DE" sz="3200" dirty="0">
                <a:solidFill>
                  <a:srgbClr val="9C79A7"/>
                </a:solidFill>
              </a:rPr>
              <a:t> </a:t>
            </a:r>
            <a:r>
              <a:rPr lang="de-DE" sz="3200" dirty="0" err="1">
                <a:solidFill>
                  <a:srgbClr val="25B172"/>
                </a:solidFill>
              </a:rPr>
              <a:t>text</a:t>
            </a:r>
            <a:r>
              <a:rPr lang="de-DE" sz="3200" dirty="0">
                <a:solidFill>
                  <a:srgbClr val="25B172"/>
                </a:solidFill>
              </a:rPr>
              <a:t>:</a:t>
            </a:r>
            <a:r>
              <a:rPr lang="de-DE" sz="3200" dirty="0">
                <a:solidFill>
                  <a:srgbClr val="9C79A7"/>
                </a:solidFill>
              </a:rPr>
              <a:t> </a:t>
            </a:r>
            <a:r>
              <a:rPr lang="de-DE" sz="3200" dirty="0">
                <a:solidFill>
                  <a:schemeClr val="bg1"/>
                </a:solidFill>
              </a:rPr>
              <a:t>“</a:t>
            </a:r>
            <a:r>
              <a:rPr lang="de-DE" sz="3200" dirty="0">
                <a:solidFill>
                  <a:srgbClr val="FFC000"/>
                </a:solidFill>
              </a:rPr>
              <a:t>…</a:t>
            </a:r>
            <a:r>
              <a:rPr lang="de-DE" sz="3200" dirty="0">
                <a:solidFill>
                  <a:schemeClr val="bg1"/>
                </a:solidFill>
              </a:rPr>
              <a:t>“, </a:t>
            </a:r>
            <a:r>
              <a:rPr lang="de-DE" sz="3200" dirty="0" err="1">
                <a:solidFill>
                  <a:srgbClr val="25B172"/>
                </a:solidFill>
              </a:rPr>
              <a:t>done</a:t>
            </a:r>
            <a:r>
              <a:rPr lang="de-DE" sz="3200" dirty="0">
                <a:solidFill>
                  <a:srgbClr val="25B172"/>
                </a:solidFill>
              </a:rPr>
              <a:t>:</a:t>
            </a:r>
            <a:r>
              <a:rPr lang="de-DE" sz="3200" dirty="0">
                <a:solidFill>
                  <a:srgbClr val="9C79A7"/>
                </a:solidFill>
              </a:rPr>
              <a:t> </a:t>
            </a:r>
            <a:r>
              <a:rPr lang="de-DE" sz="3200" dirty="0" err="1">
                <a:solidFill>
                  <a:srgbClr val="FFC000"/>
                </a:solidFill>
              </a:rPr>
              <a:t>true</a:t>
            </a:r>
            <a:r>
              <a:rPr lang="de-DE" sz="3200" dirty="0">
                <a:solidFill>
                  <a:srgbClr val="9C79A7"/>
                </a:solidFill>
              </a:rPr>
              <a:t> </a:t>
            </a:r>
            <a:r>
              <a:rPr lang="de-DE" sz="3200" dirty="0">
                <a:solidFill>
                  <a:schemeClr val="bg1"/>
                </a:solidFill>
              </a:rPr>
              <a:t>}</a:t>
            </a:r>
          </a:p>
          <a:p>
            <a:r>
              <a:rPr lang="de-DE" sz="3200" dirty="0">
                <a:solidFill>
                  <a:schemeClr val="bg1"/>
                </a:solidFill>
              </a:rPr>
              <a:t>        ]</a:t>
            </a:r>
          </a:p>
          <a:p>
            <a:r>
              <a:rPr lang="de-DE" sz="3200" dirty="0">
                <a:solidFill>
                  <a:schemeClr val="bg1"/>
                </a:solidFill>
              </a:rPr>
              <a:t>    },</a:t>
            </a:r>
          </a:p>
          <a:p>
            <a:r>
              <a:rPr lang="de-DE" sz="3200" dirty="0">
                <a:solidFill>
                  <a:srgbClr val="25B172"/>
                </a:solidFill>
              </a:rPr>
              <a:t>    Getters: </a:t>
            </a:r>
            <a:r>
              <a:rPr lang="de-DE" sz="3200" dirty="0">
                <a:solidFill>
                  <a:schemeClr val="bg1"/>
                </a:solidFill>
              </a:rPr>
              <a:t>{</a:t>
            </a:r>
          </a:p>
          <a:p>
            <a:r>
              <a:rPr lang="de-DE" sz="3200" dirty="0">
                <a:solidFill>
                  <a:srgbClr val="9C79A7"/>
                </a:solidFill>
              </a:rPr>
              <a:t>   	</a:t>
            </a:r>
            <a:r>
              <a:rPr lang="de-DE" sz="3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doneTodos</a:t>
            </a:r>
            <a:r>
              <a:rPr lang="de-DE" sz="3200" dirty="0">
                <a:solidFill>
                  <a:srgbClr val="9C79A7"/>
                </a:solidFill>
              </a:rPr>
              <a:t>(</a:t>
            </a:r>
            <a:r>
              <a:rPr lang="de-DE" sz="3200" dirty="0" err="1">
                <a:solidFill>
                  <a:srgbClr val="25B172"/>
                </a:solidFill>
              </a:rPr>
              <a:t>state</a:t>
            </a:r>
            <a:r>
              <a:rPr lang="de-DE" sz="3200" dirty="0">
                <a:solidFill>
                  <a:srgbClr val="9C79A7"/>
                </a:solidFill>
              </a:rPr>
              <a:t>) </a:t>
            </a:r>
            <a:r>
              <a:rPr lang="de-DE" sz="3200" dirty="0">
                <a:solidFill>
                  <a:schemeClr val="bg1"/>
                </a:solidFill>
              </a:rPr>
              <a:t>{ </a:t>
            </a:r>
          </a:p>
          <a:p>
            <a:r>
              <a:rPr lang="de-DE" sz="3200" dirty="0">
                <a:solidFill>
                  <a:schemeClr val="bg1"/>
                </a:solidFill>
              </a:rPr>
              <a:t>	    </a:t>
            </a:r>
            <a:r>
              <a:rPr lang="de-DE" sz="3200" dirty="0" err="1">
                <a:solidFill>
                  <a:srgbClr val="9C79A7"/>
                </a:solidFill>
              </a:rPr>
              <a:t>return</a:t>
            </a:r>
            <a:r>
              <a:rPr lang="de-DE" sz="3200" dirty="0">
                <a:solidFill>
                  <a:srgbClr val="9C79A7"/>
                </a:solidFill>
              </a:rPr>
              <a:t> </a:t>
            </a:r>
            <a:r>
              <a:rPr lang="de-DE" sz="3200" dirty="0" err="1">
                <a:solidFill>
                  <a:srgbClr val="25B172"/>
                </a:solidFill>
              </a:rPr>
              <a:t>state.todos.</a:t>
            </a:r>
            <a:r>
              <a:rPr lang="de-DE" sz="3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filter</a:t>
            </a:r>
            <a:r>
              <a:rPr lang="de-DE" sz="3200" dirty="0">
                <a:solidFill>
                  <a:srgbClr val="25B172"/>
                </a:solidFill>
              </a:rPr>
              <a:t>(</a:t>
            </a:r>
            <a:r>
              <a:rPr lang="de-DE" sz="3200" dirty="0" err="1">
                <a:solidFill>
                  <a:srgbClr val="25B172"/>
                </a:solidFill>
              </a:rPr>
              <a:t>todo</a:t>
            </a:r>
            <a:r>
              <a:rPr lang="de-DE" sz="3200" dirty="0">
                <a:solidFill>
                  <a:srgbClr val="9C79A7"/>
                </a:solidFill>
              </a:rPr>
              <a:t> =&gt; </a:t>
            </a:r>
            <a:r>
              <a:rPr lang="de-DE" sz="3200" dirty="0" err="1">
                <a:solidFill>
                  <a:srgbClr val="25B172"/>
                </a:solidFill>
              </a:rPr>
              <a:t>todo.done</a:t>
            </a:r>
            <a:r>
              <a:rPr lang="de-DE" sz="3200" dirty="0">
                <a:solidFill>
                  <a:srgbClr val="25B172"/>
                </a:solidFill>
              </a:rPr>
              <a:t>) </a:t>
            </a:r>
          </a:p>
          <a:p>
            <a:r>
              <a:rPr lang="de-DE" sz="3200" dirty="0">
                <a:solidFill>
                  <a:srgbClr val="25B172"/>
                </a:solidFill>
              </a:rPr>
              <a:t>	</a:t>
            </a:r>
            <a:r>
              <a:rPr lang="de-DE" sz="3200" dirty="0">
                <a:solidFill>
                  <a:schemeClr val="bg1"/>
                </a:solidFill>
              </a:rPr>
              <a:t>}</a:t>
            </a:r>
          </a:p>
          <a:p>
            <a:r>
              <a:rPr lang="de-DE" sz="3200" dirty="0">
                <a:solidFill>
                  <a:schemeClr val="bg1"/>
                </a:solidFill>
              </a:rPr>
              <a:t>    }</a:t>
            </a:r>
          </a:p>
          <a:p>
            <a:r>
              <a:rPr lang="de-DE" sz="3200" dirty="0">
                <a:solidFill>
                  <a:schemeClr val="bg1"/>
                </a:solidFill>
              </a:rPr>
              <a:t>})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F5EB98D-77A6-494C-857E-9B71A95E4F31}"/>
              </a:ext>
            </a:extLst>
          </p:cNvPr>
          <p:cNvSpPr/>
          <p:nvPr/>
        </p:nvSpPr>
        <p:spPr>
          <a:xfrm>
            <a:off x="2895600" y="1968500"/>
            <a:ext cx="5270500" cy="977900"/>
          </a:xfrm>
          <a:prstGeom prst="rect">
            <a:avLst/>
          </a:prstGeom>
          <a:noFill/>
          <a:ln w="317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: nach rechts gekrümmt 6">
            <a:extLst>
              <a:ext uri="{FF2B5EF4-FFF2-40B4-BE49-F238E27FC236}">
                <a16:creationId xmlns:a16="http://schemas.microsoft.com/office/drawing/2014/main" id="{0DEB4BF9-5E8C-48A4-8163-38CC40114358}"/>
              </a:ext>
            </a:extLst>
          </p:cNvPr>
          <p:cNvSpPr/>
          <p:nvPr/>
        </p:nvSpPr>
        <p:spPr>
          <a:xfrm flipV="1">
            <a:off x="1140666" y="1016000"/>
            <a:ext cx="1399334" cy="3748782"/>
          </a:xfrm>
          <a:prstGeom prst="curvedRightArrow">
            <a:avLst>
              <a:gd name="adj1" fmla="val 4712"/>
              <a:gd name="adj2" fmla="val 37192"/>
              <a:gd name="adj3" fmla="val 1864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681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uex">
            <a:extLst>
              <a:ext uri="{FF2B5EF4-FFF2-40B4-BE49-F238E27FC236}">
                <a16:creationId xmlns:a16="http://schemas.microsoft.com/office/drawing/2014/main" id="{ABADB2BB-4614-46C6-BE51-64D642A5A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694" y="11285"/>
            <a:ext cx="8710612" cy="6846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11E77F79-F915-41DA-9223-424389E6C24A}"/>
              </a:ext>
            </a:extLst>
          </p:cNvPr>
          <p:cNvSpPr txBox="1"/>
          <p:nvPr/>
        </p:nvSpPr>
        <p:spPr>
          <a:xfrm>
            <a:off x="2819562" y="5474117"/>
            <a:ext cx="1410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Getters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53605F64-0FC1-43EF-AE61-4CAB85F42A76}"/>
              </a:ext>
            </a:extLst>
          </p:cNvPr>
          <p:cNvCxnSpPr>
            <a:cxnSpLocks/>
          </p:cNvCxnSpPr>
          <p:nvPr/>
        </p:nvCxnSpPr>
        <p:spPr>
          <a:xfrm flipV="1">
            <a:off x="3124200" y="4419600"/>
            <a:ext cx="0" cy="105451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DCF3BC79-4B1F-4607-8CCB-605C520FE437}"/>
              </a:ext>
            </a:extLst>
          </p:cNvPr>
          <p:cNvCxnSpPr>
            <a:cxnSpLocks/>
          </p:cNvCxnSpPr>
          <p:nvPr/>
        </p:nvCxnSpPr>
        <p:spPr>
          <a:xfrm flipH="1">
            <a:off x="4230334" y="5334000"/>
            <a:ext cx="786166" cy="4325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611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Microsoft Office PowerPoint</Application>
  <PresentationFormat>Breitbild</PresentationFormat>
  <Paragraphs>58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VUEX</vt:lpstr>
      <vt:lpstr>PowerPoint-Präsentation</vt:lpstr>
      <vt:lpstr>Vuex  = State Management Pattern  + Library</vt:lpstr>
      <vt:lpstr>State Managment</vt:lpstr>
      <vt:lpstr>State Managment</vt:lpstr>
      <vt:lpstr>PowerPoint-Präsentation</vt:lpstr>
      <vt:lpstr>PowerPoint-Präsentation</vt:lpstr>
      <vt:lpstr>PowerPoint-Präsentation</vt:lpstr>
      <vt:lpstr>PowerPoint-Präsentation</vt:lpstr>
      <vt:lpstr>Wann sollte man es benutzen?</vt:lpstr>
      <vt:lpstr>Live Beispiel</vt:lpstr>
      <vt:lpstr>return this.$store.getters.doneVortrag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VUEX</dc:title>
  <dc:creator>Chris Schnitzel</dc:creator>
  <cp:lastModifiedBy>Chris Schnitzel</cp:lastModifiedBy>
  <cp:revision>31</cp:revision>
  <dcterms:created xsi:type="dcterms:W3CDTF">2018-12-09T15:14:07Z</dcterms:created>
  <dcterms:modified xsi:type="dcterms:W3CDTF">2018-12-09T19:50:39Z</dcterms:modified>
</cp:coreProperties>
</file>