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Nunito Sans" panose="020B0604020202020204" charset="0"/>
      <p:regular r:id="rId36"/>
      <p:bold r:id="rId37"/>
      <p:italic r:id="rId38"/>
      <p:boldItalic r:id="rId39"/>
    </p:embeddedFont>
    <p:embeddedFont>
      <p:font typeface="Roboto Mono" panose="020B0604020202020204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50d7c6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50d7c6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8e3df91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8e3df91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8e3df9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8e3df9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8e3df9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8e3df9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950d7c66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950d7c66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98e3df912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98e3df912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98e3df91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98e3df91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950d7c66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950d7c66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950d7c66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950d7c66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950d7c66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950d7c66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98e3df91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98e3df912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840e93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840e93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98e3df91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98e3df91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98e3df912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98e3df912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840e93a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840e93a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50d7c66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50d7c66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8d0b7f6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8d0b7f6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50d7c66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50d7c66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50d7c66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50d7c66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50d7c66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50d7c66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1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jwt.i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nitzel128/PBO-Vu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5425" y="537738"/>
            <a:ext cx="2545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#node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#postgres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#passportjs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#jwt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#vue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#vuex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500" y="0"/>
            <a:ext cx="6524975" cy="395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>
            <a:spLocks noGrp="1"/>
          </p:cNvSpPr>
          <p:nvPr>
            <p:ph type="body" idx="2"/>
          </p:nvPr>
        </p:nvSpPr>
        <p:spPr>
          <a:xfrm>
            <a:off x="2580500" y="3950725"/>
            <a:ext cx="63900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Christopher Praas, Martin List, Kristof Kind</a:t>
            </a:r>
            <a:endParaRPr sz="1800"/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03.12.2018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2"/>
          </p:nvPr>
        </p:nvSpPr>
        <p:spPr>
          <a:xfrm>
            <a:off x="3067550" y="214310"/>
            <a:ext cx="5596200" cy="4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Dependencies (2)</a:t>
            </a:r>
            <a:endParaRPr sz="4800"/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 axios bluebird body-parser bootstrap-vue connect-history-api-fallback dotenv express http-errors jquery jsonwebtoken knex morgan passport passport-jwt pg secure-password vue-axios</a:t>
            </a:r>
            <a:endParaRPr sz="1600">
              <a:solidFill>
                <a:srgbClr val="C3E88D"/>
              </a:solidFill>
              <a:highlight>
                <a:srgbClr val="21212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800">
              <a:solidFill>
                <a:srgbClr val="C3E88D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3E88D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3E88D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3E88D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3E88D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C3E88D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2"/>
          </p:nvPr>
        </p:nvSpPr>
        <p:spPr>
          <a:xfrm>
            <a:off x="3090625" y="1526801"/>
            <a:ext cx="5596200" cy="28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/>
              <a:t>Authentifizierung für Express-basierte Web-Applikationen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/>
              <a:t>Kernmodul stellt Infrastruktur zur Verfügung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/>
              <a:t>Implementierung über </a:t>
            </a:r>
            <a:r>
              <a:rPr lang="en" i="1"/>
              <a:t>Strategies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500+ Authentifizierungs-Methoden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username + password, Facebook, Twitter, JWT, OAuth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besitzen eigenes npm package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Mono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$ npm install passport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$ npm install passport-&lt;strategy&gt;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⚠️ Passwortspeicherung, Hashing werden nicht von Passport übernommen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2"/>
          </p:nvPr>
        </p:nvSpPr>
        <p:spPr>
          <a:xfrm>
            <a:off x="3082950" y="337293"/>
            <a:ext cx="55962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4800"/>
              <a:t>Passport</a:t>
            </a:r>
            <a:endParaRPr sz="1800"/>
          </a:p>
        </p:txBody>
      </p:sp>
      <p:sp>
        <p:nvSpPr>
          <p:cNvPr id="211" name="Google Shape;211;p26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675" y="6287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4294967295"/>
          </p:nvPr>
        </p:nvSpPr>
        <p:spPr>
          <a:xfrm>
            <a:off x="3090625" y="1526800"/>
            <a:ext cx="53379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Access-Token welches verifizierbare Claims zwischen Client und Server ermöglicht </a:t>
            </a:r>
            <a:r>
              <a:rPr lang="en" u="sng">
                <a:solidFill>
                  <a:schemeClr val="hlink"/>
                </a:solidFill>
                <a:hlinkClick r:id="rId3"/>
              </a:rPr>
              <a:t>(RFC 7519)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Besteht aus Payload, Header und Signature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⚠️ Codierte JWT lassen sich </a:t>
            </a:r>
            <a:r>
              <a:rPr lang="en" u="sng">
                <a:solidFill>
                  <a:schemeClr val="hlink"/>
                </a:solidFill>
                <a:hlinkClick r:id="rId4"/>
              </a:rPr>
              <a:t>auslesen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Header + Payload sind Base64 kodiert und mit "." verbunden (= Message)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Signatur als </a:t>
            </a:r>
            <a:r>
              <a:rPr lang="en">
                <a:solidFill>
                  <a:srgbClr val="5B6666"/>
                </a:solidFill>
                <a:highlight>
                  <a:srgbClr val="FFFFFF"/>
                </a:highlight>
              </a:rPr>
              <a:t>HMAC über Message und geheimen Schlüssel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4294967295"/>
          </p:nvPr>
        </p:nvSpPr>
        <p:spPr>
          <a:xfrm>
            <a:off x="3082950" y="337293"/>
            <a:ext cx="55962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4800"/>
              <a:t>JSON Web Token</a:t>
            </a:r>
            <a:endParaRPr sz="1800"/>
          </a:p>
        </p:txBody>
      </p:sp>
      <p:sp>
        <p:nvSpPr>
          <p:cNvPr id="221" name="Google Shape;221;p27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2845500" y="3745975"/>
            <a:ext cx="49203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B6666"/>
                </a:solidFill>
                <a:latin typeface="Roboto Mono"/>
                <a:ea typeface="Roboto Mono"/>
                <a:cs typeface="Roboto Mono"/>
                <a:sym typeface="Roboto Mono"/>
              </a:rPr>
              <a:t>eyJhbGciOiJIUzI1NiIsInR5cCI6IkpXVCJ9.</a:t>
            </a:r>
            <a:endParaRPr sz="800">
              <a:solidFill>
                <a:srgbClr val="5B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B6666"/>
                </a:solidFill>
                <a:latin typeface="Roboto Mono"/>
                <a:ea typeface="Roboto Mono"/>
                <a:cs typeface="Roboto Mono"/>
                <a:sym typeface="Roboto Mono"/>
              </a:rPr>
              <a:t>eyJzdWIiOiIxMjM0NTY3ODkwIiwibmFtZSI6IkpvaG4gRG9lIiwiaWF0IjoxNTE2MjM5MDIyfQ.</a:t>
            </a:r>
            <a:endParaRPr sz="800">
              <a:solidFill>
                <a:srgbClr val="5B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B6666"/>
                </a:solidFill>
                <a:latin typeface="Roboto Mono"/>
                <a:ea typeface="Roboto Mono"/>
                <a:cs typeface="Roboto Mono"/>
                <a:sym typeface="Roboto Mono"/>
              </a:rPr>
              <a:t>SflKxwRJSMeKKF2QT4fwpMeJf36POk6yJV_adQssw5c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2685499" y="2903125"/>
            <a:ext cx="974025" cy="950900"/>
          </a:xfrm>
          <a:custGeom>
            <a:avLst/>
            <a:gdLst/>
            <a:ahLst/>
            <a:cxnLst/>
            <a:rect l="l" t="t" r="r" b="b"/>
            <a:pathLst>
              <a:path w="38961" h="38036" extrusionOk="0">
                <a:moveTo>
                  <a:pt x="38961" y="0"/>
                </a:moveTo>
                <a:cubicBezTo>
                  <a:pt x="34303" y="1873"/>
                  <a:pt x="17494" y="6051"/>
                  <a:pt x="11010" y="11238"/>
                </a:cubicBezTo>
                <a:cubicBezTo>
                  <a:pt x="4527" y="16425"/>
                  <a:pt x="540" y="26654"/>
                  <a:pt x="60" y="31120"/>
                </a:cubicBezTo>
                <a:cubicBezTo>
                  <a:pt x="-420" y="35586"/>
                  <a:pt x="6784" y="36883"/>
                  <a:pt x="8129" y="38036"/>
                </a:cubicBezTo>
              </a:path>
            </a:pathLst>
          </a:custGeom>
          <a:noFill/>
          <a:ln w="19050" cap="flat" cmpd="sng">
            <a:solidFill>
              <a:srgbClr val="F6703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5" name="Google Shape;225;p27"/>
          <p:cNvSpPr/>
          <p:nvPr/>
        </p:nvSpPr>
        <p:spPr>
          <a:xfrm>
            <a:off x="4365500" y="3385775"/>
            <a:ext cx="3732125" cy="911300"/>
          </a:xfrm>
          <a:custGeom>
            <a:avLst/>
            <a:gdLst/>
            <a:ahLst/>
            <a:cxnLst/>
            <a:rect l="l" t="t" r="r" b="b"/>
            <a:pathLst>
              <a:path w="149285" h="36452" extrusionOk="0">
                <a:moveTo>
                  <a:pt x="0" y="0"/>
                </a:moveTo>
                <a:cubicBezTo>
                  <a:pt x="23340" y="2017"/>
                  <a:pt x="118862" y="6243"/>
                  <a:pt x="140041" y="12102"/>
                </a:cubicBezTo>
                <a:cubicBezTo>
                  <a:pt x="161220" y="17961"/>
                  <a:pt x="141290" y="31601"/>
                  <a:pt x="127074" y="35155"/>
                </a:cubicBezTo>
                <a:cubicBezTo>
                  <a:pt x="112859" y="38709"/>
                  <a:pt x="66802" y="33714"/>
                  <a:pt x="54748" y="33426"/>
                </a:cubicBezTo>
              </a:path>
            </a:pathLst>
          </a:custGeom>
          <a:noFill/>
          <a:ln w="19050" cap="flat" cmpd="sng">
            <a:solidFill>
              <a:srgbClr val="F6703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6" name="Google Shape;226;p27"/>
          <p:cNvSpPr/>
          <p:nvPr/>
        </p:nvSpPr>
        <p:spPr>
          <a:xfrm>
            <a:off x="2661042" y="3688325"/>
            <a:ext cx="213250" cy="331375"/>
          </a:xfrm>
          <a:custGeom>
            <a:avLst/>
            <a:gdLst/>
            <a:ahLst/>
            <a:cxnLst/>
            <a:rect l="l" t="t" r="r" b="b"/>
            <a:pathLst>
              <a:path w="8530" h="13255" extrusionOk="0">
                <a:moveTo>
                  <a:pt x="1038" y="0"/>
                </a:moveTo>
                <a:cubicBezTo>
                  <a:pt x="942" y="1585"/>
                  <a:pt x="-787" y="7300"/>
                  <a:pt x="462" y="9509"/>
                </a:cubicBezTo>
                <a:cubicBezTo>
                  <a:pt x="1711" y="11718"/>
                  <a:pt x="7185" y="12631"/>
                  <a:pt x="8530" y="13255"/>
                </a:cubicBezTo>
              </a:path>
            </a:pathLst>
          </a:custGeom>
          <a:noFill/>
          <a:ln w="19050" cap="flat" cmpd="sng">
            <a:solidFill>
              <a:srgbClr val="F67031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2"/>
          </p:nvPr>
        </p:nvSpPr>
        <p:spPr>
          <a:xfrm>
            <a:off x="3082950" y="337310"/>
            <a:ext cx="5596200" cy="4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API</a:t>
            </a:r>
            <a:endParaRPr sz="480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Nunito Sans"/>
              <a:buChar char="-"/>
            </a:pPr>
            <a:r>
              <a:rPr lang="en" sz="1800"/>
              <a:t>API erstellen mittels express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234" name="Google Shape;234;p28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API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677" y="1827027"/>
            <a:ext cx="5036750" cy="29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2"/>
          </p:nvPr>
        </p:nvSpPr>
        <p:spPr>
          <a:xfrm>
            <a:off x="3082963" y="116060"/>
            <a:ext cx="5596200" cy="4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/>
              <a:t>API</a:t>
            </a:r>
            <a:endParaRPr sz="4800" dirty="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Roboto Mono"/>
              <a:buChar char="-"/>
            </a:pPr>
            <a:r>
              <a:rPr lang="en" sz="17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Knex init</a:t>
            </a:r>
            <a:br>
              <a:rPr lang="en" sz="17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700" dirty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-"/>
            </a:pPr>
            <a:r>
              <a:rPr lang="en" sz="17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knex migrate:make migration_name</a:t>
            </a:r>
            <a:br>
              <a:rPr lang="en" sz="17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700" dirty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-"/>
            </a:pPr>
            <a:r>
              <a:rPr lang="en" sz="17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knex migrate:latest --env production</a:t>
            </a:r>
            <a:br>
              <a:rPr lang="en" sz="17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700" dirty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-"/>
            </a:pPr>
            <a:r>
              <a:rPr lang="en" sz="17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knex migrate:rollback</a:t>
            </a:r>
            <a:endParaRPr sz="1700" dirty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API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25" y="3764648"/>
            <a:ext cx="2489450" cy="889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225" y="3716988"/>
            <a:ext cx="1077900" cy="9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2"/>
          </p:nvPr>
        </p:nvSpPr>
        <p:spPr>
          <a:xfrm>
            <a:off x="3082963" y="116060"/>
            <a:ext cx="5596200" cy="4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API</a:t>
            </a:r>
            <a:endParaRPr sz="48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253" name="Google Shape;253;p30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API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075" y="1140100"/>
            <a:ext cx="4511875" cy="344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2"/>
          </p:nvPr>
        </p:nvSpPr>
        <p:spPr>
          <a:xfrm>
            <a:off x="3082963" y="116060"/>
            <a:ext cx="5596200" cy="4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API</a:t>
            </a:r>
            <a:endParaRPr sz="480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Nunito Sans"/>
              <a:buChar char="-"/>
            </a:pPr>
            <a:r>
              <a:rPr lang="en" sz="1800"/>
              <a:t>Testen mittels Restlet oder Postman</a:t>
            </a:r>
            <a:endParaRPr sz="180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262" name="Google Shape;262;p31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API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175" y="1544350"/>
            <a:ext cx="6158426" cy="35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body" idx="2"/>
          </p:nvPr>
        </p:nvSpPr>
        <p:spPr>
          <a:xfrm>
            <a:off x="3066438" y="191235"/>
            <a:ext cx="5596200" cy="4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Frontend</a:t>
            </a:r>
            <a:endParaRPr sz="480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271" name="Google Shape;271;p32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API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Frontend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950" y="1387725"/>
            <a:ext cx="5563175" cy="3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2"/>
          </p:nvPr>
        </p:nvSpPr>
        <p:spPr>
          <a:xfrm>
            <a:off x="3082950" y="168160"/>
            <a:ext cx="5596200" cy="4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Frontend</a:t>
            </a:r>
            <a:endParaRPr sz="480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280" name="Google Shape;280;p33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API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Frontend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947" y="1226897"/>
            <a:ext cx="5670649" cy="37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2"/>
          </p:nvPr>
        </p:nvSpPr>
        <p:spPr>
          <a:xfrm>
            <a:off x="3082950" y="168160"/>
            <a:ext cx="5596200" cy="4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Frontend - Vuex</a:t>
            </a:r>
            <a:endParaRPr sz="480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289" name="Google Shape;289;p34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API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Frontend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Vuex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950" y="1033800"/>
            <a:ext cx="5519050" cy="433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392100" y="2802550"/>
            <a:ext cx="8595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???</a:t>
            </a:r>
            <a:endParaRPr sz="7200" b="1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08" name="Google Shape;108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11" name="Google Shape;111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l" t="t" r="r" b="b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2"/>
          </p:nvPr>
        </p:nvSpPr>
        <p:spPr>
          <a:xfrm>
            <a:off x="2960575" y="303885"/>
            <a:ext cx="5596200" cy="4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Quellcode</a:t>
            </a:r>
            <a:endParaRPr sz="4800"/>
          </a:p>
          <a:p>
            <a:pPr marL="45720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https://github.com/Schnitzel128/PBO-Vue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298" name="Google Shape;298;p35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API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Frontend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Vuex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Quellcode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ctrTitle" idx="4294967295"/>
          </p:nvPr>
        </p:nvSpPr>
        <p:spPr>
          <a:xfrm>
            <a:off x="392100" y="2802550"/>
            <a:ext cx="8595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Vuehu!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50" y="792850"/>
            <a:ext cx="2415949" cy="1477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200" y="2539577"/>
            <a:ext cx="1437799" cy="513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00" y="2522200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1468775" y="40875"/>
            <a:ext cx="1222500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API</a:t>
            </a:r>
            <a:endParaRPr sz="4800" b="1"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ctrTitle" idx="4294967295"/>
          </p:nvPr>
        </p:nvSpPr>
        <p:spPr>
          <a:xfrm>
            <a:off x="5818263" y="40875"/>
            <a:ext cx="2935800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Frontend</a:t>
            </a:r>
            <a:endParaRPr sz="4800" b="1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4249" y="3190625"/>
            <a:ext cx="2003750" cy="18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36250" y="2522200"/>
            <a:ext cx="1410300" cy="54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Express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2122" y="792850"/>
            <a:ext cx="1515850" cy="1515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3" name="Google Shape;133;p18"/>
          <p:cNvSpPr/>
          <p:nvPr/>
        </p:nvSpPr>
        <p:spPr>
          <a:xfrm rot="2025849">
            <a:off x="4282390" y="3125081"/>
            <a:ext cx="1222616" cy="442734"/>
          </a:xfrm>
          <a:prstGeom prst="leftRightArrow">
            <a:avLst>
              <a:gd name="adj1" fmla="val 15229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4900" y="3870244"/>
            <a:ext cx="2105800" cy="1058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5" name="Google Shape;135;p18"/>
          <p:cNvSpPr/>
          <p:nvPr/>
        </p:nvSpPr>
        <p:spPr>
          <a:xfrm rot="-5400000">
            <a:off x="6628800" y="2721575"/>
            <a:ext cx="1222500" cy="442800"/>
          </a:xfrm>
          <a:prstGeom prst="leftRightArrow">
            <a:avLst>
              <a:gd name="adj1" fmla="val 17682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1" grpId="0"/>
      <p:bldP spid="133" grpId="0" animBg="1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ctrTitle" idx="4294967295"/>
          </p:nvPr>
        </p:nvSpPr>
        <p:spPr>
          <a:xfrm>
            <a:off x="392100" y="2802550"/>
            <a:ext cx="8595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Wie gehen wir vor?</a:t>
            </a:r>
            <a:endParaRPr sz="7200" b="1"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42" name="Google Shape;142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9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45" name="Google Shape;145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9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l" t="t" r="r" b="b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Vorgehen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2"/>
          </p:nvPr>
        </p:nvSpPr>
        <p:spPr>
          <a:xfrm>
            <a:off x="3082950" y="337288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Node.js</a:t>
            </a:r>
            <a:endParaRPr sz="480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Nunito Sans"/>
              <a:buChar char="-"/>
            </a:pPr>
            <a:r>
              <a:rPr lang="en" sz="1800"/>
              <a:t>Download node.js </a:t>
            </a:r>
            <a:r>
              <a:rPr lang="en"/>
              <a:t>[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https://nodejs.org/en/download/</a:t>
            </a:r>
            <a:r>
              <a:rPr lang="en"/>
              <a:t>]</a:t>
            </a:r>
            <a:endParaRPr sz="1800"/>
          </a:p>
        </p:txBody>
      </p:sp>
      <p:sp>
        <p:nvSpPr>
          <p:cNvPr id="162" name="Google Shape;162;p20"/>
          <p:cNvSpPr txBox="1"/>
          <p:nvPr/>
        </p:nvSpPr>
        <p:spPr>
          <a:xfrm>
            <a:off x="146075" y="1872775"/>
            <a:ext cx="15453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950" y="1818950"/>
            <a:ext cx="5596201" cy="313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3082950" y="337300"/>
            <a:ext cx="55962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Projekterstellung mit Vue CLI</a:t>
            </a:r>
            <a:endParaRPr sz="480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 -g vue-cli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Char char="-"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vue ui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Express generator</a:t>
            </a:r>
            <a:endParaRPr sz="1800"/>
          </a:p>
          <a:p>
            <a:pPr marL="914400" marR="1397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+"/>
            </a:pPr>
            <a:r>
              <a:rPr lang="en" sz="17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 express-generator -g</a:t>
            </a:r>
            <a:endParaRPr sz="1700">
              <a:solidFill>
                <a:srgbClr val="4FBF40"/>
              </a:solidFill>
              <a:highlight>
                <a:srgbClr val="27272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+"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express testapp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46075" y="1872775"/>
            <a:ext cx="15453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679375" y="4492925"/>
            <a:ext cx="1410300" cy="54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Express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17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2"/>
          </p:nvPr>
        </p:nvSpPr>
        <p:spPr>
          <a:xfrm>
            <a:off x="3044500" y="116058"/>
            <a:ext cx="55962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PostgreSQL</a:t>
            </a:r>
            <a:endParaRPr sz="180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186" name="Google Shape;186;p23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388" y="1574972"/>
            <a:ext cx="6573324" cy="328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489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Vorgehen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2"/>
          </p:nvPr>
        </p:nvSpPr>
        <p:spPr>
          <a:xfrm>
            <a:off x="3067550" y="214310"/>
            <a:ext cx="5596200" cy="4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Dependencies (1)</a:t>
            </a:r>
            <a:endParaRPr sz="480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Nunito Sans"/>
              <a:buChar char="-"/>
            </a:pPr>
            <a:r>
              <a:rPr lang="en" sz="1800"/>
              <a:t>Entweder über 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vue ui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Oder terminal über 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 [dependency]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Wir verwenden (auswahl)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Express → Framework für WebAPI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Knex → Query builder für SQL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Passport (-jwt)→ Authentication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Jsonwebtoken → Authentication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Axios → http client mit promises</a:t>
            </a:r>
            <a:endParaRPr sz="1800"/>
          </a:p>
        </p:txBody>
      </p:sp>
      <p:sp>
        <p:nvSpPr>
          <p:cNvPr id="195" name="Google Shape;195;p24"/>
          <p:cNvSpPr txBox="1"/>
          <p:nvPr/>
        </p:nvSpPr>
        <p:spPr>
          <a:xfrm>
            <a:off x="146075" y="1872775"/>
            <a:ext cx="22374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Vue CLI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Node.js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PostgreSQL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Dependencies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Bildschirmpräsentation (16:9)</PresentationFormat>
  <Paragraphs>180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Verdana</vt:lpstr>
      <vt:lpstr>Nunito Sans</vt:lpstr>
      <vt:lpstr>Georgia</vt:lpstr>
      <vt:lpstr>Arial</vt:lpstr>
      <vt:lpstr>Calibri</vt:lpstr>
      <vt:lpstr>Helvetica Neue</vt:lpstr>
      <vt:lpstr>Roboto Mono</vt:lpstr>
      <vt:lpstr>Ulysses template</vt:lpstr>
      <vt:lpstr>#node #postgres #passportjs #jwt #vue #vuex</vt:lpstr>
      <vt:lpstr>???</vt:lpstr>
      <vt:lpstr>API</vt:lpstr>
      <vt:lpstr>Wie gehen wir vor?</vt:lpstr>
      <vt:lpstr>Vorgehen</vt:lpstr>
      <vt:lpstr>Vorgehen</vt:lpstr>
      <vt:lpstr>PowerPoint-Präsentation</vt:lpstr>
      <vt:lpstr>Vorgehen</vt:lpstr>
      <vt:lpstr>Vorgehen</vt:lpstr>
      <vt:lpstr>Vorgehen</vt:lpstr>
      <vt:lpstr>Vorgehen</vt:lpstr>
      <vt:lpstr>Vorgehen</vt:lpstr>
      <vt:lpstr>Vorgehen</vt:lpstr>
      <vt:lpstr>Vorgehen</vt:lpstr>
      <vt:lpstr>Vorgehen</vt:lpstr>
      <vt:lpstr>Vorgehen</vt:lpstr>
      <vt:lpstr>Vorgehen</vt:lpstr>
      <vt:lpstr>Vorgehen</vt:lpstr>
      <vt:lpstr>Vorgehen</vt:lpstr>
      <vt:lpstr>Vorgehen</vt:lpstr>
      <vt:lpstr>Vuehu!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Chris Schnitzel</cp:lastModifiedBy>
  <cp:revision>3</cp:revision>
  <dcterms:modified xsi:type="dcterms:W3CDTF">2018-12-05T10:44:32Z</dcterms:modified>
</cp:coreProperties>
</file>