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9" r:id="rId4"/>
    <p:sldId id="263" r:id="rId5"/>
    <p:sldId id="290" r:id="rId6"/>
    <p:sldId id="291" r:id="rId7"/>
    <p:sldId id="292" r:id="rId8"/>
    <p:sldId id="293" r:id="rId9"/>
    <p:sldId id="258" r:id="rId10"/>
    <p:sldId id="281" r:id="rId11"/>
    <p:sldId id="282" r:id="rId12"/>
    <p:sldId id="283" r:id="rId13"/>
    <p:sldId id="284" r:id="rId14"/>
    <p:sldId id="285" r:id="rId15"/>
    <p:sldId id="294" r:id="rId16"/>
    <p:sldId id="295" r:id="rId17"/>
    <p:sldId id="296" r:id="rId18"/>
    <p:sldId id="288" r:id="rId19"/>
    <p:sldId id="260" r:id="rId20"/>
    <p:sldId id="287" r:id="rId21"/>
    <p:sldId id="286" r:id="rId22"/>
    <p:sldId id="261" r:id="rId23"/>
    <p:sldId id="297" r:id="rId24"/>
    <p:sldId id="264" r:id="rId25"/>
    <p:sldId id="29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3C0A5-2D18-464A-9955-1E7F0DF27D49}" type="datetimeFigureOut">
              <a:rPr lang="de-DE" smtClean="0"/>
              <a:t>30.06.2017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87761-28F3-428C-9EBE-64778AEF7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9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87761-28F3-428C-9EBE-64778AEF705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0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1C7-2DA9-468E-9AFF-7BAE0CD4893D}" type="datetime1">
              <a:rPr lang="de-DE" smtClean="0"/>
              <a:t>30.06.2017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B1F7-1213-4864-BB32-2056F8F1E7AD}" type="datetime1">
              <a:rPr lang="de-DE" smtClean="0"/>
              <a:t>30.06.2017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AE7-8BE2-4A92-9088-B62BEE1D3902}" type="datetime1">
              <a:rPr lang="de-DE" smtClean="0"/>
              <a:t>30.06.2017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E635-00D0-4F56-8BE4-16F3033DBC11}" type="datetime1">
              <a:rPr lang="de-DE" smtClean="0"/>
              <a:t>30.06.2017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47F6-156C-45BC-A9DB-1481BA0E997A}" type="datetime1">
              <a:rPr lang="de-DE" smtClean="0"/>
              <a:t>30.06.2017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666B-9B4A-436A-9DF8-BC1EEFD25A1C}" type="datetime1">
              <a:rPr lang="de-DE" smtClean="0"/>
              <a:t>30.06.2017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4AF6-F7CD-4BF9-A257-A1DEFBA0B1C3}" type="datetime1">
              <a:rPr lang="de-DE" smtClean="0"/>
              <a:t>30.06.2017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A8A-F82E-4000-B8D3-6C0D7F15AEE9}" type="datetime1">
              <a:rPr lang="de-DE" smtClean="0"/>
              <a:t>30.06.2017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C4A-F4C5-4E64-9440-B5ACE80B646F}" type="datetime1">
              <a:rPr lang="de-DE" smtClean="0"/>
              <a:t>30.06.2017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B112-3299-4873-8C5B-9AF02EE4707D}" type="datetime1">
              <a:rPr lang="de-DE" smtClean="0"/>
              <a:t>30.06.2017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9EA-15C5-40AF-87F2-41C7B6BCB861}" type="datetime1">
              <a:rPr lang="de-DE" smtClean="0"/>
              <a:t>30.06.2017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5D5-B185-42FA-ABD4-55A5CC1924FF}" type="datetime1">
              <a:rPr lang="de-DE" smtClean="0"/>
              <a:t>30.06.2017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DezHex - Christopher Praas / Serhiy Bolkum / Anna Krauß / Wiebke Rochler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36085"/>
            <a:ext cx="8895907" cy="57853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Anwendungsfalldiagramm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936085"/>
            <a:ext cx="8736419" cy="5375576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Aktivitätsdiagramm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36085"/>
            <a:ext cx="9622402" cy="56028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Klassendiagramm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916823"/>
            <a:ext cx="8343014" cy="543952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Sequenzdiagramm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18168"/>
            <a:ext cx="9884229" cy="4297712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Vorgehensweise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Picture 2" descr="C:\Users\Serhiy\Desktop\SE\doxyFens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30786"/>
            <a:ext cx="9031907" cy="4436185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2" descr="C:\Users\Serhiy\Desktop\SE\doxyFert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775637"/>
            <a:ext cx="9275957" cy="4380614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7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 (4)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939684"/>
            <a:ext cx="9959163" cy="3759368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19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(u.a. 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/>
              <a:t>Detaillierte Schritt-für-Schritt-Anleitung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Softwaretools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365550"/>
            <a:ext cx="8626415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Versionsverwaltung - </a:t>
            </a:r>
            <a:r>
              <a:rPr lang="de-DE" b="1" dirty="0" err="1"/>
              <a:t>GitHub</a:t>
            </a:r>
            <a:endParaRPr lang="de-DE" b="1" dirty="0"/>
          </a:p>
          <a:p>
            <a:r>
              <a:rPr lang="de-DE" dirty="0"/>
              <a:t>UML-Tool</a:t>
            </a:r>
            <a:r>
              <a:rPr lang="de-DE" b="1" dirty="0"/>
              <a:t> - </a:t>
            </a:r>
            <a:r>
              <a:rPr lang="de-DE" b="1" dirty="0" err="1"/>
              <a:t>Topcased</a:t>
            </a:r>
            <a:endParaRPr lang="de-DE" b="1" dirty="0"/>
          </a:p>
          <a:p>
            <a:r>
              <a:rPr lang="de-DE" dirty="0" err="1"/>
              <a:t>Prototyping</a:t>
            </a:r>
            <a:r>
              <a:rPr lang="de-DE" dirty="0"/>
              <a:t> der Benutzerschnittstelle - </a:t>
            </a:r>
            <a:r>
              <a:rPr lang="de-DE" b="1" dirty="0" err="1"/>
              <a:t>NinjaMock</a:t>
            </a:r>
            <a:endParaRPr lang="de-DE" b="1" dirty="0"/>
          </a:p>
          <a:p>
            <a:r>
              <a:rPr lang="de-DE" dirty="0"/>
              <a:t>IDE/Editor</a:t>
            </a:r>
            <a:r>
              <a:rPr lang="de-DE" b="1" dirty="0"/>
              <a:t> - 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-Tool</a:t>
            </a:r>
            <a:r>
              <a:rPr lang="de-DE" b="1" dirty="0"/>
              <a:t> - </a:t>
            </a:r>
            <a:r>
              <a:rPr lang="de-DE" b="1" dirty="0" err="1"/>
              <a:t>Gradle</a:t>
            </a:r>
            <a:endParaRPr lang="de-DE" b="1" dirty="0"/>
          </a:p>
          <a:p>
            <a:r>
              <a:rPr lang="de-DE" dirty="0"/>
              <a:t>Test-Automatisierung</a:t>
            </a:r>
            <a:r>
              <a:rPr lang="de-DE" b="1" dirty="0"/>
              <a:t> - </a:t>
            </a:r>
            <a:r>
              <a:rPr lang="de-DE" b="1" dirty="0" err="1"/>
              <a:t>JUnit</a:t>
            </a:r>
            <a:endParaRPr lang="de-DE" b="1" dirty="0"/>
          </a:p>
          <a:p>
            <a:r>
              <a:rPr lang="de-DE" dirty="0"/>
              <a:t>Dokumentationstool</a:t>
            </a:r>
            <a:r>
              <a:rPr lang="de-DE" b="1" dirty="0"/>
              <a:t> - </a:t>
            </a:r>
            <a:r>
              <a:rPr lang="de-DE" b="1" dirty="0" err="1"/>
              <a:t>Doxygen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dirty="0"/>
              <a:t>Verbreitet</a:t>
            </a:r>
          </a:p>
          <a:p>
            <a:r>
              <a:rPr lang="de-DE" dirty="0"/>
              <a:t>Schnell</a:t>
            </a:r>
          </a:p>
          <a:p>
            <a:r>
              <a:rPr lang="de-DE" dirty="0"/>
              <a:t>Effizient </a:t>
            </a:r>
          </a:p>
          <a:p>
            <a:r>
              <a:rPr lang="de-DE" dirty="0"/>
              <a:t>Verfügt über Desktopversion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8" y="1089441"/>
            <a:ext cx="7564276" cy="5066810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/>
              <a:t>Online verfügbar</a:t>
            </a:r>
          </a:p>
          <a:p>
            <a:r>
              <a:rPr lang="de-DE" dirty="0"/>
              <a:t>Gleichzeitiges Arbeiten mehrerer Nutzer möglich</a:t>
            </a:r>
          </a:p>
          <a:p>
            <a:r>
              <a:rPr lang="de-DE" dirty="0"/>
              <a:t>Intuitiv</a:t>
            </a:r>
          </a:p>
          <a:p>
            <a:r>
              <a:rPr lang="de-DE" dirty="0"/>
              <a:t>Unkompliziert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752685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2909" y="1187271"/>
            <a:ext cx="10515600" cy="4351338"/>
          </a:xfrm>
        </p:spPr>
        <p:txBody>
          <a:bodyPr/>
          <a:lstStyle/>
          <a:p>
            <a:r>
              <a:rPr lang="de-DE" dirty="0" err="1"/>
              <a:t>Jsmooth</a:t>
            </a:r>
            <a:r>
              <a:rPr lang="de-DE" dirty="0"/>
              <a:t> - Download Link: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3874" y="1244780"/>
            <a:ext cx="1962150" cy="781050"/>
          </a:xfrm>
          <a:prstGeom prst="rect">
            <a:avLst/>
          </a:prstGeom>
          <a:noFill/>
        </p:spPr>
      </p:pic>
      <p:pic>
        <p:nvPicPr>
          <p:cNvPr id="8" name="Содержимое 4" descr="jsmooth1p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2097854"/>
            <a:ext cx="6996151" cy="416911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Содержимое 6" descr="jsmoot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3999" y="1190847"/>
            <a:ext cx="9200143" cy="4997302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68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064805"/>
              </p:ext>
            </p:extLst>
          </p:nvPr>
        </p:nvGraphicFramePr>
        <p:xfrm>
          <a:off x="1524000" y="908648"/>
          <a:ext cx="10075653" cy="5358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23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Aufwands- und Kostenschätzung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Rechnungsstellung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23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 vom 26.01.2017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 vom 08.06.2017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6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Arbeitsphase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Soll-Arbeitsstunden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Soll-Kosten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Ist-Arbeitsstunden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Ist-Kosten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Auftrag: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Anforderungsdefinition: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4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Analyse und Entwurf: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4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Implementierung: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160 €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24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37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 Entwicklung Benutzeroberfläche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3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60 €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3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60 €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 Funktionalität Aufbau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5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100 €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420 €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Test: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Dokumentation: 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4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220 €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&gt;Ergebnis: Dokumentationen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4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80 €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11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220 €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Öffentlichkeitsarbeit: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6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6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 Rufbereitschaft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 Projektbegleitung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6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-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6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-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12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Gesamt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33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u="dbl">
                          <a:effectLst/>
                        </a:rPr>
                        <a:t>400 €</a:t>
                      </a:r>
                      <a:endParaRPr lang="de-DE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55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u="dbl" dirty="0">
                          <a:effectLst/>
                        </a:rPr>
                        <a:t>860 €</a:t>
                      </a:r>
                      <a:endParaRPr lang="de-DE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5764" marR="45764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97988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>
            <a:normAutofit fontScale="90000"/>
          </a:bodyPr>
          <a:lstStyle/>
          <a:p>
            <a:r>
              <a:rPr lang="de-DE" sz="4800" b="1" dirty="0"/>
              <a:t>Vielen Dank für Ihre Aufmerksamkeit!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405887"/>
            <a:ext cx="9144000" cy="546339"/>
          </a:xfrm>
        </p:spPr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83" y="1860763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el 1"/>
          <p:cNvSpPr txBox="1">
            <a:spLocks/>
          </p:cNvSpPr>
          <p:nvPr/>
        </p:nvSpPr>
        <p:spPr>
          <a:xfrm>
            <a:off x="1524000" y="3890703"/>
            <a:ext cx="4431099" cy="10198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err="1"/>
              <a:t>DezHex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4333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943797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Die Hauptklasse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nhaltsplatzhalter 1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916822"/>
            <a:ext cx="6067321" cy="5379275"/>
          </a:xfrm>
        </p:spPr>
      </p:pic>
      <p:sp>
        <p:nvSpPr>
          <p:cNvPr id="15" name="Pfeil: nach unten 14"/>
          <p:cNvSpPr/>
          <p:nvPr/>
        </p:nvSpPr>
        <p:spPr>
          <a:xfrm rot="5400000">
            <a:off x="6540549" y="1369531"/>
            <a:ext cx="331177" cy="1125415"/>
          </a:xfrm>
          <a:prstGeom prst="downArrow">
            <a:avLst>
              <a:gd name="adj1" fmla="val 50000"/>
              <a:gd name="adj2" fmla="val 1367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19645" y="1220664"/>
            <a:ext cx="355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launch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Erstellen einer Instanz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init</a:t>
            </a:r>
            <a:r>
              <a:rPr lang="de-DE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start</a:t>
            </a:r>
            <a:r>
              <a:rPr lang="de-DE" dirty="0"/>
              <a:t>(</a:t>
            </a:r>
            <a:r>
              <a:rPr lang="de-DE" dirty="0" err="1"/>
              <a:t>javafx.stage.Stage</a:t>
            </a: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Warte auf </a:t>
            </a:r>
            <a:r>
              <a:rPr lang="de-DE" dirty="0" err="1"/>
              <a:t>Platform.exit</a:t>
            </a:r>
            <a:r>
              <a:rPr lang="de-DE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();</a:t>
            </a:r>
          </a:p>
        </p:txBody>
      </p:sp>
      <p:pic>
        <p:nvPicPr>
          <p:cNvPr id="1026" name="Picture 2" descr="Bildergebnis für javaf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3" y="3512338"/>
            <a:ext cx="4536831" cy="18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>
          <a:xfrm>
            <a:off x="398583" y="1198680"/>
            <a:ext cx="4308231" cy="60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 rot="4092005">
            <a:off x="6832159" y="2022230"/>
            <a:ext cx="331177" cy="1125415"/>
          </a:xfrm>
          <a:prstGeom prst="downArrow">
            <a:avLst>
              <a:gd name="adj1" fmla="val 28110"/>
              <a:gd name="adj2" fmla="val 967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7" y="1699350"/>
            <a:ext cx="10257692" cy="161641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66961" y="1234020"/>
            <a:ext cx="97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Pflichtenheft – Muss-Kriterien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28325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FXML – „Das Aussehen“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-72" b="37800"/>
          <a:stretch/>
        </p:blipFill>
        <p:spPr>
          <a:xfrm>
            <a:off x="76198" y="1911508"/>
            <a:ext cx="11866429" cy="316017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50" y="1827995"/>
            <a:ext cx="3883504" cy="3426622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1029376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DezHexTextField</a:t>
            </a:r>
            <a:r>
              <a:rPr lang="de-DE" dirty="0"/>
              <a:t> 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2"/>
          <a:stretch/>
        </p:blipFill>
        <p:spPr>
          <a:xfrm>
            <a:off x="78725" y="944311"/>
            <a:ext cx="11556428" cy="1384411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2"/>
          <a:stretch/>
        </p:blipFill>
        <p:spPr>
          <a:xfrm>
            <a:off x="78725" y="1178809"/>
            <a:ext cx="11802611" cy="503631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" y="2070910"/>
            <a:ext cx="8764485" cy="303583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19" y="1476354"/>
            <a:ext cx="4551719" cy="40162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777046" y="2202119"/>
            <a:ext cx="1090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2a3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DexHexController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998153"/>
            <a:ext cx="12053534" cy="462892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25" y="1329074"/>
            <a:ext cx="4824568" cy="42569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26368" y="2115119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26367" y="3033416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d6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4583722" y="2184038"/>
            <a:ext cx="996462" cy="1273522"/>
          </a:xfrm>
          <a:prstGeom prst="curvedRightArrow">
            <a:avLst>
              <a:gd name="adj1" fmla="val 23958"/>
              <a:gd name="adj2" fmla="val 50000"/>
              <a:gd name="adj3" fmla="val 42059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3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HilfeFenster</a:t>
            </a:r>
            <a:r>
              <a:rPr lang="de-DE" dirty="0"/>
              <a:t> / </a:t>
            </a:r>
            <a:r>
              <a:rPr lang="de-DE" dirty="0" err="1"/>
              <a:t>AboutFenster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6277707" y="1009678"/>
            <a:ext cx="5023339" cy="4686244"/>
          </a:xfrm>
        </p:spPr>
      </p:pic>
      <p:pic>
        <p:nvPicPr>
          <p:cNvPr id="14" name="Inhaltsplatzhalter 1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1456" r="52555" b="24631"/>
          <a:stretch/>
        </p:blipFill>
        <p:spPr>
          <a:xfrm>
            <a:off x="1348153" y="2158415"/>
            <a:ext cx="4659924" cy="2743200"/>
          </a:xfrm>
          <a:prstGeom prst="rect">
            <a:avLst/>
          </a:prstGeom>
        </p:spPr>
      </p:pic>
      <p:sp>
        <p:nvSpPr>
          <p:cNvPr id="15" name="Pfeil: nach rechts 14"/>
          <p:cNvSpPr/>
          <p:nvPr/>
        </p:nvSpPr>
        <p:spPr>
          <a:xfrm rot="8190026">
            <a:off x="9827195" y="3983597"/>
            <a:ext cx="1607856" cy="726831"/>
          </a:xfrm>
          <a:prstGeom prst="rightArrow">
            <a:avLst>
              <a:gd name="adj1" fmla="val 50000"/>
              <a:gd name="adj2" fmla="val 884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gekrümmt 16"/>
          <p:cNvSpPr/>
          <p:nvPr/>
        </p:nvSpPr>
        <p:spPr>
          <a:xfrm rot="10800000">
            <a:off x="3053862" y="5111262"/>
            <a:ext cx="6859464" cy="1095666"/>
          </a:xfrm>
          <a:prstGeom prst="curvedDownArrow">
            <a:avLst>
              <a:gd name="adj1" fmla="val 25000"/>
              <a:gd name="adj2" fmla="val 56366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" y="1052511"/>
            <a:ext cx="9732316" cy="5222219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92094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Erweiterbarkeit/Wiederverwendbarkeit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1781907" y="1264266"/>
            <a:ext cx="5023339" cy="4686244"/>
          </a:xfr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401462" y="1507554"/>
            <a:ext cx="4034399" cy="470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Beliebig erweiterbar und anpassbar</a:t>
            </a:r>
          </a:p>
          <a:p>
            <a:r>
              <a:rPr lang="de-DE" dirty="0"/>
              <a:t>Neue Fenster</a:t>
            </a:r>
          </a:p>
          <a:p>
            <a:r>
              <a:rPr lang="de-DE" dirty="0"/>
              <a:t>Neue Funktionen</a:t>
            </a:r>
          </a:p>
          <a:p>
            <a:r>
              <a:rPr lang="de-DE" dirty="0"/>
              <a:t>Übersetzung in andere Sprachen möglich</a:t>
            </a:r>
          </a:p>
          <a:p>
            <a:r>
              <a:rPr lang="de-DE" u="sng" dirty="0"/>
              <a:t>Zum Beispiel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Fehlerbehandlung: Hinweistext als </a:t>
            </a:r>
            <a:r>
              <a:rPr lang="de-DE" dirty="0" err="1"/>
              <a:t>ToolTip</a:t>
            </a:r>
            <a:r>
              <a:rPr lang="de-DE" dirty="0"/>
              <a:t> an </a:t>
            </a:r>
            <a:r>
              <a:rPr lang="de-DE"/>
              <a:t>entsprechender Stelle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Diagramme via TOPCASED</a:t>
            </a:r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089441"/>
            <a:ext cx="9396154" cy="499743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DezHex</a:t>
            </a:r>
            <a:r>
              <a:rPr lang="de-DE" dirty="0"/>
              <a:t> - 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</a:t>
            </a:r>
            <a:r>
              <a:rPr lang="de-DE" dirty="0" err="1"/>
              <a:t>Rochler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Breitbild</PresentationFormat>
  <Paragraphs>201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Wingdings</vt:lpstr>
      <vt:lpstr>Office Theme</vt:lpstr>
      <vt:lpstr>DezHex</vt:lpstr>
      <vt:lpstr>Gliederung</vt:lpstr>
      <vt:lpstr>Quellcode – Die Hauptklasse</vt:lpstr>
      <vt:lpstr>Quellcode – FXML – „Das Aussehen“</vt:lpstr>
      <vt:lpstr>Quellcode – DezHexTextField </vt:lpstr>
      <vt:lpstr>Quellcode – DexHexController</vt:lpstr>
      <vt:lpstr>Quellcode – HilfeFenster / AboutFenster</vt:lpstr>
      <vt:lpstr>Quellcode – Erweiterbarkeit/Wiederverwendbarkeit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 (2)</vt:lpstr>
      <vt:lpstr>Entwicklerdokumentation (3)</vt:lpstr>
      <vt:lpstr>Entwicklerdokumentation 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Drittanbieter - Software</vt:lpstr>
      <vt:lpstr>Selbstreflektion</vt:lpstr>
      <vt:lpstr>Vielen Dank für Ihre Aufmerksamkeit!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ms953156</cp:lastModifiedBy>
  <cp:revision>47</cp:revision>
  <dcterms:created xsi:type="dcterms:W3CDTF">2017-06-27T11:14:42Z</dcterms:created>
  <dcterms:modified xsi:type="dcterms:W3CDTF">2017-06-30T07:48:00Z</dcterms:modified>
</cp:coreProperties>
</file>