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63" r:id="rId5"/>
    <p:sldId id="290" r:id="rId6"/>
    <p:sldId id="291" r:id="rId7"/>
    <p:sldId id="292" r:id="rId8"/>
    <p:sldId id="293" r:id="rId9"/>
    <p:sldId id="258" r:id="rId10"/>
    <p:sldId id="281" r:id="rId11"/>
    <p:sldId id="282" r:id="rId12"/>
    <p:sldId id="283" r:id="rId13"/>
    <p:sldId id="284" r:id="rId14"/>
    <p:sldId id="285" r:id="rId15"/>
    <p:sldId id="271" r:id="rId16"/>
    <p:sldId id="272" r:id="rId17"/>
    <p:sldId id="273" r:id="rId18"/>
    <p:sldId id="288" r:id="rId19"/>
    <p:sldId id="260" r:id="rId20"/>
    <p:sldId id="287" r:id="rId21"/>
    <p:sldId id="286" r:id="rId22"/>
    <p:sldId id="261" r:id="rId23"/>
    <p:sldId id="276" r:id="rId24"/>
    <p:sldId id="277" r:id="rId25"/>
    <p:sldId id="26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1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99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69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2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9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12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3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9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2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3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59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96112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/>
          <a:lstStyle/>
          <a:p>
            <a:r>
              <a:rPr lang="de-DE" b="1" dirty="0" err="1"/>
              <a:t>DezHex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999517"/>
            <a:ext cx="9144000" cy="952709"/>
          </a:xfrm>
        </p:spPr>
        <p:txBody>
          <a:bodyPr/>
          <a:lstStyle/>
          <a:p>
            <a:r>
              <a:rPr lang="de-DE" dirty="0"/>
              <a:t>Projekt Software Engineering</a:t>
            </a:r>
          </a:p>
          <a:p>
            <a:r>
              <a:rPr lang="de-DE" dirty="0"/>
              <a:t>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Rochler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1427076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8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Anwendungsfalldiagramm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Anwendungsfall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89441"/>
            <a:ext cx="8651924" cy="511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3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Aktivitätsdiagramm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Aktivitäts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16823"/>
            <a:ext cx="8428583" cy="5129044"/>
          </a:xfrm>
        </p:spPr>
      </p:pic>
    </p:spTree>
    <p:extLst>
      <p:ext uri="{BB962C8B-B14F-4D97-AF65-F5344CB8AC3E}">
        <p14:creationId xmlns:p14="http://schemas.microsoft.com/office/powerpoint/2010/main" val="426548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Klassendiagramm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Klassen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63741"/>
            <a:ext cx="9144000" cy="499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6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Sequenzdiagramm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Sequenz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75734"/>
            <a:ext cx="8114581" cy="5263089"/>
          </a:xfrm>
        </p:spPr>
      </p:pic>
    </p:spTree>
    <p:extLst>
      <p:ext uri="{BB962C8B-B14F-4D97-AF65-F5344CB8AC3E}">
        <p14:creationId xmlns:p14="http://schemas.microsoft.com/office/powerpoint/2010/main" val="180057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583324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Doxygen</a:t>
            </a:r>
            <a:r>
              <a:rPr lang="de-DE" dirty="0"/>
              <a:t> – Kommentar Block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8" name="Picture 4" descr="C:\Users\Serhiy\Desktop\SE\doxyKommen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83812"/>
            <a:ext cx="9884229" cy="3981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628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>
                <a:solidFill>
                  <a:srgbClr val="183BD2"/>
                </a:solidFill>
              </a:rPr>
              <a:t>Entwicklerdokumentation(2)</a:t>
            </a:r>
            <a:endParaRPr lang="de-DE" dirty="0"/>
          </a:p>
        </p:txBody>
      </p:sp>
      <p:pic>
        <p:nvPicPr>
          <p:cNvPr id="2050" name="Picture 2" descr="C:\Users\Serhiy\Desktop\SE\doxyFen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274" y="2204864"/>
            <a:ext cx="10489475" cy="45811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>
                <a:solidFill>
                  <a:srgbClr val="183BD2"/>
                </a:solidFill>
              </a:rPr>
              <a:t>Entwicklerdokumentation(3)</a:t>
            </a:r>
            <a:endParaRPr lang="de-DE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Generierte Dokumentation</a:t>
            </a:r>
          </a:p>
        </p:txBody>
      </p:sp>
      <p:pic>
        <p:nvPicPr>
          <p:cNvPr id="3074" name="Picture 2" descr="C:\Users\Serhiy\Desktop\SE\doxyFert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13" y="2348880"/>
            <a:ext cx="10657184" cy="3744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doxyFerti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509952"/>
            <a:ext cx="10437223" cy="2706461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>
                <a:solidFill>
                  <a:srgbClr val="183BD2"/>
                </a:solidFill>
              </a:rPr>
              <a:t>Entwicklerdokumentation(4)</a:t>
            </a:r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Dokumentationen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524000" y="1374177"/>
            <a:ext cx="9144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Administratorendokumentation:</a:t>
            </a:r>
          </a:p>
          <a:p>
            <a:pPr lvl="1"/>
            <a:r>
              <a:rPr lang="de-DE" dirty="0"/>
              <a:t>Wenige Systemvoraussetzungen (Windows, Java 8 oder höher)</a:t>
            </a:r>
          </a:p>
          <a:p>
            <a:pPr lvl="1"/>
            <a:r>
              <a:rPr lang="de-DE" dirty="0"/>
              <a:t>Verknüpfung oder Ablage der exe-Datei auf dem Desktop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Anwenderdokumentation:</a:t>
            </a:r>
          </a:p>
          <a:p>
            <a:pPr lvl="1"/>
            <a:r>
              <a:rPr lang="de-DE" dirty="0"/>
              <a:t>Kinder als Nutzer </a:t>
            </a:r>
            <a:r>
              <a:rPr lang="de-DE" dirty="0">
                <a:sym typeface="Wingdings" panose="05000000000000000000" pitchFamily="2" charset="2"/>
              </a:rPr>
              <a:t> entsprechend kinderfreundlich gestaltet</a:t>
            </a:r>
          </a:p>
          <a:p>
            <a:pPr lvl="1"/>
            <a:r>
              <a:rPr lang="de-DE" dirty="0"/>
              <a:t>Detaillierte Anleitung</a:t>
            </a:r>
          </a:p>
          <a:p>
            <a:pPr lvl="1"/>
            <a:r>
              <a:rPr lang="de-DE" dirty="0"/>
              <a:t>Kleine Übungsbeispiele mit Lösungen</a:t>
            </a:r>
          </a:p>
        </p:txBody>
      </p:sp>
    </p:spTree>
    <p:extLst>
      <p:ext uri="{BB962C8B-B14F-4D97-AF65-F5344CB8AC3E}">
        <p14:creationId xmlns:p14="http://schemas.microsoft.com/office/powerpoint/2010/main" val="92451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Softwaretools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4000" y="1365550"/>
            <a:ext cx="2543702" cy="4023084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 err="1"/>
              <a:t>GitHub</a:t>
            </a:r>
            <a:endParaRPr lang="de-DE" dirty="0"/>
          </a:p>
          <a:p>
            <a:r>
              <a:rPr lang="de-DE" dirty="0" err="1"/>
              <a:t>Topcased</a:t>
            </a:r>
            <a:endParaRPr lang="de-DE" dirty="0"/>
          </a:p>
          <a:p>
            <a:r>
              <a:rPr lang="de-DE" dirty="0" err="1"/>
              <a:t>NinjaMock</a:t>
            </a:r>
            <a:endParaRPr lang="de-DE" dirty="0"/>
          </a:p>
          <a:p>
            <a:r>
              <a:rPr lang="de-DE" dirty="0" err="1"/>
              <a:t>Eclipse</a:t>
            </a:r>
            <a:r>
              <a:rPr lang="de-DE" dirty="0"/>
              <a:t> </a:t>
            </a:r>
          </a:p>
          <a:p>
            <a:r>
              <a:rPr lang="de-DE" dirty="0" err="1"/>
              <a:t>Gradle</a:t>
            </a:r>
            <a:endParaRPr lang="de-DE" dirty="0"/>
          </a:p>
          <a:p>
            <a:r>
              <a:rPr lang="de-DE" dirty="0" err="1"/>
              <a:t>JUnit</a:t>
            </a:r>
            <a:endParaRPr lang="de-DE" dirty="0"/>
          </a:p>
          <a:p>
            <a:r>
              <a:rPr lang="de-DE" dirty="0" err="1"/>
              <a:t>Doxygen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8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3999" y="1244780"/>
            <a:ext cx="98582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Einleitung</a:t>
            </a:r>
            <a:br>
              <a:rPr lang="de-DE" dirty="0"/>
            </a:br>
            <a:r>
              <a:rPr lang="de-DE" dirty="0"/>
              <a:t>1.1   Vorstellung</a:t>
            </a:r>
            <a:br>
              <a:rPr lang="de-DE" dirty="0"/>
            </a:br>
            <a:r>
              <a:rPr lang="de-DE" dirty="0"/>
              <a:t>1.2   Motivation</a:t>
            </a:r>
            <a:br>
              <a:rPr lang="de-DE" dirty="0"/>
            </a:br>
            <a:r>
              <a:rPr lang="de-DE" dirty="0"/>
              <a:t>1.3   Produktvorstellung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Quellcode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UML-Diagramme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Dokumentationen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Verwendete Softwaretools und Drittanbieter-Software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Selbstreflektion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10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03411" y="1167318"/>
            <a:ext cx="2800710" cy="2869846"/>
          </a:xfrm>
        </p:spPr>
        <p:txBody>
          <a:bodyPr>
            <a:normAutofit/>
          </a:bodyPr>
          <a:lstStyle/>
          <a:p>
            <a:r>
              <a:rPr lang="de-DE" i="1" dirty="0"/>
              <a:t>Verbreitet</a:t>
            </a:r>
          </a:p>
          <a:p>
            <a:r>
              <a:rPr lang="de-DE" i="1" dirty="0"/>
              <a:t>Schnell</a:t>
            </a:r>
          </a:p>
          <a:p>
            <a:r>
              <a:rPr lang="de-DE" i="1" dirty="0"/>
              <a:t>Effizient </a:t>
            </a:r>
          </a:p>
          <a:p>
            <a:r>
              <a:rPr lang="de-DE" i="1" dirty="0"/>
              <a:t>Verfügt über Desktopversion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88" y="1167318"/>
            <a:ext cx="7145395" cy="469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2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NinjaMock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25463" y="1296538"/>
            <a:ext cx="3266537" cy="4707033"/>
          </a:xfrm>
        </p:spPr>
        <p:txBody>
          <a:bodyPr/>
          <a:lstStyle/>
          <a:p>
            <a:r>
              <a:rPr lang="de-DE" dirty="0"/>
              <a:t>Online verfügbar</a:t>
            </a:r>
          </a:p>
          <a:p>
            <a:r>
              <a:rPr lang="de-DE" dirty="0"/>
              <a:t>Gleichzeitiges Arbeiten mehrerer Nutzer möglich</a:t>
            </a:r>
          </a:p>
          <a:p>
            <a:r>
              <a:rPr lang="de-DE" dirty="0"/>
              <a:t>Intuitiv</a:t>
            </a:r>
          </a:p>
          <a:p>
            <a:r>
              <a:rPr lang="de-DE" dirty="0"/>
              <a:t>Unkompliziert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9" y="1250886"/>
            <a:ext cx="7993811" cy="46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80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r>
              <a:rPr lang="de-DE" dirty="0" err="1"/>
              <a:t>JSmooth</a:t>
            </a:r>
            <a:endParaRPr lang="de-DE" dirty="0"/>
          </a:p>
          <a:p>
            <a:pPr>
              <a:buNone/>
            </a:pPr>
            <a:r>
              <a:rPr lang="de-DE" dirty="0"/>
              <a:t>Download Link: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http://jsmooth.sourceforge.net/download.php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Serhiy\Desktop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0062" y="2773973"/>
            <a:ext cx="1962150" cy="781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5289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jsmooth1p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8515" y="1835335"/>
            <a:ext cx="7594971" cy="4525963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 </a:t>
            </a:r>
            <a:r>
              <a:rPr lang="de-DE" dirty="0">
                <a:solidFill>
                  <a:srgbClr val="183BD2"/>
                </a:solidFill>
              </a:rPr>
              <a:t>Drittanbieter-Software(3)	</a:t>
            </a:r>
            <a:br>
              <a:rPr lang="de-DE" dirty="0"/>
            </a:br>
            <a:endParaRPr lang="de-D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 </a:t>
            </a:r>
            <a:r>
              <a:rPr lang="de-DE" dirty="0">
                <a:solidFill>
                  <a:srgbClr val="183BD2"/>
                </a:solidFill>
              </a:rPr>
              <a:t>Drittanbieter-Software(4)	</a:t>
            </a:r>
            <a:br>
              <a:rPr lang="de-DE" dirty="0"/>
            </a:br>
            <a:endParaRPr lang="de-DE" dirty="0"/>
          </a:p>
        </p:txBody>
      </p:sp>
      <p:pic>
        <p:nvPicPr>
          <p:cNvPr id="7" name="Содержимое 6" descr="jsmooth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6836" y="1967443"/>
            <a:ext cx="8078328" cy="3791479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Selbstreflektion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63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943797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Die Hauptklasse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Inhaltsplatzhalter 13" descr="Bildschirmausschnitt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" y="916822"/>
            <a:ext cx="6067321" cy="5379275"/>
          </a:xfrm>
        </p:spPr>
      </p:pic>
      <p:sp>
        <p:nvSpPr>
          <p:cNvPr id="15" name="Pfeil: nach unten 14"/>
          <p:cNvSpPr/>
          <p:nvPr/>
        </p:nvSpPr>
        <p:spPr>
          <a:xfrm rot="5400000">
            <a:off x="6540549" y="1369531"/>
            <a:ext cx="331177" cy="1125415"/>
          </a:xfrm>
          <a:prstGeom prst="downArrow">
            <a:avLst>
              <a:gd name="adj1" fmla="val 50000"/>
              <a:gd name="adj2" fmla="val 13672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7719645" y="1220664"/>
            <a:ext cx="3557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launch</a:t>
            </a:r>
            <a:r>
              <a:rPr lang="de-DE" b="1" dirty="0"/>
              <a:t>(</a:t>
            </a:r>
            <a:r>
              <a:rPr lang="de-DE" b="1" dirty="0" err="1"/>
              <a:t>args</a:t>
            </a:r>
            <a:r>
              <a:rPr lang="de-DE" b="1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Erstellen einer Instanz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init</a:t>
            </a:r>
            <a:r>
              <a:rPr lang="de-DE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start</a:t>
            </a:r>
            <a:r>
              <a:rPr lang="de-DE" dirty="0"/>
              <a:t>(</a:t>
            </a:r>
            <a:r>
              <a:rPr lang="de-DE" dirty="0" err="1"/>
              <a:t>javafx.stage.Stage</a:t>
            </a:r>
            <a:r>
              <a:rPr lang="de-DE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Warte auf </a:t>
            </a:r>
            <a:r>
              <a:rPr lang="de-DE" dirty="0" err="1"/>
              <a:t>Platform.exit</a:t>
            </a:r>
            <a:r>
              <a:rPr lang="de-DE" dirty="0"/>
              <a:t>()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stop</a:t>
            </a:r>
            <a:r>
              <a:rPr lang="de-DE" dirty="0"/>
              <a:t>();</a:t>
            </a:r>
          </a:p>
        </p:txBody>
      </p:sp>
      <p:pic>
        <p:nvPicPr>
          <p:cNvPr id="1026" name="Picture 2" descr="Bildergebnis für javafx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53" y="3512338"/>
            <a:ext cx="4536831" cy="189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haltsplatzhalter 2"/>
          <p:cNvSpPr txBox="1">
            <a:spLocks/>
          </p:cNvSpPr>
          <p:nvPr/>
        </p:nvSpPr>
        <p:spPr>
          <a:xfrm>
            <a:off x="398583" y="1198680"/>
            <a:ext cx="4308231" cy="60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9" name="Pfeil: nach unten 18"/>
          <p:cNvSpPr/>
          <p:nvPr/>
        </p:nvSpPr>
        <p:spPr>
          <a:xfrm rot="4092005">
            <a:off x="6832159" y="2022230"/>
            <a:ext cx="331177" cy="1125415"/>
          </a:xfrm>
          <a:prstGeom prst="downArrow">
            <a:avLst>
              <a:gd name="adj1" fmla="val 28110"/>
              <a:gd name="adj2" fmla="val 9678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07" y="1699350"/>
            <a:ext cx="10257692" cy="161641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766961" y="1234020"/>
            <a:ext cx="975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Pflichtenheft – Muss-Kriterien</a:t>
            </a:r>
          </a:p>
        </p:txBody>
      </p:sp>
    </p:spTree>
    <p:extLst>
      <p:ext uri="{BB962C8B-B14F-4D97-AF65-F5344CB8AC3E}">
        <p14:creationId xmlns:p14="http://schemas.microsoft.com/office/powerpoint/2010/main" val="16857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  <p:bldP spid="21" grpId="0"/>
      <p:bldP spid="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28325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FXML – „Das Aussehen“</a:t>
            </a:r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" r="-72" b="37800"/>
          <a:stretch/>
        </p:blipFill>
        <p:spPr>
          <a:xfrm>
            <a:off x="76198" y="1911508"/>
            <a:ext cx="11866429" cy="316017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50" y="1827995"/>
            <a:ext cx="3883504" cy="342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8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1029376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DezHexTextField</a:t>
            </a:r>
            <a:r>
              <a:rPr lang="de-DE" dirty="0"/>
              <a:t> </a:t>
            </a:r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2"/>
          <a:stretch/>
        </p:blipFill>
        <p:spPr>
          <a:xfrm>
            <a:off x="78725" y="944311"/>
            <a:ext cx="11556428" cy="1384411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Grafik 9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72"/>
          <a:stretch/>
        </p:blipFill>
        <p:spPr>
          <a:xfrm>
            <a:off x="78725" y="1178809"/>
            <a:ext cx="11802611" cy="5036318"/>
          </a:xfrm>
          <a:prstGeom prst="rect">
            <a:avLst/>
          </a:prstGeom>
        </p:spPr>
      </p:pic>
      <p:pic>
        <p:nvPicPr>
          <p:cNvPr id="12" name="Grafik 11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" y="2070910"/>
            <a:ext cx="8764485" cy="3035839"/>
          </a:xfrm>
          <a:prstGeom prst="rect">
            <a:avLst/>
          </a:prstGeom>
        </p:spPr>
      </p:pic>
      <p:pic>
        <p:nvPicPr>
          <p:cNvPr id="13" name="Grafik 12" descr="Bildschirmausschnit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19" y="1476354"/>
            <a:ext cx="4551719" cy="401622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777046" y="2202119"/>
            <a:ext cx="10902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2a3</a:t>
            </a:r>
          </a:p>
        </p:txBody>
      </p:sp>
    </p:spTree>
    <p:extLst>
      <p:ext uri="{BB962C8B-B14F-4D97-AF65-F5344CB8AC3E}">
        <p14:creationId xmlns:p14="http://schemas.microsoft.com/office/powerpoint/2010/main" val="209595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DexHexController</a:t>
            </a:r>
            <a:endParaRPr lang="de-DE" dirty="0"/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998153"/>
            <a:ext cx="12053534" cy="462892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25" y="1329074"/>
            <a:ext cx="4824568" cy="425697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826368" y="2115119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214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826367" y="3033416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d6</a:t>
            </a:r>
          </a:p>
        </p:txBody>
      </p:sp>
      <p:sp>
        <p:nvSpPr>
          <p:cNvPr id="12" name="Pfeil: nach rechts gekrümmt 11"/>
          <p:cNvSpPr/>
          <p:nvPr/>
        </p:nvSpPr>
        <p:spPr>
          <a:xfrm>
            <a:off x="4583722" y="2184038"/>
            <a:ext cx="996462" cy="1273522"/>
          </a:xfrm>
          <a:prstGeom prst="curvedRightArrow">
            <a:avLst>
              <a:gd name="adj1" fmla="val 23958"/>
              <a:gd name="adj2" fmla="val 50000"/>
              <a:gd name="adj3" fmla="val 42059"/>
            </a:avLst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36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HilfeFenster</a:t>
            </a:r>
            <a:r>
              <a:rPr lang="de-DE" dirty="0"/>
              <a:t> / </a:t>
            </a:r>
            <a:r>
              <a:rPr lang="de-DE" dirty="0" err="1"/>
              <a:t>AboutFenster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6277707" y="1009678"/>
            <a:ext cx="5023339" cy="4686244"/>
          </a:xfrm>
        </p:spPr>
      </p:pic>
      <p:pic>
        <p:nvPicPr>
          <p:cNvPr id="14" name="Inhaltsplatzhalter 12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 t="21456" r="52555" b="24631"/>
          <a:stretch/>
        </p:blipFill>
        <p:spPr>
          <a:xfrm>
            <a:off x="1348153" y="2158415"/>
            <a:ext cx="4659924" cy="2743200"/>
          </a:xfrm>
          <a:prstGeom prst="rect">
            <a:avLst/>
          </a:prstGeom>
        </p:spPr>
      </p:pic>
      <p:sp>
        <p:nvSpPr>
          <p:cNvPr id="15" name="Pfeil: nach rechts 14"/>
          <p:cNvSpPr/>
          <p:nvPr/>
        </p:nvSpPr>
        <p:spPr>
          <a:xfrm rot="8190026">
            <a:off x="9827195" y="3983597"/>
            <a:ext cx="1607856" cy="726831"/>
          </a:xfrm>
          <a:prstGeom prst="rightArrow">
            <a:avLst>
              <a:gd name="adj1" fmla="val 50000"/>
              <a:gd name="adj2" fmla="val 8842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unten gekrümmt 16"/>
          <p:cNvSpPr/>
          <p:nvPr/>
        </p:nvSpPr>
        <p:spPr>
          <a:xfrm rot="10800000">
            <a:off x="3053862" y="5111262"/>
            <a:ext cx="6859464" cy="1095666"/>
          </a:xfrm>
          <a:prstGeom prst="curvedDownArrow">
            <a:avLst>
              <a:gd name="adj1" fmla="val 25000"/>
              <a:gd name="adj2" fmla="val 56366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9" name="Grafik 1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7" y="1052511"/>
            <a:ext cx="9732316" cy="522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1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92094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Erweiterbarkeit/Wiederverwendbarkeit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1781907" y="1264266"/>
            <a:ext cx="5023339" cy="4686244"/>
          </a:xfr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7401462" y="1507554"/>
            <a:ext cx="4034399" cy="470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Beliebig erweiterbar und anpassbar</a:t>
            </a:r>
          </a:p>
          <a:p>
            <a:r>
              <a:rPr lang="de-DE" dirty="0"/>
              <a:t>Neue Fenster</a:t>
            </a:r>
          </a:p>
          <a:p>
            <a:r>
              <a:rPr lang="de-DE" dirty="0"/>
              <a:t>Neue Funktionen</a:t>
            </a:r>
          </a:p>
          <a:p>
            <a:r>
              <a:rPr lang="de-DE" dirty="0"/>
              <a:t>Übersetzung in andere Sprachen möglich</a:t>
            </a:r>
          </a:p>
          <a:p>
            <a:endParaRPr lang="de-DE" dirty="0"/>
          </a:p>
          <a:p>
            <a:r>
              <a:rPr lang="de-DE" u="sng" dirty="0"/>
              <a:t>Zum Beispiel</a:t>
            </a:r>
            <a:r>
              <a:rPr lang="de-DE" dirty="0"/>
              <a:t>: </a:t>
            </a:r>
            <a:r>
              <a:rPr lang="de-DE" dirty="0" err="1"/>
              <a:t>Oktalzahlen</a:t>
            </a:r>
            <a:r>
              <a:rPr lang="de-DE" dirty="0"/>
              <a:t> umrechnen</a:t>
            </a:r>
          </a:p>
        </p:txBody>
      </p:sp>
    </p:spTree>
    <p:extLst>
      <p:ext uri="{BB962C8B-B14F-4D97-AF65-F5344CB8AC3E}">
        <p14:creationId xmlns:p14="http://schemas.microsoft.com/office/powerpoint/2010/main" val="88750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Diagramme via TOPCASED</a:t>
            </a:r>
          </a:p>
        </p:txBody>
      </p:sp>
      <p:pic>
        <p:nvPicPr>
          <p:cNvPr id="7" name="Содержимое 6" descr="14 um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62670" y="1472650"/>
            <a:ext cx="7323810" cy="3895238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5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Breitbild</PresentationFormat>
  <Paragraphs>79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Wingdings</vt:lpstr>
      <vt:lpstr>Office Theme</vt:lpstr>
      <vt:lpstr>DezHex</vt:lpstr>
      <vt:lpstr>Gliederung</vt:lpstr>
      <vt:lpstr>Quellcode – Die Hauptklasse</vt:lpstr>
      <vt:lpstr>Quellcode – FXML – „Das Aussehen“</vt:lpstr>
      <vt:lpstr>Quellcode – DezHexTextField </vt:lpstr>
      <vt:lpstr>Quellcode – DexHexController</vt:lpstr>
      <vt:lpstr>Quellcode – HilfeFenster / AboutFenster</vt:lpstr>
      <vt:lpstr>Quellcode – Erweiterbarkeit/Wiederverwendbarkeit</vt:lpstr>
      <vt:lpstr>UML – Diagramme via TOPCASED</vt:lpstr>
      <vt:lpstr>UML – Anwendungsfalldiagramm</vt:lpstr>
      <vt:lpstr>UML – Aktivitätsdiagramm</vt:lpstr>
      <vt:lpstr>UML – Klassendiagramm</vt:lpstr>
      <vt:lpstr>UML – Sequenzdiagramm</vt:lpstr>
      <vt:lpstr>Entwicklerdokumentation</vt:lpstr>
      <vt:lpstr>Entwicklerdokumentation(2)</vt:lpstr>
      <vt:lpstr>Entwicklerdokumentation(3)</vt:lpstr>
      <vt:lpstr>Entwicklerdokumentation(4)</vt:lpstr>
      <vt:lpstr>Dokumentationen</vt:lpstr>
      <vt:lpstr>Verwendete Softwaretools</vt:lpstr>
      <vt:lpstr>Verwendete SWT - GitHub</vt:lpstr>
      <vt:lpstr>Verwendete SWT - NinjaMock</vt:lpstr>
      <vt:lpstr>Drittanbieter - Software</vt:lpstr>
      <vt:lpstr>  Drittanbieter-Software(3)  </vt:lpstr>
      <vt:lpstr>  Drittanbieter-Software(4)  </vt:lpstr>
      <vt:lpstr>Selbstreflektion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DezHex</dc:title>
  <dc:creator>Wiebke Rochler</dc:creator>
  <cp:lastModifiedBy>ms953156</cp:lastModifiedBy>
  <cp:revision>32</cp:revision>
  <dcterms:created xsi:type="dcterms:W3CDTF">2017-06-27T11:14:42Z</dcterms:created>
  <dcterms:modified xsi:type="dcterms:W3CDTF">2017-06-29T15:19:32Z</dcterms:modified>
</cp:coreProperties>
</file>