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9" r:id="rId5"/>
    <p:sldId id="270" r:id="rId6"/>
    <p:sldId id="261" r:id="rId7"/>
    <p:sldId id="262" r:id="rId8"/>
    <p:sldId id="263" r:id="rId9"/>
    <p:sldId id="271" r:id="rId10"/>
    <p:sldId id="272" r:id="rId11"/>
    <p:sldId id="264" r:id="rId12"/>
    <p:sldId id="273" r:id="rId13"/>
    <p:sldId id="274" r:id="rId14"/>
    <p:sldId id="275" r:id="rId15"/>
    <p:sldId id="269" r:id="rId1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CD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8" autoAdjust="0"/>
    <p:restoredTop sz="94660"/>
  </p:normalViewPr>
  <p:slideViewPr>
    <p:cSldViewPr snapToObjects="1">
      <p:cViewPr varScale="1">
        <p:scale>
          <a:sx n="106" d="100"/>
          <a:sy n="106" d="100"/>
        </p:scale>
        <p:origin x="12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6B7029-C48B-4D21-884E-A1D10879153D}" type="datetimeFigureOut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453D74C-9A91-4C5B-AAB4-8CF658EB20A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3681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c\Dropbox\FH\5. Semester\Bachelor-Projekt Wirtschaftsinformatik\Präsentation\FH Präsentation Start Se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F85F3-64D3-47D2-9A7C-542C7169A069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04B43-FD08-468B-BA2E-D23F651D953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97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49D8A-1E5C-4755-B974-54A2632FC363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8010F-5C72-4F73-B013-81E676518E8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19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5457-AB8F-4113-A459-D42F0BADEECB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1037C-BA3B-4EAB-A80A-8A089255E9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03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c\Dropbox\FH\5. Semester\Bachelor-Projekt Wirtschaftsinformatik\Präsentation\FH Präsentation normale Se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11430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5DF26-BA86-433C-BE29-1C1D03527E2E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A26D1-E860-4414-9ADB-EFD5713DB07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40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15AD1-18D6-4895-8EC9-9619546A77AB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19B32-5DD0-4874-846A-1B777F7F51D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5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D438C-60BD-4040-B769-9DE9814A0EAF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FE2C4-D0A5-45A1-8FEB-1576C4E63F2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54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BA96B-6CAE-408E-95AC-34B9223BB91D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3EA3F-4375-4479-8B3A-C62E2537E63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34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9B799-751B-4188-A874-E9030B39B342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AA118-8837-424D-9F39-2AD0CEDE52C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9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1DDA1-F63A-418D-BFA7-CD8E1E72666A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BBD3A-BF88-4EC0-AB92-F2159368AC7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70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57BAF-6649-4CC5-8669-581BE46EE5A7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4A01A-6C30-4EE8-A9BE-8293F42B828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69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1F7A7-445E-49FB-9DBE-BD84ACAE4878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5D496-BF93-4090-A153-59C671F88AE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52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0CB377-6992-4932-B438-418A5DD1F82B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24F9237-C51C-4F0E-8DF3-07CFF35ADD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698" r:id="rId3"/>
    <p:sldLayoutId id="2147483697" r:id="rId4"/>
    <p:sldLayoutId id="2147483696" r:id="rId5"/>
    <p:sldLayoutId id="2147483695" r:id="rId6"/>
    <p:sldLayoutId id="2147483694" r:id="rId7"/>
    <p:sldLayoutId id="2147483693" r:id="rId8"/>
    <p:sldLayoutId id="2147483692" r:id="rId9"/>
    <p:sldLayoutId id="2147483691" r:id="rId10"/>
    <p:sldLayoutId id="2147483690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el 1"/>
          <p:cNvSpPr>
            <a:spLocks noGrp="1"/>
          </p:cNvSpPr>
          <p:nvPr>
            <p:ph type="ctrTitle"/>
          </p:nvPr>
        </p:nvSpPr>
        <p:spPr>
          <a:xfrm>
            <a:off x="896120" y="2130425"/>
            <a:ext cx="7772400" cy="1470025"/>
          </a:xfrm>
        </p:spPr>
        <p:txBody>
          <a:bodyPr/>
          <a:lstStyle/>
          <a:p>
            <a:pPr eaLnBrk="1" hangingPunct="1"/>
            <a:r>
              <a:rPr lang="de-DE" altLang="de-DE" dirty="0" smtClean="0">
                <a:latin typeface="Biting My Nails" panose="00000400000000000000" pitchFamily="2" charset="0"/>
              </a:rPr>
              <a:t>Return </a:t>
            </a:r>
            <a:r>
              <a:rPr lang="de-DE" altLang="de-DE" dirty="0" err="1" smtClean="0">
                <a:latin typeface="Biting My Nails" panose="00000400000000000000" pitchFamily="2" charset="0"/>
              </a:rPr>
              <a:t>of</a:t>
            </a:r>
            <a:r>
              <a:rPr lang="de-DE" altLang="de-DE" dirty="0" smtClean="0">
                <a:latin typeface="Biting My Nails" panose="00000400000000000000" pitchFamily="2" charset="0"/>
              </a:rPr>
              <a:t> </a:t>
            </a:r>
            <a:r>
              <a:rPr lang="de-DE" altLang="de-DE" dirty="0" err="1" smtClean="0">
                <a:latin typeface="Biting My Nails" panose="00000400000000000000" pitchFamily="2" charset="0"/>
              </a:rPr>
              <a:t>the</a:t>
            </a:r>
            <a:r>
              <a:rPr lang="de-DE" altLang="de-DE" dirty="0" smtClean="0">
                <a:latin typeface="Biting My Nails" panose="00000400000000000000" pitchFamily="2" charset="0"/>
              </a:rPr>
              <a:t> </a:t>
            </a:r>
            <a:r>
              <a:rPr lang="de-DE" altLang="de-DE" dirty="0" err="1" smtClean="0">
                <a:latin typeface="Biting My Nails" panose="00000400000000000000" pitchFamily="2" charset="0"/>
              </a:rPr>
              <a:t>Sith</a:t>
            </a:r>
            <a:endParaRPr lang="de-DE" altLang="de-DE" dirty="0" smtClean="0">
              <a:latin typeface="Biting My Nails" panose="00000400000000000000" pitchFamily="2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03163-14DB-400E-B3A9-C68A0E8B6B2B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D2EA2-BF2B-4847-8D72-4257CFB8C3E6}" type="slidenum">
              <a:rPr lang="de-DE"/>
              <a:pPr>
                <a:defRPr/>
              </a:pPr>
              <a:t>1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971500" y="5454134"/>
            <a:ext cx="734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Ein Studienprojekt von Ludwig Loth und Markus Wiegand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8180" y="4881484"/>
            <a:ext cx="6400800" cy="57608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Projektnr</a:t>
            </a:r>
            <a:r>
              <a:rPr lang="de-DE" dirty="0" smtClean="0">
                <a:solidFill>
                  <a:schemeClr val="bg1"/>
                </a:solidFill>
              </a:rPr>
              <a:t>.: 01</a:t>
            </a:r>
          </a:p>
          <a:p>
            <a:endParaRPr lang="de-DE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468313" y="11969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b="1" dirty="0" smtClean="0"/>
              <a:t>BVH Cache</a:t>
            </a:r>
            <a:endParaRPr lang="de-DE" alt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5C4E29-B6A1-481B-98D0-5DDA26D7F4B3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B0D1E-462F-45BB-94AE-90597540612B}" type="slidenum">
              <a:rPr lang="de-DE"/>
              <a:pPr>
                <a:defRPr/>
              </a:pPr>
              <a:t>10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539440" y="2245078"/>
            <a:ext cx="4906910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000" b="1" dirty="0" smtClean="0"/>
              <a:t>Erläuterung Begriff</a:t>
            </a:r>
          </a:p>
          <a:p>
            <a:pPr eaLnBrk="1" hangingPunct="1"/>
            <a:r>
              <a:rPr lang="de-DE" altLang="de-DE" sz="2000" dirty="0" smtClean="0"/>
              <a:t>Das rendern auf verschiedenen </a:t>
            </a:r>
            <a:r>
              <a:rPr lang="de-DE" altLang="de-DE" sz="2000" dirty="0" err="1" smtClean="0"/>
              <a:t>Layern</a:t>
            </a:r>
            <a:r>
              <a:rPr lang="de-DE" altLang="de-DE" sz="2000" dirty="0" smtClean="0"/>
              <a:t> wird durch das Erstellen des Caches beschleunigt. Dieser wird nur beim ersten Layer gespeichert, sodass die Anderen diesen nutzen können.</a:t>
            </a:r>
          </a:p>
          <a:p>
            <a:pPr marL="0" indent="0" eaLnBrk="1" hangingPunct="1">
              <a:buNone/>
            </a:pPr>
            <a:endParaRPr lang="de-DE" altLang="de-DE" sz="2000" dirty="0"/>
          </a:p>
        </p:txBody>
      </p:sp>
    </p:spTree>
    <p:extLst>
      <p:ext uri="{BB962C8B-B14F-4D97-AF65-F5344CB8AC3E}">
        <p14:creationId xmlns:p14="http://schemas.microsoft.com/office/powerpoint/2010/main" val="30280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468313" y="11969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b="1" dirty="0" smtClean="0"/>
              <a:t>BVH Cache</a:t>
            </a:r>
            <a:endParaRPr lang="de-DE" alt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5C4E29-B6A1-481B-98D0-5DDA26D7F4B3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B0D1E-462F-45BB-94AE-90597540612B}" type="slidenum">
              <a:rPr lang="de-DE"/>
              <a:pPr>
                <a:defRPr/>
              </a:pPr>
              <a:t>11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245078"/>
            <a:ext cx="4906910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/>
              <a:t>Problem</a:t>
            </a:r>
          </a:p>
          <a:p>
            <a:pPr eaLnBrk="1" hangingPunct="1"/>
            <a:r>
              <a:rPr lang="de-DE" altLang="de-DE" sz="2000" dirty="0"/>
              <a:t>Der BVH Cache wird in unregelmäßigen Abständen angelegt und dieser besitzt teilweise eine Größe von über 500 MB. Somit wurde der </a:t>
            </a:r>
            <a:r>
              <a:rPr lang="de-DE" altLang="de-DE" sz="2000" dirty="0" err="1"/>
              <a:t>Renderprozess</a:t>
            </a:r>
            <a:r>
              <a:rPr lang="de-DE" altLang="de-DE" sz="2000" dirty="0"/>
              <a:t> nach wenigen Frames gestoppt, da die Festplatte ihr maximales Volumen erreicht hat. </a:t>
            </a:r>
          </a:p>
          <a:p>
            <a:pPr eaLnBrk="1" hangingPunct="1"/>
            <a:endParaRPr lang="de-DE" altLang="de-DE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2054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468313" y="11969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b="1" dirty="0" smtClean="0"/>
              <a:t>BVH Cache</a:t>
            </a:r>
            <a:endParaRPr lang="de-DE" alt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5C4E29-B6A1-481B-98D0-5DDA26D7F4B3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B0D1E-462F-45BB-94AE-90597540612B}" type="slidenum">
              <a:rPr lang="de-DE"/>
              <a:pPr>
                <a:defRPr/>
              </a:pPr>
              <a:t>12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245078"/>
            <a:ext cx="4906910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000" b="1" dirty="0" smtClean="0"/>
              <a:t>Lösung</a:t>
            </a:r>
          </a:p>
          <a:p>
            <a:pPr eaLnBrk="1" hangingPunct="1"/>
            <a:r>
              <a:rPr lang="de-DE" altLang="de-DE" sz="2000" dirty="0" smtClean="0"/>
              <a:t>Nach längerer Suche in verschiedenen Dateistrukturen und später in versteckten Ordnern wurde der Speicherpfad gefunden und konnte somit geleert werden. Es ergibt sich zwar eine längere </a:t>
            </a:r>
            <a:r>
              <a:rPr lang="de-DE" altLang="de-DE" sz="2000" dirty="0" err="1" smtClean="0"/>
              <a:t>Renderzeit</a:t>
            </a:r>
            <a:r>
              <a:rPr lang="de-DE" altLang="de-DE" sz="2000" dirty="0" smtClean="0"/>
              <a:t>, aber deshalb muss dieser nicht ständig gelöscht werden.</a:t>
            </a:r>
          </a:p>
        </p:txBody>
      </p:sp>
    </p:spTree>
    <p:extLst>
      <p:ext uri="{BB962C8B-B14F-4D97-AF65-F5344CB8AC3E}">
        <p14:creationId xmlns:p14="http://schemas.microsoft.com/office/powerpoint/2010/main" val="13767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468313" y="11969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b="1" dirty="0" smtClean="0"/>
              <a:t>Partikelsystem &amp; </a:t>
            </a:r>
            <a:r>
              <a:rPr lang="de-DE" altLang="de-DE" b="1" dirty="0" err="1" smtClean="0"/>
              <a:t>Physics</a:t>
            </a:r>
            <a:endParaRPr lang="de-DE" alt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5C4E29-B6A1-481B-98D0-5DDA26D7F4B3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B0D1E-462F-45BB-94AE-90597540612B}" type="slidenum">
              <a:rPr lang="de-DE"/>
              <a:pPr>
                <a:defRPr/>
              </a:pPr>
              <a:t>13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245078"/>
            <a:ext cx="4906910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000" b="1" dirty="0" smtClean="0"/>
              <a:t>Problem</a:t>
            </a:r>
          </a:p>
          <a:p>
            <a:pPr eaLnBrk="1" hangingPunct="1"/>
            <a:r>
              <a:rPr lang="de-DE" altLang="de-DE" sz="2000" dirty="0" smtClean="0"/>
              <a:t>Das Partikelsystem bzw. die </a:t>
            </a:r>
            <a:r>
              <a:rPr lang="de-DE" altLang="de-DE" sz="2000" dirty="0" err="1" smtClean="0"/>
              <a:t>Physics</a:t>
            </a:r>
            <a:r>
              <a:rPr lang="de-DE" altLang="de-DE" sz="2000" dirty="0" smtClean="0"/>
              <a:t> liefen im Animation-Player von Blender nicht korrekt ab. Somit konnte der gewünschte Raucheffekt nicht erfolgreich in den finalen Bildern dargestellt werden.</a:t>
            </a:r>
          </a:p>
        </p:txBody>
      </p:sp>
    </p:spTree>
    <p:extLst>
      <p:ext uri="{BB962C8B-B14F-4D97-AF65-F5344CB8AC3E}">
        <p14:creationId xmlns:p14="http://schemas.microsoft.com/office/powerpoint/2010/main" val="35935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468313" y="11969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b="1" dirty="0" smtClean="0"/>
              <a:t>Partikelsystem &amp; </a:t>
            </a:r>
            <a:r>
              <a:rPr lang="de-DE" altLang="de-DE" b="1" dirty="0" err="1" smtClean="0"/>
              <a:t>Physics</a:t>
            </a:r>
            <a:endParaRPr lang="de-DE" alt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5C4E29-B6A1-481B-98D0-5DDA26D7F4B3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B0D1E-462F-45BB-94AE-90597540612B}" type="slidenum">
              <a:rPr lang="de-DE"/>
              <a:pPr>
                <a:defRPr/>
              </a:pPr>
              <a:t>14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245078"/>
            <a:ext cx="4906910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000" b="1" dirty="0" smtClean="0"/>
              <a:t>Lösung</a:t>
            </a:r>
          </a:p>
          <a:p>
            <a:pPr eaLnBrk="1" hangingPunct="1"/>
            <a:r>
              <a:rPr lang="de-DE" altLang="de-DE" sz="2000" dirty="0" smtClean="0"/>
              <a:t>Durch das ‚Baken‘ des Raucheffektes wird ein Cache in der jeweiligen .</a:t>
            </a:r>
            <a:r>
              <a:rPr lang="de-DE" altLang="de-DE" sz="2000" dirty="0" err="1" smtClean="0"/>
              <a:t>blend</a:t>
            </a:r>
            <a:r>
              <a:rPr lang="de-DE" altLang="de-DE" sz="2000" dirty="0" smtClean="0"/>
              <a:t>-Datei erzeugt, dadurch kann der Effekt problemlos abgespielt werden und auch in andere Szenen verlinkt werden.</a:t>
            </a:r>
          </a:p>
        </p:txBody>
      </p:sp>
    </p:spTree>
    <p:extLst>
      <p:ext uri="{BB962C8B-B14F-4D97-AF65-F5344CB8AC3E}">
        <p14:creationId xmlns:p14="http://schemas.microsoft.com/office/powerpoint/2010/main" val="2828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468313" y="11969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b="1" dirty="0" smtClean="0"/>
              <a:t>Risiko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5C4E29-B6A1-481B-98D0-5DDA26D7F4B3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B0D1E-462F-45BB-94AE-90597540612B}" type="slidenum">
              <a:rPr lang="de-DE"/>
              <a:pPr>
                <a:defRPr/>
              </a:pPr>
              <a:t>15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315886" y="2060810"/>
            <a:ext cx="8394557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/>
              <a:t>Risiko:</a:t>
            </a:r>
          </a:p>
          <a:p>
            <a:pPr eaLnBrk="1" hangingPunct="1"/>
            <a:r>
              <a:rPr lang="de-DE" altLang="de-DE" sz="2000" dirty="0" smtClean="0"/>
              <a:t>3D-Rendering geht aus Gründen schief oder ist dem gewünschten Ergebnis nicht gleich zu stellen</a:t>
            </a:r>
          </a:p>
          <a:p>
            <a:pPr marL="0" indent="0" eaLnBrk="1" hangingPunct="1">
              <a:buNone/>
            </a:pPr>
            <a:r>
              <a:rPr lang="de-DE" altLang="de-DE" sz="2000" b="1" dirty="0" smtClean="0"/>
              <a:t>Lösung:</a:t>
            </a:r>
          </a:p>
          <a:p>
            <a:pPr eaLnBrk="1" hangingPunct="1"/>
            <a:r>
              <a:rPr lang="de-DE" altLang="de-DE" sz="2000" dirty="0" smtClean="0"/>
              <a:t>Es werden in Blender beim 3D rendern immer Zwei Bilder gerendert, somit  kann der Film auch in 2D fertiggestellt werden</a:t>
            </a:r>
          </a:p>
          <a:p>
            <a:pPr marL="0" indent="0" eaLnBrk="1" hangingPunct="1">
              <a:buNone/>
            </a:pPr>
            <a:r>
              <a:rPr lang="de-DE" altLang="de-DE" sz="2000" b="1" dirty="0" smtClean="0"/>
              <a:t>Risiko:</a:t>
            </a:r>
            <a:endParaRPr lang="de-DE" altLang="de-DE" sz="2000" b="1" dirty="0"/>
          </a:p>
          <a:p>
            <a:pPr eaLnBrk="1" hangingPunct="1"/>
            <a:r>
              <a:rPr lang="de-DE" altLang="de-DE" sz="2000" dirty="0" smtClean="0"/>
              <a:t>Die </a:t>
            </a:r>
            <a:r>
              <a:rPr lang="de-DE" altLang="de-DE" sz="2000" dirty="0" err="1" smtClean="0"/>
              <a:t>Renderingzeit</a:t>
            </a:r>
            <a:r>
              <a:rPr lang="de-DE" altLang="de-DE" sz="2000" dirty="0" smtClean="0"/>
              <a:t> welche im Zeitmanagement veranschlagt wurde reicht nicht aus</a:t>
            </a:r>
          </a:p>
          <a:p>
            <a:pPr marL="0" indent="0" eaLnBrk="1" hangingPunct="1">
              <a:buNone/>
            </a:pPr>
            <a:r>
              <a:rPr lang="de-DE" altLang="de-DE" sz="2000" b="1" dirty="0" smtClean="0"/>
              <a:t>Lösung:</a:t>
            </a:r>
          </a:p>
          <a:p>
            <a:pPr eaLnBrk="1" hangingPunct="1"/>
            <a:r>
              <a:rPr lang="de-DE" altLang="de-DE" sz="2000" dirty="0" smtClean="0"/>
              <a:t>Wenn rechtzeitig erkannt, dann Zeitmanagement ändern. Wenn nicht dann als Notlösung auf 720p und 25fps ausweichen</a:t>
            </a:r>
            <a:endParaRPr lang="de-DE" altLang="de-DE" sz="1600" dirty="0"/>
          </a:p>
          <a:p>
            <a:pPr eaLnBrk="1" hangingPunct="1"/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1489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arc\Dropbox\FH\5. Semester\Bachelor-Projekt Wirtschaftsinformatik\Präsentation\FH Präsentation normale Se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itel 1"/>
          <p:cNvSpPr>
            <a:spLocks noGrp="1"/>
          </p:cNvSpPr>
          <p:nvPr>
            <p:ph type="title"/>
          </p:nvPr>
        </p:nvSpPr>
        <p:spPr>
          <a:xfrm>
            <a:off x="519113" y="1052513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b="1" dirty="0" smtClean="0"/>
              <a:t>Agenda</a:t>
            </a:r>
            <a:endParaRPr lang="de-DE" altLang="de-DE" b="1" dirty="0" smtClean="0"/>
          </a:p>
        </p:txBody>
      </p:sp>
      <p:sp>
        <p:nvSpPr>
          <p:cNvPr id="5124" name="Inhaltsplatzhalter 2"/>
          <p:cNvSpPr>
            <a:spLocks noGrp="1"/>
          </p:cNvSpPr>
          <p:nvPr>
            <p:ph idx="1"/>
          </p:nvPr>
        </p:nvSpPr>
        <p:spPr>
          <a:xfrm>
            <a:off x="457200" y="2199641"/>
            <a:ext cx="8229600" cy="3417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e-DE" altLang="de-DE" sz="1800" dirty="0" smtClean="0"/>
              <a:t>Herausforderungen und Lösungen</a:t>
            </a:r>
          </a:p>
          <a:p>
            <a:pPr eaLnBrk="1" hangingPunct="1">
              <a:lnSpc>
                <a:spcPct val="80000"/>
              </a:lnSpc>
            </a:pPr>
            <a:r>
              <a:rPr lang="de-DE" altLang="de-DE" sz="1800" dirty="0" err="1" smtClean="0"/>
              <a:t>Lessons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learned</a:t>
            </a:r>
            <a:endParaRPr lang="de-DE" altLang="de-DE" sz="1800" dirty="0" smtClean="0"/>
          </a:p>
          <a:p>
            <a:pPr eaLnBrk="1" hangingPunct="1">
              <a:lnSpc>
                <a:spcPct val="80000"/>
              </a:lnSpc>
            </a:pPr>
            <a:r>
              <a:rPr lang="de-DE" altLang="de-DE" sz="1800" dirty="0" smtClean="0"/>
              <a:t>Anhang</a:t>
            </a:r>
          </a:p>
          <a:p>
            <a:pPr lvl="1" eaLnBrk="1" hangingPunct="1">
              <a:lnSpc>
                <a:spcPct val="80000"/>
              </a:lnSpc>
            </a:pPr>
            <a:r>
              <a:rPr lang="de-DE" altLang="de-DE" sz="1400" dirty="0" smtClean="0"/>
              <a:t>Quellen</a:t>
            </a:r>
          </a:p>
          <a:p>
            <a:pPr eaLnBrk="1" hangingPunct="1">
              <a:lnSpc>
                <a:spcPct val="80000"/>
              </a:lnSpc>
            </a:pPr>
            <a:r>
              <a:rPr lang="de-DE" altLang="de-DE" sz="1800" dirty="0" smtClean="0"/>
              <a:t>Vergleich Zeitplanung</a:t>
            </a:r>
          </a:p>
          <a:p>
            <a:pPr eaLnBrk="1" hangingPunct="1">
              <a:lnSpc>
                <a:spcPct val="80000"/>
              </a:lnSpc>
            </a:pPr>
            <a:endParaRPr lang="de-DE" altLang="de-DE" sz="1800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EE67A92-58ED-48DF-827D-ED51FCB13986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02092-AC6C-48DA-913E-9E05FF760CED}" type="slidenum">
              <a:rPr lang="de-DE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>
          <a:xfrm>
            <a:off x="457200" y="11969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b="1" dirty="0" smtClean="0"/>
              <a:t>Herausforderungen</a:t>
            </a:r>
            <a:endParaRPr lang="de-DE" altLang="de-DE" b="1" dirty="0" smtClean="0"/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>
          <a:xfrm>
            <a:off x="457200" y="2245078"/>
            <a:ext cx="4906910" cy="3417888"/>
          </a:xfrm>
        </p:spPr>
        <p:txBody>
          <a:bodyPr/>
          <a:lstStyle/>
          <a:p>
            <a:pPr eaLnBrk="1" hangingPunct="1"/>
            <a:r>
              <a:rPr lang="de-DE" altLang="de-DE" sz="2000" dirty="0" err="1" smtClean="0"/>
              <a:t>Steroscopic</a:t>
            </a:r>
            <a:r>
              <a:rPr lang="de-DE" altLang="de-DE" sz="2000" dirty="0" smtClean="0"/>
              <a:t> Rendering</a:t>
            </a:r>
          </a:p>
          <a:p>
            <a:pPr lvl="1" eaLnBrk="1" hangingPunct="1"/>
            <a:r>
              <a:rPr lang="de-DE" altLang="de-DE" sz="1600" dirty="0"/>
              <a:t>Dateiformat </a:t>
            </a:r>
            <a:r>
              <a:rPr lang="de-DE" altLang="de-DE" sz="1600" dirty="0" smtClean="0"/>
              <a:t>mehrerer Layer </a:t>
            </a:r>
            <a:endParaRPr lang="de-DE" altLang="de-DE" sz="1600" dirty="0"/>
          </a:p>
          <a:p>
            <a:pPr lvl="1" eaLnBrk="1" hangingPunct="1"/>
            <a:r>
              <a:rPr lang="de-DE" altLang="de-DE" sz="1600" dirty="0" err="1" smtClean="0"/>
              <a:t>Plugin</a:t>
            </a:r>
            <a:endParaRPr lang="de-DE" altLang="de-DE" sz="1600" dirty="0" smtClean="0"/>
          </a:p>
          <a:p>
            <a:pPr eaLnBrk="1" hangingPunct="1"/>
            <a:r>
              <a:rPr lang="de-DE" altLang="de-DE" sz="2000" dirty="0" err="1" smtClean="0"/>
              <a:t>Compositing</a:t>
            </a:r>
            <a:r>
              <a:rPr lang="de-DE" altLang="de-DE" sz="2000" dirty="0" smtClean="0"/>
              <a:t> </a:t>
            </a:r>
          </a:p>
          <a:p>
            <a:pPr eaLnBrk="1" hangingPunct="1"/>
            <a:r>
              <a:rPr lang="de-DE" altLang="de-DE" sz="2000" dirty="0" smtClean="0"/>
              <a:t>Zusammenfügen </a:t>
            </a:r>
            <a:r>
              <a:rPr lang="de-DE" altLang="de-DE" sz="2000" dirty="0" err="1" smtClean="0"/>
              <a:t>verschd</a:t>
            </a:r>
            <a:r>
              <a:rPr lang="de-DE" altLang="de-DE" sz="2000" dirty="0" smtClean="0"/>
              <a:t>. Layer</a:t>
            </a:r>
          </a:p>
          <a:p>
            <a:pPr eaLnBrk="1" hangingPunct="1"/>
            <a:r>
              <a:rPr lang="de-DE" altLang="de-DE" sz="2000" dirty="0" smtClean="0"/>
              <a:t>BVH Cache</a:t>
            </a:r>
          </a:p>
          <a:p>
            <a:pPr eaLnBrk="1" hangingPunct="1"/>
            <a:endParaRPr lang="de-DE" altLang="de-DE" sz="20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5C4E29-B6A1-481B-98D0-5DDA26D7F4B3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41B11-73CD-41E4-AF11-F5689B88A7DE}" type="slidenum">
              <a:rPr lang="de-DE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468313" y="11969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b="1" dirty="0" err="1" smtClean="0"/>
              <a:t>Stereoscopic</a:t>
            </a:r>
            <a:r>
              <a:rPr lang="de-DE" altLang="de-DE" b="1" dirty="0" smtClean="0"/>
              <a:t> Rendering</a:t>
            </a:r>
            <a:endParaRPr lang="de-DE" alt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5C4E29-B6A1-481B-98D0-5DDA26D7F4B3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B0D1E-462F-45BB-94AE-90597540612B}" type="slidenum">
              <a:rPr lang="de-DE"/>
              <a:pPr>
                <a:defRPr/>
              </a:pPr>
              <a:t>4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245078"/>
            <a:ext cx="4906910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/>
              <a:t>Problem</a:t>
            </a:r>
          </a:p>
          <a:p>
            <a:pPr eaLnBrk="1" hangingPunct="1"/>
            <a:r>
              <a:rPr lang="de-DE" altLang="de-DE" sz="2000" dirty="0" smtClean="0"/>
              <a:t>Es müssen pro Frame zwei Bilder gerendert werden. Aus zwei verschiedenen Kameraperspektiven</a:t>
            </a:r>
            <a:r>
              <a:rPr lang="de-DE" altLang="de-DE" sz="2000" dirty="0" smtClean="0"/>
              <a:t>, welche zu einem 3D-fähigen Bild zusammengesetzt werden müssen.</a:t>
            </a:r>
            <a:r>
              <a:rPr lang="de-DE" altLang="de-DE" sz="2000" dirty="0" smtClean="0"/>
              <a:t> </a:t>
            </a:r>
            <a:endParaRPr lang="de-DE" alt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468313" y="11969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b="1" dirty="0" err="1" smtClean="0"/>
              <a:t>Stereoscopic</a:t>
            </a:r>
            <a:r>
              <a:rPr lang="de-DE" altLang="de-DE" b="1" dirty="0" smtClean="0"/>
              <a:t> Rendering</a:t>
            </a:r>
            <a:endParaRPr lang="de-DE" alt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5C4E29-B6A1-481B-98D0-5DDA26D7F4B3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B0D1E-462F-45BB-94AE-90597540612B}" type="slidenum">
              <a:rPr lang="de-DE"/>
              <a:pPr>
                <a:defRPr/>
              </a:pPr>
              <a:t>5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245078"/>
            <a:ext cx="4906910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/>
              <a:t>Lösung</a:t>
            </a:r>
          </a:p>
          <a:p>
            <a:pPr eaLnBrk="1" hangingPunct="1"/>
            <a:r>
              <a:rPr lang="de-DE" altLang="de-DE" sz="2000" dirty="0" smtClean="0"/>
              <a:t>Es muss ein geeignetes </a:t>
            </a:r>
            <a:r>
              <a:rPr lang="de-DE" altLang="de-DE" sz="2000" dirty="0" err="1" smtClean="0"/>
              <a:t>Kamerarig</a:t>
            </a:r>
            <a:r>
              <a:rPr lang="de-DE" altLang="de-DE" sz="2000" dirty="0" smtClean="0"/>
              <a:t>, welches diese zwei Bilder rendert. Ein selbst erstelltes </a:t>
            </a:r>
            <a:r>
              <a:rPr lang="de-DE" altLang="de-DE" sz="2000" dirty="0" err="1" smtClean="0"/>
              <a:t>Rig</a:t>
            </a:r>
            <a:r>
              <a:rPr lang="de-DE" altLang="de-DE" sz="2000" dirty="0" smtClean="0"/>
              <a:t> eignete sich nicht für das Rendern mehrerer Objekte. Nach einigen Tests stellte sich ein vorgefertigtes </a:t>
            </a:r>
            <a:r>
              <a:rPr lang="de-DE" altLang="de-DE" sz="2000" dirty="0" err="1" smtClean="0"/>
              <a:t>Plugin</a:t>
            </a:r>
            <a:r>
              <a:rPr lang="de-DE" altLang="de-DE" sz="2000" dirty="0" smtClean="0"/>
              <a:t> für Blender als beste Lösung heraus. </a:t>
            </a:r>
          </a:p>
        </p:txBody>
      </p:sp>
    </p:spTree>
    <p:extLst>
      <p:ext uri="{BB962C8B-B14F-4D97-AF65-F5344CB8AC3E}">
        <p14:creationId xmlns:p14="http://schemas.microsoft.com/office/powerpoint/2010/main" val="201050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468313" y="11969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b="1" dirty="0" smtClean="0"/>
              <a:t>Dateiformat</a:t>
            </a:r>
            <a:endParaRPr lang="de-DE" alt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5C4E29-B6A1-481B-98D0-5DDA26D7F4B3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B0D1E-462F-45BB-94AE-90597540612B}" type="slidenum">
              <a:rPr lang="de-DE"/>
              <a:pPr>
                <a:defRPr/>
              </a:pPr>
              <a:t>6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245078"/>
            <a:ext cx="4920558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/>
              <a:t>Problem</a:t>
            </a:r>
            <a:endParaRPr lang="de-DE" altLang="de-DE" sz="2000" dirty="0" smtClean="0"/>
          </a:p>
          <a:p>
            <a:pPr eaLnBrk="1" hangingPunct="1"/>
            <a:r>
              <a:rPr lang="de-DE" altLang="de-DE" sz="2000" dirty="0" smtClean="0"/>
              <a:t>Beim rendern von mehr als zwei </a:t>
            </a:r>
            <a:r>
              <a:rPr lang="de-DE" altLang="de-DE" sz="2000" dirty="0" err="1" smtClean="0"/>
              <a:t>Layern</a:t>
            </a:r>
            <a:r>
              <a:rPr lang="de-DE" altLang="de-DE" sz="2000" dirty="0"/>
              <a:t> </a:t>
            </a:r>
            <a:r>
              <a:rPr lang="de-DE" altLang="de-DE" sz="2000" dirty="0" smtClean="0"/>
              <a:t>entsteht ein Problem, wobei das PNG-Format kein 3D-fähiges Bild mehr wiedergeben kann.</a:t>
            </a:r>
          </a:p>
          <a:p>
            <a:pPr marL="0" indent="0" eaLnBrk="1" hangingPunct="1">
              <a:buNone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0398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468313" y="11969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b="1" dirty="0" smtClean="0"/>
              <a:t>Dateiformat</a:t>
            </a:r>
            <a:endParaRPr lang="de-DE" alt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5C4E29-B6A1-481B-98D0-5DDA26D7F4B3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B0D1E-462F-45BB-94AE-90597540612B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245078"/>
            <a:ext cx="4906910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/>
              <a:t>Lösung </a:t>
            </a:r>
          </a:p>
          <a:p>
            <a:pPr eaLnBrk="1" hangingPunct="1"/>
            <a:r>
              <a:rPr lang="de-DE" altLang="de-DE" sz="2000" dirty="0"/>
              <a:t>Zunächst wurden verschiedene Formate ausprobiert, wie TIFF oder </a:t>
            </a:r>
            <a:r>
              <a:rPr lang="de-DE" altLang="de-DE" sz="2000" dirty="0" err="1"/>
              <a:t>Targa</a:t>
            </a:r>
            <a:r>
              <a:rPr lang="de-DE" altLang="de-DE" sz="2000" dirty="0"/>
              <a:t>. TIFF funktionierte zwar, jedoch war dann die endgültige Lösung die Szene auf zwei </a:t>
            </a:r>
            <a:r>
              <a:rPr lang="de-DE" altLang="de-DE" sz="2000" dirty="0" err="1"/>
              <a:t>Renderlayer</a:t>
            </a:r>
            <a:r>
              <a:rPr lang="de-DE" altLang="de-DE" sz="2000" dirty="0"/>
              <a:t> zu begrenzen. Da für weiter Tests die Zeit nicht ausreichte.</a:t>
            </a:r>
          </a:p>
        </p:txBody>
      </p:sp>
    </p:spTree>
    <p:extLst>
      <p:ext uri="{BB962C8B-B14F-4D97-AF65-F5344CB8AC3E}">
        <p14:creationId xmlns:p14="http://schemas.microsoft.com/office/powerpoint/2010/main" val="332104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468313" y="11969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b="1" dirty="0" err="1" smtClean="0"/>
              <a:t>Compositing</a:t>
            </a:r>
            <a:endParaRPr lang="de-DE" alt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5C4E29-B6A1-481B-98D0-5DDA26D7F4B3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B0D1E-462F-45BB-94AE-90597540612B}" type="slidenum">
              <a:rPr lang="de-DE"/>
              <a:pPr>
                <a:defRPr/>
              </a:pPr>
              <a:t>8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245078"/>
            <a:ext cx="4906910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000" dirty="0" smtClean="0"/>
              <a:t>Problem</a:t>
            </a:r>
          </a:p>
          <a:p>
            <a:pPr eaLnBrk="1" hangingPunct="1"/>
            <a:r>
              <a:rPr lang="de-DE" altLang="de-DE" sz="2000" dirty="0" smtClean="0"/>
              <a:t>Beim rendern mit eines Layer mit mehreren Objekten wurden alle mit dem </a:t>
            </a:r>
            <a:r>
              <a:rPr lang="de-DE" altLang="de-DE" sz="2000" dirty="0" err="1" smtClean="0"/>
              <a:t>Compositing</a:t>
            </a:r>
            <a:r>
              <a:rPr lang="de-DE" altLang="de-DE" sz="2000" dirty="0" smtClean="0"/>
              <a:t> versehen, sobald es auf ein Objekt angewendet wurde.</a:t>
            </a: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48385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468313" y="11969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b="1" dirty="0" err="1" smtClean="0"/>
              <a:t>Compositing</a:t>
            </a:r>
            <a:endParaRPr lang="de-DE" alt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5C4E29-B6A1-481B-98D0-5DDA26D7F4B3}" type="datetime1">
              <a:rPr lang="de-DE"/>
              <a:pPr>
                <a:defRPr/>
              </a:pPr>
              <a:t>15.12.2014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B0D1E-462F-45BB-94AE-90597540612B}" type="slidenum">
              <a:rPr lang="de-DE"/>
              <a:pPr>
                <a:defRPr/>
              </a:pPr>
              <a:t>9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245078"/>
            <a:ext cx="4906910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000" dirty="0" smtClean="0"/>
              <a:t>Lösung</a:t>
            </a:r>
          </a:p>
          <a:p>
            <a:pPr eaLnBrk="1" hangingPunct="1"/>
            <a:r>
              <a:rPr lang="de-DE" altLang="de-DE" sz="2000" dirty="0" smtClean="0"/>
              <a:t>Das Nutzen mehrerer Layer löst das Problem, wobei das Objekt mit </a:t>
            </a:r>
            <a:r>
              <a:rPr lang="de-DE" altLang="de-DE" sz="2000" dirty="0" err="1" smtClean="0"/>
              <a:t>Compositing</a:t>
            </a:r>
            <a:r>
              <a:rPr lang="de-DE" altLang="de-DE" sz="2000" dirty="0" smtClean="0"/>
              <a:t> auf einen separaten Layer verschoben werden muss. Dabei sollte jedoch das Problem des stereoskopischen Renderns auf mehr als zwei </a:t>
            </a:r>
            <a:r>
              <a:rPr lang="de-DE" altLang="de-DE" sz="2000" dirty="0" err="1" smtClean="0"/>
              <a:t>Layern</a:t>
            </a:r>
            <a:r>
              <a:rPr lang="de-DE" altLang="de-DE" sz="2000" dirty="0" smtClean="0"/>
              <a:t> beachtet werden. </a:t>
            </a:r>
            <a:r>
              <a:rPr lang="de-DE" altLang="de-DE" sz="2000" dirty="0" smtClean="0"/>
              <a:t>(siehe Folie 6, 7 )</a:t>
            </a: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278441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Bildschirmpräsentation (4:3)</PresentationFormat>
  <Paragraphs>88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Biting My Nails</vt:lpstr>
      <vt:lpstr>Calibri</vt:lpstr>
      <vt:lpstr>Larissa-Design</vt:lpstr>
      <vt:lpstr>Return of the Sith</vt:lpstr>
      <vt:lpstr>Agenda</vt:lpstr>
      <vt:lpstr>Herausforderungen</vt:lpstr>
      <vt:lpstr>Stereoscopic Rendering</vt:lpstr>
      <vt:lpstr>Stereoscopic Rendering</vt:lpstr>
      <vt:lpstr>Dateiformat</vt:lpstr>
      <vt:lpstr>Dateiformat</vt:lpstr>
      <vt:lpstr>Compositing</vt:lpstr>
      <vt:lpstr>Compositing</vt:lpstr>
      <vt:lpstr>BVH Cache</vt:lpstr>
      <vt:lpstr>BVH Cache</vt:lpstr>
      <vt:lpstr>BVH Cache</vt:lpstr>
      <vt:lpstr>Partikelsystem &amp; Physics</vt:lpstr>
      <vt:lpstr>Partikelsystem &amp; Physics</vt:lpstr>
      <vt:lpstr>Risiko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Ludwig</dc:creator>
  <cp:lastModifiedBy>studentai</cp:lastModifiedBy>
  <cp:revision>47</cp:revision>
  <dcterms:created xsi:type="dcterms:W3CDTF">2012-11-12T18:27:29Z</dcterms:created>
  <dcterms:modified xsi:type="dcterms:W3CDTF">2014-12-15T10:35:22Z</dcterms:modified>
</cp:coreProperties>
</file>