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43" r:id="rId4"/>
    <p:sldId id="344" r:id="rId5"/>
    <p:sldId id="345" r:id="rId6"/>
    <p:sldId id="346" r:id="rId7"/>
    <p:sldId id="347" r:id="rId8"/>
    <p:sldId id="348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3">
            <a:extLst>
              <a:ext uri="{FF2B5EF4-FFF2-40B4-BE49-F238E27FC236}">
                <a16:creationId xmlns:a16="http://schemas.microsoft.com/office/drawing/2014/main" id="{DF4DD78B-A88A-49FC-BDC1-9B4FA1FEB370}"/>
              </a:ext>
            </a:extLst>
          </p:cNvPr>
          <p:cNvGrpSpPr>
            <a:grpSpLocks/>
          </p:cNvGrpSpPr>
          <p:nvPr/>
        </p:nvGrpSpPr>
        <p:grpSpPr bwMode="auto">
          <a:xfrm>
            <a:off x="1" y="2422527"/>
            <a:ext cx="9155113" cy="4435475"/>
            <a:chOff x="0" y="1526"/>
            <a:chExt cx="5767" cy="2794"/>
          </a:xfrm>
        </p:grpSpPr>
        <p:sp>
          <p:nvSpPr>
            <p:cNvPr id="5" name="Rectangle 29">
              <a:extLst>
                <a:ext uri="{FF2B5EF4-FFF2-40B4-BE49-F238E27FC236}">
                  <a16:creationId xmlns:a16="http://schemas.microsoft.com/office/drawing/2014/main" id="{0F00BA43-A089-47F6-964A-92D237492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161"/>
              <a:ext cx="1837" cy="784"/>
            </a:xfrm>
            <a:prstGeom prst="rect">
              <a:avLst/>
            </a:prstGeom>
            <a:solidFill>
              <a:srgbClr val="306F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6" name="Rectangle 30">
              <a:extLst>
                <a:ext uri="{FF2B5EF4-FFF2-40B4-BE49-F238E27FC236}">
                  <a16:creationId xmlns:a16="http://schemas.microsoft.com/office/drawing/2014/main" id="{1AE62279-20F9-4AC2-B76F-0AE50D94A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42"/>
              <a:ext cx="5760" cy="378"/>
            </a:xfrm>
            <a:prstGeom prst="rect">
              <a:avLst/>
            </a:prstGeom>
            <a:solidFill>
              <a:srgbClr val="E4E5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7" name="Rectangle 31">
              <a:extLst>
                <a:ext uri="{FF2B5EF4-FFF2-40B4-BE49-F238E27FC236}">
                  <a16:creationId xmlns:a16="http://schemas.microsoft.com/office/drawing/2014/main" id="{F0D1E05D-C32C-4A53-8230-9219D74AB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1"/>
              <a:ext cx="3925" cy="784"/>
            </a:xfrm>
            <a:prstGeom prst="rect">
              <a:avLst/>
            </a:prstGeom>
            <a:solidFill>
              <a:srgbClr val="F3F5F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8" name="Rectangle 32">
              <a:extLst>
                <a:ext uri="{FF2B5EF4-FFF2-40B4-BE49-F238E27FC236}">
                  <a16:creationId xmlns:a16="http://schemas.microsoft.com/office/drawing/2014/main" id="{9D705C5D-0EA7-47FD-9C3D-5963163D9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" y="1526"/>
              <a:ext cx="822" cy="839"/>
            </a:xfrm>
            <a:prstGeom prst="rect">
              <a:avLst/>
            </a:prstGeom>
            <a:solidFill>
              <a:srgbClr val="306F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9" name="Rectangle 34">
              <a:extLst>
                <a:ext uri="{FF2B5EF4-FFF2-40B4-BE49-F238E27FC236}">
                  <a16:creationId xmlns:a16="http://schemas.microsoft.com/office/drawing/2014/main" id="{C38BA001-9A29-4E23-BEB2-120DB1F9E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26"/>
              <a:ext cx="4934" cy="839"/>
            </a:xfrm>
            <a:prstGeom prst="rect">
              <a:avLst/>
            </a:prstGeom>
            <a:solidFill>
              <a:srgbClr val="F3F5F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10" name="Rectangle 33">
              <a:extLst>
                <a:ext uri="{FF2B5EF4-FFF2-40B4-BE49-F238E27FC236}">
                  <a16:creationId xmlns:a16="http://schemas.microsoft.com/office/drawing/2014/main" id="{6BA2C2E2-6CE1-4233-BFF5-66FA779A3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66"/>
              <a:ext cx="3368" cy="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graphicFrame>
          <p:nvGraphicFramePr>
            <p:cNvPr id="11" name="Object 52">
              <a:extLst>
                <a:ext uri="{FF2B5EF4-FFF2-40B4-BE49-F238E27FC236}">
                  <a16:creationId xmlns:a16="http://schemas.microsoft.com/office/drawing/2014/main" id="{58A2EDC2-5208-44C3-8ABE-FEA2CE2075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54" y="2364"/>
            <a:ext cx="2013" cy="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" name="Image" r:id="rId3" imgW="4228571" imgH="1676190" progId="Photoshop.Image.9">
                    <p:embed/>
                  </p:oleObj>
                </mc:Choice>
                <mc:Fallback>
                  <p:oleObj name="Image" r:id="rId3" imgW="4228571" imgH="1676190" progId="Photoshop.Image.9">
                    <p:embed/>
                    <p:pic>
                      <p:nvPicPr>
                        <p:cNvPr id="11" name="Object 52">
                          <a:extLst>
                            <a:ext uri="{FF2B5EF4-FFF2-40B4-BE49-F238E27FC236}">
                              <a16:creationId xmlns:a16="http://schemas.microsoft.com/office/drawing/2014/main" id="{58A2EDC2-5208-44C3-8ABE-FEA2CE2075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4" y="2364"/>
                          <a:ext cx="2013" cy="7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" name="Grafik 21">
            <a:extLst>
              <a:ext uri="{FF2B5EF4-FFF2-40B4-BE49-F238E27FC236}">
                <a16:creationId xmlns:a16="http://schemas.microsoft.com/office/drawing/2014/main" id="{5F527149-51F8-469D-B239-369F720295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26" y="282577"/>
            <a:ext cx="269875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8313" y="2419352"/>
            <a:ext cx="7199312" cy="1514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/>
              <a:t>Click to edit Master title style</a:t>
            </a:r>
            <a:endParaRPr lang="de-DE" altLang="de-DE" noProof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314" y="4003675"/>
            <a:ext cx="4679950" cy="1512888"/>
          </a:xfrm>
        </p:spPr>
        <p:txBody>
          <a:bodyPr/>
          <a:lstStyle>
            <a:lvl1pPr marL="180975" indent="1588">
              <a:buFontTx/>
              <a:buNone/>
              <a:defRPr sz="1800"/>
            </a:lvl1pPr>
          </a:lstStyle>
          <a:p>
            <a:pPr lvl="0"/>
            <a:r>
              <a:rPr lang="en-US" altLang="de-DE" noProof="0"/>
              <a:t>Click to edit Master subtitle style</a:t>
            </a:r>
            <a:endParaRPr lang="de-DE" altLang="de-DE" noProof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00EC855F-7248-44A7-94AE-28E22B3DF7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3366"/>
                </a:solidFill>
                <a:latin typeface="Arial" charset="0"/>
                <a:cs typeface="+mn-cs"/>
              </a:defRPr>
            </a:lvl1pPr>
          </a:lstStyle>
          <a:p>
            <a:fld id="{03C69639-9897-48EB-B7C5-6F9B9202BDB2}" type="datetimeFigureOut">
              <a:rPr lang="de-DE" smtClean="0"/>
              <a:t>14.07.2022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29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9A2D4C-7BBD-48EC-AE4D-100B6F0DB10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1FB0A1E-E5CC-4FB4-A01B-73570C24AE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21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15114" y="274638"/>
            <a:ext cx="2071687" cy="574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5288" y="274638"/>
            <a:ext cx="6067425" cy="574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CCF7952-D2B3-4965-9077-7711F0C3197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B2857CA-C485-4223-909D-D137A76EDC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67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9CC1135-2437-4149-AFE1-A82AEB133A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8EBE996-B1D8-40BA-8DB4-677A5994E1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92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0A00355-2D87-4C89-B096-59F87D57F6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1438D8-9342-4C0C-8144-8F6F689AEE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15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971675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86288" y="1971675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8D8AAD-6E7C-4B24-AC07-B0F35B39C3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9EC4E7-AF5E-465F-8DF8-C294A34FFF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79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DD6D31-46E2-48FD-BF76-22623E713E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5A7C62B-6EC8-42A0-9D16-05F2D76994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0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F0BA7F3-C8D7-46A3-A9A0-D55418D8AD6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CBFD972-A234-4481-858A-2FF3A27D21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60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831F754-3EDD-4B9A-B907-3E16A49C49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114E55E-1A0D-4C51-AEF8-96A1AE1C4E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31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A3ABB3-0FA3-4D1B-9BB1-9078B59DB2F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ADDE2A-A115-4378-9A9F-2A5A2C1AAA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70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285449-9B71-4119-B1C3-B870360C9C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B9107D-3F05-4105-A719-DE2B4D6949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26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69A81A19-8385-4678-9722-6163372A4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F841A35C-97CC-4B1E-AF67-254474F40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4025" y="1989138"/>
            <a:ext cx="8229600" cy="404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3D68514-B772-4440-B0EF-5A70FF63798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0425" y="62357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3366"/>
                </a:solidFill>
                <a:latin typeface="Arial" charset="0"/>
                <a:cs typeface="+mn-cs"/>
              </a:defRPr>
            </a:lvl1pPr>
          </a:lstStyle>
          <a:p>
            <a:endParaRPr lang="de-DE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A58EC845-FDFF-4B12-B913-B7D39892A27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0" y="62325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3366"/>
                </a:solidFill>
              </a:defRPr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  <p:grpSp>
        <p:nvGrpSpPr>
          <p:cNvPr id="1030" name="Group 21">
            <a:extLst>
              <a:ext uri="{FF2B5EF4-FFF2-40B4-BE49-F238E27FC236}">
                <a16:creationId xmlns:a16="http://schemas.microsoft.com/office/drawing/2014/main" id="{0B89C804-CC64-4C7E-AC39-B0373945D267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2438400"/>
            <a:ext cx="9144000" cy="4419600"/>
            <a:chOff x="-2" y="1536"/>
            <a:chExt cx="5760" cy="2784"/>
          </a:xfrm>
        </p:grpSpPr>
        <p:sp>
          <p:nvSpPr>
            <p:cNvPr id="1032" name="Rectangle 15">
              <a:extLst>
                <a:ext uri="{FF2B5EF4-FFF2-40B4-BE49-F238E27FC236}">
                  <a16:creationId xmlns:a16="http://schemas.microsoft.com/office/drawing/2014/main" id="{6D63F74B-EA5D-447E-8D91-3BF4DCA42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1536"/>
              <a:ext cx="156" cy="817"/>
            </a:xfrm>
            <a:prstGeom prst="rect">
              <a:avLst/>
            </a:prstGeom>
            <a:solidFill>
              <a:srgbClr val="457B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1033" name="Line 13">
              <a:extLst>
                <a:ext uri="{FF2B5EF4-FFF2-40B4-BE49-F238E27FC236}">
                  <a16:creationId xmlns:a16="http://schemas.microsoft.com/office/drawing/2014/main" id="{47D139A5-14BD-45A0-9D82-603CD5E2F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" y="3953"/>
              <a:ext cx="5760" cy="0"/>
            </a:xfrm>
            <a:prstGeom prst="line">
              <a:avLst/>
            </a:prstGeom>
            <a:noFill/>
            <a:ln w="6350">
              <a:solidFill>
                <a:srgbClr val="E4E5E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034" name="Rectangle 16">
              <a:extLst>
                <a:ext uri="{FF2B5EF4-FFF2-40B4-BE49-F238E27FC236}">
                  <a16:creationId xmlns:a16="http://schemas.microsoft.com/office/drawing/2014/main" id="{E418D7F1-D147-41AE-AECB-DB87BF6B4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3176"/>
              <a:ext cx="156" cy="778"/>
            </a:xfrm>
            <a:prstGeom prst="rect">
              <a:avLst/>
            </a:prstGeom>
            <a:solidFill>
              <a:srgbClr val="457B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1035" name="Rectangle 17">
              <a:extLst>
                <a:ext uri="{FF2B5EF4-FFF2-40B4-BE49-F238E27FC236}">
                  <a16:creationId xmlns:a16="http://schemas.microsoft.com/office/drawing/2014/main" id="{3DB1B801-C6B4-43E7-BDE0-6F379B779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3952"/>
              <a:ext cx="156" cy="368"/>
            </a:xfrm>
            <a:prstGeom prst="rect">
              <a:avLst/>
            </a:prstGeom>
            <a:solidFill>
              <a:srgbClr val="E4E5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1036" name="Rectangle 18">
              <a:extLst>
                <a:ext uri="{FF2B5EF4-FFF2-40B4-BE49-F238E27FC236}">
                  <a16:creationId xmlns:a16="http://schemas.microsoft.com/office/drawing/2014/main" id="{CA9D0E4F-BFCC-4725-AB32-76E6F33C3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2354"/>
              <a:ext cx="156" cy="821"/>
            </a:xfrm>
            <a:prstGeom prst="rect">
              <a:avLst/>
            </a:prstGeom>
            <a:solidFill>
              <a:srgbClr val="9CC1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</p:grpSp>
      <p:pic>
        <p:nvPicPr>
          <p:cNvPr id="1031" name="Grafik 12">
            <a:extLst>
              <a:ext uri="{FF2B5EF4-FFF2-40B4-BE49-F238E27FC236}">
                <a16:creationId xmlns:a16="http://schemas.microsoft.com/office/drawing/2014/main" id="{ECA80FA3-26D9-42EE-B8DE-D995F2436E2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6346825"/>
            <a:ext cx="1257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9pPr>
    </p:titleStyle>
    <p:bodyStyle>
      <a:lvl1pPr marL="342900" indent="-16033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808038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216025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24013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2F1-9DF9-404E-B6D2-F6863027E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Einführung in die Computerkartographie</a:t>
            </a:r>
            <a:br>
              <a:rPr lang="de-DE" dirty="0"/>
            </a:br>
            <a:r>
              <a:rPr lang="de-DE" i="1" dirty="0"/>
              <a:t>SS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8F6CE-748D-43D3-A49B-E45E853F9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Andreas Schönberg M.Sc.</a:t>
            </a:r>
          </a:p>
        </p:txBody>
      </p:sp>
    </p:spTree>
    <p:extLst>
      <p:ext uri="{BB962C8B-B14F-4D97-AF65-F5344CB8AC3E}">
        <p14:creationId xmlns:p14="http://schemas.microsoft.com/office/powerpoint/2010/main" val="389771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(10) Repetitorium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aphicFrame>
        <p:nvGraphicFramePr>
          <p:cNvPr id="7" name="Group 378">
            <a:extLst>
              <a:ext uri="{FF2B5EF4-FFF2-40B4-BE49-F238E27FC236}">
                <a16:creationId xmlns:a16="http://schemas.microsoft.com/office/drawing/2014/main" id="{B5C9B6CC-D81B-4AD4-846C-E53D760A1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851175"/>
              </p:ext>
            </p:extLst>
          </p:nvPr>
        </p:nvGraphicFramePr>
        <p:xfrm>
          <a:off x="318294" y="835534"/>
          <a:ext cx="7988219" cy="4274820"/>
        </p:xfrm>
        <a:graphic>
          <a:graphicData uri="http://schemas.openxmlformats.org/drawingml/2006/table">
            <a:tbl>
              <a:tblPr/>
              <a:tblGrid>
                <a:gridCol w="1875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2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Datum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Thema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14.4.2022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(1)	Einführung, Kursübersicht, Organisation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21.4.2022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(2)    Datenmanagement und Rasterdaten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28.4.2022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(3)    Vektordaten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05.5.2022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(4)    Schummerung und Höhenlinien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12.5.2022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(5)    Linguistische Karten I, Drucklayout, CSV Format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19.5.2022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(6)    Digitalisierung und Kartierung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26.5.2022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Fällt aus (Feiertag)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02.06.2022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(7)    Rasterrechner, Einführung in die Fernerkundung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09.06.2022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(8)    Projektionen (ausgefallen)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16.06.2022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Fällt aus (Feiertag)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526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23.06.2022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(8)    Projektionen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138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30.06.2022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Freies Arbeiten – Sprechstunde nach Vereinbarung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426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07.07.2022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(9)    Repetitorium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710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14.07.2022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(10)   Vergabe der Prüfungsleitung, Repetitorium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878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15.09.2022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Abgabe Prüfungsleitung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832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02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(10) Repetitorium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Rasterrechner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705D97F-87BD-4971-AD98-23B4A6E62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9" y="1579071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Mathematische Operatoren und Formeln werden auf ALLE Zellen angewendet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D5C0FE1C-0C12-4341-8D20-82593B861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2" y="1873644"/>
            <a:ext cx="85074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Mehrere übereinanderliegende Raster (gleicher Zellengröße / Lage der Zellen und Projektion) können miteinander verrechnet werden.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DBD0B1E2-A820-4322-9E36-3252F3D21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5" y="125551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Raster enthalten genau einen (numerischen) Wert pro Zelle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55C10BC7-B416-4EFA-93E4-FA4DE1ACF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64" y="3429000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1|2|3         *          10         -&gt;      10|20|30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9098B076-8102-4C63-9582-877CA2889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63" y="4530914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1|2|3         +        2|3|4        -&gt;      3|5|7</a:t>
            </a:r>
          </a:p>
        </p:txBody>
      </p:sp>
    </p:spTree>
    <p:extLst>
      <p:ext uri="{BB962C8B-B14F-4D97-AF65-F5344CB8AC3E}">
        <p14:creationId xmlns:p14="http://schemas.microsoft.com/office/powerpoint/2010/main" val="179159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8" grpId="0"/>
      <p:bldP spid="10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(10) Repetitorium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Rasterrechner</a:t>
            </a:r>
            <a:endParaRPr lang="de-DE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62036F-97CF-4FF4-BC97-BF87B7C19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078" y="1382442"/>
            <a:ext cx="6060722" cy="4945333"/>
          </a:xfrm>
          <a:prstGeom prst="rect">
            <a:avLst/>
          </a:prstGeom>
        </p:spPr>
      </p:pic>
      <p:sp>
        <p:nvSpPr>
          <p:cNvPr id="14" name="Text Box 6">
            <a:extLst>
              <a:ext uri="{FF2B5EF4-FFF2-40B4-BE49-F238E27FC236}">
                <a16:creationId xmlns:a16="http://schemas.microsoft.com/office/drawing/2014/main" id="{9098B076-8102-4C63-9582-877CA2889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963" y="1382442"/>
            <a:ext cx="18155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Raster / Bänder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E95BF0-0E79-4D70-A941-A80303BC7628}"/>
              </a:ext>
            </a:extLst>
          </p:cNvPr>
          <p:cNvCxnSpPr>
            <a:stCxn id="14" idx="3"/>
          </p:cNvCxnSpPr>
          <p:nvPr/>
        </p:nvCxnSpPr>
        <p:spPr>
          <a:xfrm>
            <a:off x="2108474" y="1567108"/>
            <a:ext cx="1069732" cy="536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 Box 6">
            <a:extLst>
              <a:ext uri="{FF2B5EF4-FFF2-40B4-BE49-F238E27FC236}">
                <a16:creationId xmlns:a16="http://schemas.microsoft.com/office/drawing/2014/main" id="{5661812F-3A43-4C60-B0EA-9269A89AF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963" y="3059668"/>
            <a:ext cx="18155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Operatoren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114541-1EE4-4DA0-A22D-F0986A0DA862}"/>
              </a:ext>
            </a:extLst>
          </p:cNvPr>
          <p:cNvCxnSpPr>
            <a:stCxn id="15" idx="3"/>
          </p:cNvCxnSpPr>
          <p:nvPr/>
        </p:nvCxnSpPr>
        <p:spPr>
          <a:xfrm>
            <a:off x="2108474" y="3244334"/>
            <a:ext cx="1069732" cy="536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 Box 6">
            <a:extLst>
              <a:ext uri="{FF2B5EF4-FFF2-40B4-BE49-F238E27FC236}">
                <a16:creationId xmlns:a16="http://schemas.microsoft.com/office/drawing/2014/main" id="{13CEEE19-0F2A-4E93-9E40-47677A9B5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963" y="3993586"/>
            <a:ext cx="18155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Ausdruck / Rechnung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1E2684-EBD9-443D-AD76-F5C1D4B4DDE5}"/>
              </a:ext>
            </a:extLst>
          </p:cNvPr>
          <p:cNvCxnSpPr>
            <a:stCxn id="17" idx="3"/>
          </p:cNvCxnSpPr>
          <p:nvPr/>
        </p:nvCxnSpPr>
        <p:spPr>
          <a:xfrm>
            <a:off x="2108474" y="4316752"/>
            <a:ext cx="1069732" cy="398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 Box 6">
            <a:extLst>
              <a:ext uri="{FF2B5EF4-FFF2-40B4-BE49-F238E27FC236}">
                <a16:creationId xmlns:a16="http://schemas.microsoft.com/office/drawing/2014/main" id="{BF8C6FAA-5037-44A1-BC23-32AFAE7DC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1555" y="752979"/>
            <a:ext cx="18155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Speichern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B53A66-BCCA-4A03-B931-2C82B10197FA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7235302" y="937645"/>
            <a:ext cx="381764" cy="1166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 Box 6">
            <a:extLst>
              <a:ext uri="{FF2B5EF4-FFF2-40B4-BE49-F238E27FC236}">
                <a16:creationId xmlns:a16="http://schemas.microsoft.com/office/drawing/2014/main" id="{BDD04599-4371-4836-B8E5-C477192D8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6347" y="5044551"/>
            <a:ext cx="37789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Hinweis: Hier klicken um sicher zu stellen, dass die Ausdehnung des gesamten Rasters verwendet wird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97EA84-F801-4DD3-BA4A-75119B47F6ED}"/>
              </a:ext>
            </a:extLst>
          </p:cNvPr>
          <p:cNvCxnSpPr>
            <a:cxnSpLocks/>
            <a:stCxn id="22" idx="3"/>
          </p:cNvCxnSpPr>
          <p:nvPr/>
        </p:nvCxnSpPr>
        <p:spPr>
          <a:xfrm flipH="1" flipV="1">
            <a:off x="6169981" y="2565647"/>
            <a:ext cx="1065321" cy="2940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40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(10) Repetitorium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Übung - Rasterrechner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705D97F-87BD-4971-AD98-23B4A6E62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9" y="1579071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Berechnen Sie für jedes Jahr den NDVI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D5C0FE1C-0C12-4341-8D20-82593B861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5569" y="2037531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(NIR – RED) / (NIR+ RED)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DBD0B1E2-A820-4322-9E36-3252F3D21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5" y="125551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Laden Sie die Daten „Kellerwald“ aus dem Repository (Data/Session_10)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6385F757-7AE3-46B3-AC9A-A2625B78A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8" y="255378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Rasterbands (Bänder) für </a:t>
            </a:r>
            <a:r>
              <a:rPr lang="de-DE" dirty="0" err="1">
                <a:solidFill>
                  <a:srgbClr val="003366"/>
                </a:solidFill>
              </a:rPr>
              <a:t>Multilayer</a:t>
            </a:r>
            <a:r>
              <a:rPr lang="de-DE" dirty="0">
                <a:solidFill>
                  <a:srgbClr val="003366"/>
                </a:solidFill>
              </a:rPr>
              <a:t> Raster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6EBC3B03-87E6-4C8F-B05F-F6D08BFD0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13" y="2905911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Band1: RED</a:t>
            </a: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EABB1A2F-CA5E-491E-A485-ABF6ACBC2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12" y="3227474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Band2: GREEN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FCA933DA-C029-43C9-94F3-6135EE7CD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12" y="3535004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Band3: BLUE</a:t>
            </a:r>
          </a:p>
        </p:txBody>
      </p:sp>
      <p:sp>
        <p:nvSpPr>
          <p:cNvPr id="19" name="Text Box 6">
            <a:extLst>
              <a:ext uri="{FF2B5EF4-FFF2-40B4-BE49-F238E27FC236}">
                <a16:creationId xmlns:a16="http://schemas.microsoft.com/office/drawing/2014/main" id="{428B1204-E9CE-4D7F-AFCB-3915C3614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11" y="3846256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Band4: </a:t>
            </a:r>
            <a:r>
              <a:rPr lang="de-DE" dirty="0" err="1">
                <a:solidFill>
                  <a:srgbClr val="003366"/>
                </a:solidFill>
              </a:rPr>
              <a:t>Near</a:t>
            </a:r>
            <a:r>
              <a:rPr lang="de-DE" dirty="0">
                <a:solidFill>
                  <a:srgbClr val="003366"/>
                </a:solidFill>
              </a:rPr>
              <a:t> Infrared</a:t>
            </a:r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217EAC88-2153-4345-B7E4-C09AC327C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8" y="4324936"/>
            <a:ext cx="85074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rgbClr val="FF0000"/>
                </a:solidFill>
              </a:rPr>
              <a:t>Achtung: Die Bänder wurde für diese Übung so gewählt. Bei original Satelliten Daten wie </a:t>
            </a:r>
            <a:r>
              <a:rPr lang="de-DE" dirty="0" err="1">
                <a:solidFill>
                  <a:srgbClr val="FF0000"/>
                </a:solidFill>
              </a:rPr>
              <a:t>zB</a:t>
            </a:r>
            <a:r>
              <a:rPr lang="de-DE" dirty="0">
                <a:solidFill>
                  <a:srgbClr val="FF0000"/>
                </a:solidFill>
              </a:rPr>
              <a:t> Sentinal2 gibt es mehr Bänder! Die Bedeutung der Bänder findet sich </a:t>
            </a:r>
            <a:r>
              <a:rPr lang="de-DE" dirty="0" err="1">
                <a:solidFill>
                  <a:srgbClr val="FF0000"/>
                </a:solidFill>
              </a:rPr>
              <a:t>idR</a:t>
            </a:r>
            <a:r>
              <a:rPr lang="de-DE" dirty="0">
                <a:solidFill>
                  <a:srgbClr val="FF0000"/>
                </a:solidFill>
              </a:rPr>
              <a:t> in der Beschreibung der Daten</a:t>
            </a: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C5889635-DA99-46DF-8055-66F641419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7" y="5226012"/>
            <a:ext cx="85074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rgbClr val="FF0000"/>
                </a:solidFill>
              </a:rPr>
              <a:t>Achtung: Die Bänder kommen </a:t>
            </a:r>
            <a:r>
              <a:rPr lang="de-DE" dirty="0" err="1">
                <a:solidFill>
                  <a:srgbClr val="FF0000"/>
                </a:solidFill>
              </a:rPr>
              <a:t>idR</a:t>
            </a:r>
            <a:r>
              <a:rPr lang="de-DE" dirty="0">
                <a:solidFill>
                  <a:srgbClr val="FF0000"/>
                </a:solidFill>
              </a:rPr>
              <a:t> als eigenständige Raster und müssen zunächst im </a:t>
            </a:r>
            <a:r>
              <a:rPr lang="de-DE" dirty="0" err="1">
                <a:solidFill>
                  <a:srgbClr val="FF0000"/>
                </a:solidFill>
              </a:rPr>
              <a:t>QGis</a:t>
            </a:r>
            <a:r>
              <a:rPr lang="de-DE" dirty="0">
                <a:solidFill>
                  <a:srgbClr val="FF0000"/>
                </a:solidFill>
              </a:rPr>
              <a:t> als „virtual Raster“ zusammengefügt werden. Die Reihenfolge wird hierbei beibehalten. Sentinal2 Bänder sind in der Reihenfolge BGR gespeichert</a:t>
            </a:r>
          </a:p>
        </p:txBody>
      </p:sp>
    </p:spTree>
    <p:extLst>
      <p:ext uri="{BB962C8B-B14F-4D97-AF65-F5344CB8AC3E}">
        <p14:creationId xmlns:p14="http://schemas.microsoft.com/office/powerpoint/2010/main" val="394531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8" grpId="0"/>
      <p:bldP spid="13" grpId="0"/>
      <p:bldP spid="15" grpId="0"/>
      <p:bldP spid="16" grpId="0"/>
      <p:bldP spid="17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(10) Repetitorium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Rasterband Reihenfolge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705D97F-87BD-4971-AD98-23B4A6E62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9" y="1579071"/>
            <a:ext cx="8507413" cy="289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Beim erzeugen eines „Virtual Raster“ (Raster/</a:t>
            </a:r>
            <a:r>
              <a:rPr lang="de-DE" dirty="0" err="1">
                <a:solidFill>
                  <a:srgbClr val="003366"/>
                </a:solidFill>
              </a:rPr>
              <a:t>Misc</a:t>
            </a:r>
            <a:r>
              <a:rPr lang="de-DE" dirty="0">
                <a:solidFill>
                  <a:srgbClr val="003366"/>
                </a:solidFill>
              </a:rPr>
              <a:t>/</a:t>
            </a:r>
            <a:r>
              <a:rPr lang="de-DE" dirty="0" err="1">
                <a:solidFill>
                  <a:srgbClr val="003366"/>
                </a:solidFill>
              </a:rPr>
              <a:t>Build</a:t>
            </a:r>
            <a:r>
              <a:rPr lang="de-DE" dirty="0">
                <a:solidFill>
                  <a:srgbClr val="003366"/>
                </a:solidFill>
              </a:rPr>
              <a:t> Virtual Raster)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aus den Sential2 Bändern 2,3,4,8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wird also ein Raster mit 4 Bändern mit den Namen 1,2,3,4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mit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1=2 (BLUE)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2=3 (GREEN)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3=4 (RED)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4=8 (NIR)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DBD0B1E2-A820-4322-9E36-3252F3D21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5" y="125551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Sentinel 2 Kanäle / Bänder liegen als BGR vor.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6DCE1A-E5F7-4C6D-9931-FAC227988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65" y="2578925"/>
            <a:ext cx="6267635" cy="3162924"/>
          </a:xfrm>
          <a:prstGeom prst="rect">
            <a:avLst/>
          </a:prstGeom>
        </p:spPr>
      </p:pic>
      <p:sp>
        <p:nvSpPr>
          <p:cNvPr id="22" name="Text Box 4">
            <a:extLst>
              <a:ext uri="{FF2B5EF4-FFF2-40B4-BE49-F238E27FC236}">
                <a16:creationId xmlns:a16="http://schemas.microsoft.com/office/drawing/2014/main" id="{4E899A3E-EB1E-4548-9E2F-7207756F7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93" y="5602483"/>
            <a:ext cx="8507413" cy="72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Die Darstellung als TCI (True Color Image) „</a:t>
            </a:r>
            <a:r>
              <a:rPr lang="de-DE" dirty="0" err="1">
                <a:solidFill>
                  <a:srgbClr val="003366"/>
                </a:solidFill>
              </a:rPr>
              <a:t>Echtfarbkomposit</a:t>
            </a:r>
            <a:r>
              <a:rPr lang="de-DE" dirty="0">
                <a:solidFill>
                  <a:srgbClr val="003366"/>
                </a:solidFill>
              </a:rPr>
              <a:t>“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benötigt demnach die Einstellung 3,2,1</a:t>
            </a:r>
          </a:p>
        </p:txBody>
      </p:sp>
    </p:spTree>
    <p:extLst>
      <p:ext uri="{BB962C8B-B14F-4D97-AF65-F5344CB8AC3E}">
        <p14:creationId xmlns:p14="http://schemas.microsoft.com/office/powerpoint/2010/main" val="40278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(10) Prüfungsleistung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Prüfungsleistung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705D97F-87BD-4971-AD98-23B4A6E62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9" y="1579071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u="sng" dirty="0">
                <a:solidFill>
                  <a:srgbClr val="003366"/>
                </a:solidFill>
              </a:rPr>
              <a:t>Keine</a:t>
            </a:r>
            <a:r>
              <a:rPr lang="de-DE" dirty="0">
                <a:solidFill>
                  <a:srgbClr val="003366"/>
                </a:solidFill>
              </a:rPr>
              <a:t> Verlängerung durch den Dozenten möglich!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D5C0FE1C-0C12-4341-8D20-82593B861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2" y="1873644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Verlängerung nur mit Bescheinigung der </a:t>
            </a:r>
            <a:r>
              <a:rPr lang="de-DE" i="1" dirty="0">
                <a:solidFill>
                  <a:srgbClr val="FF0000"/>
                </a:solidFill>
              </a:rPr>
              <a:t>„Prüfungsunfähigkeit“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DBD0B1E2-A820-4322-9E36-3252F3D21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5" y="125551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Abgabe 15.09.2022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A65B5501-A802-4078-A035-981299E6D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65" y="2197198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Eine einfache Krankschreibung reicht </a:t>
            </a:r>
            <a:r>
              <a:rPr lang="de-DE" u="sng" dirty="0">
                <a:solidFill>
                  <a:srgbClr val="003366"/>
                </a:solidFill>
              </a:rPr>
              <a:t>nicht</a:t>
            </a:r>
            <a:r>
              <a:rPr lang="de-DE" dirty="0">
                <a:solidFill>
                  <a:srgbClr val="003366"/>
                </a:solidFill>
              </a:rPr>
              <a:t> aus !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35822F0C-E54B-4590-AF9D-0453336FB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58" y="2540416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Aufschub erfolgt um den </a:t>
            </a:r>
            <a:r>
              <a:rPr lang="de-DE" u="sng" dirty="0">
                <a:solidFill>
                  <a:srgbClr val="003366"/>
                </a:solidFill>
              </a:rPr>
              <a:t>Zeitraum</a:t>
            </a:r>
            <a:r>
              <a:rPr lang="de-DE" dirty="0">
                <a:solidFill>
                  <a:srgbClr val="003366"/>
                </a:solidFill>
              </a:rPr>
              <a:t> der Prüfungsunfähigkeit</a:t>
            </a: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91A59B2B-C693-4FE7-B89F-E4E707545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58" y="326570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Aufgaben werden bis zum 21.07.2022 bereit gestellt.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AA78CEEF-8D62-4AD5-ACAA-F7B2BD092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58" y="3586394"/>
            <a:ext cx="8507413" cy="136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Bewertungskriterien</a:t>
            </a:r>
          </a:p>
          <a:p>
            <a:pPr marL="285750" indent="-285750" algn="just"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3366"/>
                </a:solidFill>
              </a:rPr>
              <a:t>Anteil an der Gesamtleistung in % (</a:t>
            </a:r>
            <a:r>
              <a:rPr lang="de-DE" dirty="0" err="1">
                <a:solidFill>
                  <a:srgbClr val="003366"/>
                </a:solidFill>
              </a:rPr>
              <a:t>zb</a:t>
            </a:r>
            <a:r>
              <a:rPr lang="de-DE" dirty="0">
                <a:solidFill>
                  <a:srgbClr val="003366"/>
                </a:solidFill>
              </a:rPr>
              <a:t> Aufgabe 1: 20%)</a:t>
            </a:r>
          </a:p>
          <a:p>
            <a:pPr marL="285750" indent="-285750"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3366"/>
                </a:solidFill>
              </a:rPr>
              <a:t>Knockout bei Grundlegenden Fehlern (</a:t>
            </a:r>
            <a:r>
              <a:rPr lang="de-DE" dirty="0" err="1">
                <a:solidFill>
                  <a:srgbClr val="003366"/>
                </a:solidFill>
              </a:rPr>
              <a:t>zb</a:t>
            </a:r>
            <a:r>
              <a:rPr lang="de-DE" dirty="0">
                <a:solidFill>
                  <a:srgbClr val="003366"/>
                </a:solidFill>
              </a:rPr>
              <a:t> falsche Projektion, </a:t>
            </a:r>
            <a:br>
              <a:rPr lang="de-DE" dirty="0">
                <a:solidFill>
                  <a:srgbClr val="003366"/>
                </a:solidFill>
              </a:rPr>
            </a:br>
            <a:r>
              <a:rPr lang="de-DE" dirty="0">
                <a:solidFill>
                  <a:srgbClr val="003366"/>
                </a:solidFill>
              </a:rPr>
              <a:t>(Teil-)Aufgabenstellung nicht bearbeitet)</a:t>
            </a:r>
          </a:p>
        </p:txBody>
      </p:sp>
      <p:sp>
        <p:nvSpPr>
          <p:cNvPr id="19" name="Text Box 6">
            <a:extLst>
              <a:ext uri="{FF2B5EF4-FFF2-40B4-BE49-F238E27FC236}">
                <a16:creationId xmlns:a16="http://schemas.microsoft.com/office/drawing/2014/main" id="{565445AE-94C3-4240-AD37-9120FD389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58" y="490088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rgbClr val="FF0000"/>
                </a:solidFill>
              </a:rPr>
              <a:t>Auf Knockout Kriterien wird in der Aufgabenstellung speziell hingewiesen</a:t>
            </a:r>
          </a:p>
        </p:txBody>
      </p:sp>
    </p:spTree>
    <p:extLst>
      <p:ext uri="{BB962C8B-B14F-4D97-AF65-F5344CB8AC3E}">
        <p14:creationId xmlns:p14="http://schemas.microsoft.com/office/powerpoint/2010/main" val="329999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8" grpId="0"/>
      <p:bldP spid="13" grpId="0"/>
      <p:bldP spid="15" grpId="0"/>
      <p:bldP spid="16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/>
              <a:t>Computerkartographie – </a:t>
            </a:r>
            <a:r>
              <a:rPr lang="de-DE" sz="2000" b="1" dirty="0"/>
              <a:t>(10) Prüfungsleistung</a:t>
            </a:r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Prüfungsleistung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DBD0B1E2-A820-4322-9E36-3252F3D21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5" y="125551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Bewertung von Farb- und Symbolwahl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B9CD6E75-926F-4CB5-BB1D-277157A42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5" y="1721257"/>
            <a:ext cx="85074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rgbClr val="FF0000"/>
                </a:solidFill>
              </a:rPr>
              <a:t>Farben und Symbole sollten sinnvoll gewählt werden. Es gibt allerdings keinen Punktabzug für „Stilfragen“, sofern die in der Aufgabenstellung genannten Kriterien erfüllt sind.</a:t>
            </a:r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9C8107DE-5D27-477A-8B67-278653016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5" y="2805812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Beispiele</a:t>
            </a:r>
          </a:p>
        </p:txBody>
      </p:sp>
      <p:sp>
        <p:nvSpPr>
          <p:cNvPr id="22" name="Text Box 6">
            <a:extLst>
              <a:ext uri="{FF2B5EF4-FFF2-40B4-BE49-F238E27FC236}">
                <a16:creationId xmlns:a16="http://schemas.microsoft.com/office/drawing/2014/main" id="{03C31C37-191B-4D86-9CB0-FD4A667DA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5" y="3244334"/>
            <a:ext cx="85074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Aufgabe: Visualisieren Sie das DGM so, dass alle Bereiche oberhalb von 1000 Metern die Farbe „Rot“ erhalten.</a:t>
            </a:r>
          </a:p>
        </p:txBody>
      </p:sp>
      <p:sp>
        <p:nvSpPr>
          <p:cNvPr id="23" name="Text Box 6">
            <a:extLst>
              <a:ext uri="{FF2B5EF4-FFF2-40B4-BE49-F238E27FC236}">
                <a16:creationId xmlns:a16="http://schemas.microsoft.com/office/drawing/2014/main" id="{CC0C4A61-E34D-4F77-B7C6-8C13C2B3A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4" y="3959855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Welches Rot ist egal.</a:t>
            </a:r>
          </a:p>
        </p:txBody>
      </p:sp>
      <p:sp>
        <p:nvSpPr>
          <p:cNvPr id="24" name="Text Box 6">
            <a:extLst>
              <a:ext uri="{FF2B5EF4-FFF2-40B4-BE49-F238E27FC236}">
                <a16:creationId xmlns:a16="http://schemas.microsoft.com/office/drawing/2014/main" id="{DD69B28E-56B1-43E0-BAC1-E0C0DCEAA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4" y="432287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rgbClr val="FF0000"/>
                </a:solidFill>
              </a:rPr>
              <a:t>Werte oberhalb von 1000 Metern sind nicht in einem Rotton -&gt; Punktabzug</a:t>
            </a:r>
          </a:p>
        </p:txBody>
      </p:sp>
      <p:sp>
        <p:nvSpPr>
          <p:cNvPr id="25" name="Text Box 6">
            <a:extLst>
              <a:ext uri="{FF2B5EF4-FFF2-40B4-BE49-F238E27FC236}">
                <a16:creationId xmlns:a16="http://schemas.microsoft.com/office/drawing/2014/main" id="{C7287816-4E00-4FC7-A559-34DD3E2DA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4" y="4790732"/>
            <a:ext cx="85074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Aufgabe: Verwenden Sie unterschiedliche Schriftarten (Stile) für Flüsse und Städte.</a:t>
            </a:r>
          </a:p>
        </p:txBody>
      </p:sp>
      <p:sp>
        <p:nvSpPr>
          <p:cNvPr id="26" name="Text Box 6">
            <a:extLst>
              <a:ext uri="{FF2B5EF4-FFF2-40B4-BE49-F238E27FC236}">
                <a16:creationId xmlns:a16="http://schemas.microsoft.com/office/drawing/2014/main" id="{B075FCB1-12B4-4D1F-BA3B-EE2EA39FA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4" y="5427885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Flüsse: „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Curved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“ und FETT                  Städte: Schriftgröße 15, Kursiv </a:t>
            </a:r>
          </a:p>
        </p:txBody>
      </p:sp>
      <p:sp>
        <p:nvSpPr>
          <p:cNvPr id="27" name="Text Box 6">
            <a:extLst>
              <a:ext uri="{FF2B5EF4-FFF2-40B4-BE49-F238E27FC236}">
                <a16:creationId xmlns:a16="http://schemas.microsoft.com/office/drawing/2014/main" id="{8A0B7E6C-2EBE-41C7-837C-82AEFBBA2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4" y="574031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>
              <a:spcAft>
                <a:spcPct val="30000"/>
              </a:spcAft>
            </a:pPr>
            <a:r>
              <a:rPr lang="de-DE" dirty="0">
                <a:solidFill>
                  <a:srgbClr val="FF0000"/>
                </a:solidFill>
              </a:rPr>
              <a:t>Flüsse: FETT                  Städte: FETT               -&gt; Punktabzug</a:t>
            </a:r>
          </a:p>
        </p:txBody>
      </p:sp>
    </p:spTree>
    <p:extLst>
      <p:ext uri="{BB962C8B-B14F-4D97-AF65-F5344CB8AC3E}">
        <p14:creationId xmlns:p14="http://schemas.microsoft.com/office/powerpoint/2010/main" val="386343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20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09_germanistik">
  <a:themeElements>
    <a:clrScheme name="00_uniohneleu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0_uniohneleu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0_uniohneleu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FB09_Präsentationsvorlage_4-3-Format</Template>
  <TotalTime>0</TotalTime>
  <Words>633</Words>
  <Application>Microsoft Office PowerPoint</Application>
  <PresentationFormat>On-screen Show (4:3)</PresentationFormat>
  <Paragraphs>97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09_germanistik</vt:lpstr>
      <vt:lpstr>Image</vt:lpstr>
      <vt:lpstr>Einführung in die Computerkartographie SS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Qgis Workshop 2022</dc:title>
  <dc:creator>Geomaster</dc:creator>
  <cp:lastModifiedBy>Geomaster</cp:lastModifiedBy>
  <cp:revision>131</cp:revision>
  <dcterms:created xsi:type="dcterms:W3CDTF">2022-02-21T14:57:57Z</dcterms:created>
  <dcterms:modified xsi:type="dcterms:W3CDTF">2022-07-14T00:46:44Z</dcterms:modified>
</cp:coreProperties>
</file>