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302" r:id="rId5"/>
    <p:sldId id="282" r:id="rId6"/>
    <p:sldId id="284" r:id="rId7"/>
    <p:sldId id="259" r:id="rId8"/>
    <p:sldId id="304" r:id="rId9"/>
    <p:sldId id="305" r:id="rId10"/>
    <p:sldId id="306" r:id="rId11"/>
    <p:sldId id="307" r:id="rId12"/>
    <p:sldId id="303" r:id="rId13"/>
    <p:sldId id="291" r:id="rId14"/>
    <p:sldId id="30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>
            <a:extLst>
              <a:ext uri="{FF2B5EF4-FFF2-40B4-BE49-F238E27FC236}">
                <a16:creationId xmlns:a16="http://schemas.microsoft.com/office/drawing/2014/main" id="{DF4DD78B-A88A-49FC-BDC1-9B4FA1FEB370}"/>
              </a:ext>
            </a:extLst>
          </p:cNvPr>
          <p:cNvGrpSpPr>
            <a:grpSpLocks/>
          </p:cNvGrpSpPr>
          <p:nvPr/>
        </p:nvGrpSpPr>
        <p:grpSpPr bwMode="auto">
          <a:xfrm>
            <a:off x="1" y="2422527"/>
            <a:ext cx="9155113" cy="4435475"/>
            <a:chOff x="0" y="1526"/>
            <a:chExt cx="5767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F00BA43-A089-47F6-964A-92D2374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1AE62279-20F9-4AC2-B76F-0AE50D9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F0D1E05D-C32C-4A53-8230-9219D74A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9D705C5D-0EA7-47FD-9C3D-5963163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C38BA001-9A29-4E23-BEB2-120DB1F9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6BA2C2E2-6CE1-4233-BFF5-66FA779A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graphicFrame>
          <p:nvGraphicFramePr>
            <p:cNvPr id="11" name="Object 52">
              <a:extLst>
                <a:ext uri="{FF2B5EF4-FFF2-40B4-BE49-F238E27FC236}">
                  <a16:creationId xmlns:a16="http://schemas.microsoft.com/office/drawing/2014/main" id="{58A2EDC2-5208-44C3-8ABE-FEA2CE207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364"/>
            <a:ext cx="201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Image" r:id="rId3" imgW="4228571" imgH="1676190" progId="Photoshop.Image.9">
                    <p:embed/>
                  </p:oleObj>
                </mc:Choice>
                <mc:Fallback>
                  <p:oleObj name="Image" r:id="rId3" imgW="4228571" imgH="1676190" progId="Photoshop.Image.9">
                    <p:embed/>
                    <p:pic>
                      <p:nvPicPr>
                        <p:cNvPr id="11" name="Object 52">
                          <a:extLst>
                            <a:ext uri="{FF2B5EF4-FFF2-40B4-BE49-F238E27FC236}">
                              <a16:creationId xmlns:a16="http://schemas.microsoft.com/office/drawing/2014/main" id="{58A2EDC2-5208-44C3-8ABE-FEA2CE20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364"/>
                          <a:ext cx="201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1">
            <a:extLst>
              <a:ext uri="{FF2B5EF4-FFF2-40B4-BE49-F238E27FC236}">
                <a16:creationId xmlns:a16="http://schemas.microsoft.com/office/drawing/2014/main" id="{5F527149-51F8-469D-B239-369F72029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282577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2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4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0EC855F-7248-44A7-94AE-28E22B3DF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fld id="{03C69639-9897-48EB-B7C5-6F9B9202BDB2}" type="datetimeFigureOut">
              <a:rPr lang="de-DE" smtClean="0"/>
              <a:t>28.04.2022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A2D4C-7BBD-48EC-AE4D-100B6F0DB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0A1E-E5CC-4FB4-A01B-73570C24A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4" y="274638"/>
            <a:ext cx="207168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CF7952-D2B3-4965-9077-7711F0C319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857CA-C485-4223-909D-D137A76E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C1135-2437-4149-AFE1-A82AEB133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BE996-B1D8-40BA-8DB4-677A5994E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A00355-2D87-4C89-B096-59F87D57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438D8-9342-4C0C-8144-8F6F689AE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D8AAD-6E7C-4B24-AC07-B0F35B39C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EC4E7-AF5E-465F-8DF8-C294A34F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DD6D31-46E2-48FD-BF76-22623E713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A7C62B-6EC8-42A0-9D16-05F2D769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0BA7F3-C8D7-46A3-A9A0-D55418D8A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BFD972-A234-4481-858A-2FF3A27D2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31F754-3EDD-4B9A-B907-3E16A49C4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14E55E-1A0D-4C51-AEF8-96A1AE1C4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3ABB3-0FA3-4D1B-9BB1-9078B59D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DDE2A-A115-4378-9A9F-2A5A2C1AA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285449-9B71-4119-B1C3-B870360C9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9107D-3F05-4105-A719-DE2B4D694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9A81A19-8385-4678-9722-6163372A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841A35C-97CC-4B1E-AF67-254474F4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989138"/>
            <a:ext cx="82296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D68514-B772-4440-B0EF-5A70FF6379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58EC845-FDFF-4B12-B913-B7D39892A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89C804-CC64-4C7E-AC39-B0373945D26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2" name="Rectangle 15">
              <a:extLst>
                <a:ext uri="{FF2B5EF4-FFF2-40B4-BE49-F238E27FC236}">
                  <a16:creationId xmlns:a16="http://schemas.microsoft.com/office/drawing/2014/main" id="{6D63F74B-EA5D-447E-8D91-3BF4DCA4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3" name="Line 13">
              <a:extLst>
                <a:ext uri="{FF2B5EF4-FFF2-40B4-BE49-F238E27FC236}">
                  <a16:creationId xmlns:a16="http://schemas.microsoft.com/office/drawing/2014/main" id="{47D139A5-14BD-45A0-9D82-603CD5E2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034" name="Rectangle 16">
              <a:extLst>
                <a:ext uri="{FF2B5EF4-FFF2-40B4-BE49-F238E27FC236}">
                  <a16:creationId xmlns:a16="http://schemas.microsoft.com/office/drawing/2014/main" id="{E418D7F1-D147-41AE-AECB-DB87BF6B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5" name="Rectangle 17">
              <a:extLst>
                <a:ext uri="{FF2B5EF4-FFF2-40B4-BE49-F238E27FC236}">
                  <a16:creationId xmlns:a16="http://schemas.microsoft.com/office/drawing/2014/main" id="{3DB1B801-C6B4-43E7-BDE0-6F379B77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6" name="Rectangle 18">
              <a:extLst>
                <a:ext uri="{FF2B5EF4-FFF2-40B4-BE49-F238E27FC236}">
                  <a16:creationId xmlns:a16="http://schemas.microsoft.com/office/drawing/2014/main" id="{CA9D0E4F-BFCC-4725-AB32-76E6F33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CC1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1031" name="Grafik 12">
            <a:extLst>
              <a:ext uri="{FF2B5EF4-FFF2-40B4-BE49-F238E27FC236}">
                <a16:creationId xmlns:a16="http://schemas.microsoft.com/office/drawing/2014/main" id="{ECA80FA3-26D9-42EE-B8DE-D995F2436E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2F1-9DF9-404E-B6D2-F6863027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die Computerkartographie</a:t>
            </a:r>
            <a:br>
              <a:rPr lang="de-DE" dirty="0"/>
            </a:br>
            <a:r>
              <a:rPr lang="de-DE" i="1" dirty="0"/>
              <a:t>SS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F6CE-748D-43D3-A49B-E45E853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Schönberg M.Sc.</a:t>
            </a:r>
          </a:p>
        </p:txBody>
      </p:sp>
    </p:spTree>
    <p:extLst>
      <p:ext uri="{BB962C8B-B14F-4D97-AF65-F5344CB8AC3E}">
        <p14:creationId xmlns:p14="http://schemas.microsoft.com/office/powerpoint/2010/main" val="38977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Visualisierung von </a:t>
            </a:r>
            <a:r>
              <a:rPr lang="de-DE" b="1" dirty="0" err="1">
                <a:solidFill>
                  <a:srgbClr val="C00000"/>
                </a:solidFill>
              </a:rPr>
              <a:t>Vectordaten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83F460-7684-4D1B-9024-C994D5A6D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2193511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Unterschiedliche Symbole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für unterschiedliche Features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185457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Größe, Farbe, Umrandung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8" y="144258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Symbole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24C072F-3A85-4DE9-A6EE-C8935A68D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2981513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Füllungen gestrichelt,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horizontaler, vertikal,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beides, diagonal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131ECF-5BE3-487B-9B27-6183B2239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50" y="1204602"/>
            <a:ext cx="4972744" cy="4448796"/>
          </a:xfrm>
          <a:prstGeom prst="rect">
            <a:avLst/>
          </a:prstGeom>
        </p:spPr>
      </p:pic>
      <p:sp>
        <p:nvSpPr>
          <p:cNvPr id="22" name="Text Box 4">
            <a:extLst>
              <a:ext uri="{FF2B5EF4-FFF2-40B4-BE49-F238E27FC236}">
                <a16:creationId xmlns:a16="http://schemas.microsoft.com/office/drawing/2014/main" id="{4BD55A78-A941-43BA-AE02-1124684E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3" y="4100199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Füllungen als </a:t>
            </a:r>
            <a:r>
              <a:rPr lang="de-DE" dirty="0" err="1">
                <a:solidFill>
                  <a:srgbClr val="003366"/>
                </a:solidFill>
              </a:rPr>
              <a:t>Gradienteffekt</a:t>
            </a:r>
            <a:r>
              <a:rPr lang="de-DE" dirty="0">
                <a:solidFill>
                  <a:srgbClr val="003366"/>
                </a:solidFill>
              </a:rPr>
              <a:t>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Umrandung gepunktet,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Unterschiedliche Farben der Punkte</a:t>
            </a:r>
          </a:p>
        </p:txBody>
      </p:sp>
    </p:spTree>
    <p:extLst>
      <p:ext uri="{BB962C8B-B14F-4D97-AF65-F5344CB8AC3E}">
        <p14:creationId xmlns:p14="http://schemas.microsoft.com/office/powerpoint/2010/main" val="28718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Visualisierung von </a:t>
            </a:r>
            <a:r>
              <a:rPr lang="de-DE" b="1" dirty="0" err="1">
                <a:solidFill>
                  <a:srgbClr val="C00000"/>
                </a:solidFill>
              </a:rPr>
              <a:t>Vectordaten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F0FF9-B270-4E0A-8E38-1A4B8C7A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44" y="1302510"/>
            <a:ext cx="6767311" cy="48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8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Visualisierung von Vektordaten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ECA911B-A302-4DAC-8FBF-1BE6F5B1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34162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Immer gesamte Fläche					Ausdehnung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83F460-7684-4D1B-9024-C994D5A6D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250385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Daten</a:t>
            </a:r>
            <a:endParaRPr lang="de-DE" sz="1400" dirty="0">
              <a:solidFill>
                <a:srgbClr val="003366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5B5DD23-FEFE-4859-A88F-9F2C33F2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299948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Exakt ein Wert pro Zelle                                                beliebig viele Informationen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90B3050-3D02-4E27-87A8-62D096EA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376207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     Histogramm                                                                          Attributtabelle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185457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Ausdehnung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9" y="223393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Immer Flächendeckend                                                                        Lokal 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818FB10-1968-4FBF-93CC-F4476C12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03065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Visualisierung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1CA3CEFC-F472-4CEF-A468-0561A4FD4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4688625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Zellen in Farben                                                                 Symbole, Strichbreite,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					           Flächeninhalt (bei Polygonen) 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8" y="144258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Raster                                                                                    Vector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770961CF-6002-4895-AA05-FD76981EC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337267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 Numerische Werte				          beliebiges Format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672AD12B-BC18-47EF-A35C-DB4DBAC2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539572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Ausgewählte Zellen                                                                Ausgewählte Features</a:t>
            </a:r>
          </a:p>
        </p:txBody>
      </p:sp>
    </p:spTree>
    <p:extLst>
      <p:ext uri="{BB962C8B-B14F-4D97-AF65-F5344CB8AC3E}">
        <p14:creationId xmlns:p14="http://schemas.microsoft.com/office/powerpoint/2010/main" val="28816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(2) Datenmanagement und Rasterdaten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Vektordaten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361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Gehen Sie auf das </a:t>
            </a:r>
            <a:r>
              <a:rPr lang="de-DE" dirty="0" err="1">
                <a:solidFill>
                  <a:srgbClr val="003366"/>
                </a:solidFill>
              </a:rPr>
              <a:t>Github</a:t>
            </a:r>
            <a:r>
              <a:rPr lang="de-DE" dirty="0">
                <a:solidFill>
                  <a:srgbClr val="003366"/>
                </a:solidFill>
              </a:rPr>
              <a:t> Repository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Gehen Sie in den Ordner Data/Session_03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die Vektordaten und öffnen Sie diese in </a:t>
            </a:r>
            <a:r>
              <a:rPr lang="de-DE" dirty="0" err="1">
                <a:solidFill>
                  <a:srgbClr val="003366"/>
                </a:solidFill>
              </a:rPr>
              <a:t>Qgis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Visualisieren Sie die Vektordaten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Probieren Sie verschiedene Symbole, Farben, Beschriftungen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(2) Datenmanagement und Rasterdaten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Pflichtübung 1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Die Aufgabenstellung finden Sie im GitHub unter „Aufgaben“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Abgabe bis 4.5.22 22 Uhr per Email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Schoenb8@staff.uni-marburg.de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7" name="Group 378">
            <a:extLst>
              <a:ext uri="{FF2B5EF4-FFF2-40B4-BE49-F238E27FC236}">
                <a16:creationId xmlns:a16="http://schemas.microsoft.com/office/drawing/2014/main" id="{B5C9B6CC-D81B-4AD4-846C-E53D760A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7420"/>
              </p:ext>
            </p:extLst>
          </p:nvPr>
        </p:nvGraphicFramePr>
        <p:xfrm>
          <a:off x="318294" y="835534"/>
          <a:ext cx="7988219" cy="4800600"/>
        </p:xfrm>
        <a:graphic>
          <a:graphicData uri="http://schemas.openxmlformats.org/drawingml/2006/table">
            <a:tbl>
              <a:tblPr/>
              <a:tblGrid>
                <a:gridCol w="187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14.4.2022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(1)	Einführung, Kursübersicht, Organisation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21.4.2022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(2)    Datenmanagement und Rasterdaten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28.4.2022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(3)    Vektordaten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Raster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Flächendeckende Informationen in einem Gitternetz (Zellen)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Eine Rasterzellen enthält genau eine Information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Jede Zelle hat die gleiche Ausdehnung / Auflösung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30x30m)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Raster gleicher Auflösung und Lage können Verrechnet werden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Informationen aus Rastern können mit Vektoren verschnitten werden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AEADD-7196-43B1-BCF8-5C261310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01" y="3265839"/>
            <a:ext cx="4189418" cy="29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  <a:p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Vector - Punkte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Jeder Punkt hat eine x und eine y Koordinate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Punkte sind an einem exakten „Punkt“ verortet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AEADD-7196-43B1-BCF8-5C261310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01" y="3265839"/>
            <a:ext cx="4189418" cy="29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Vector - Linien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Linien bestehen aus mindestens zwei Punkten (Stützpunkten)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Jeder Punkt hat eine x und eine y Koordinate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Linien sind die kürzeste Verbindung zwischen aufeinanderfolgenden Punkten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Die Information des </a:t>
            </a:r>
            <a:r>
              <a:rPr lang="de-DE" dirty="0" err="1">
                <a:solidFill>
                  <a:srgbClr val="003366"/>
                </a:solidFill>
              </a:rPr>
              <a:t>Layers</a:t>
            </a:r>
            <a:r>
              <a:rPr lang="de-DE" dirty="0">
                <a:solidFill>
                  <a:srgbClr val="003366"/>
                </a:solidFill>
              </a:rPr>
              <a:t> gilt für den Verlauf der Linie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AEADD-7196-43B1-BCF8-5C261310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02" y="3265839"/>
            <a:ext cx="4189416" cy="29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9F2AFC32-F7A4-4ED7-82D4-ECD8F251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Vector - Polygone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FA3FD6-07D1-4967-B4D7-D70333E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348571"/>
            <a:ext cx="8507413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Polygone bestehen aus Linien (abgeschlossen)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Jeder Stützpunkt hat eine x und eine y Koordinate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Die Informationen gelten für die Fläche des Polygons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AEADD-7196-43B1-BCF8-5C261310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02" y="3265839"/>
            <a:ext cx="4189416" cy="29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Rasterdaten </a:t>
            </a:r>
            <a:r>
              <a:rPr lang="de-DE" b="1" dirty="0" err="1">
                <a:solidFill>
                  <a:srgbClr val="C00000"/>
                </a:solidFill>
              </a:rPr>
              <a:t>vs</a:t>
            </a:r>
            <a:r>
              <a:rPr lang="de-DE" b="1" dirty="0">
                <a:solidFill>
                  <a:srgbClr val="C00000"/>
                </a:solidFill>
              </a:rPr>
              <a:t> Vektordaten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ECA911B-A302-4DAC-8FBF-1BE6F5B1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34162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Immer gesamte Fläche					Ausdehnung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83F460-7684-4D1B-9024-C994D5A6D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250385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Daten</a:t>
            </a:r>
            <a:endParaRPr lang="de-DE" sz="1400" dirty="0">
              <a:solidFill>
                <a:srgbClr val="003366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5B5DD23-FEFE-4859-A88F-9F2C33F2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299948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Exakt ein Wert pro Zelle                                                beliebig viele Informationen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90B3050-3D02-4E27-87A8-62D096EA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376207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     Histogramm                                                                          Attributtabelle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185457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Ausdehnung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9" y="223393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Immer Flächendeckend                                                                        Lokal 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818FB10-1968-4FBF-93CC-F4476C12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03065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Visualisierung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1CA3CEFC-F472-4CEF-A468-0561A4FD4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4688625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Zellen in Farben                                                                 Symbole, Strichbreite,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					           Flächeninhalt (bei Polygonen) 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8" y="144258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ctr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Raster                                                                                    Vector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770961CF-6002-4895-AA05-FD76981EC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337267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  Numerische Werte				          beliebiges Format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672AD12B-BC18-47EF-A35C-DB4DBAC2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539572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Ausgewählte Zellen                                                                Ausgewählte Features</a:t>
            </a:r>
          </a:p>
        </p:txBody>
      </p:sp>
    </p:spTree>
    <p:extLst>
      <p:ext uri="{BB962C8B-B14F-4D97-AF65-F5344CB8AC3E}">
        <p14:creationId xmlns:p14="http://schemas.microsoft.com/office/powerpoint/2010/main" val="12338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Visualisierung von Rasterdaten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83F460-7684-4D1B-9024-C994D5A6D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261218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Gradient nach Werten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185457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Graustufen, Farbskala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9" y="223393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Kategorisiert nach Werten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8" y="144258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Farben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0C53C0D-E57D-4096-9FD3-DF9BB7E5C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315986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Auswahl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E3C41B45-DD16-45CB-BE8B-A00D46FB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3498807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Nach Werten 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(Sichtbarkeit durch Transparenz steuern)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4A18A-5B53-4DDE-86AC-EAF6B434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" y="4340964"/>
            <a:ext cx="4073268" cy="1859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80832E-87B0-4EF3-801A-9871FF39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45" y="852083"/>
            <a:ext cx="3821953" cy="45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1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(3) Vektordaten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Visualisierung von </a:t>
            </a:r>
            <a:r>
              <a:rPr lang="de-DE" b="1" dirty="0" err="1">
                <a:solidFill>
                  <a:srgbClr val="C00000"/>
                </a:solidFill>
              </a:rPr>
              <a:t>Vectordaten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83F460-7684-4D1B-9024-C994D5A6D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261218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Gradient nach Werten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7" y="1854573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Graustufen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9" y="223393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Kategorisiert nach Werten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8" y="144258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Farben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0C53C0D-E57D-4096-9FD3-DF9BB7E5C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342900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Auswahl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E3C41B45-DD16-45CB-BE8B-A00D46FB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376793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Feature </a:t>
            </a:r>
            <a:r>
              <a:rPr lang="de-DE" dirty="0" err="1">
                <a:solidFill>
                  <a:srgbClr val="003366"/>
                </a:solidFill>
              </a:rPr>
              <a:t>selection</a:t>
            </a:r>
            <a:r>
              <a:rPr lang="de-DE" dirty="0">
                <a:solidFill>
                  <a:srgbClr val="003366"/>
                </a:solidFill>
              </a:rPr>
              <a:t> (Auswahl von Features nach Abfragen (QSL))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24C072F-3A85-4DE9-A6EE-C8935A68D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296024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Fill and </a:t>
            </a:r>
            <a:r>
              <a:rPr lang="de-DE" dirty="0" err="1">
                <a:solidFill>
                  <a:srgbClr val="003366"/>
                </a:solidFill>
              </a:rPr>
              <a:t>Stroke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22DAE8B-6C5C-4DF6-86F2-30219C13E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28680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Beschriftungen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66F6DBCE-2C65-448C-B360-0FD84497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62574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Werte als Label anzeigen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02BEA98-B088-4606-8A5E-3B956FC30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" y="496468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Auswahl der Werte (QSL Abfrage)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4FDBC1D1-3DC5-4E5D-9394-1768EED9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53340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Position, Größe, Puffereffekt, Farbe, Schriftart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3402A56-645C-43AA-9F7E-99CB75D1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566578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Curved</a:t>
            </a:r>
            <a:r>
              <a:rPr lang="de-DE" dirty="0">
                <a:solidFill>
                  <a:srgbClr val="003366"/>
                </a:solidFill>
              </a:rPr>
              <a:t> für 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Flüsse</a:t>
            </a:r>
          </a:p>
        </p:txBody>
      </p:sp>
    </p:spTree>
    <p:extLst>
      <p:ext uri="{BB962C8B-B14F-4D97-AF65-F5344CB8AC3E}">
        <p14:creationId xmlns:p14="http://schemas.microsoft.com/office/powerpoint/2010/main" val="19292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16" grpId="0"/>
      <p:bldP spid="21" grpId="0"/>
      <p:bldP spid="20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09_germanis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FB09_Präsentationsvorlage_4-3-Format</Template>
  <TotalTime>0</TotalTime>
  <Words>557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09_germanistik</vt:lpstr>
      <vt:lpstr>Image</vt:lpstr>
      <vt:lpstr>Einführung in die Computerkartographie SS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Qgis Workshop 2022</dc:title>
  <dc:creator>Geomaster</dc:creator>
  <cp:lastModifiedBy>Geomaster</cp:lastModifiedBy>
  <cp:revision>58</cp:revision>
  <dcterms:created xsi:type="dcterms:W3CDTF">2022-02-21T14:57:57Z</dcterms:created>
  <dcterms:modified xsi:type="dcterms:W3CDTF">2022-04-28T10:34:48Z</dcterms:modified>
</cp:coreProperties>
</file>