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6" r:id="rId4"/>
    <p:sldId id="360" r:id="rId5"/>
    <p:sldId id="361" r:id="rId6"/>
    <p:sldId id="362" r:id="rId7"/>
    <p:sldId id="363" r:id="rId8"/>
    <p:sldId id="344" r:id="rId9"/>
    <p:sldId id="365" r:id="rId10"/>
    <p:sldId id="366" r:id="rId11"/>
    <p:sldId id="367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3">
            <a:extLst>
              <a:ext uri="{FF2B5EF4-FFF2-40B4-BE49-F238E27FC236}">
                <a16:creationId xmlns:a16="http://schemas.microsoft.com/office/drawing/2014/main" id="{DF4DD78B-A88A-49FC-BDC1-9B4FA1FEB370}"/>
              </a:ext>
            </a:extLst>
          </p:cNvPr>
          <p:cNvGrpSpPr>
            <a:grpSpLocks/>
          </p:cNvGrpSpPr>
          <p:nvPr/>
        </p:nvGrpSpPr>
        <p:grpSpPr bwMode="auto">
          <a:xfrm>
            <a:off x="1" y="2422527"/>
            <a:ext cx="9155113" cy="4435475"/>
            <a:chOff x="0" y="1526"/>
            <a:chExt cx="5767" cy="2794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0F00BA43-A089-47F6-964A-92D237492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1AE62279-20F9-4AC2-B76F-0AE50D94A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F0D1E05D-C32C-4A53-8230-9219D74AB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9D705C5D-0EA7-47FD-9C3D-5963163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C38BA001-9A29-4E23-BEB2-120DB1F9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6BA2C2E2-6CE1-4233-BFF5-66FA779A3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graphicFrame>
          <p:nvGraphicFramePr>
            <p:cNvPr id="11" name="Object 52">
              <a:extLst>
                <a:ext uri="{FF2B5EF4-FFF2-40B4-BE49-F238E27FC236}">
                  <a16:creationId xmlns:a16="http://schemas.microsoft.com/office/drawing/2014/main" id="{58A2EDC2-5208-44C3-8ABE-FEA2CE2075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4" y="2364"/>
            <a:ext cx="2013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Image" r:id="rId3" imgW="4228571" imgH="1676190" progId="Photoshop.Image.9">
                    <p:embed/>
                  </p:oleObj>
                </mc:Choice>
                <mc:Fallback>
                  <p:oleObj name="Image" r:id="rId3" imgW="4228571" imgH="1676190" progId="Photoshop.Image.9">
                    <p:embed/>
                    <p:pic>
                      <p:nvPicPr>
                        <p:cNvPr id="11" name="Object 52">
                          <a:extLst>
                            <a:ext uri="{FF2B5EF4-FFF2-40B4-BE49-F238E27FC236}">
                              <a16:creationId xmlns:a16="http://schemas.microsoft.com/office/drawing/2014/main" id="{58A2EDC2-5208-44C3-8ABE-FEA2CE207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364"/>
                          <a:ext cx="2013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Grafik 21">
            <a:extLst>
              <a:ext uri="{FF2B5EF4-FFF2-40B4-BE49-F238E27FC236}">
                <a16:creationId xmlns:a16="http://schemas.microsoft.com/office/drawing/2014/main" id="{5F527149-51F8-469D-B239-369F72029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6" y="282577"/>
            <a:ext cx="26987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2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/>
              <a:t>Click to edit Master title style</a:t>
            </a:r>
            <a:endParaRPr lang="de-DE" altLang="de-DE" noProof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4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en-US" altLang="de-DE" noProof="0"/>
              <a:t>Click to edit Master subtitle style</a:t>
            </a:r>
            <a:endParaRPr lang="de-DE" altLang="de-DE" noProof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0EC855F-7248-44A7-94AE-28E22B3DF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fld id="{03C69639-9897-48EB-B7C5-6F9B9202BDB2}" type="datetimeFigureOut">
              <a:rPr lang="de-DE" smtClean="0"/>
              <a:t>23.07.2023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9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9A2D4C-7BBD-48EC-AE4D-100B6F0DB1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FB0A1E-E5CC-4FB4-A01B-73570C24AE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4" y="274638"/>
            <a:ext cx="2071687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CF7952-D2B3-4965-9077-7711F0C319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2857CA-C485-4223-909D-D137A76EDC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7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CC1135-2437-4149-AFE1-A82AEB133A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EBE996-B1D8-40BA-8DB4-677A5994E1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2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A00355-2D87-4C89-B096-59F87D57F6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1438D8-9342-4C0C-8144-8F6F689AEE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D8AAD-6E7C-4B24-AC07-B0F35B39C3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9EC4E7-AF5E-465F-8DF8-C294A34FFF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DD6D31-46E2-48FD-BF76-22623E713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A7C62B-6EC8-42A0-9D16-05F2D7699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0BA7F3-C8D7-46A3-A9A0-D55418D8AD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BFD972-A234-4481-858A-2FF3A27D21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60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31F754-3EDD-4B9A-B907-3E16A49C49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114E55E-1A0D-4C51-AEF8-96A1AE1C4E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3ABB3-0FA3-4D1B-9BB1-9078B59DB2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DDE2A-A115-4378-9A9F-2A5A2C1AAA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285449-9B71-4119-B1C3-B870360C9C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9107D-3F05-4105-A719-DE2B4D6949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6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9A81A19-8385-4678-9722-6163372A4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F841A35C-97CC-4B1E-AF67-254474F4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989138"/>
            <a:ext cx="8229600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D68514-B772-4440-B0EF-5A70FF6379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58EC845-FDFF-4B12-B913-B7D39892A2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</a:defRPr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  <p:grpSp>
        <p:nvGrpSpPr>
          <p:cNvPr id="1030" name="Group 21">
            <a:extLst>
              <a:ext uri="{FF2B5EF4-FFF2-40B4-BE49-F238E27FC236}">
                <a16:creationId xmlns:a16="http://schemas.microsoft.com/office/drawing/2014/main" id="{0B89C804-CC64-4C7E-AC39-B0373945D26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1032" name="Rectangle 15">
              <a:extLst>
                <a:ext uri="{FF2B5EF4-FFF2-40B4-BE49-F238E27FC236}">
                  <a16:creationId xmlns:a16="http://schemas.microsoft.com/office/drawing/2014/main" id="{6D63F74B-EA5D-447E-8D91-3BF4DCA42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3" name="Line 13">
              <a:extLst>
                <a:ext uri="{FF2B5EF4-FFF2-40B4-BE49-F238E27FC236}">
                  <a16:creationId xmlns:a16="http://schemas.microsoft.com/office/drawing/2014/main" id="{47D139A5-14BD-45A0-9D82-603CD5E2F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034" name="Rectangle 16">
              <a:extLst>
                <a:ext uri="{FF2B5EF4-FFF2-40B4-BE49-F238E27FC236}">
                  <a16:creationId xmlns:a16="http://schemas.microsoft.com/office/drawing/2014/main" id="{E418D7F1-D147-41AE-AECB-DB87BF6B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5" name="Rectangle 17">
              <a:extLst>
                <a:ext uri="{FF2B5EF4-FFF2-40B4-BE49-F238E27FC236}">
                  <a16:creationId xmlns:a16="http://schemas.microsoft.com/office/drawing/2014/main" id="{3DB1B801-C6B4-43E7-BDE0-6F379B77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6" name="Rectangle 18">
              <a:extLst>
                <a:ext uri="{FF2B5EF4-FFF2-40B4-BE49-F238E27FC236}">
                  <a16:creationId xmlns:a16="http://schemas.microsoft.com/office/drawing/2014/main" id="{CA9D0E4F-BFCC-4725-AB32-76E6F33C3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9CC1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</p:grpSp>
      <p:pic>
        <p:nvPicPr>
          <p:cNvPr id="1031" name="Grafik 12">
            <a:extLst>
              <a:ext uri="{FF2B5EF4-FFF2-40B4-BE49-F238E27FC236}">
                <a16:creationId xmlns:a16="http://schemas.microsoft.com/office/drawing/2014/main" id="{ECA80FA3-26D9-42EE-B8DE-D995F2436E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6346825"/>
            <a:ext cx="125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2F1-9DF9-404E-B6D2-F6863027E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Einführung in die Computerkartographie</a:t>
            </a:r>
            <a:br>
              <a:rPr lang="de-DE" dirty="0"/>
            </a:br>
            <a:r>
              <a:rPr lang="de-DE" i="1" dirty="0"/>
              <a:t>SS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8F6CE-748D-43D3-A49B-E45E853F9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Andreas Schönberg M.Sc.</a:t>
            </a:r>
          </a:p>
        </p:txBody>
      </p:sp>
    </p:spTree>
    <p:extLst>
      <p:ext uri="{BB962C8B-B14F-4D97-AF65-F5344CB8AC3E}">
        <p14:creationId xmlns:p14="http://schemas.microsoft.com/office/powerpoint/2010/main" val="389771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Übung - Arbeiten mit der Attributtabelle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135809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Erstellen Sie ein neues Feld „Area_km2“ Integer </a:t>
            </a:r>
            <a:r>
              <a:rPr lang="de-DE" dirty="0" err="1">
                <a:solidFill>
                  <a:srgbClr val="003366"/>
                </a:solidFill>
              </a:rPr>
              <a:t>Length</a:t>
            </a:r>
            <a:r>
              <a:rPr lang="de-DE" dirty="0">
                <a:solidFill>
                  <a:srgbClr val="003366"/>
                </a:solidFill>
              </a:rPr>
              <a:t> 10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7" y="171986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Berechnen Sie den Flächeninhalt der Länder in km2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45EA8EE-C9F4-4087-8429-06EF2D744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3" y="206371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Verwenden Sie einen Ausdruck, der sich auf das Feld „Area“ bezieht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BE844FC9-4C85-4F11-8875-41556B7F8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5" y="276933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Erstellen Sie ein neues Feld „POP_km2“ </a:t>
            </a:r>
            <a:r>
              <a:rPr lang="de-DE" dirty="0" err="1">
                <a:solidFill>
                  <a:srgbClr val="003366"/>
                </a:solidFill>
              </a:rPr>
              <a:t>Decimal</a:t>
            </a:r>
            <a:r>
              <a:rPr lang="de-DE" dirty="0">
                <a:solidFill>
                  <a:srgbClr val="003366"/>
                </a:solidFill>
              </a:rPr>
              <a:t> 10 Precision 3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499CBB9C-03F3-4093-9C99-B941BBB66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5" y="3114376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Berechnen Sie die Einwohnerzahl pro km2</a:t>
            </a:r>
          </a:p>
        </p:txBody>
      </p:sp>
    </p:spTree>
    <p:extLst>
      <p:ext uri="{BB962C8B-B14F-4D97-AF65-F5344CB8AC3E}">
        <p14:creationId xmlns:p14="http://schemas.microsoft.com/office/powerpoint/2010/main" val="5873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/>
              <a:t>Computerkartographie – </a:t>
            </a:r>
            <a:r>
              <a:rPr lang="de-DE" sz="2000" b="1"/>
              <a:t>(8) Arbeiten mit der Attributtabelle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Lösung - Arbeiten mit der Attributtabelle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135809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Ausdrücke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7" y="171986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$</a:t>
            </a:r>
            <a:r>
              <a:rPr lang="de-DE" dirty="0" err="1">
                <a:solidFill>
                  <a:srgbClr val="003366"/>
                </a:solidFill>
              </a:rPr>
              <a:t>area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45EA8EE-C9F4-4087-8429-06EF2D744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3" y="206371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Area / 1000000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2582F20-B282-43DF-B45F-DACD0A4D9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3" y="2450976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POP_EST / Area_km2</a:t>
            </a:r>
          </a:p>
        </p:txBody>
      </p:sp>
    </p:spTree>
    <p:extLst>
      <p:ext uri="{BB962C8B-B14F-4D97-AF65-F5344CB8AC3E}">
        <p14:creationId xmlns:p14="http://schemas.microsoft.com/office/powerpoint/2010/main" val="69882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8" name="Group 378">
            <a:extLst>
              <a:ext uri="{FF2B5EF4-FFF2-40B4-BE49-F238E27FC236}">
                <a16:creationId xmlns:a16="http://schemas.microsoft.com/office/drawing/2014/main" id="{101FD628-8F81-4F48-B51D-95B187533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63949"/>
              </p:ext>
            </p:extLst>
          </p:nvPr>
        </p:nvGraphicFramePr>
        <p:xfrm>
          <a:off x="318294" y="835534"/>
          <a:ext cx="7988219" cy="3200400"/>
        </p:xfrm>
        <a:graphic>
          <a:graphicData uri="http://schemas.openxmlformats.org/drawingml/2006/table">
            <a:tbl>
              <a:tblPr/>
              <a:tblGrid>
                <a:gridCol w="187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(1)	Einführung, Kursübersicht, Organisation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(2)    Datenmanagement und Rasterdaten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24.5.2023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(3)    Vektordaten und Visualisierung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24.5.2023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(4)    Schummerung und Höhenlinien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29.6.2023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(5)    Projektionen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06.07.2023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(6)    Drucklayout, Übersichtskarten, Linguistische (thematische) Karten, CSV-Format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06.07.2023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(7)    Digitalisierung und Kartierung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19.7.2023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(8)    Ausdrücke, Arbeiten mit der Attributtabelle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19.7.2023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(9)    Einführung in die Fernerkundung, Rasterrechner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19.7.2023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(10)  Repetitorium, Vergabe der Prüfungsleistung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15.9.2023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Abgabe Prüfungsleistung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Expressions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3" y="170673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Auswahl von Features durch „Ausdrücke“ 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5C0FE1C-0C12-4341-8D20-82593B86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3" y="216547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„alle Punkte, die das Attribut „Weltstadt“ haben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Regelbasierte Visualisierung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CB334DDC-BBE1-4F4E-B40E-0DC392A5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3" y="262421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Alle Punkte in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Punktlayer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x, die in Spalte „WORLDCITY“ eine 1 haben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BCF5DDC-7BE1-48E0-A574-1B14598C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2" y="308295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Ausdruck: „WORLDCITY“ = 1</a:t>
            </a:r>
          </a:p>
        </p:txBody>
      </p:sp>
    </p:spTree>
    <p:extLst>
      <p:ext uri="{BB962C8B-B14F-4D97-AF65-F5344CB8AC3E}">
        <p14:creationId xmlns:p14="http://schemas.microsoft.com/office/powerpoint/2010/main" val="2168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1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Expressions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2" y="178340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Symbolisierung – „</a:t>
            </a:r>
            <a:r>
              <a:rPr lang="de-DE" dirty="0" err="1">
                <a:solidFill>
                  <a:srgbClr val="003366"/>
                </a:solidFill>
              </a:rPr>
              <a:t>rule-based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Regelbasierte Visualisierung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8EB3E-A647-49A6-8277-93DFD819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11" y="1732812"/>
            <a:ext cx="4893718" cy="44073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C1D09-4653-4F29-BC14-49BFAC657037}"/>
              </a:ext>
            </a:extLst>
          </p:cNvPr>
          <p:cNvCxnSpPr/>
          <p:nvPr/>
        </p:nvCxnSpPr>
        <p:spPr>
          <a:xfrm>
            <a:off x="3642232" y="1968067"/>
            <a:ext cx="1183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1" y="215112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Neue Regel hinzufügen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1138D7-36A9-4C5C-B9E6-29C443C45E3D}"/>
              </a:ext>
            </a:extLst>
          </p:cNvPr>
          <p:cNvCxnSpPr>
            <a:cxnSpLocks/>
          </p:cNvCxnSpPr>
          <p:nvPr/>
        </p:nvCxnSpPr>
        <p:spPr>
          <a:xfrm>
            <a:off x="3642232" y="2350140"/>
            <a:ext cx="1244813" cy="314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 Box 4">
            <a:extLst>
              <a:ext uri="{FF2B5EF4-FFF2-40B4-BE49-F238E27FC236}">
                <a16:creationId xmlns:a16="http://schemas.microsoft.com/office/drawing/2014/main" id="{E89B5362-97EE-4582-B9E7-CCC77D73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562629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Ausdruck Editor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06DA2F-1BFA-4F12-B72B-B9FF5D3DA097}"/>
              </a:ext>
            </a:extLst>
          </p:cNvPr>
          <p:cNvCxnSpPr>
            <a:cxnSpLocks/>
          </p:cNvCxnSpPr>
          <p:nvPr/>
        </p:nvCxnSpPr>
        <p:spPr>
          <a:xfrm>
            <a:off x="2856036" y="2747295"/>
            <a:ext cx="3383399" cy="91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Expressions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2" y="178340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Ausdruck: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Regelbasierte Visualisierung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1" y="215112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Welche Feld/Wert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E89B5362-97EE-4582-B9E7-CCC77D73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50869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Operator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4CB42-DFCA-4393-9B75-C629BF44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63" y="2616832"/>
            <a:ext cx="5528430" cy="3561585"/>
          </a:xfrm>
          <a:prstGeom prst="rect">
            <a:avLst/>
          </a:prstGeom>
        </p:spPr>
      </p:pic>
      <p:sp>
        <p:nvSpPr>
          <p:cNvPr id="15" name="Text Box 4">
            <a:extLst>
              <a:ext uri="{FF2B5EF4-FFF2-40B4-BE49-F238E27FC236}">
                <a16:creationId xmlns:a16="http://schemas.microsoft.com/office/drawing/2014/main" id="{A2CF06F7-2635-49E1-94E4-98B06571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85736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Wert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06DA2F-1BFA-4F12-B72B-B9FF5D3DA097}"/>
              </a:ext>
            </a:extLst>
          </p:cNvPr>
          <p:cNvCxnSpPr>
            <a:cxnSpLocks/>
          </p:cNvCxnSpPr>
          <p:nvPr/>
        </p:nvCxnSpPr>
        <p:spPr>
          <a:xfrm>
            <a:off x="1327487" y="3026682"/>
            <a:ext cx="5880137" cy="1652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1138D7-36A9-4C5C-B9E6-29C443C45E3D}"/>
              </a:ext>
            </a:extLst>
          </p:cNvPr>
          <p:cNvCxnSpPr>
            <a:cxnSpLocks/>
          </p:cNvCxnSpPr>
          <p:nvPr/>
        </p:nvCxnSpPr>
        <p:spPr>
          <a:xfrm>
            <a:off x="2643308" y="2261509"/>
            <a:ext cx="2935300" cy="1626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C1D09-4653-4F29-BC14-49BFAC657037}"/>
              </a:ext>
            </a:extLst>
          </p:cNvPr>
          <p:cNvCxnSpPr>
            <a:cxnSpLocks/>
          </p:cNvCxnSpPr>
          <p:nvPr/>
        </p:nvCxnSpPr>
        <p:spPr>
          <a:xfrm>
            <a:off x="1552175" y="2693358"/>
            <a:ext cx="2051637" cy="2677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6" grpId="0"/>
      <p:bldP spid="1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Expressions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2" y="178340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„Fields an </a:t>
            </a:r>
            <a:r>
              <a:rPr lang="de-DE" dirty="0" err="1">
                <a:solidFill>
                  <a:srgbClr val="003366"/>
                </a:solidFill>
              </a:rPr>
              <a:t>values</a:t>
            </a:r>
            <a:r>
              <a:rPr lang="de-DE" dirty="0">
                <a:solidFill>
                  <a:srgbClr val="003366"/>
                </a:solidFill>
              </a:rPr>
              <a:t>“ sind die „Spalten“ der Attributtabelle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Regelbasierte Visualisierung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1" y="215112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„Values“ können per Hand eingegeben werden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E89B5362-97EE-4582-B9E7-CCC77D73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50869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„All </a:t>
            </a:r>
            <a:r>
              <a:rPr lang="de-DE" dirty="0" err="1">
                <a:solidFill>
                  <a:srgbClr val="003366"/>
                </a:solidFill>
              </a:rPr>
              <a:t>unique</a:t>
            </a:r>
            <a:r>
              <a:rPr lang="de-DE" dirty="0">
                <a:solidFill>
                  <a:srgbClr val="003366"/>
                </a:solidFill>
              </a:rPr>
              <a:t>“ zeigt alle Werte die es in der Spalte gibt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2CF06F7-2635-49E1-94E4-98B06571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85736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„Sample“ gibt 10 zufällige Werte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BCE45D1-BB29-4AC0-93AD-22C6B07B4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9" y="3742816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Ausdrücke können direkt eingegeben werden 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F0C295BC-F4B0-44DD-8E99-02B29F7DC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4074100"/>
            <a:ext cx="850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Fields, Values und Operatoren können auch durch Doppelklick in den Ausdruck übernommen werden</a:t>
            </a:r>
          </a:p>
        </p:txBody>
      </p:sp>
    </p:spTree>
    <p:extLst>
      <p:ext uri="{BB962C8B-B14F-4D97-AF65-F5344CB8AC3E}">
        <p14:creationId xmlns:p14="http://schemas.microsoft.com/office/powerpoint/2010/main" val="23490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6" grpId="0"/>
      <p:bldP spid="19" grpId="0"/>
      <p:bldP spid="15" grpId="0"/>
      <p:bldP spid="14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Übung - Ausdrücke 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135809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Laden Sie den Vektor „ne_10m_populated_places.shp“ aus Session 6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7" y="171986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Visualisieren Sie nur die Städte, die das Attribut „WORLDCITY“ </a:t>
            </a:r>
            <a:r>
              <a:rPr lang="de-DE" dirty="0" err="1">
                <a:solidFill>
                  <a:srgbClr val="003366"/>
                </a:solidFill>
              </a:rPr>
              <a:t>besitzten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E89B5362-97EE-4582-B9E7-CCC77D73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6" y="2499096"/>
            <a:ext cx="850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Visualisieren Sie zusätzlich (neuer Ausdruck) die Städte, deren Bevölkerung (POP_MAX) weniger als 1.000.000 beträgt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2CF06F7-2635-49E1-94E4-98B06571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5" y="3359121"/>
            <a:ext cx="85074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Erstellen Sie einen neuen Ausdruck, in welchem Sie die Städte visualisieren, die sowohl das Attribut „WORLDCITY“ aufweisen, sowie deren Bevölkerung weniger als 1.000.000 Einwohner zählt.</a:t>
            </a:r>
          </a:p>
        </p:txBody>
      </p:sp>
    </p:spTree>
    <p:extLst>
      <p:ext uri="{BB962C8B-B14F-4D97-AF65-F5344CB8AC3E}">
        <p14:creationId xmlns:p14="http://schemas.microsoft.com/office/powerpoint/2010/main" val="2297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Arbeiten mit der Attributtabelle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794F435-5A16-4ECB-8B0F-CEEEE3633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1625989"/>
            <a:ext cx="7349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Attributtabelle nur bei Vektoren (nicht bei Rastern)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CB00F18A-665E-4A83-AC1B-9169CE2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1981210"/>
            <a:ext cx="7349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Zeilen sind Features (</a:t>
            </a: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Orte, Flüsse, Länder)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0020083-4E93-4A6F-A0FA-CF82FE31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2271923"/>
            <a:ext cx="7349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Spalten sind die Attribute (</a:t>
            </a: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Name des Ortes)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A1E4B780-899B-4120-8387-9817DA98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2811867"/>
            <a:ext cx="3192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Durch Aktivieren des Bearbeitungsmodus, kann die Tabelle bearbeitet werden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8CF25-856C-42A8-8A12-50A36A8F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67" y="2917857"/>
            <a:ext cx="4525097" cy="297194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89128D-B73C-463C-B02E-6CE1FD4EC5C6}"/>
              </a:ext>
            </a:extLst>
          </p:cNvPr>
          <p:cNvCxnSpPr>
            <a:cxnSpLocks/>
          </p:cNvCxnSpPr>
          <p:nvPr/>
        </p:nvCxnSpPr>
        <p:spPr>
          <a:xfrm>
            <a:off x="3337787" y="3142474"/>
            <a:ext cx="1003692" cy="5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 Box 4">
            <a:extLst>
              <a:ext uri="{FF2B5EF4-FFF2-40B4-BE49-F238E27FC236}">
                <a16:creationId xmlns:a16="http://schemas.microsoft.com/office/drawing/2014/main" id="{6C8DCD19-B617-4934-B4A0-24A6AD73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3865313"/>
            <a:ext cx="31005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Features können durch Ausdrücke selektiert werden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87A901-E15F-49DE-B814-54D7CB17FF4C}"/>
              </a:ext>
            </a:extLst>
          </p:cNvPr>
          <p:cNvCxnSpPr>
            <a:cxnSpLocks/>
          </p:cNvCxnSpPr>
          <p:nvPr/>
        </p:nvCxnSpPr>
        <p:spPr>
          <a:xfrm flipV="1">
            <a:off x="3273398" y="3225581"/>
            <a:ext cx="3834333" cy="220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 Box 4">
            <a:extLst>
              <a:ext uri="{FF2B5EF4-FFF2-40B4-BE49-F238E27FC236}">
                <a16:creationId xmlns:a16="http://schemas.microsoft.com/office/drawing/2014/main" id="{A7D2C18D-A0EE-4B0C-A067-56BCBA67F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04" y="4966473"/>
            <a:ext cx="31005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Mit dem „Field </a:t>
            </a:r>
            <a:r>
              <a:rPr lang="de-DE" dirty="0" err="1">
                <a:solidFill>
                  <a:srgbClr val="003366"/>
                </a:solidFill>
              </a:rPr>
              <a:t>calculator</a:t>
            </a:r>
            <a:r>
              <a:rPr lang="de-DE" dirty="0">
                <a:solidFill>
                  <a:srgbClr val="003366"/>
                </a:solidFill>
              </a:rPr>
              <a:t>“ können Berechnungen durchgeführt werden.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C3DF28-C840-459F-8E09-2B62F27A7200}"/>
              </a:ext>
            </a:extLst>
          </p:cNvPr>
          <p:cNvCxnSpPr>
            <a:cxnSpLocks/>
          </p:cNvCxnSpPr>
          <p:nvPr/>
        </p:nvCxnSpPr>
        <p:spPr>
          <a:xfrm flipV="1">
            <a:off x="3470932" y="3273078"/>
            <a:ext cx="2261357" cy="83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  <p:bldP spid="13" grpId="0"/>
      <p:bldP spid="20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Übung - Arbeiten mit der Attributtabelle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135809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Laden Sie den Vektor „</a:t>
            </a:r>
            <a:r>
              <a:rPr lang="fr-FR" dirty="0">
                <a:solidFill>
                  <a:srgbClr val="003366"/>
                </a:solidFill>
              </a:rPr>
              <a:t>ne_10m_admin_0_countries</a:t>
            </a:r>
            <a:r>
              <a:rPr lang="de-DE" dirty="0">
                <a:solidFill>
                  <a:srgbClr val="003366"/>
                </a:solidFill>
              </a:rPr>
              <a:t>.shp“ aus Session 6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7" y="171986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Öffnen Sie die Attributtabelle des </a:t>
            </a:r>
            <a:r>
              <a:rPr lang="de-DE" dirty="0" err="1">
                <a:solidFill>
                  <a:srgbClr val="003366"/>
                </a:solidFill>
              </a:rPr>
              <a:t>Layers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882331A-5C22-4182-97CA-7D1B258B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5" y="2089199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Aktivieren Sie den Bearbeitungsmodus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AB0EEEB-8839-4B69-9B40-6CF8AB834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5" y="247127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Fügen Sie ein neues Feld „Area“ hinzu mit </a:t>
            </a:r>
            <a:r>
              <a:rPr lang="de-DE" dirty="0" err="1">
                <a:solidFill>
                  <a:srgbClr val="003366"/>
                </a:solidFill>
              </a:rPr>
              <a:t>Decimal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Length</a:t>
            </a:r>
            <a:r>
              <a:rPr lang="de-DE" dirty="0">
                <a:solidFill>
                  <a:srgbClr val="003366"/>
                </a:solidFill>
              </a:rPr>
              <a:t> 30 Precision 3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4E3006D-365D-4356-8CEB-B670E34A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5" y="291706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Öffnen Sie den „Field </a:t>
            </a:r>
            <a:r>
              <a:rPr lang="de-DE" dirty="0" err="1">
                <a:solidFill>
                  <a:srgbClr val="003366"/>
                </a:solidFill>
              </a:rPr>
              <a:t>calculator</a:t>
            </a:r>
            <a:r>
              <a:rPr lang="de-DE" dirty="0">
                <a:solidFill>
                  <a:srgbClr val="003366"/>
                </a:solidFill>
              </a:rPr>
              <a:t>“ und wählen Sie „Update </a:t>
            </a:r>
            <a:r>
              <a:rPr lang="de-DE" dirty="0" err="1">
                <a:solidFill>
                  <a:srgbClr val="003366"/>
                </a:solidFill>
              </a:rPr>
              <a:t>existing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field</a:t>
            </a:r>
            <a:r>
              <a:rPr lang="de-DE" dirty="0">
                <a:solidFill>
                  <a:srgbClr val="003366"/>
                </a:solidFill>
              </a:rPr>
              <a:t>“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CEC8C384-187B-494D-B57B-23A42FDD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" y="328639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Erstellen Sie einen Ausdruck um den Flächeninhalt zu berechnen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E590725-BA88-4E7D-AC4D-4596507E5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" y="409396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Diskutieren Sie das Ergebnis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0BFDFD5B-B13A-497D-AD66-7077BCA05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" y="446329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In welcher Einheit wird die Fläche dargestellt?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E0DF3CF9-2DA7-4CAE-885C-CED4E690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" y="48263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Wo / Wie können Sie das herausfinden?</a:t>
            </a:r>
          </a:p>
        </p:txBody>
      </p:sp>
    </p:spTree>
    <p:extLst>
      <p:ext uri="{BB962C8B-B14F-4D97-AF65-F5344CB8AC3E}">
        <p14:creationId xmlns:p14="http://schemas.microsoft.com/office/powerpoint/2010/main" val="27343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9" grpId="0"/>
      <p:bldP spid="10" grpId="0"/>
      <p:bldP spid="12" grpId="0"/>
      <p:bldP spid="13" grpId="0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09_germanistik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FB09_Präsentationsvorlage_4-3-Format</Template>
  <TotalTime>0</TotalTime>
  <Words>644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09_germanistik</vt:lpstr>
      <vt:lpstr>Image</vt:lpstr>
      <vt:lpstr>Einführung in die Computerkartographie SS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Qgis Workshop 2022</dc:title>
  <dc:creator>Geomaster</dc:creator>
  <cp:lastModifiedBy>Geomaster</cp:lastModifiedBy>
  <cp:revision>117</cp:revision>
  <dcterms:created xsi:type="dcterms:W3CDTF">2022-02-21T14:57:57Z</dcterms:created>
  <dcterms:modified xsi:type="dcterms:W3CDTF">2023-07-23T13:03:36Z</dcterms:modified>
</cp:coreProperties>
</file>