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5" r:id="rId4"/>
    <p:sldId id="260" r:id="rId5"/>
    <p:sldId id="266" r:id="rId6"/>
    <p:sldId id="262" r:id="rId7"/>
    <p:sldId id="261" r:id="rId8"/>
    <p:sldId id="263" r:id="rId9"/>
    <p:sldId id="264" r:id="rId10"/>
    <p:sldId id="267" r:id="rId11"/>
    <p:sldId id="268" r:id="rId12"/>
    <p:sldId id="270" r:id="rId13"/>
    <p:sldId id="269" r:id="rId14"/>
    <p:sldId id="273" r:id="rId15"/>
    <p:sldId id="271" r:id="rId16"/>
    <p:sldId id="272" r:id="rId17"/>
    <p:sldId id="274" r:id="rId18"/>
    <p:sldId id="275" r:id="rId19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38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jpeg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53">
            <a:extLst>
              <a:ext uri="{FF2B5EF4-FFF2-40B4-BE49-F238E27FC236}">
                <a16:creationId xmlns:a16="http://schemas.microsoft.com/office/drawing/2014/main" id="{DF4DD78B-A88A-49FC-BDC1-9B4FA1FEB370}"/>
              </a:ext>
            </a:extLst>
          </p:cNvPr>
          <p:cNvGrpSpPr>
            <a:grpSpLocks/>
          </p:cNvGrpSpPr>
          <p:nvPr/>
        </p:nvGrpSpPr>
        <p:grpSpPr bwMode="auto">
          <a:xfrm>
            <a:off x="1" y="2422527"/>
            <a:ext cx="9155113" cy="4435475"/>
            <a:chOff x="0" y="1526"/>
            <a:chExt cx="5767" cy="2794"/>
          </a:xfrm>
        </p:grpSpPr>
        <p:sp>
          <p:nvSpPr>
            <p:cNvPr id="5" name="Rectangle 29">
              <a:extLst>
                <a:ext uri="{FF2B5EF4-FFF2-40B4-BE49-F238E27FC236}">
                  <a16:creationId xmlns:a16="http://schemas.microsoft.com/office/drawing/2014/main" id="{0F00BA43-A089-47F6-964A-92D237492D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3" y="3161"/>
              <a:ext cx="1837" cy="784"/>
            </a:xfrm>
            <a:prstGeom prst="rect">
              <a:avLst/>
            </a:prstGeom>
            <a:solidFill>
              <a:srgbClr val="306F9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de-DE" altLang="de-DE" sz="1800"/>
            </a:p>
          </p:txBody>
        </p:sp>
        <p:sp>
          <p:nvSpPr>
            <p:cNvPr id="6" name="Rectangle 30">
              <a:extLst>
                <a:ext uri="{FF2B5EF4-FFF2-40B4-BE49-F238E27FC236}">
                  <a16:creationId xmlns:a16="http://schemas.microsoft.com/office/drawing/2014/main" id="{1AE62279-20F9-4AC2-B76F-0AE50D94A0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942"/>
              <a:ext cx="5760" cy="378"/>
            </a:xfrm>
            <a:prstGeom prst="rect">
              <a:avLst/>
            </a:prstGeom>
            <a:solidFill>
              <a:srgbClr val="E4E5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de-DE" altLang="de-DE" sz="1800"/>
            </a:p>
          </p:txBody>
        </p:sp>
        <p:sp>
          <p:nvSpPr>
            <p:cNvPr id="7" name="Rectangle 31">
              <a:extLst>
                <a:ext uri="{FF2B5EF4-FFF2-40B4-BE49-F238E27FC236}">
                  <a16:creationId xmlns:a16="http://schemas.microsoft.com/office/drawing/2014/main" id="{F0D1E05D-C32C-4A53-8230-9219D74ABB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161"/>
              <a:ext cx="3925" cy="784"/>
            </a:xfrm>
            <a:prstGeom prst="rect">
              <a:avLst/>
            </a:prstGeom>
            <a:solidFill>
              <a:srgbClr val="F3F5F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de-DE" altLang="de-DE" sz="1800"/>
            </a:p>
          </p:txBody>
        </p:sp>
        <p:sp>
          <p:nvSpPr>
            <p:cNvPr id="8" name="Rectangle 32">
              <a:extLst>
                <a:ext uri="{FF2B5EF4-FFF2-40B4-BE49-F238E27FC236}">
                  <a16:creationId xmlns:a16="http://schemas.microsoft.com/office/drawing/2014/main" id="{9D705C5D-0EA7-47FD-9C3D-5963163D92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8" y="1526"/>
              <a:ext cx="822" cy="839"/>
            </a:xfrm>
            <a:prstGeom prst="rect">
              <a:avLst/>
            </a:prstGeom>
            <a:solidFill>
              <a:srgbClr val="306F9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de-DE" altLang="de-DE" sz="1800"/>
            </a:p>
          </p:txBody>
        </p:sp>
        <p:sp>
          <p:nvSpPr>
            <p:cNvPr id="9" name="Rectangle 34">
              <a:extLst>
                <a:ext uri="{FF2B5EF4-FFF2-40B4-BE49-F238E27FC236}">
                  <a16:creationId xmlns:a16="http://schemas.microsoft.com/office/drawing/2014/main" id="{C38BA001-9A29-4E23-BEB2-120DB1F9E0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526"/>
              <a:ext cx="4934" cy="839"/>
            </a:xfrm>
            <a:prstGeom prst="rect">
              <a:avLst/>
            </a:prstGeom>
            <a:solidFill>
              <a:srgbClr val="F3F5F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de-DE" altLang="de-DE" sz="1800"/>
            </a:p>
          </p:txBody>
        </p:sp>
        <p:sp>
          <p:nvSpPr>
            <p:cNvPr id="10" name="Rectangle 33">
              <a:extLst>
                <a:ext uri="{FF2B5EF4-FFF2-40B4-BE49-F238E27FC236}">
                  <a16:creationId xmlns:a16="http://schemas.microsoft.com/office/drawing/2014/main" id="{6BA2C2E2-6CE1-4233-BFF5-66FA779A37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366"/>
              <a:ext cx="3368" cy="7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de-DE" altLang="de-DE" sz="1800"/>
            </a:p>
          </p:txBody>
        </p:sp>
        <p:graphicFrame>
          <p:nvGraphicFramePr>
            <p:cNvPr id="11" name="Object 52">
              <a:extLst>
                <a:ext uri="{FF2B5EF4-FFF2-40B4-BE49-F238E27FC236}">
                  <a16:creationId xmlns:a16="http://schemas.microsoft.com/office/drawing/2014/main" id="{58A2EDC2-5208-44C3-8ABE-FEA2CE2075F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54" y="2364"/>
            <a:ext cx="2013" cy="7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3" name="Image" r:id="rId3" imgW="4228571" imgH="1676190" progId="Photoshop.Image.9">
                    <p:embed/>
                  </p:oleObj>
                </mc:Choice>
                <mc:Fallback>
                  <p:oleObj name="Image" r:id="rId3" imgW="4228571" imgH="1676190" progId="Photoshop.Image.9">
                    <p:embed/>
                    <p:pic>
                      <p:nvPicPr>
                        <p:cNvPr id="11" name="Object 52">
                          <a:extLst>
                            <a:ext uri="{FF2B5EF4-FFF2-40B4-BE49-F238E27FC236}">
                              <a16:creationId xmlns:a16="http://schemas.microsoft.com/office/drawing/2014/main" id="{58A2EDC2-5208-44C3-8ABE-FEA2CE2075F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54" y="2364"/>
                          <a:ext cx="2013" cy="7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2" name="Grafik 21">
            <a:extLst>
              <a:ext uri="{FF2B5EF4-FFF2-40B4-BE49-F238E27FC236}">
                <a16:creationId xmlns:a16="http://schemas.microsoft.com/office/drawing/2014/main" id="{5F527149-51F8-469D-B239-369F720295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26" y="282577"/>
            <a:ext cx="269875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68313" y="2419352"/>
            <a:ext cx="7199312" cy="15144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de-DE" noProof="0"/>
              <a:t>Click to edit Master title style</a:t>
            </a:r>
            <a:endParaRPr lang="de-DE" altLang="de-DE" noProof="0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468314" y="4003675"/>
            <a:ext cx="4679950" cy="1512888"/>
          </a:xfrm>
        </p:spPr>
        <p:txBody>
          <a:bodyPr/>
          <a:lstStyle>
            <a:lvl1pPr marL="180975" indent="1588">
              <a:buFontTx/>
              <a:buNone/>
              <a:defRPr sz="1800"/>
            </a:lvl1pPr>
          </a:lstStyle>
          <a:p>
            <a:pPr lvl="0"/>
            <a:r>
              <a:rPr lang="en-US" altLang="de-DE" noProof="0"/>
              <a:t>Click to edit Master subtitle style</a:t>
            </a:r>
            <a:endParaRPr lang="de-DE" altLang="de-DE" noProof="0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00EC855F-7248-44A7-94AE-28E22B3DF75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003366"/>
                </a:solidFill>
                <a:latin typeface="Arial" charset="0"/>
                <a:cs typeface="+mn-cs"/>
              </a:defRPr>
            </a:lvl1pPr>
          </a:lstStyle>
          <a:p>
            <a:fld id="{03C69639-9897-48EB-B7C5-6F9B9202BDB2}" type="datetimeFigureOut">
              <a:rPr lang="de-DE" smtClean="0"/>
              <a:t>21.02.2022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6295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09A2D4C-7BBD-48EC-AE4D-100B6F0DB10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1FB0A1E-E5CC-4FB4-A01B-73570C24AE5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7BD1DE-4C2E-43A0-B151-97937DF7F3F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9214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15114" y="274638"/>
            <a:ext cx="2071687" cy="574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95288" y="274638"/>
            <a:ext cx="6067425" cy="57467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CCF7952-D2B3-4965-9077-7711F0C3197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B2857CA-C485-4223-909D-D137A76EDC0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7BD1DE-4C2E-43A0-B151-97937DF7F3F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9677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9CC1135-2437-4149-AFE1-A82AEB133A4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8EBE996-B1D8-40BA-8DB4-677A5994E14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7BD1DE-4C2E-43A0-B151-97937DF7F3F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1924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0A00355-2D87-4C89-B096-59F87D57F65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51438D8-9342-4C0C-8144-8F6F689AEE4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7BD1DE-4C2E-43A0-B151-97937DF7F3F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9158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5288" y="1971675"/>
            <a:ext cx="4038600" cy="4049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86288" y="1971675"/>
            <a:ext cx="4038600" cy="4049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F8D8AAD-6E7C-4B24-AC07-B0F35B39C38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39EC4E7-AF5E-465F-8DF8-C294A34FFFC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7BD1DE-4C2E-43A0-B151-97937DF7F3F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579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22DD6D31-46E2-48FD-BF76-22623E713E9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A5A7C62B-6EC8-42A0-9D16-05F2D769947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7BD1DE-4C2E-43A0-B151-97937DF7F3F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0029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AF0BA7F3-C8D7-46A3-A9A0-D55418D8AD6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CBFD972-A234-4481-858A-2FF3A27D21B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7BD1DE-4C2E-43A0-B151-97937DF7F3F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4603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F831F754-3EDD-4B9A-B907-3E16A49C49A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3114E55E-1A0D-4C51-AEF8-96A1AE1C4EA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7BD1DE-4C2E-43A0-B151-97937DF7F3F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9316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8A3ABB3-0FA3-4D1B-9BB1-9078B59DB2F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BADDE2A-A115-4378-9A9F-2A5A2C1AAA8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7BD1DE-4C2E-43A0-B151-97937DF7F3F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870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B285449-9B71-4119-B1C3-B870360C9C8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CB9107D-3F05-4105-A719-DE2B4D6949C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7BD1DE-4C2E-43A0-B151-97937DF7F3F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2267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>
            <a:extLst>
              <a:ext uri="{FF2B5EF4-FFF2-40B4-BE49-F238E27FC236}">
                <a16:creationId xmlns:a16="http://schemas.microsoft.com/office/drawing/2014/main" id="{69A81A19-8385-4678-9722-6163372A47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sp>
        <p:nvSpPr>
          <p:cNvPr id="1027" name="Rectangle 4">
            <a:extLst>
              <a:ext uri="{FF2B5EF4-FFF2-40B4-BE49-F238E27FC236}">
                <a16:creationId xmlns:a16="http://schemas.microsoft.com/office/drawing/2014/main" id="{F841A35C-97CC-4B1E-AF67-254474F409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4025" y="1989138"/>
            <a:ext cx="8229600" cy="4049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Textmasterformate durch Klicken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A3D68514-B772-4440-B0EF-5A70FF63798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40425" y="6235700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003366"/>
                </a:solidFill>
                <a:latin typeface="Arial" charset="0"/>
                <a:cs typeface="+mn-cs"/>
              </a:defRPr>
            </a:lvl1pPr>
          </a:lstStyle>
          <a:p>
            <a:endParaRPr lang="de-DE"/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A58EC845-FDFF-4B12-B913-B7D39892A27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23850" y="62325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003366"/>
                </a:solidFill>
              </a:defRPr>
            </a:lvl1pPr>
          </a:lstStyle>
          <a:p>
            <a:fld id="{A07BD1DE-4C2E-43A0-B151-97937DF7F3F2}" type="slidenum">
              <a:rPr lang="de-DE" smtClean="0"/>
              <a:t>‹#›</a:t>
            </a:fld>
            <a:endParaRPr lang="de-DE"/>
          </a:p>
        </p:txBody>
      </p:sp>
      <p:grpSp>
        <p:nvGrpSpPr>
          <p:cNvPr id="1030" name="Group 21">
            <a:extLst>
              <a:ext uri="{FF2B5EF4-FFF2-40B4-BE49-F238E27FC236}">
                <a16:creationId xmlns:a16="http://schemas.microsoft.com/office/drawing/2014/main" id="{0B89C804-CC64-4C7E-AC39-B0373945D267}"/>
              </a:ext>
            </a:extLst>
          </p:cNvPr>
          <p:cNvGrpSpPr>
            <a:grpSpLocks/>
          </p:cNvGrpSpPr>
          <p:nvPr/>
        </p:nvGrpSpPr>
        <p:grpSpPr bwMode="auto">
          <a:xfrm>
            <a:off x="-3175" y="2438400"/>
            <a:ext cx="9144000" cy="4419600"/>
            <a:chOff x="-2" y="1536"/>
            <a:chExt cx="5760" cy="2784"/>
          </a:xfrm>
        </p:grpSpPr>
        <p:sp>
          <p:nvSpPr>
            <p:cNvPr id="1032" name="Rectangle 15">
              <a:extLst>
                <a:ext uri="{FF2B5EF4-FFF2-40B4-BE49-F238E27FC236}">
                  <a16:creationId xmlns:a16="http://schemas.microsoft.com/office/drawing/2014/main" id="{6D63F74B-EA5D-447E-8D91-3BF4DCA42A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" y="1536"/>
              <a:ext cx="156" cy="817"/>
            </a:xfrm>
            <a:prstGeom prst="rect">
              <a:avLst/>
            </a:prstGeom>
            <a:solidFill>
              <a:srgbClr val="457B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de-DE" altLang="de-DE" sz="1800"/>
            </a:p>
          </p:txBody>
        </p:sp>
        <p:sp>
          <p:nvSpPr>
            <p:cNvPr id="1033" name="Line 13">
              <a:extLst>
                <a:ext uri="{FF2B5EF4-FFF2-40B4-BE49-F238E27FC236}">
                  <a16:creationId xmlns:a16="http://schemas.microsoft.com/office/drawing/2014/main" id="{47D139A5-14BD-45A0-9D82-603CD5E2FA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" y="3953"/>
              <a:ext cx="5760" cy="0"/>
            </a:xfrm>
            <a:prstGeom prst="line">
              <a:avLst/>
            </a:prstGeom>
            <a:noFill/>
            <a:ln w="6350">
              <a:solidFill>
                <a:srgbClr val="E4E5EA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 sz="1800"/>
            </a:p>
          </p:txBody>
        </p:sp>
        <p:sp>
          <p:nvSpPr>
            <p:cNvPr id="1034" name="Rectangle 16">
              <a:extLst>
                <a:ext uri="{FF2B5EF4-FFF2-40B4-BE49-F238E27FC236}">
                  <a16:creationId xmlns:a16="http://schemas.microsoft.com/office/drawing/2014/main" id="{E418D7F1-D147-41AE-AECB-DB87BF6B42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" y="3176"/>
              <a:ext cx="156" cy="778"/>
            </a:xfrm>
            <a:prstGeom prst="rect">
              <a:avLst/>
            </a:prstGeom>
            <a:solidFill>
              <a:srgbClr val="457B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de-DE" altLang="de-DE" sz="1800"/>
            </a:p>
          </p:txBody>
        </p:sp>
        <p:sp>
          <p:nvSpPr>
            <p:cNvPr id="1035" name="Rectangle 17">
              <a:extLst>
                <a:ext uri="{FF2B5EF4-FFF2-40B4-BE49-F238E27FC236}">
                  <a16:creationId xmlns:a16="http://schemas.microsoft.com/office/drawing/2014/main" id="{3DB1B801-C6B4-43E7-BDE0-6F379B779B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" y="3952"/>
              <a:ext cx="156" cy="368"/>
            </a:xfrm>
            <a:prstGeom prst="rect">
              <a:avLst/>
            </a:prstGeom>
            <a:solidFill>
              <a:srgbClr val="E4E5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de-DE" altLang="de-DE" sz="1800"/>
            </a:p>
          </p:txBody>
        </p:sp>
        <p:sp>
          <p:nvSpPr>
            <p:cNvPr id="1036" name="Rectangle 18">
              <a:extLst>
                <a:ext uri="{FF2B5EF4-FFF2-40B4-BE49-F238E27FC236}">
                  <a16:creationId xmlns:a16="http://schemas.microsoft.com/office/drawing/2014/main" id="{CA9D0E4F-BFCC-4725-AB32-76E6F33C32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" y="2354"/>
              <a:ext cx="156" cy="821"/>
            </a:xfrm>
            <a:prstGeom prst="rect">
              <a:avLst/>
            </a:prstGeom>
            <a:solidFill>
              <a:srgbClr val="9CC1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de-DE" altLang="de-DE" sz="1800"/>
            </a:p>
          </p:txBody>
        </p:sp>
      </p:grpSp>
      <p:pic>
        <p:nvPicPr>
          <p:cNvPr id="1031" name="Grafik 12">
            <a:extLst>
              <a:ext uri="{FF2B5EF4-FFF2-40B4-BE49-F238E27FC236}">
                <a16:creationId xmlns:a16="http://schemas.microsoft.com/office/drawing/2014/main" id="{ECA80FA3-26D9-42EE-B8DE-D995F2436E2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0175" y="6346825"/>
            <a:ext cx="12573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411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4D4D4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4D4D4D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4D4D4D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4D4D4D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4D4D4D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4D4D4D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4D4D4D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4D4D4D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4D4D4D"/>
          </a:solidFill>
          <a:latin typeface="Arial" charset="0"/>
        </a:defRPr>
      </a:lvl9pPr>
    </p:titleStyle>
    <p:bodyStyle>
      <a:lvl1pPr marL="342900" indent="-160338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4D4D4D"/>
          </a:solidFill>
          <a:latin typeface="+mn-lt"/>
          <a:ea typeface="+mn-ea"/>
          <a:cs typeface="+mn-cs"/>
        </a:defRPr>
      </a:lvl1pPr>
      <a:lvl2pPr marL="808038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4D4D4D"/>
          </a:solidFill>
          <a:latin typeface="+mn-lt"/>
        </a:defRPr>
      </a:lvl2pPr>
      <a:lvl3pPr marL="1216025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rgbClr val="4D4D4D"/>
          </a:solidFill>
          <a:latin typeface="+mn-lt"/>
        </a:defRPr>
      </a:lvl3pPr>
      <a:lvl4pPr marL="1624013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rgbClr val="4D4D4D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rgbClr val="4D4D4D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rgbClr val="4D4D4D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rgbClr val="4D4D4D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rgbClr val="4D4D4D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rgbClr val="4D4D4D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aturalearthdata.com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DC2F1-9DF9-404E-B6D2-F6863027E2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Einführung in </a:t>
            </a:r>
            <a:r>
              <a:rPr lang="de-DE" dirty="0" err="1"/>
              <a:t>Qgis</a:t>
            </a:r>
            <a:br>
              <a:rPr lang="de-DE" dirty="0"/>
            </a:br>
            <a:r>
              <a:rPr lang="de-DE" i="1" dirty="0"/>
              <a:t>Workshop 2022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F8F6CE-748D-43D3-A49B-E45E853F97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Andreas Schönberg M.Sc.</a:t>
            </a:r>
          </a:p>
        </p:txBody>
      </p:sp>
    </p:spTree>
    <p:extLst>
      <p:ext uri="{BB962C8B-B14F-4D97-AF65-F5344CB8AC3E}">
        <p14:creationId xmlns:p14="http://schemas.microsoft.com/office/powerpoint/2010/main" val="3897718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80607996-61FC-4597-BC2C-4862B451E37A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44452"/>
            <a:ext cx="8229600" cy="504825"/>
          </a:xfrm>
          <a:prstGeom prst="rect">
            <a:avLst/>
          </a:prstGeom>
        </p:spPr>
        <p:txBody>
          <a:bodyPr anchor="ctr" anchorCtr="0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9pPr>
          </a:lstStyle>
          <a:p>
            <a:r>
              <a:rPr lang="de-DE" sz="2000" dirty="0" err="1"/>
              <a:t>Qgis</a:t>
            </a:r>
            <a:r>
              <a:rPr lang="de-DE" sz="2000" dirty="0"/>
              <a:t> Workshop – </a:t>
            </a:r>
            <a:r>
              <a:rPr lang="de-DE" sz="2000" b="1" dirty="0"/>
              <a:t>(3) </a:t>
            </a:r>
            <a:r>
              <a:rPr lang="de-DE" sz="2000" dirty="0"/>
              <a:t>Project World </a:t>
            </a:r>
            <a:r>
              <a:rPr lang="de-DE" sz="2000" dirty="0" err="1"/>
              <a:t>Map</a:t>
            </a:r>
            <a:endParaRPr lang="de-DE" sz="2000" b="1" dirty="0"/>
          </a:p>
        </p:txBody>
      </p:sp>
      <p:sp>
        <p:nvSpPr>
          <p:cNvPr id="6" name="Line 221">
            <a:extLst>
              <a:ext uri="{FF2B5EF4-FFF2-40B4-BE49-F238E27FC236}">
                <a16:creationId xmlns:a16="http://schemas.microsoft.com/office/drawing/2014/main" id="{C26AB196-2BD5-43E7-BE9F-36C7AC05D05F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2" y="530225"/>
            <a:ext cx="8507413" cy="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A47DEC43-7FDC-47E4-9508-2A4F70E5BB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2" y="730252"/>
            <a:ext cx="85074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63538" indent="-187325">
              <a:defRPr>
                <a:solidFill>
                  <a:schemeClr val="tx1"/>
                </a:solidFill>
                <a:latin typeface="Arial" charset="0"/>
              </a:defRPr>
            </a:lvl1pPr>
            <a:lvl2pPr marL="10620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5843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1066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6289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457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8" indent="-1588">
              <a:spcAft>
                <a:spcPct val="30000"/>
              </a:spcAft>
            </a:pPr>
            <a:r>
              <a:rPr lang="de-DE" b="1" dirty="0">
                <a:solidFill>
                  <a:srgbClr val="C00000"/>
                </a:solidFill>
              </a:rPr>
              <a:t>First Things First - Datamanagement</a:t>
            </a:r>
            <a:endParaRPr lang="de-DE" dirty="0">
              <a:solidFill>
                <a:srgbClr val="C00000"/>
              </a:solidFill>
            </a:endParaRP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3DE8F76A-00EC-4BF7-8D28-D8A3C08E14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598" y="1309048"/>
            <a:ext cx="8507413" cy="1089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77800" indent="-1588">
              <a:defRPr>
                <a:solidFill>
                  <a:schemeClr val="tx1"/>
                </a:solidFill>
                <a:latin typeface="Arial" charset="0"/>
              </a:defRPr>
            </a:lvl1pPr>
            <a:lvl2pPr marL="10620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5843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1066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6289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457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8">
              <a:spcAft>
                <a:spcPct val="30000"/>
              </a:spcAft>
            </a:pPr>
            <a:r>
              <a:rPr lang="de-DE" b="1" dirty="0" err="1">
                <a:solidFill>
                  <a:srgbClr val="003366"/>
                </a:solidFill>
              </a:rPr>
              <a:t>Assignment</a:t>
            </a:r>
            <a:endParaRPr lang="de-DE" b="1" dirty="0">
              <a:solidFill>
                <a:srgbClr val="003366"/>
              </a:solidFill>
            </a:endParaRPr>
          </a:p>
          <a:p>
            <a:pPr marL="1588">
              <a:spcAft>
                <a:spcPct val="30000"/>
              </a:spcAft>
            </a:pPr>
            <a:endParaRPr lang="de-DE" dirty="0">
              <a:solidFill>
                <a:srgbClr val="003366"/>
              </a:solidFill>
            </a:endParaRPr>
          </a:p>
          <a:p>
            <a:pPr marL="1588">
              <a:spcAft>
                <a:spcPct val="30000"/>
              </a:spcAft>
            </a:pPr>
            <a:r>
              <a:rPr lang="de-DE" dirty="0" err="1">
                <a:solidFill>
                  <a:srgbClr val="003366"/>
                </a:solidFill>
              </a:rPr>
              <a:t>Prepare</a:t>
            </a:r>
            <a:r>
              <a:rPr lang="de-DE" dirty="0">
                <a:solidFill>
                  <a:srgbClr val="003366"/>
                </a:solidFill>
              </a:rPr>
              <a:t> </a:t>
            </a:r>
            <a:r>
              <a:rPr lang="de-DE" dirty="0" err="1">
                <a:solidFill>
                  <a:srgbClr val="003366"/>
                </a:solidFill>
              </a:rPr>
              <a:t>your</a:t>
            </a:r>
            <a:r>
              <a:rPr lang="de-DE" dirty="0">
                <a:solidFill>
                  <a:srgbClr val="003366"/>
                </a:solidFill>
              </a:rPr>
              <a:t> Folder </a:t>
            </a:r>
            <a:r>
              <a:rPr lang="de-DE" dirty="0" err="1">
                <a:solidFill>
                  <a:srgbClr val="003366"/>
                </a:solidFill>
              </a:rPr>
              <a:t>Structure</a:t>
            </a:r>
            <a:r>
              <a:rPr lang="de-DE" dirty="0">
                <a:solidFill>
                  <a:srgbClr val="003366"/>
                </a:solidFill>
              </a:rPr>
              <a:t> </a:t>
            </a:r>
            <a:r>
              <a:rPr lang="de-DE" dirty="0" err="1">
                <a:solidFill>
                  <a:srgbClr val="003366"/>
                </a:solidFill>
              </a:rPr>
              <a:t>for</a:t>
            </a:r>
            <a:r>
              <a:rPr lang="de-DE" dirty="0">
                <a:solidFill>
                  <a:srgbClr val="003366"/>
                </a:solidFill>
              </a:rPr>
              <a:t> </a:t>
            </a:r>
            <a:r>
              <a:rPr lang="de-DE" dirty="0" err="1">
                <a:solidFill>
                  <a:srgbClr val="003366"/>
                </a:solidFill>
              </a:rPr>
              <a:t>our</a:t>
            </a:r>
            <a:r>
              <a:rPr lang="de-DE" dirty="0">
                <a:solidFill>
                  <a:srgbClr val="003366"/>
                </a:solidFill>
              </a:rPr>
              <a:t> </a:t>
            </a:r>
            <a:r>
              <a:rPr lang="de-DE" dirty="0" err="1">
                <a:solidFill>
                  <a:srgbClr val="003366"/>
                </a:solidFill>
              </a:rPr>
              <a:t>WorldMap</a:t>
            </a:r>
            <a:r>
              <a:rPr lang="de-DE" dirty="0">
                <a:solidFill>
                  <a:srgbClr val="003366"/>
                </a:solidFill>
              </a:rPr>
              <a:t> Project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F7CD6F4A-8C81-455B-840A-F777F4F4C1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597" y="2446988"/>
            <a:ext cx="85074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77800" indent="-1588">
              <a:defRPr>
                <a:solidFill>
                  <a:schemeClr val="tx1"/>
                </a:solidFill>
                <a:latin typeface="Arial" charset="0"/>
              </a:defRPr>
            </a:lvl1pPr>
            <a:lvl2pPr marL="10620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5843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1066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6289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457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8">
              <a:spcAft>
                <a:spcPct val="30000"/>
              </a:spcAft>
            </a:pPr>
            <a:r>
              <a:rPr lang="de-DE" dirty="0">
                <a:solidFill>
                  <a:srgbClr val="003366"/>
                </a:solidFill>
              </a:rPr>
              <a:t>Create a Main Folder on a </a:t>
            </a:r>
            <a:r>
              <a:rPr lang="de-DE" dirty="0" err="1">
                <a:solidFill>
                  <a:srgbClr val="003366"/>
                </a:solidFill>
              </a:rPr>
              <a:t>local</a:t>
            </a:r>
            <a:r>
              <a:rPr lang="de-DE" dirty="0">
                <a:solidFill>
                  <a:srgbClr val="003366"/>
                </a:solidFill>
              </a:rPr>
              <a:t> Drive (</a:t>
            </a:r>
            <a:r>
              <a:rPr lang="de-DE" dirty="0" err="1">
                <a:solidFill>
                  <a:srgbClr val="003366"/>
                </a:solidFill>
              </a:rPr>
              <a:t>eg</a:t>
            </a:r>
            <a:r>
              <a:rPr lang="de-DE" dirty="0">
                <a:solidFill>
                  <a:srgbClr val="003366"/>
                </a:solidFill>
              </a:rPr>
              <a:t> „C:/)</a:t>
            </a: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6DC7AFBA-3A55-4C22-B145-E9150D1063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597" y="2808067"/>
            <a:ext cx="85074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77800" indent="-1588">
              <a:defRPr>
                <a:solidFill>
                  <a:schemeClr val="tx1"/>
                </a:solidFill>
                <a:latin typeface="Arial" charset="0"/>
              </a:defRPr>
            </a:lvl1pPr>
            <a:lvl2pPr marL="10620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5843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1066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6289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457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8">
              <a:spcAft>
                <a:spcPct val="30000"/>
              </a:spcAft>
            </a:pPr>
            <a:r>
              <a:rPr lang="de-DE" dirty="0">
                <a:solidFill>
                  <a:srgbClr val="003366"/>
                </a:solidFill>
              </a:rPr>
              <a:t>Create Subfolders </a:t>
            </a:r>
            <a:r>
              <a:rPr lang="de-DE" dirty="0" err="1">
                <a:solidFill>
                  <a:srgbClr val="003366"/>
                </a:solidFill>
              </a:rPr>
              <a:t>for</a:t>
            </a:r>
            <a:r>
              <a:rPr lang="de-DE" dirty="0">
                <a:solidFill>
                  <a:srgbClr val="003366"/>
                </a:solidFill>
              </a:rPr>
              <a:t> „Data“ and “IMG“</a:t>
            </a:r>
          </a:p>
        </p:txBody>
      </p:sp>
      <p:sp>
        <p:nvSpPr>
          <p:cNvPr id="10" name="Text Box 4">
            <a:extLst>
              <a:ext uri="{FF2B5EF4-FFF2-40B4-BE49-F238E27FC236}">
                <a16:creationId xmlns:a16="http://schemas.microsoft.com/office/drawing/2014/main" id="{093D91AA-89CB-4ED9-9925-0B32E76150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596" y="3234230"/>
            <a:ext cx="8507413" cy="72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77800" indent="-1588">
              <a:defRPr>
                <a:solidFill>
                  <a:schemeClr val="tx1"/>
                </a:solidFill>
                <a:latin typeface="Arial" charset="0"/>
              </a:defRPr>
            </a:lvl1pPr>
            <a:lvl2pPr marL="10620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5843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1066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6289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457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8">
              <a:spcAft>
                <a:spcPct val="30000"/>
              </a:spcAft>
            </a:pPr>
            <a:r>
              <a:rPr lang="de-DE" dirty="0" err="1">
                <a:solidFill>
                  <a:srgbClr val="003366"/>
                </a:solidFill>
              </a:rPr>
              <a:t>For</a:t>
            </a:r>
            <a:r>
              <a:rPr lang="de-DE" dirty="0">
                <a:solidFill>
                  <a:srgbClr val="003366"/>
                </a:solidFill>
              </a:rPr>
              <a:t> „Data“ </a:t>
            </a:r>
            <a:r>
              <a:rPr lang="de-DE" dirty="0" err="1">
                <a:solidFill>
                  <a:srgbClr val="003366"/>
                </a:solidFill>
              </a:rPr>
              <a:t>create</a:t>
            </a:r>
            <a:r>
              <a:rPr lang="de-DE" dirty="0">
                <a:solidFill>
                  <a:srgbClr val="003366"/>
                </a:solidFill>
              </a:rPr>
              <a:t> Subfolders </a:t>
            </a:r>
            <a:r>
              <a:rPr lang="de-DE" dirty="0" err="1">
                <a:solidFill>
                  <a:srgbClr val="003366"/>
                </a:solidFill>
              </a:rPr>
              <a:t>for</a:t>
            </a:r>
            <a:r>
              <a:rPr lang="de-DE" dirty="0">
                <a:solidFill>
                  <a:srgbClr val="003366"/>
                </a:solidFill>
              </a:rPr>
              <a:t> „</a:t>
            </a:r>
            <a:r>
              <a:rPr lang="de-DE" dirty="0" err="1">
                <a:solidFill>
                  <a:srgbClr val="003366"/>
                </a:solidFill>
              </a:rPr>
              <a:t>org</a:t>
            </a:r>
            <a:r>
              <a:rPr lang="de-DE" dirty="0">
                <a:solidFill>
                  <a:srgbClr val="003366"/>
                </a:solidFill>
              </a:rPr>
              <a:t>“, “</a:t>
            </a:r>
            <a:r>
              <a:rPr lang="de-DE" dirty="0" err="1">
                <a:solidFill>
                  <a:srgbClr val="003366"/>
                </a:solidFill>
              </a:rPr>
              <a:t>vector</a:t>
            </a:r>
            <a:r>
              <a:rPr lang="de-DE" dirty="0">
                <a:solidFill>
                  <a:srgbClr val="003366"/>
                </a:solidFill>
              </a:rPr>
              <a:t>“ and „</a:t>
            </a:r>
            <a:r>
              <a:rPr lang="de-DE" dirty="0" err="1">
                <a:solidFill>
                  <a:srgbClr val="003366"/>
                </a:solidFill>
              </a:rPr>
              <a:t>raster</a:t>
            </a:r>
            <a:r>
              <a:rPr lang="de-DE" dirty="0">
                <a:solidFill>
                  <a:srgbClr val="003366"/>
                </a:solidFill>
              </a:rPr>
              <a:t>“</a:t>
            </a:r>
          </a:p>
          <a:p>
            <a:pPr marL="1588">
              <a:spcAft>
                <a:spcPct val="30000"/>
              </a:spcAft>
            </a:pPr>
            <a:r>
              <a:rPr lang="de-DE" dirty="0">
                <a:solidFill>
                  <a:srgbClr val="003366"/>
                </a:solidFill>
              </a:rPr>
              <a:t>As </a:t>
            </a:r>
            <a:r>
              <a:rPr lang="de-DE" dirty="0" err="1">
                <a:solidFill>
                  <a:srgbClr val="003366"/>
                </a:solidFill>
              </a:rPr>
              <a:t>well</a:t>
            </a:r>
            <a:r>
              <a:rPr lang="de-DE" dirty="0">
                <a:solidFill>
                  <a:srgbClr val="003366"/>
                </a:solidFill>
              </a:rPr>
              <a:t> </a:t>
            </a:r>
            <a:r>
              <a:rPr lang="de-DE" dirty="0" err="1">
                <a:solidFill>
                  <a:srgbClr val="003366"/>
                </a:solidFill>
              </a:rPr>
              <a:t>as</a:t>
            </a:r>
            <a:r>
              <a:rPr lang="de-DE" dirty="0">
                <a:solidFill>
                  <a:srgbClr val="003366"/>
                </a:solidFill>
              </a:rPr>
              <a:t> an „</a:t>
            </a:r>
            <a:r>
              <a:rPr lang="de-DE" dirty="0" err="1">
                <a:solidFill>
                  <a:srgbClr val="003366"/>
                </a:solidFill>
              </a:rPr>
              <a:t>output</a:t>
            </a:r>
            <a:r>
              <a:rPr lang="de-DE" dirty="0">
                <a:solidFill>
                  <a:srgbClr val="003366"/>
                </a:solidFill>
              </a:rPr>
              <a:t>“ </a:t>
            </a:r>
            <a:r>
              <a:rPr lang="de-DE" dirty="0" err="1">
                <a:solidFill>
                  <a:srgbClr val="003366"/>
                </a:solidFill>
              </a:rPr>
              <a:t>folder</a:t>
            </a:r>
            <a:r>
              <a:rPr lang="de-DE" dirty="0">
                <a:solidFill>
                  <a:srgbClr val="003366"/>
                </a:solidFill>
              </a:rPr>
              <a:t> </a:t>
            </a:r>
          </a:p>
        </p:txBody>
      </p:sp>
      <p:sp>
        <p:nvSpPr>
          <p:cNvPr id="11" name="Text Box 4">
            <a:extLst>
              <a:ext uri="{FF2B5EF4-FFF2-40B4-BE49-F238E27FC236}">
                <a16:creationId xmlns:a16="http://schemas.microsoft.com/office/drawing/2014/main" id="{4CA9AE51-BDB8-4ED1-B717-852879933D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595" y="4041681"/>
            <a:ext cx="8507413" cy="216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77800" indent="-1588">
              <a:defRPr>
                <a:solidFill>
                  <a:schemeClr val="tx1"/>
                </a:solidFill>
                <a:latin typeface="Arial" charset="0"/>
              </a:defRPr>
            </a:lvl1pPr>
            <a:lvl2pPr marL="10620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5843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1066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6289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457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285750" indent="-285750">
              <a:spcAft>
                <a:spcPct val="30000"/>
              </a:spcAft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3366"/>
                </a:solidFill>
              </a:rPr>
              <a:t>IMG</a:t>
            </a:r>
          </a:p>
          <a:p>
            <a:pPr marL="285750" indent="-285750">
              <a:spcAft>
                <a:spcPct val="30000"/>
              </a:spcAft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3366"/>
                </a:solidFill>
              </a:rPr>
              <a:t>DATA</a:t>
            </a:r>
          </a:p>
          <a:p>
            <a:pPr marL="1169988" lvl="1" indent="-285750">
              <a:spcAft>
                <a:spcPct val="30000"/>
              </a:spcAft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rgbClr val="003366"/>
                </a:solidFill>
              </a:rPr>
              <a:t>Org</a:t>
            </a:r>
            <a:endParaRPr lang="de-DE" dirty="0">
              <a:solidFill>
                <a:srgbClr val="003366"/>
              </a:solidFill>
            </a:endParaRPr>
          </a:p>
          <a:p>
            <a:pPr marL="1169988" lvl="1" indent="-285750">
              <a:spcAft>
                <a:spcPct val="30000"/>
              </a:spcAft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3366"/>
                </a:solidFill>
              </a:rPr>
              <a:t>Vector</a:t>
            </a:r>
          </a:p>
          <a:p>
            <a:pPr marL="1169988" lvl="1" indent="-285750">
              <a:spcAft>
                <a:spcPct val="30000"/>
              </a:spcAft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3366"/>
                </a:solidFill>
              </a:rPr>
              <a:t>Raster</a:t>
            </a:r>
          </a:p>
          <a:p>
            <a:pPr marL="1169988" lvl="1" indent="-285750">
              <a:spcAft>
                <a:spcPct val="30000"/>
              </a:spcAft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3366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981348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  <p:bldP spid="9" grpId="0"/>
      <p:bldP spid="10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80607996-61FC-4597-BC2C-4862B451E37A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44452"/>
            <a:ext cx="8229600" cy="504825"/>
          </a:xfrm>
          <a:prstGeom prst="rect">
            <a:avLst/>
          </a:prstGeom>
        </p:spPr>
        <p:txBody>
          <a:bodyPr anchor="ctr" anchorCtr="0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9pPr>
          </a:lstStyle>
          <a:p>
            <a:r>
              <a:rPr lang="de-DE" sz="2000" dirty="0" err="1"/>
              <a:t>Qgis</a:t>
            </a:r>
            <a:r>
              <a:rPr lang="de-DE" sz="2000" dirty="0"/>
              <a:t> Workshop – </a:t>
            </a:r>
            <a:r>
              <a:rPr lang="de-DE" sz="2000" b="1" dirty="0"/>
              <a:t>(3) </a:t>
            </a:r>
            <a:r>
              <a:rPr lang="de-DE" sz="2000" dirty="0"/>
              <a:t>Project World </a:t>
            </a:r>
            <a:r>
              <a:rPr lang="de-DE" sz="2000" dirty="0" err="1"/>
              <a:t>Map</a:t>
            </a:r>
            <a:endParaRPr lang="de-DE" sz="2000" b="1" dirty="0"/>
          </a:p>
        </p:txBody>
      </p:sp>
      <p:sp>
        <p:nvSpPr>
          <p:cNvPr id="6" name="Line 221">
            <a:extLst>
              <a:ext uri="{FF2B5EF4-FFF2-40B4-BE49-F238E27FC236}">
                <a16:creationId xmlns:a16="http://schemas.microsoft.com/office/drawing/2014/main" id="{C26AB196-2BD5-43E7-BE9F-36C7AC05D05F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2" y="530225"/>
            <a:ext cx="8507413" cy="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A47DEC43-7FDC-47E4-9508-2A4F70E5BB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2" y="730252"/>
            <a:ext cx="85074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63538" indent="-187325">
              <a:defRPr>
                <a:solidFill>
                  <a:schemeClr val="tx1"/>
                </a:solidFill>
                <a:latin typeface="Arial" charset="0"/>
              </a:defRPr>
            </a:lvl1pPr>
            <a:lvl2pPr marL="10620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5843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1066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6289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457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8" indent="-1588">
              <a:spcAft>
                <a:spcPct val="30000"/>
              </a:spcAft>
            </a:pPr>
            <a:r>
              <a:rPr lang="de-DE" b="1" dirty="0" err="1">
                <a:solidFill>
                  <a:srgbClr val="C00000"/>
                </a:solidFill>
              </a:rPr>
              <a:t>Get</a:t>
            </a:r>
            <a:r>
              <a:rPr lang="de-DE" b="1" dirty="0">
                <a:solidFill>
                  <a:srgbClr val="C00000"/>
                </a:solidFill>
              </a:rPr>
              <a:t> </a:t>
            </a:r>
            <a:r>
              <a:rPr lang="de-DE" b="1" dirty="0" err="1">
                <a:solidFill>
                  <a:srgbClr val="C00000"/>
                </a:solidFill>
              </a:rPr>
              <a:t>your</a:t>
            </a:r>
            <a:r>
              <a:rPr lang="de-DE" b="1" dirty="0">
                <a:solidFill>
                  <a:srgbClr val="C00000"/>
                </a:solidFill>
              </a:rPr>
              <a:t> Data – and </a:t>
            </a:r>
            <a:r>
              <a:rPr lang="de-DE" b="1" dirty="0" err="1">
                <a:solidFill>
                  <a:srgbClr val="C00000"/>
                </a:solidFill>
              </a:rPr>
              <a:t>the</a:t>
            </a:r>
            <a:r>
              <a:rPr lang="de-DE" b="1" dirty="0">
                <a:solidFill>
                  <a:srgbClr val="C00000"/>
                </a:solidFill>
              </a:rPr>
              <a:t> </a:t>
            </a:r>
            <a:r>
              <a:rPr lang="de-DE" b="1" dirty="0" err="1">
                <a:solidFill>
                  <a:srgbClr val="C00000"/>
                </a:solidFill>
              </a:rPr>
              <a:t>world</a:t>
            </a:r>
            <a:r>
              <a:rPr lang="de-DE" b="1" dirty="0">
                <a:solidFill>
                  <a:srgbClr val="C00000"/>
                </a:solidFill>
              </a:rPr>
              <a:t> </a:t>
            </a:r>
            <a:r>
              <a:rPr lang="de-DE" b="1" dirty="0" err="1">
                <a:solidFill>
                  <a:srgbClr val="C00000"/>
                </a:solidFill>
              </a:rPr>
              <a:t>is</a:t>
            </a:r>
            <a:r>
              <a:rPr lang="de-DE" b="1" dirty="0">
                <a:solidFill>
                  <a:srgbClr val="C00000"/>
                </a:solidFill>
              </a:rPr>
              <a:t> </a:t>
            </a:r>
            <a:r>
              <a:rPr lang="de-DE" b="1" dirty="0" err="1">
                <a:solidFill>
                  <a:srgbClr val="C00000"/>
                </a:solidFill>
              </a:rPr>
              <a:t>yours</a:t>
            </a:r>
            <a:endParaRPr lang="de-DE" dirty="0">
              <a:solidFill>
                <a:srgbClr val="C00000"/>
              </a:solidFill>
            </a:endParaRP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3DE8F76A-00EC-4BF7-8D28-D8A3C08E14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2" y="1296991"/>
            <a:ext cx="85074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77800" indent="-1588">
              <a:defRPr>
                <a:solidFill>
                  <a:schemeClr val="tx1"/>
                </a:solidFill>
                <a:latin typeface="Arial" charset="0"/>
              </a:defRPr>
            </a:lvl1pPr>
            <a:lvl2pPr marL="10620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5843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1066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6289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457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8">
              <a:spcAft>
                <a:spcPct val="30000"/>
              </a:spcAft>
            </a:pPr>
            <a:r>
              <a:rPr lang="de-DE" b="1" dirty="0" err="1">
                <a:solidFill>
                  <a:srgbClr val="003366"/>
                </a:solidFill>
              </a:rPr>
              <a:t>Typical</a:t>
            </a:r>
            <a:r>
              <a:rPr lang="de-DE" b="1" dirty="0">
                <a:solidFill>
                  <a:srgbClr val="003366"/>
                </a:solidFill>
              </a:rPr>
              <a:t> Data Sources</a:t>
            </a:r>
          </a:p>
        </p:txBody>
      </p:sp>
      <p:sp>
        <p:nvSpPr>
          <p:cNvPr id="12" name="Text Box 4">
            <a:extLst>
              <a:ext uri="{FF2B5EF4-FFF2-40B4-BE49-F238E27FC236}">
                <a16:creationId xmlns:a16="http://schemas.microsoft.com/office/drawing/2014/main" id="{006C40A2-E176-4807-BA82-38448ED874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2" y="1746571"/>
            <a:ext cx="8507413" cy="1298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77800" indent="-1588">
              <a:defRPr>
                <a:solidFill>
                  <a:schemeClr val="tx1"/>
                </a:solidFill>
                <a:latin typeface="Arial" charset="0"/>
              </a:defRPr>
            </a:lvl1pPr>
            <a:lvl2pPr marL="10620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5843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1066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6289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457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8">
              <a:spcAft>
                <a:spcPct val="30000"/>
              </a:spcAft>
            </a:pPr>
            <a:r>
              <a:rPr lang="de-DE" sz="1600" b="1" dirty="0">
                <a:solidFill>
                  <a:srgbClr val="003366"/>
                </a:solidFill>
              </a:rPr>
              <a:t>Natural Earth</a:t>
            </a:r>
          </a:p>
          <a:p>
            <a:pPr marL="1588">
              <a:spcAft>
                <a:spcPct val="30000"/>
              </a:spcAft>
            </a:pPr>
            <a:r>
              <a:rPr lang="de-DE" sz="1600" b="1" dirty="0">
                <a:solidFill>
                  <a:srgbClr val="003366"/>
                </a:solidFill>
              </a:rPr>
              <a:t>		simple </a:t>
            </a:r>
            <a:r>
              <a:rPr lang="de-DE" sz="1600" dirty="0" err="1">
                <a:solidFill>
                  <a:srgbClr val="003366"/>
                </a:solidFill>
              </a:rPr>
              <a:t>worldwide</a:t>
            </a:r>
            <a:r>
              <a:rPr lang="de-DE" sz="1600" dirty="0">
                <a:solidFill>
                  <a:srgbClr val="003366"/>
                </a:solidFill>
              </a:rPr>
              <a:t> </a:t>
            </a:r>
            <a:r>
              <a:rPr lang="de-DE" sz="1600" dirty="0" err="1">
                <a:solidFill>
                  <a:srgbClr val="003366"/>
                </a:solidFill>
              </a:rPr>
              <a:t>vector</a:t>
            </a:r>
            <a:r>
              <a:rPr lang="de-DE" sz="1600" dirty="0">
                <a:solidFill>
                  <a:srgbClr val="003366"/>
                </a:solidFill>
              </a:rPr>
              <a:t> and </a:t>
            </a:r>
            <a:r>
              <a:rPr lang="de-DE" sz="1600" dirty="0" err="1">
                <a:solidFill>
                  <a:srgbClr val="003366"/>
                </a:solidFill>
              </a:rPr>
              <a:t>raster</a:t>
            </a:r>
            <a:r>
              <a:rPr lang="de-DE" sz="1600" dirty="0">
                <a:solidFill>
                  <a:srgbClr val="003366"/>
                </a:solidFill>
              </a:rPr>
              <a:t> </a:t>
            </a:r>
            <a:r>
              <a:rPr lang="de-DE" sz="1600" dirty="0" err="1">
                <a:solidFill>
                  <a:srgbClr val="003366"/>
                </a:solidFill>
              </a:rPr>
              <a:t>datasets</a:t>
            </a:r>
            <a:endParaRPr lang="de-DE" sz="1600" dirty="0">
              <a:solidFill>
                <a:srgbClr val="003366"/>
              </a:solidFill>
            </a:endParaRPr>
          </a:p>
          <a:p>
            <a:pPr marL="1588">
              <a:spcAft>
                <a:spcPct val="30000"/>
              </a:spcAft>
            </a:pPr>
            <a:r>
              <a:rPr lang="de-DE" sz="1600" dirty="0">
                <a:solidFill>
                  <a:srgbClr val="003366"/>
                </a:solidFill>
              </a:rPr>
              <a:t>		</a:t>
            </a:r>
            <a:r>
              <a:rPr lang="de-DE" sz="1600" dirty="0" err="1">
                <a:solidFill>
                  <a:srgbClr val="003366"/>
                </a:solidFill>
              </a:rPr>
              <a:t>Perfect</a:t>
            </a:r>
            <a:r>
              <a:rPr lang="de-DE" sz="1600" dirty="0">
                <a:solidFill>
                  <a:srgbClr val="003366"/>
                </a:solidFill>
              </a:rPr>
              <a:t> </a:t>
            </a:r>
            <a:r>
              <a:rPr lang="de-DE" sz="1600" dirty="0" err="1">
                <a:solidFill>
                  <a:srgbClr val="003366"/>
                </a:solidFill>
              </a:rPr>
              <a:t>for</a:t>
            </a:r>
            <a:r>
              <a:rPr lang="de-DE" sz="1600" dirty="0">
                <a:solidFill>
                  <a:srgbClr val="003366"/>
                </a:solidFill>
              </a:rPr>
              <a:t> World </a:t>
            </a:r>
            <a:r>
              <a:rPr lang="de-DE" sz="1600" dirty="0" err="1">
                <a:solidFill>
                  <a:srgbClr val="003366"/>
                </a:solidFill>
              </a:rPr>
              <a:t>Scale</a:t>
            </a:r>
            <a:r>
              <a:rPr lang="de-DE" sz="1600" dirty="0">
                <a:solidFill>
                  <a:srgbClr val="003366"/>
                </a:solidFill>
              </a:rPr>
              <a:t> and simple </a:t>
            </a:r>
            <a:r>
              <a:rPr lang="de-DE" sz="1600" dirty="0" err="1">
                <a:solidFill>
                  <a:srgbClr val="003366"/>
                </a:solidFill>
              </a:rPr>
              <a:t>overview</a:t>
            </a:r>
            <a:r>
              <a:rPr lang="de-DE" sz="1600" dirty="0">
                <a:solidFill>
                  <a:srgbClr val="003366"/>
                </a:solidFill>
              </a:rPr>
              <a:t> </a:t>
            </a:r>
            <a:r>
              <a:rPr lang="de-DE" sz="1600" dirty="0" err="1">
                <a:solidFill>
                  <a:srgbClr val="003366"/>
                </a:solidFill>
              </a:rPr>
              <a:t>maps</a:t>
            </a:r>
            <a:endParaRPr lang="de-DE" sz="1600" dirty="0">
              <a:solidFill>
                <a:srgbClr val="003366"/>
              </a:solidFill>
            </a:endParaRPr>
          </a:p>
          <a:p>
            <a:pPr marL="1588">
              <a:spcAft>
                <a:spcPct val="30000"/>
              </a:spcAft>
            </a:pPr>
            <a:r>
              <a:rPr lang="de-DE" sz="1600" i="1" dirty="0">
                <a:solidFill>
                  <a:srgbClr val="003366"/>
                </a:solidFill>
              </a:rPr>
              <a:t>https://www.naturalearthdata.com/</a:t>
            </a:r>
          </a:p>
        </p:txBody>
      </p:sp>
      <p:sp>
        <p:nvSpPr>
          <p:cNvPr id="13" name="Text Box 4">
            <a:extLst>
              <a:ext uri="{FF2B5EF4-FFF2-40B4-BE49-F238E27FC236}">
                <a16:creationId xmlns:a16="http://schemas.microsoft.com/office/drawing/2014/main" id="{9C661970-63D5-4578-9525-371A9E24E5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196199"/>
            <a:ext cx="8507413" cy="1298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77800" indent="-1588">
              <a:defRPr>
                <a:solidFill>
                  <a:schemeClr val="tx1"/>
                </a:solidFill>
                <a:latin typeface="Arial" charset="0"/>
              </a:defRPr>
            </a:lvl1pPr>
            <a:lvl2pPr marL="10620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5843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1066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6289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457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8">
              <a:spcAft>
                <a:spcPct val="30000"/>
              </a:spcAft>
            </a:pPr>
            <a:r>
              <a:rPr lang="de-DE" sz="1600" b="1" dirty="0">
                <a:solidFill>
                  <a:srgbClr val="003366"/>
                </a:solidFill>
              </a:rPr>
              <a:t>Open Street </a:t>
            </a:r>
            <a:r>
              <a:rPr lang="de-DE" sz="1600" b="1" dirty="0" err="1">
                <a:solidFill>
                  <a:srgbClr val="003366"/>
                </a:solidFill>
              </a:rPr>
              <a:t>Map</a:t>
            </a:r>
            <a:endParaRPr lang="de-DE" sz="1600" b="1" dirty="0">
              <a:solidFill>
                <a:srgbClr val="003366"/>
              </a:solidFill>
            </a:endParaRPr>
          </a:p>
          <a:p>
            <a:pPr marL="1588">
              <a:spcAft>
                <a:spcPct val="30000"/>
              </a:spcAft>
            </a:pPr>
            <a:r>
              <a:rPr lang="de-DE" sz="1600" b="1" dirty="0">
                <a:solidFill>
                  <a:srgbClr val="003366"/>
                </a:solidFill>
              </a:rPr>
              <a:t>		</a:t>
            </a:r>
            <a:r>
              <a:rPr lang="de-DE" sz="1600" b="1" dirty="0" err="1">
                <a:solidFill>
                  <a:srgbClr val="003366"/>
                </a:solidFill>
              </a:rPr>
              <a:t>big</a:t>
            </a:r>
            <a:r>
              <a:rPr lang="de-DE" sz="1600" b="1" dirty="0">
                <a:solidFill>
                  <a:srgbClr val="003366"/>
                </a:solidFill>
              </a:rPr>
              <a:t> </a:t>
            </a:r>
            <a:r>
              <a:rPr lang="de-DE" sz="1600" dirty="0" err="1">
                <a:solidFill>
                  <a:srgbClr val="003366"/>
                </a:solidFill>
              </a:rPr>
              <a:t>worldwide</a:t>
            </a:r>
            <a:r>
              <a:rPr lang="de-DE" sz="1600" dirty="0">
                <a:solidFill>
                  <a:srgbClr val="003366"/>
                </a:solidFill>
              </a:rPr>
              <a:t> </a:t>
            </a:r>
            <a:r>
              <a:rPr lang="de-DE" sz="1600" dirty="0" err="1">
                <a:solidFill>
                  <a:srgbClr val="003366"/>
                </a:solidFill>
              </a:rPr>
              <a:t>vector</a:t>
            </a:r>
            <a:r>
              <a:rPr lang="de-DE" sz="1600" dirty="0">
                <a:solidFill>
                  <a:srgbClr val="003366"/>
                </a:solidFill>
              </a:rPr>
              <a:t> </a:t>
            </a:r>
            <a:r>
              <a:rPr lang="de-DE" sz="1600" dirty="0" err="1">
                <a:solidFill>
                  <a:srgbClr val="003366"/>
                </a:solidFill>
              </a:rPr>
              <a:t>datasets</a:t>
            </a:r>
            <a:endParaRPr lang="de-DE" sz="1600" dirty="0">
              <a:solidFill>
                <a:srgbClr val="003366"/>
              </a:solidFill>
            </a:endParaRPr>
          </a:p>
          <a:p>
            <a:pPr marL="1588">
              <a:spcAft>
                <a:spcPct val="30000"/>
              </a:spcAft>
            </a:pPr>
            <a:r>
              <a:rPr lang="de-DE" sz="1600" dirty="0">
                <a:solidFill>
                  <a:srgbClr val="003366"/>
                </a:solidFill>
              </a:rPr>
              <a:t>		</a:t>
            </a:r>
            <a:r>
              <a:rPr lang="de-DE" sz="1600" dirty="0" err="1">
                <a:solidFill>
                  <a:srgbClr val="003366"/>
                </a:solidFill>
              </a:rPr>
              <a:t>Perfect</a:t>
            </a:r>
            <a:r>
              <a:rPr lang="de-DE" sz="1600" dirty="0">
                <a:solidFill>
                  <a:srgbClr val="003366"/>
                </a:solidFill>
              </a:rPr>
              <a:t> </a:t>
            </a:r>
            <a:r>
              <a:rPr lang="de-DE" sz="1600" dirty="0" err="1">
                <a:solidFill>
                  <a:srgbClr val="003366"/>
                </a:solidFill>
              </a:rPr>
              <a:t>for</a:t>
            </a:r>
            <a:r>
              <a:rPr lang="de-DE" sz="1600" dirty="0">
                <a:solidFill>
                  <a:srgbClr val="003366"/>
                </a:solidFill>
              </a:rPr>
              <a:t> </a:t>
            </a:r>
            <a:r>
              <a:rPr lang="de-DE" sz="1600" dirty="0" err="1">
                <a:solidFill>
                  <a:srgbClr val="003366"/>
                </a:solidFill>
              </a:rPr>
              <a:t>mid</a:t>
            </a:r>
            <a:r>
              <a:rPr lang="de-DE" sz="1600" dirty="0">
                <a:solidFill>
                  <a:srgbClr val="003366"/>
                </a:solidFill>
              </a:rPr>
              <a:t> </a:t>
            </a:r>
            <a:r>
              <a:rPr lang="de-DE" sz="1600" dirty="0" err="1">
                <a:solidFill>
                  <a:srgbClr val="003366"/>
                </a:solidFill>
              </a:rPr>
              <a:t>to</a:t>
            </a:r>
            <a:r>
              <a:rPr lang="de-DE" sz="1600" dirty="0">
                <a:solidFill>
                  <a:srgbClr val="003366"/>
                </a:solidFill>
              </a:rPr>
              <a:t> </a:t>
            </a:r>
            <a:r>
              <a:rPr lang="de-DE" sz="1600" dirty="0" err="1">
                <a:solidFill>
                  <a:srgbClr val="003366"/>
                </a:solidFill>
              </a:rPr>
              <a:t>great</a:t>
            </a:r>
            <a:r>
              <a:rPr lang="de-DE" sz="1600" dirty="0">
                <a:solidFill>
                  <a:srgbClr val="003366"/>
                </a:solidFill>
              </a:rPr>
              <a:t> </a:t>
            </a:r>
            <a:r>
              <a:rPr lang="de-DE" sz="1600" dirty="0" err="1">
                <a:solidFill>
                  <a:srgbClr val="003366"/>
                </a:solidFill>
              </a:rPr>
              <a:t>scale</a:t>
            </a:r>
            <a:r>
              <a:rPr lang="de-DE" sz="1600" dirty="0">
                <a:solidFill>
                  <a:srgbClr val="003366"/>
                </a:solidFill>
              </a:rPr>
              <a:t> (EU/D/City)</a:t>
            </a:r>
          </a:p>
          <a:p>
            <a:pPr marL="1588">
              <a:spcAft>
                <a:spcPct val="30000"/>
              </a:spcAft>
            </a:pPr>
            <a:r>
              <a:rPr lang="de-DE" sz="1600" i="1" dirty="0">
                <a:solidFill>
                  <a:srgbClr val="003366"/>
                </a:solidFill>
              </a:rPr>
              <a:t>https://download.geofabrik.de/</a:t>
            </a:r>
          </a:p>
        </p:txBody>
      </p:sp>
      <p:sp>
        <p:nvSpPr>
          <p:cNvPr id="14" name="Text Box 4">
            <a:extLst>
              <a:ext uri="{FF2B5EF4-FFF2-40B4-BE49-F238E27FC236}">
                <a16:creationId xmlns:a16="http://schemas.microsoft.com/office/drawing/2014/main" id="{D3D4CA3A-EEEC-48E2-8C87-76AA4AE281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99" y="4570619"/>
            <a:ext cx="8507413" cy="1618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77800" indent="-1588">
              <a:defRPr>
                <a:solidFill>
                  <a:schemeClr val="tx1"/>
                </a:solidFill>
                <a:latin typeface="Arial" charset="0"/>
              </a:defRPr>
            </a:lvl1pPr>
            <a:lvl2pPr marL="10620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5843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1066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6289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457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8">
              <a:spcAft>
                <a:spcPct val="30000"/>
              </a:spcAft>
            </a:pPr>
            <a:r>
              <a:rPr lang="de-DE" sz="1600" b="1" dirty="0" err="1">
                <a:solidFill>
                  <a:srgbClr val="003366"/>
                </a:solidFill>
              </a:rPr>
              <a:t>Satellite</a:t>
            </a:r>
            <a:r>
              <a:rPr lang="de-DE" sz="1600" b="1" dirty="0">
                <a:solidFill>
                  <a:srgbClr val="003366"/>
                </a:solidFill>
              </a:rPr>
              <a:t> Data</a:t>
            </a:r>
          </a:p>
          <a:p>
            <a:pPr marL="1588">
              <a:spcAft>
                <a:spcPct val="30000"/>
              </a:spcAft>
            </a:pPr>
            <a:r>
              <a:rPr lang="de-DE" sz="1600" b="1" dirty="0">
                <a:solidFill>
                  <a:srgbClr val="003366"/>
                </a:solidFill>
              </a:rPr>
              <a:t>		</a:t>
            </a:r>
            <a:r>
              <a:rPr lang="de-DE" sz="1600" b="1" dirty="0" err="1">
                <a:solidFill>
                  <a:srgbClr val="003366"/>
                </a:solidFill>
              </a:rPr>
              <a:t>big</a:t>
            </a:r>
            <a:r>
              <a:rPr lang="de-DE" sz="1600" b="1" dirty="0">
                <a:solidFill>
                  <a:srgbClr val="003366"/>
                </a:solidFill>
              </a:rPr>
              <a:t> </a:t>
            </a:r>
            <a:r>
              <a:rPr lang="de-DE" sz="1600" dirty="0" err="1">
                <a:solidFill>
                  <a:srgbClr val="003366"/>
                </a:solidFill>
              </a:rPr>
              <a:t>worldwide</a:t>
            </a:r>
            <a:r>
              <a:rPr lang="de-DE" sz="1600" dirty="0">
                <a:solidFill>
                  <a:srgbClr val="003366"/>
                </a:solidFill>
              </a:rPr>
              <a:t> </a:t>
            </a:r>
            <a:r>
              <a:rPr lang="de-DE" sz="1600" dirty="0" err="1">
                <a:solidFill>
                  <a:srgbClr val="003366"/>
                </a:solidFill>
              </a:rPr>
              <a:t>raster</a:t>
            </a:r>
            <a:r>
              <a:rPr lang="de-DE" sz="1600" dirty="0">
                <a:solidFill>
                  <a:srgbClr val="003366"/>
                </a:solidFill>
              </a:rPr>
              <a:t> </a:t>
            </a:r>
            <a:r>
              <a:rPr lang="de-DE" sz="1600" dirty="0" err="1">
                <a:solidFill>
                  <a:srgbClr val="003366"/>
                </a:solidFill>
              </a:rPr>
              <a:t>datasets</a:t>
            </a:r>
            <a:endParaRPr lang="de-DE" sz="1600" dirty="0">
              <a:solidFill>
                <a:srgbClr val="003366"/>
              </a:solidFill>
            </a:endParaRPr>
          </a:p>
          <a:p>
            <a:pPr marL="1588">
              <a:spcAft>
                <a:spcPct val="30000"/>
              </a:spcAft>
            </a:pPr>
            <a:r>
              <a:rPr lang="de-DE" sz="1600" dirty="0">
                <a:solidFill>
                  <a:srgbClr val="003366"/>
                </a:solidFill>
              </a:rPr>
              <a:t>		Most </a:t>
            </a:r>
            <a:r>
              <a:rPr lang="de-DE" sz="1600" dirty="0" err="1">
                <a:solidFill>
                  <a:srgbClr val="003366"/>
                </a:solidFill>
              </a:rPr>
              <a:t>likely</a:t>
            </a:r>
            <a:r>
              <a:rPr lang="de-DE" sz="1600" dirty="0">
                <a:solidFill>
                  <a:srgbClr val="003366"/>
                </a:solidFill>
              </a:rPr>
              <a:t> NOT </a:t>
            </a:r>
            <a:r>
              <a:rPr lang="de-DE" sz="1600" dirty="0" err="1">
                <a:solidFill>
                  <a:srgbClr val="003366"/>
                </a:solidFill>
              </a:rPr>
              <a:t>usable</a:t>
            </a:r>
            <a:r>
              <a:rPr lang="de-DE" sz="1600" dirty="0">
                <a:solidFill>
                  <a:srgbClr val="003366"/>
                </a:solidFill>
              </a:rPr>
              <a:t> </a:t>
            </a:r>
            <a:r>
              <a:rPr lang="de-DE" sz="1600" dirty="0" err="1">
                <a:solidFill>
                  <a:srgbClr val="003366"/>
                </a:solidFill>
              </a:rPr>
              <a:t>for</a:t>
            </a:r>
            <a:r>
              <a:rPr lang="de-DE" sz="1600" dirty="0">
                <a:solidFill>
                  <a:srgbClr val="003366"/>
                </a:solidFill>
              </a:rPr>
              <a:t> </a:t>
            </a:r>
            <a:r>
              <a:rPr lang="de-DE" sz="1600" dirty="0" err="1">
                <a:solidFill>
                  <a:srgbClr val="003366"/>
                </a:solidFill>
              </a:rPr>
              <a:t>our</a:t>
            </a:r>
            <a:r>
              <a:rPr lang="de-DE" sz="1600" dirty="0">
                <a:solidFill>
                  <a:srgbClr val="003366"/>
                </a:solidFill>
              </a:rPr>
              <a:t> </a:t>
            </a:r>
            <a:r>
              <a:rPr lang="de-DE" sz="1600" dirty="0" err="1">
                <a:solidFill>
                  <a:srgbClr val="003366"/>
                </a:solidFill>
              </a:rPr>
              <a:t>interest</a:t>
            </a:r>
            <a:endParaRPr lang="de-DE" sz="1600" dirty="0">
              <a:solidFill>
                <a:srgbClr val="003366"/>
              </a:solidFill>
            </a:endParaRPr>
          </a:p>
          <a:p>
            <a:pPr marL="1588">
              <a:spcAft>
                <a:spcPct val="30000"/>
              </a:spcAft>
            </a:pPr>
            <a:r>
              <a:rPr lang="de-DE" sz="1600" dirty="0">
                <a:solidFill>
                  <a:srgbClr val="003366"/>
                </a:solidFill>
              </a:rPr>
              <a:t>		</a:t>
            </a:r>
            <a:r>
              <a:rPr lang="de-DE" sz="1600" dirty="0" err="1">
                <a:solidFill>
                  <a:srgbClr val="003366"/>
                </a:solidFill>
              </a:rPr>
              <a:t>Usable</a:t>
            </a:r>
            <a:r>
              <a:rPr lang="de-DE" sz="1600" dirty="0">
                <a:solidFill>
                  <a:srgbClr val="003366"/>
                </a:solidFill>
              </a:rPr>
              <a:t> </a:t>
            </a:r>
            <a:r>
              <a:rPr lang="de-DE" sz="1600" dirty="0" err="1">
                <a:solidFill>
                  <a:srgbClr val="003366"/>
                </a:solidFill>
              </a:rPr>
              <a:t>for</a:t>
            </a:r>
            <a:r>
              <a:rPr lang="de-DE" sz="1600" dirty="0">
                <a:solidFill>
                  <a:srgbClr val="003366"/>
                </a:solidFill>
              </a:rPr>
              <a:t> high </a:t>
            </a:r>
            <a:r>
              <a:rPr lang="de-DE" sz="1600" dirty="0" err="1">
                <a:solidFill>
                  <a:srgbClr val="003366"/>
                </a:solidFill>
              </a:rPr>
              <a:t>resolution</a:t>
            </a:r>
            <a:r>
              <a:rPr lang="de-DE" sz="1600" dirty="0">
                <a:solidFill>
                  <a:srgbClr val="003366"/>
                </a:solidFill>
              </a:rPr>
              <a:t> DEM/DSM </a:t>
            </a:r>
            <a:r>
              <a:rPr lang="de-DE" sz="1600" dirty="0" err="1">
                <a:solidFill>
                  <a:srgbClr val="003366"/>
                </a:solidFill>
              </a:rPr>
              <a:t>for</a:t>
            </a:r>
            <a:r>
              <a:rPr lang="de-DE" sz="1600" dirty="0">
                <a:solidFill>
                  <a:srgbClr val="003366"/>
                </a:solidFill>
              </a:rPr>
              <a:t> Backgrounds</a:t>
            </a:r>
          </a:p>
          <a:p>
            <a:pPr marL="1588">
              <a:spcAft>
                <a:spcPct val="30000"/>
              </a:spcAft>
            </a:pPr>
            <a:r>
              <a:rPr lang="de-DE" sz="1600" i="1" dirty="0">
                <a:solidFill>
                  <a:srgbClr val="003366"/>
                </a:solidFill>
              </a:rPr>
              <a:t>https://earthexplorer.usgs.gov/</a:t>
            </a:r>
          </a:p>
        </p:txBody>
      </p:sp>
    </p:spTree>
    <p:extLst>
      <p:ext uri="{BB962C8B-B14F-4D97-AF65-F5344CB8AC3E}">
        <p14:creationId xmlns:p14="http://schemas.microsoft.com/office/powerpoint/2010/main" val="164746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3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80607996-61FC-4597-BC2C-4862B451E37A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44452"/>
            <a:ext cx="8229600" cy="504825"/>
          </a:xfrm>
          <a:prstGeom prst="rect">
            <a:avLst/>
          </a:prstGeom>
        </p:spPr>
        <p:txBody>
          <a:bodyPr anchor="ctr" anchorCtr="0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9pPr>
          </a:lstStyle>
          <a:p>
            <a:r>
              <a:rPr lang="de-DE" sz="2000" dirty="0" err="1"/>
              <a:t>Qgis</a:t>
            </a:r>
            <a:r>
              <a:rPr lang="de-DE" sz="2000" dirty="0"/>
              <a:t> Workshop – </a:t>
            </a:r>
            <a:r>
              <a:rPr lang="de-DE" sz="2000" b="1" dirty="0"/>
              <a:t>(3) </a:t>
            </a:r>
            <a:r>
              <a:rPr lang="de-DE" sz="2000" dirty="0"/>
              <a:t>Project World </a:t>
            </a:r>
            <a:r>
              <a:rPr lang="de-DE" sz="2000" dirty="0" err="1"/>
              <a:t>Map</a:t>
            </a:r>
            <a:endParaRPr lang="de-DE" sz="2000" b="1" dirty="0"/>
          </a:p>
        </p:txBody>
      </p:sp>
      <p:sp>
        <p:nvSpPr>
          <p:cNvPr id="6" name="Line 221">
            <a:extLst>
              <a:ext uri="{FF2B5EF4-FFF2-40B4-BE49-F238E27FC236}">
                <a16:creationId xmlns:a16="http://schemas.microsoft.com/office/drawing/2014/main" id="{C26AB196-2BD5-43E7-BE9F-36C7AC05D05F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2" y="530225"/>
            <a:ext cx="8507413" cy="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A47DEC43-7FDC-47E4-9508-2A4F70E5BB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2" y="730252"/>
            <a:ext cx="85074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63538" indent="-187325">
              <a:defRPr>
                <a:solidFill>
                  <a:schemeClr val="tx1"/>
                </a:solidFill>
                <a:latin typeface="Arial" charset="0"/>
              </a:defRPr>
            </a:lvl1pPr>
            <a:lvl2pPr marL="10620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5843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1066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6289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457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8" indent="-1588">
              <a:spcAft>
                <a:spcPct val="30000"/>
              </a:spcAft>
            </a:pPr>
            <a:r>
              <a:rPr lang="de-DE" b="1" dirty="0" err="1">
                <a:solidFill>
                  <a:srgbClr val="C00000"/>
                </a:solidFill>
              </a:rPr>
              <a:t>Get</a:t>
            </a:r>
            <a:r>
              <a:rPr lang="de-DE" b="1" dirty="0">
                <a:solidFill>
                  <a:srgbClr val="C00000"/>
                </a:solidFill>
              </a:rPr>
              <a:t> </a:t>
            </a:r>
            <a:r>
              <a:rPr lang="de-DE" b="1" dirty="0" err="1">
                <a:solidFill>
                  <a:srgbClr val="C00000"/>
                </a:solidFill>
              </a:rPr>
              <a:t>your</a:t>
            </a:r>
            <a:r>
              <a:rPr lang="de-DE" b="1" dirty="0">
                <a:solidFill>
                  <a:srgbClr val="C00000"/>
                </a:solidFill>
              </a:rPr>
              <a:t> Data – and </a:t>
            </a:r>
            <a:r>
              <a:rPr lang="de-DE" b="1" dirty="0" err="1">
                <a:solidFill>
                  <a:srgbClr val="C00000"/>
                </a:solidFill>
              </a:rPr>
              <a:t>the</a:t>
            </a:r>
            <a:r>
              <a:rPr lang="de-DE" b="1" dirty="0">
                <a:solidFill>
                  <a:srgbClr val="C00000"/>
                </a:solidFill>
              </a:rPr>
              <a:t> </a:t>
            </a:r>
            <a:r>
              <a:rPr lang="de-DE" b="1" dirty="0" err="1">
                <a:solidFill>
                  <a:srgbClr val="C00000"/>
                </a:solidFill>
              </a:rPr>
              <a:t>world</a:t>
            </a:r>
            <a:r>
              <a:rPr lang="de-DE" b="1" dirty="0">
                <a:solidFill>
                  <a:srgbClr val="C00000"/>
                </a:solidFill>
              </a:rPr>
              <a:t> </a:t>
            </a:r>
            <a:r>
              <a:rPr lang="de-DE" b="1" dirty="0" err="1">
                <a:solidFill>
                  <a:srgbClr val="C00000"/>
                </a:solidFill>
              </a:rPr>
              <a:t>is</a:t>
            </a:r>
            <a:r>
              <a:rPr lang="de-DE" b="1" dirty="0">
                <a:solidFill>
                  <a:srgbClr val="C00000"/>
                </a:solidFill>
              </a:rPr>
              <a:t> </a:t>
            </a:r>
            <a:r>
              <a:rPr lang="de-DE" b="1" dirty="0" err="1">
                <a:solidFill>
                  <a:srgbClr val="C00000"/>
                </a:solidFill>
              </a:rPr>
              <a:t>yours</a:t>
            </a:r>
            <a:endParaRPr lang="de-DE" dirty="0">
              <a:solidFill>
                <a:srgbClr val="C00000"/>
              </a:solidFill>
            </a:endParaRP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3DE8F76A-00EC-4BF7-8D28-D8A3C08E14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598" y="1309048"/>
            <a:ext cx="8507413" cy="1089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77800" indent="-1588">
              <a:defRPr>
                <a:solidFill>
                  <a:schemeClr val="tx1"/>
                </a:solidFill>
                <a:latin typeface="Arial" charset="0"/>
              </a:defRPr>
            </a:lvl1pPr>
            <a:lvl2pPr marL="10620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5843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1066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6289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457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8">
              <a:spcAft>
                <a:spcPct val="30000"/>
              </a:spcAft>
            </a:pPr>
            <a:r>
              <a:rPr lang="de-DE" b="1" dirty="0" err="1">
                <a:solidFill>
                  <a:srgbClr val="003366"/>
                </a:solidFill>
              </a:rPr>
              <a:t>Assignment</a:t>
            </a:r>
            <a:endParaRPr lang="de-DE" b="1" dirty="0">
              <a:solidFill>
                <a:srgbClr val="003366"/>
              </a:solidFill>
            </a:endParaRPr>
          </a:p>
          <a:p>
            <a:pPr marL="1588">
              <a:spcAft>
                <a:spcPct val="30000"/>
              </a:spcAft>
            </a:pPr>
            <a:endParaRPr lang="de-DE" dirty="0">
              <a:solidFill>
                <a:srgbClr val="003366"/>
              </a:solidFill>
            </a:endParaRPr>
          </a:p>
          <a:p>
            <a:pPr marL="1588">
              <a:spcAft>
                <a:spcPct val="30000"/>
              </a:spcAft>
            </a:pPr>
            <a:r>
              <a:rPr lang="de-DE" dirty="0" err="1">
                <a:solidFill>
                  <a:srgbClr val="003366"/>
                </a:solidFill>
              </a:rPr>
              <a:t>Get</a:t>
            </a:r>
            <a:r>
              <a:rPr lang="de-DE" dirty="0">
                <a:solidFill>
                  <a:srgbClr val="003366"/>
                </a:solidFill>
              </a:rPr>
              <a:t> Data </a:t>
            </a:r>
            <a:r>
              <a:rPr lang="de-DE" dirty="0" err="1">
                <a:solidFill>
                  <a:srgbClr val="003366"/>
                </a:solidFill>
              </a:rPr>
              <a:t>for</a:t>
            </a:r>
            <a:r>
              <a:rPr lang="de-DE" dirty="0">
                <a:solidFill>
                  <a:srgbClr val="003366"/>
                </a:solidFill>
              </a:rPr>
              <a:t> </a:t>
            </a:r>
            <a:r>
              <a:rPr lang="de-DE" dirty="0" err="1">
                <a:solidFill>
                  <a:srgbClr val="003366"/>
                </a:solidFill>
              </a:rPr>
              <a:t>our</a:t>
            </a:r>
            <a:r>
              <a:rPr lang="de-DE" dirty="0">
                <a:solidFill>
                  <a:srgbClr val="003366"/>
                </a:solidFill>
              </a:rPr>
              <a:t> </a:t>
            </a:r>
            <a:r>
              <a:rPr lang="de-DE" dirty="0" err="1">
                <a:solidFill>
                  <a:srgbClr val="003366"/>
                </a:solidFill>
              </a:rPr>
              <a:t>WorldMap</a:t>
            </a:r>
            <a:r>
              <a:rPr lang="de-DE" dirty="0">
                <a:solidFill>
                  <a:srgbClr val="003366"/>
                </a:solidFill>
              </a:rPr>
              <a:t> Project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F7CD6F4A-8C81-455B-840A-F777F4F4C1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597" y="2446988"/>
            <a:ext cx="8507413" cy="1089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77800" indent="-1588">
              <a:defRPr>
                <a:solidFill>
                  <a:schemeClr val="tx1"/>
                </a:solidFill>
                <a:latin typeface="Arial" charset="0"/>
              </a:defRPr>
            </a:lvl1pPr>
            <a:lvl2pPr marL="10620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5843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1066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6289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457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8">
              <a:spcAft>
                <a:spcPct val="30000"/>
              </a:spcAft>
            </a:pPr>
            <a:r>
              <a:rPr lang="de-DE" dirty="0">
                <a:solidFill>
                  <a:srgbClr val="003366"/>
                </a:solidFill>
              </a:rPr>
              <a:t>Go </a:t>
            </a:r>
            <a:r>
              <a:rPr lang="de-DE" dirty="0" err="1">
                <a:solidFill>
                  <a:srgbClr val="003366"/>
                </a:solidFill>
              </a:rPr>
              <a:t>to</a:t>
            </a:r>
            <a:r>
              <a:rPr lang="de-DE" dirty="0">
                <a:solidFill>
                  <a:srgbClr val="003366"/>
                </a:solidFill>
              </a:rPr>
              <a:t> </a:t>
            </a:r>
            <a:r>
              <a:rPr lang="de-DE" i="1" dirty="0">
                <a:solidFill>
                  <a:srgbClr val="003366"/>
                </a:solidFill>
                <a:hlinkClick r:id="rId2"/>
              </a:rPr>
              <a:t>https://www.naturalearthdata.com/</a:t>
            </a:r>
            <a:endParaRPr lang="de-DE" i="1" dirty="0">
              <a:solidFill>
                <a:srgbClr val="003366"/>
              </a:solidFill>
            </a:endParaRPr>
          </a:p>
          <a:p>
            <a:pPr marL="1588">
              <a:spcAft>
                <a:spcPct val="30000"/>
              </a:spcAft>
            </a:pPr>
            <a:r>
              <a:rPr lang="de-DE" i="1" dirty="0">
                <a:solidFill>
                  <a:srgbClr val="003366"/>
                </a:solidFill>
              </a:rPr>
              <a:t>And </a:t>
            </a:r>
            <a:r>
              <a:rPr lang="de-DE" i="1" dirty="0" err="1">
                <a:solidFill>
                  <a:srgbClr val="003366"/>
                </a:solidFill>
              </a:rPr>
              <a:t>download</a:t>
            </a:r>
            <a:r>
              <a:rPr lang="de-DE" i="1" dirty="0">
                <a:solidFill>
                  <a:srgbClr val="003366"/>
                </a:solidFill>
              </a:rPr>
              <a:t> </a:t>
            </a:r>
            <a:r>
              <a:rPr lang="de-DE" i="1" dirty="0" err="1">
                <a:solidFill>
                  <a:srgbClr val="003366"/>
                </a:solidFill>
              </a:rPr>
              <a:t>the</a:t>
            </a:r>
            <a:r>
              <a:rPr lang="de-DE" i="1" dirty="0">
                <a:solidFill>
                  <a:srgbClr val="003366"/>
                </a:solidFill>
              </a:rPr>
              <a:t> </a:t>
            </a:r>
            <a:r>
              <a:rPr lang="de-DE" i="1" dirty="0" err="1">
                <a:solidFill>
                  <a:srgbClr val="003366"/>
                </a:solidFill>
              </a:rPr>
              <a:t>following</a:t>
            </a:r>
            <a:r>
              <a:rPr lang="de-DE" i="1" dirty="0">
                <a:solidFill>
                  <a:srgbClr val="003366"/>
                </a:solidFill>
              </a:rPr>
              <a:t> </a:t>
            </a:r>
            <a:r>
              <a:rPr lang="de-DE" i="1" dirty="0" err="1">
                <a:solidFill>
                  <a:srgbClr val="003366"/>
                </a:solidFill>
              </a:rPr>
              <a:t>datasets</a:t>
            </a:r>
            <a:endParaRPr lang="de-DE" i="1" dirty="0">
              <a:solidFill>
                <a:srgbClr val="003366"/>
              </a:solidFill>
            </a:endParaRPr>
          </a:p>
          <a:p>
            <a:pPr marL="1588">
              <a:spcAft>
                <a:spcPct val="30000"/>
              </a:spcAft>
            </a:pPr>
            <a:r>
              <a:rPr lang="de-DE" dirty="0">
                <a:solidFill>
                  <a:srgbClr val="003366"/>
                </a:solidFill>
              </a:rPr>
              <a:t> </a:t>
            </a: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6DC7AFBA-3A55-4C22-B145-E9150D1063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596" y="3167185"/>
            <a:ext cx="85074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77800" indent="-1588">
              <a:defRPr>
                <a:solidFill>
                  <a:schemeClr val="tx1"/>
                </a:solidFill>
                <a:latin typeface="Arial" charset="0"/>
              </a:defRPr>
            </a:lvl1pPr>
            <a:lvl2pPr marL="10620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5843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1066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6289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457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8">
              <a:spcAft>
                <a:spcPct val="30000"/>
              </a:spcAft>
            </a:pPr>
            <a:r>
              <a:rPr lang="de-DE" dirty="0">
                <a:solidFill>
                  <a:srgbClr val="003366"/>
                </a:solidFill>
              </a:rPr>
              <a:t>Raster, </a:t>
            </a:r>
            <a:r>
              <a:rPr lang="de-DE" dirty="0" err="1">
                <a:solidFill>
                  <a:srgbClr val="003366"/>
                </a:solidFill>
              </a:rPr>
              <a:t>great</a:t>
            </a:r>
            <a:r>
              <a:rPr lang="de-DE" dirty="0">
                <a:solidFill>
                  <a:srgbClr val="003366"/>
                </a:solidFill>
              </a:rPr>
              <a:t> </a:t>
            </a:r>
            <a:r>
              <a:rPr lang="de-DE" dirty="0" err="1">
                <a:solidFill>
                  <a:srgbClr val="003366"/>
                </a:solidFill>
              </a:rPr>
              <a:t>scale</a:t>
            </a:r>
            <a:r>
              <a:rPr lang="de-DE" dirty="0">
                <a:solidFill>
                  <a:srgbClr val="003366"/>
                </a:solidFill>
              </a:rPr>
              <a:t>: „Ocean Bottom“ and „</a:t>
            </a:r>
            <a:r>
              <a:rPr lang="de-DE" dirty="0" err="1">
                <a:solidFill>
                  <a:srgbClr val="003366"/>
                </a:solidFill>
              </a:rPr>
              <a:t>Shaded</a:t>
            </a:r>
            <a:r>
              <a:rPr lang="de-DE" dirty="0">
                <a:solidFill>
                  <a:srgbClr val="003366"/>
                </a:solidFill>
              </a:rPr>
              <a:t> Relief“</a:t>
            </a:r>
          </a:p>
        </p:txBody>
      </p:sp>
      <p:sp>
        <p:nvSpPr>
          <p:cNvPr id="12" name="Text Box 4">
            <a:extLst>
              <a:ext uri="{FF2B5EF4-FFF2-40B4-BE49-F238E27FC236}">
                <a16:creationId xmlns:a16="http://schemas.microsoft.com/office/drawing/2014/main" id="{2865BD67-7C23-4904-A6DE-867FE3F0FE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595" y="3521584"/>
            <a:ext cx="85074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77800" indent="-1588">
              <a:defRPr>
                <a:solidFill>
                  <a:schemeClr val="tx1"/>
                </a:solidFill>
                <a:latin typeface="Arial" charset="0"/>
              </a:defRPr>
            </a:lvl1pPr>
            <a:lvl2pPr marL="10620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5843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1066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6289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457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8">
              <a:spcAft>
                <a:spcPct val="30000"/>
              </a:spcAft>
            </a:pPr>
            <a:r>
              <a:rPr lang="de-DE" dirty="0">
                <a:solidFill>
                  <a:srgbClr val="003366"/>
                </a:solidFill>
              </a:rPr>
              <a:t>Vector (</a:t>
            </a:r>
            <a:r>
              <a:rPr lang="de-DE" dirty="0" err="1">
                <a:solidFill>
                  <a:srgbClr val="003366"/>
                </a:solidFill>
              </a:rPr>
              <a:t>physical</a:t>
            </a:r>
            <a:r>
              <a:rPr lang="de-DE" dirty="0">
                <a:solidFill>
                  <a:srgbClr val="003366"/>
                </a:solidFill>
              </a:rPr>
              <a:t>),</a:t>
            </a:r>
            <a:r>
              <a:rPr lang="de-DE" dirty="0" err="1">
                <a:solidFill>
                  <a:srgbClr val="003366"/>
                </a:solidFill>
              </a:rPr>
              <a:t>great</a:t>
            </a:r>
            <a:r>
              <a:rPr lang="de-DE" dirty="0">
                <a:solidFill>
                  <a:srgbClr val="003366"/>
                </a:solidFill>
              </a:rPr>
              <a:t> </a:t>
            </a:r>
            <a:r>
              <a:rPr lang="de-DE" dirty="0" err="1">
                <a:solidFill>
                  <a:srgbClr val="003366"/>
                </a:solidFill>
              </a:rPr>
              <a:t>scale</a:t>
            </a:r>
            <a:r>
              <a:rPr lang="de-DE" dirty="0">
                <a:solidFill>
                  <a:srgbClr val="003366"/>
                </a:solidFill>
              </a:rPr>
              <a:t>: „Rivers“</a:t>
            </a:r>
          </a:p>
        </p:txBody>
      </p:sp>
      <p:sp>
        <p:nvSpPr>
          <p:cNvPr id="13" name="Text Box 4">
            <a:extLst>
              <a:ext uri="{FF2B5EF4-FFF2-40B4-BE49-F238E27FC236}">
                <a16:creationId xmlns:a16="http://schemas.microsoft.com/office/drawing/2014/main" id="{D953003F-AB78-46B9-A18A-F30FBA4179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593" y="3855498"/>
            <a:ext cx="85074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77800" indent="-1588">
              <a:defRPr>
                <a:solidFill>
                  <a:schemeClr val="tx1"/>
                </a:solidFill>
                <a:latin typeface="Arial" charset="0"/>
              </a:defRPr>
            </a:lvl1pPr>
            <a:lvl2pPr marL="10620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5843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1066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6289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457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8">
              <a:spcAft>
                <a:spcPct val="30000"/>
              </a:spcAft>
            </a:pPr>
            <a:r>
              <a:rPr lang="de-DE" dirty="0">
                <a:solidFill>
                  <a:srgbClr val="003366"/>
                </a:solidFill>
              </a:rPr>
              <a:t>Vector (</a:t>
            </a:r>
            <a:r>
              <a:rPr lang="de-DE" dirty="0" err="1">
                <a:solidFill>
                  <a:srgbClr val="003366"/>
                </a:solidFill>
              </a:rPr>
              <a:t>cultural</a:t>
            </a:r>
            <a:r>
              <a:rPr lang="de-DE" dirty="0">
                <a:solidFill>
                  <a:srgbClr val="003366"/>
                </a:solidFill>
              </a:rPr>
              <a:t>),</a:t>
            </a:r>
            <a:r>
              <a:rPr lang="de-DE" dirty="0" err="1">
                <a:solidFill>
                  <a:srgbClr val="003366"/>
                </a:solidFill>
              </a:rPr>
              <a:t>great</a:t>
            </a:r>
            <a:r>
              <a:rPr lang="de-DE" dirty="0">
                <a:solidFill>
                  <a:srgbClr val="003366"/>
                </a:solidFill>
              </a:rPr>
              <a:t> </a:t>
            </a:r>
            <a:r>
              <a:rPr lang="de-DE" dirty="0" err="1">
                <a:solidFill>
                  <a:srgbClr val="003366"/>
                </a:solidFill>
              </a:rPr>
              <a:t>scale</a:t>
            </a:r>
            <a:r>
              <a:rPr lang="de-DE" dirty="0">
                <a:solidFill>
                  <a:srgbClr val="003366"/>
                </a:solidFill>
              </a:rPr>
              <a:t>: „Admin-0 </a:t>
            </a:r>
            <a:r>
              <a:rPr lang="de-DE" dirty="0" err="1">
                <a:solidFill>
                  <a:srgbClr val="003366"/>
                </a:solidFill>
              </a:rPr>
              <a:t>Countrys</a:t>
            </a:r>
            <a:r>
              <a:rPr lang="de-DE" dirty="0">
                <a:solidFill>
                  <a:srgbClr val="003366"/>
                </a:solidFill>
              </a:rPr>
              <a:t>“</a:t>
            </a:r>
          </a:p>
        </p:txBody>
      </p:sp>
      <p:sp>
        <p:nvSpPr>
          <p:cNvPr id="14" name="Text Box 4">
            <a:extLst>
              <a:ext uri="{FF2B5EF4-FFF2-40B4-BE49-F238E27FC236}">
                <a16:creationId xmlns:a16="http://schemas.microsoft.com/office/drawing/2014/main" id="{21C73FF1-002D-40B7-B625-8F2B01D50D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592" y="4256714"/>
            <a:ext cx="85074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77800" indent="-1588">
              <a:defRPr>
                <a:solidFill>
                  <a:schemeClr val="tx1"/>
                </a:solidFill>
                <a:latin typeface="Arial" charset="0"/>
              </a:defRPr>
            </a:lvl1pPr>
            <a:lvl2pPr marL="10620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5843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1066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6289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457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8">
              <a:spcAft>
                <a:spcPct val="30000"/>
              </a:spcAft>
            </a:pPr>
            <a:r>
              <a:rPr lang="de-DE" dirty="0" err="1">
                <a:solidFill>
                  <a:srgbClr val="003366"/>
                </a:solidFill>
              </a:rPr>
              <a:t>Unzip</a:t>
            </a:r>
            <a:r>
              <a:rPr lang="de-DE" dirty="0">
                <a:solidFill>
                  <a:srgbClr val="003366"/>
                </a:solidFill>
              </a:rPr>
              <a:t> and save </a:t>
            </a:r>
            <a:r>
              <a:rPr lang="de-DE" dirty="0" err="1">
                <a:solidFill>
                  <a:srgbClr val="003366"/>
                </a:solidFill>
              </a:rPr>
              <a:t>the</a:t>
            </a:r>
            <a:r>
              <a:rPr lang="de-DE" dirty="0">
                <a:solidFill>
                  <a:srgbClr val="003366"/>
                </a:solidFill>
              </a:rPr>
              <a:t> </a:t>
            </a:r>
            <a:r>
              <a:rPr lang="de-DE" dirty="0" err="1">
                <a:solidFill>
                  <a:srgbClr val="003366"/>
                </a:solidFill>
              </a:rPr>
              <a:t>data</a:t>
            </a:r>
            <a:r>
              <a:rPr lang="de-DE" dirty="0">
                <a:solidFill>
                  <a:srgbClr val="003366"/>
                </a:solidFill>
              </a:rPr>
              <a:t> </a:t>
            </a:r>
            <a:r>
              <a:rPr lang="de-DE" dirty="0" err="1">
                <a:solidFill>
                  <a:srgbClr val="003366"/>
                </a:solidFill>
              </a:rPr>
              <a:t>to</a:t>
            </a:r>
            <a:r>
              <a:rPr lang="de-DE" dirty="0">
                <a:solidFill>
                  <a:srgbClr val="003366"/>
                </a:solidFill>
              </a:rPr>
              <a:t> </a:t>
            </a:r>
            <a:r>
              <a:rPr lang="de-DE" dirty="0" err="1">
                <a:solidFill>
                  <a:srgbClr val="003366"/>
                </a:solidFill>
              </a:rPr>
              <a:t>their</a:t>
            </a:r>
            <a:r>
              <a:rPr lang="de-DE" dirty="0">
                <a:solidFill>
                  <a:srgbClr val="003366"/>
                </a:solidFill>
              </a:rPr>
              <a:t> </a:t>
            </a:r>
            <a:r>
              <a:rPr lang="de-DE" dirty="0" err="1">
                <a:solidFill>
                  <a:srgbClr val="003366"/>
                </a:solidFill>
              </a:rPr>
              <a:t>respective</a:t>
            </a:r>
            <a:r>
              <a:rPr lang="de-DE" dirty="0">
                <a:solidFill>
                  <a:srgbClr val="003366"/>
                </a:solidFill>
              </a:rPr>
              <a:t> </a:t>
            </a:r>
            <a:r>
              <a:rPr lang="de-DE" dirty="0" err="1">
                <a:solidFill>
                  <a:srgbClr val="003366"/>
                </a:solidFill>
              </a:rPr>
              <a:t>folders</a:t>
            </a:r>
            <a:r>
              <a:rPr lang="de-DE" dirty="0">
                <a:solidFill>
                  <a:srgbClr val="003366"/>
                </a:solidFill>
              </a:rPr>
              <a:t> in </a:t>
            </a:r>
            <a:r>
              <a:rPr lang="de-DE" dirty="0" err="1">
                <a:solidFill>
                  <a:srgbClr val="003366"/>
                </a:solidFill>
              </a:rPr>
              <a:t>our</a:t>
            </a:r>
            <a:r>
              <a:rPr lang="de-DE" dirty="0">
                <a:solidFill>
                  <a:srgbClr val="003366"/>
                </a:solidFill>
              </a:rPr>
              <a:t> </a:t>
            </a:r>
            <a:r>
              <a:rPr lang="de-DE" dirty="0" err="1">
                <a:solidFill>
                  <a:srgbClr val="003366"/>
                </a:solidFill>
              </a:rPr>
              <a:t>structure</a:t>
            </a:r>
            <a:r>
              <a:rPr lang="de-DE" dirty="0">
                <a:solidFill>
                  <a:srgbClr val="003366"/>
                </a:solidFill>
              </a:rPr>
              <a:t> ;)</a:t>
            </a:r>
          </a:p>
        </p:txBody>
      </p:sp>
    </p:spTree>
    <p:extLst>
      <p:ext uri="{BB962C8B-B14F-4D97-AF65-F5344CB8AC3E}">
        <p14:creationId xmlns:p14="http://schemas.microsoft.com/office/powerpoint/2010/main" val="3826495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  <p:bldP spid="9" grpId="0"/>
      <p:bldP spid="12" grpId="0"/>
      <p:bldP spid="13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80607996-61FC-4597-BC2C-4862B451E37A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44452"/>
            <a:ext cx="8229600" cy="504825"/>
          </a:xfrm>
          <a:prstGeom prst="rect">
            <a:avLst/>
          </a:prstGeom>
        </p:spPr>
        <p:txBody>
          <a:bodyPr anchor="ctr" anchorCtr="0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9pPr>
          </a:lstStyle>
          <a:p>
            <a:r>
              <a:rPr lang="de-DE" sz="2000" dirty="0" err="1"/>
              <a:t>Qgis</a:t>
            </a:r>
            <a:r>
              <a:rPr lang="de-DE" sz="2000" dirty="0"/>
              <a:t> Workshop – </a:t>
            </a:r>
            <a:r>
              <a:rPr lang="de-DE" sz="2000" b="1" dirty="0"/>
              <a:t>(3) </a:t>
            </a:r>
            <a:r>
              <a:rPr lang="de-DE" sz="2000" dirty="0"/>
              <a:t>Project World </a:t>
            </a:r>
            <a:r>
              <a:rPr lang="de-DE" sz="2000" dirty="0" err="1"/>
              <a:t>Map</a:t>
            </a:r>
            <a:endParaRPr lang="de-DE" sz="2000" b="1" dirty="0"/>
          </a:p>
        </p:txBody>
      </p:sp>
      <p:sp>
        <p:nvSpPr>
          <p:cNvPr id="6" name="Line 221">
            <a:extLst>
              <a:ext uri="{FF2B5EF4-FFF2-40B4-BE49-F238E27FC236}">
                <a16:creationId xmlns:a16="http://schemas.microsoft.com/office/drawing/2014/main" id="{C26AB196-2BD5-43E7-BE9F-36C7AC05D05F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2" y="530225"/>
            <a:ext cx="8507413" cy="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A47DEC43-7FDC-47E4-9508-2A4F70E5BB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2" y="730252"/>
            <a:ext cx="85074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63538" indent="-187325">
              <a:defRPr>
                <a:solidFill>
                  <a:schemeClr val="tx1"/>
                </a:solidFill>
                <a:latin typeface="Arial" charset="0"/>
              </a:defRPr>
            </a:lvl1pPr>
            <a:lvl2pPr marL="10620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5843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1066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6289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457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8" indent="-1588">
              <a:spcAft>
                <a:spcPct val="30000"/>
              </a:spcAft>
            </a:pPr>
            <a:r>
              <a:rPr lang="de-DE" b="1" dirty="0" err="1">
                <a:solidFill>
                  <a:srgbClr val="C00000"/>
                </a:solidFill>
              </a:rPr>
              <a:t>Now</a:t>
            </a:r>
            <a:r>
              <a:rPr lang="de-DE" b="1" dirty="0">
                <a:solidFill>
                  <a:srgbClr val="C00000"/>
                </a:solidFill>
              </a:rPr>
              <a:t> (</a:t>
            </a:r>
            <a:r>
              <a:rPr lang="de-DE" b="1" dirty="0" err="1">
                <a:solidFill>
                  <a:srgbClr val="C00000"/>
                </a:solidFill>
              </a:rPr>
              <a:t>finally</a:t>
            </a:r>
            <a:r>
              <a:rPr lang="de-DE" b="1" dirty="0">
                <a:solidFill>
                  <a:srgbClr val="C00000"/>
                </a:solidFill>
              </a:rPr>
              <a:t>) </a:t>
            </a:r>
            <a:r>
              <a:rPr lang="de-DE" b="1" dirty="0" err="1">
                <a:solidFill>
                  <a:srgbClr val="C00000"/>
                </a:solidFill>
              </a:rPr>
              <a:t>lets</a:t>
            </a:r>
            <a:r>
              <a:rPr lang="de-DE" b="1" dirty="0">
                <a:solidFill>
                  <a:srgbClr val="C00000"/>
                </a:solidFill>
              </a:rPr>
              <a:t> </a:t>
            </a:r>
            <a:r>
              <a:rPr lang="de-DE" b="1" dirty="0" err="1">
                <a:solidFill>
                  <a:srgbClr val="C00000"/>
                </a:solidFill>
              </a:rPr>
              <a:t>start</a:t>
            </a:r>
            <a:r>
              <a:rPr lang="de-DE" b="1" dirty="0">
                <a:solidFill>
                  <a:srgbClr val="C00000"/>
                </a:solidFill>
              </a:rPr>
              <a:t> </a:t>
            </a:r>
            <a:r>
              <a:rPr lang="de-DE" b="1" dirty="0" err="1">
                <a:solidFill>
                  <a:srgbClr val="C00000"/>
                </a:solidFill>
              </a:rPr>
              <a:t>with</a:t>
            </a:r>
            <a:r>
              <a:rPr lang="de-DE" b="1" dirty="0">
                <a:solidFill>
                  <a:srgbClr val="C00000"/>
                </a:solidFill>
              </a:rPr>
              <a:t> GIS</a:t>
            </a:r>
            <a:endParaRPr lang="de-DE" dirty="0">
              <a:solidFill>
                <a:srgbClr val="C00000"/>
              </a:solidFill>
            </a:endParaRP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82007B90-3551-4961-A544-BCB560D792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596" y="1357459"/>
            <a:ext cx="8507413" cy="1089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77800" indent="-1588">
              <a:defRPr>
                <a:solidFill>
                  <a:schemeClr val="tx1"/>
                </a:solidFill>
                <a:latin typeface="Arial" charset="0"/>
              </a:defRPr>
            </a:lvl1pPr>
            <a:lvl2pPr marL="10620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5843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1066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6289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457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8">
              <a:spcAft>
                <a:spcPct val="30000"/>
              </a:spcAft>
            </a:pPr>
            <a:r>
              <a:rPr lang="de-DE" b="1" dirty="0">
                <a:solidFill>
                  <a:srgbClr val="003366"/>
                </a:solidFill>
              </a:rPr>
              <a:t>„On </a:t>
            </a:r>
            <a:r>
              <a:rPr lang="de-DE" b="1" dirty="0" err="1">
                <a:solidFill>
                  <a:srgbClr val="003366"/>
                </a:solidFill>
              </a:rPr>
              <a:t>the</a:t>
            </a:r>
            <a:r>
              <a:rPr lang="de-DE" b="1" dirty="0">
                <a:solidFill>
                  <a:srgbClr val="003366"/>
                </a:solidFill>
              </a:rPr>
              <a:t> </a:t>
            </a:r>
            <a:r>
              <a:rPr lang="de-DE" b="1" dirty="0" err="1">
                <a:solidFill>
                  <a:srgbClr val="003366"/>
                </a:solidFill>
              </a:rPr>
              <a:t>fly</a:t>
            </a:r>
            <a:r>
              <a:rPr lang="de-DE" b="1" dirty="0">
                <a:solidFill>
                  <a:srgbClr val="003366"/>
                </a:solidFill>
              </a:rPr>
              <a:t>“ </a:t>
            </a:r>
            <a:r>
              <a:rPr lang="de-DE" b="1" dirty="0" err="1">
                <a:solidFill>
                  <a:srgbClr val="003366"/>
                </a:solidFill>
              </a:rPr>
              <a:t>the</a:t>
            </a:r>
            <a:r>
              <a:rPr lang="de-DE" b="1" dirty="0">
                <a:solidFill>
                  <a:srgbClr val="003366"/>
                </a:solidFill>
              </a:rPr>
              <a:t> plane </a:t>
            </a:r>
            <a:r>
              <a:rPr lang="de-DE" b="1" dirty="0" err="1">
                <a:solidFill>
                  <a:srgbClr val="003366"/>
                </a:solidFill>
              </a:rPr>
              <a:t>may</a:t>
            </a:r>
            <a:r>
              <a:rPr lang="de-DE" b="1" dirty="0">
                <a:solidFill>
                  <a:srgbClr val="003366"/>
                </a:solidFill>
              </a:rPr>
              <a:t> crash</a:t>
            </a:r>
            <a:endParaRPr lang="de-DE" dirty="0">
              <a:solidFill>
                <a:srgbClr val="003366"/>
              </a:solidFill>
            </a:endParaRPr>
          </a:p>
          <a:p>
            <a:pPr marL="1588">
              <a:spcAft>
                <a:spcPct val="30000"/>
              </a:spcAft>
            </a:pPr>
            <a:r>
              <a:rPr lang="de-DE" dirty="0">
                <a:solidFill>
                  <a:srgbClr val="003366"/>
                </a:solidFill>
              </a:rPr>
              <a:t>The „on </a:t>
            </a:r>
            <a:r>
              <a:rPr lang="de-DE" dirty="0" err="1">
                <a:solidFill>
                  <a:srgbClr val="003366"/>
                </a:solidFill>
              </a:rPr>
              <a:t>the</a:t>
            </a:r>
            <a:r>
              <a:rPr lang="de-DE" dirty="0">
                <a:solidFill>
                  <a:srgbClr val="003366"/>
                </a:solidFill>
              </a:rPr>
              <a:t> </a:t>
            </a:r>
            <a:r>
              <a:rPr lang="de-DE" dirty="0" err="1">
                <a:solidFill>
                  <a:srgbClr val="003366"/>
                </a:solidFill>
              </a:rPr>
              <a:t>fly</a:t>
            </a:r>
            <a:r>
              <a:rPr lang="de-DE" dirty="0">
                <a:solidFill>
                  <a:srgbClr val="003366"/>
                </a:solidFill>
              </a:rPr>
              <a:t>“ </a:t>
            </a:r>
            <a:r>
              <a:rPr lang="de-DE" dirty="0" err="1">
                <a:solidFill>
                  <a:srgbClr val="003366"/>
                </a:solidFill>
              </a:rPr>
              <a:t>projection</a:t>
            </a:r>
            <a:r>
              <a:rPr lang="de-DE" dirty="0">
                <a:solidFill>
                  <a:srgbClr val="003366"/>
                </a:solidFill>
              </a:rPr>
              <a:t> </a:t>
            </a:r>
            <a:r>
              <a:rPr lang="de-DE" dirty="0" err="1">
                <a:solidFill>
                  <a:srgbClr val="003366"/>
                </a:solidFill>
              </a:rPr>
              <a:t>can</a:t>
            </a:r>
            <a:r>
              <a:rPr lang="de-DE" dirty="0">
                <a:solidFill>
                  <a:srgbClr val="003366"/>
                </a:solidFill>
              </a:rPr>
              <a:t> </a:t>
            </a:r>
            <a:r>
              <a:rPr lang="de-DE" dirty="0" err="1">
                <a:solidFill>
                  <a:srgbClr val="003366"/>
                </a:solidFill>
              </a:rPr>
              <a:t>be</a:t>
            </a:r>
            <a:r>
              <a:rPr lang="de-DE" dirty="0">
                <a:solidFill>
                  <a:srgbClr val="003366"/>
                </a:solidFill>
              </a:rPr>
              <a:t> </a:t>
            </a:r>
            <a:r>
              <a:rPr lang="de-DE" dirty="0" err="1">
                <a:solidFill>
                  <a:srgbClr val="003366"/>
                </a:solidFill>
              </a:rPr>
              <a:t>helpful</a:t>
            </a:r>
            <a:r>
              <a:rPr lang="de-DE" dirty="0">
                <a:solidFill>
                  <a:srgbClr val="003366"/>
                </a:solidFill>
              </a:rPr>
              <a:t> </a:t>
            </a:r>
            <a:r>
              <a:rPr lang="de-DE" dirty="0" err="1">
                <a:solidFill>
                  <a:srgbClr val="003366"/>
                </a:solidFill>
              </a:rPr>
              <a:t>for</a:t>
            </a:r>
            <a:r>
              <a:rPr lang="de-DE" dirty="0">
                <a:solidFill>
                  <a:srgbClr val="003366"/>
                </a:solidFill>
              </a:rPr>
              <a:t> simple </a:t>
            </a:r>
            <a:r>
              <a:rPr lang="de-DE" dirty="0" err="1">
                <a:solidFill>
                  <a:srgbClr val="003366"/>
                </a:solidFill>
              </a:rPr>
              <a:t>maps</a:t>
            </a:r>
            <a:endParaRPr lang="de-DE" dirty="0">
              <a:solidFill>
                <a:srgbClr val="003366"/>
              </a:solidFill>
            </a:endParaRPr>
          </a:p>
          <a:p>
            <a:pPr marL="1588">
              <a:spcAft>
                <a:spcPct val="30000"/>
              </a:spcAft>
            </a:pPr>
            <a:r>
              <a:rPr lang="de-DE" dirty="0">
                <a:solidFill>
                  <a:srgbClr val="003366"/>
                </a:solidFill>
              </a:rPr>
              <a:t>BUT will </a:t>
            </a:r>
            <a:r>
              <a:rPr lang="de-DE" dirty="0" err="1">
                <a:solidFill>
                  <a:srgbClr val="003366"/>
                </a:solidFill>
              </a:rPr>
              <a:t>lead</a:t>
            </a:r>
            <a:r>
              <a:rPr lang="de-DE" dirty="0">
                <a:solidFill>
                  <a:srgbClr val="003366"/>
                </a:solidFill>
              </a:rPr>
              <a:t> </a:t>
            </a:r>
            <a:r>
              <a:rPr lang="de-DE" dirty="0" err="1">
                <a:solidFill>
                  <a:srgbClr val="003366"/>
                </a:solidFill>
              </a:rPr>
              <a:t>to</a:t>
            </a:r>
            <a:r>
              <a:rPr lang="de-DE" dirty="0">
                <a:solidFill>
                  <a:srgbClr val="003366"/>
                </a:solidFill>
              </a:rPr>
              <a:t> </a:t>
            </a:r>
            <a:r>
              <a:rPr lang="de-DE" dirty="0" err="1">
                <a:solidFill>
                  <a:srgbClr val="003366"/>
                </a:solidFill>
              </a:rPr>
              <a:t>critical</a:t>
            </a:r>
            <a:r>
              <a:rPr lang="de-DE" dirty="0">
                <a:solidFill>
                  <a:srgbClr val="003366"/>
                </a:solidFill>
              </a:rPr>
              <a:t> </a:t>
            </a:r>
            <a:r>
              <a:rPr lang="de-DE" dirty="0" err="1">
                <a:solidFill>
                  <a:srgbClr val="003366"/>
                </a:solidFill>
              </a:rPr>
              <a:t>issues</a:t>
            </a:r>
            <a:r>
              <a:rPr lang="de-DE" dirty="0">
                <a:solidFill>
                  <a:srgbClr val="003366"/>
                </a:solidFill>
              </a:rPr>
              <a:t> </a:t>
            </a:r>
            <a:r>
              <a:rPr lang="de-DE" dirty="0" err="1">
                <a:solidFill>
                  <a:srgbClr val="003366"/>
                </a:solidFill>
              </a:rPr>
              <a:t>when</a:t>
            </a:r>
            <a:r>
              <a:rPr lang="de-DE" dirty="0">
                <a:solidFill>
                  <a:srgbClr val="003366"/>
                </a:solidFill>
              </a:rPr>
              <a:t> </a:t>
            </a:r>
            <a:r>
              <a:rPr lang="de-DE" dirty="0" err="1">
                <a:solidFill>
                  <a:srgbClr val="003366"/>
                </a:solidFill>
              </a:rPr>
              <a:t>using</a:t>
            </a:r>
            <a:r>
              <a:rPr lang="de-DE" dirty="0">
                <a:solidFill>
                  <a:srgbClr val="003366"/>
                </a:solidFill>
              </a:rPr>
              <a:t> different </a:t>
            </a:r>
            <a:r>
              <a:rPr lang="de-DE" dirty="0" err="1">
                <a:solidFill>
                  <a:srgbClr val="003366"/>
                </a:solidFill>
              </a:rPr>
              <a:t>or</a:t>
            </a:r>
            <a:r>
              <a:rPr lang="de-DE" dirty="0">
                <a:solidFill>
                  <a:srgbClr val="003366"/>
                </a:solidFill>
              </a:rPr>
              <a:t> </a:t>
            </a:r>
            <a:r>
              <a:rPr lang="de-DE" dirty="0" err="1">
                <a:solidFill>
                  <a:srgbClr val="003366"/>
                </a:solidFill>
              </a:rPr>
              <a:t>wrong</a:t>
            </a:r>
            <a:r>
              <a:rPr lang="de-DE" dirty="0">
                <a:solidFill>
                  <a:srgbClr val="003366"/>
                </a:solidFill>
              </a:rPr>
              <a:t> </a:t>
            </a:r>
            <a:r>
              <a:rPr lang="de-DE" dirty="0" err="1">
                <a:solidFill>
                  <a:srgbClr val="003366"/>
                </a:solidFill>
              </a:rPr>
              <a:t>projected</a:t>
            </a:r>
            <a:r>
              <a:rPr lang="de-DE" dirty="0">
                <a:solidFill>
                  <a:srgbClr val="003366"/>
                </a:solidFill>
              </a:rPr>
              <a:t> </a:t>
            </a:r>
            <a:r>
              <a:rPr lang="de-DE" dirty="0" err="1">
                <a:solidFill>
                  <a:srgbClr val="003366"/>
                </a:solidFill>
              </a:rPr>
              <a:t>layers</a:t>
            </a:r>
            <a:endParaRPr lang="de-DE" dirty="0">
              <a:solidFill>
                <a:srgbClr val="003366"/>
              </a:solidFill>
            </a:endParaRPr>
          </a:p>
        </p:txBody>
      </p:sp>
      <p:sp>
        <p:nvSpPr>
          <p:cNvPr id="10" name="Text Box 4">
            <a:extLst>
              <a:ext uri="{FF2B5EF4-FFF2-40B4-BE49-F238E27FC236}">
                <a16:creationId xmlns:a16="http://schemas.microsoft.com/office/drawing/2014/main" id="{6FEF5B64-3242-4182-A842-2DA5C6E196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37" y="2607008"/>
            <a:ext cx="8507413" cy="72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77800" indent="-1588">
              <a:defRPr>
                <a:solidFill>
                  <a:schemeClr val="tx1"/>
                </a:solidFill>
                <a:latin typeface="Arial" charset="0"/>
              </a:defRPr>
            </a:lvl1pPr>
            <a:lvl2pPr marL="10620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5843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1066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6289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457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8">
              <a:spcAft>
                <a:spcPct val="30000"/>
              </a:spcAft>
            </a:pPr>
            <a:r>
              <a:rPr lang="de-DE" b="1" dirty="0">
                <a:solidFill>
                  <a:srgbClr val="003366"/>
                </a:solidFill>
              </a:rPr>
              <a:t>The </a:t>
            </a:r>
            <a:r>
              <a:rPr lang="de-DE" b="1" dirty="0" err="1">
                <a:solidFill>
                  <a:srgbClr val="003366"/>
                </a:solidFill>
              </a:rPr>
              <a:t>toolbars</a:t>
            </a:r>
            <a:endParaRPr lang="de-DE" b="1" dirty="0">
              <a:solidFill>
                <a:srgbClr val="003366"/>
              </a:solidFill>
            </a:endParaRPr>
          </a:p>
          <a:p>
            <a:pPr marL="1588">
              <a:spcAft>
                <a:spcPct val="30000"/>
              </a:spcAft>
            </a:pPr>
            <a:endParaRPr lang="de-DE" dirty="0">
              <a:solidFill>
                <a:srgbClr val="003366"/>
              </a:solidFill>
            </a:endParaRPr>
          </a:p>
        </p:txBody>
      </p:sp>
      <p:sp>
        <p:nvSpPr>
          <p:cNvPr id="11" name="Text Box 4">
            <a:extLst>
              <a:ext uri="{FF2B5EF4-FFF2-40B4-BE49-F238E27FC236}">
                <a16:creationId xmlns:a16="http://schemas.microsoft.com/office/drawing/2014/main" id="{1A278181-EC72-4805-8DE9-35F606D595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37" y="3856557"/>
            <a:ext cx="8507413" cy="1449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77800" indent="-1588">
              <a:defRPr>
                <a:solidFill>
                  <a:schemeClr val="tx1"/>
                </a:solidFill>
                <a:latin typeface="Arial" charset="0"/>
              </a:defRPr>
            </a:lvl1pPr>
            <a:lvl2pPr marL="10620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5843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1066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6289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457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8">
              <a:spcAft>
                <a:spcPct val="30000"/>
              </a:spcAft>
            </a:pPr>
            <a:r>
              <a:rPr lang="de-DE" b="1" dirty="0">
                <a:solidFill>
                  <a:srgbClr val="003366"/>
                </a:solidFill>
              </a:rPr>
              <a:t>Plug Ins – The Power </a:t>
            </a:r>
            <a:r>
              <a:rPr lang="de-DE" b="1" dirty="0" err="1">
                <a:solidFill>
                  <a:srgbClr val="003366"/>
                </a:solidFill>
              </a:rPr>
              <a:t>of</a:t>
            </a:r>
            <a:r>
              <a:rPr lang="de-DE" b="1" dirty="0">
                <a:solidFill>
                  <a:srgbClr val="003366"/>
                </a:solidFill>
              </a:rPr>
              <a:t> open source GIS</a:t>
            </a:r>
          </a:p>
          <a:p>
            <a:pPr marL="1588">
              <a:spcAft>
                <a:spcPct val="30000"/>
              </a:spcAft>
            </a:pPr>
            <a:r>
              <a:rPr lang="de-DE" dirty="0">
                <a:solidFill>
                  <a:srgbClr val="003366"/>
                </a:solidFill>
              </a:rPr>
              <a:t>Download </a:t>
            </a:r>
            <a:r>
              <a:rPr lang="de-DE" dirty="0" err="1">
                <a:solidFill>
                  <a:srgbClr val="003366"/>
                </a:solidFill>
              </a:rPr>
              <a:t>the</a:t>
            </a:r>
            <a:r>
              <a:rPr lang="de-DE" dirty="0">
                <a:solidFill>
                  <a:srgbClr val="003366"/>
                </a:solidFill>
              </a:rPr>
              <a:t> „</a:t>
            </a:r>
            <a:r>
              <a:rPr lang="de-DE" dirty="0" err="1">
                <a:solidFill>
                  <a:srgbClr val="003366"/>
                </a:solidFill>
              </a:rPr>
              <a:t>QuickMapService</a:t>
            </a:r>
            <a:r>
              <a:rPr lang="de-DE" dirty="0">
                <a:solidFill>
                  <a:srgbClr val="003366"/>
                </a:solidFill>
              </a:rPr>
              <a:t>“ </a:t>
            </a:r>
            <a:r>
              <a:rPr lang="de-DE" dirty="0" err="1">
                <a:solidFill>
                  <a:srgbClr val="003366"/>
                </a:solidFill>
              </a:rPr>
              <a:t>plugin</a:t>
            </a:r>
            <a:r>
              <a:rPr lang="de-DE" dirty="0">
                <a:solidFill>
                  <a:srgbClr val="003366"/>
                </a:solidFill>
              </a:rPr>
              <a:t> </a:t>
            </a:r>
            <a:r>
              <a:rPr lang="de-DE" dirty="0" err="1">
                <a:solidFill>
                  <a:srgbClr val="003366"/>
                </a:solidFill>
              </a:rPr>
              <a:t>for</a:t>
            </a:r>
            <a:r>
              <a:rPr lang="de-DE" dirty="0">
                <a:solidFill>
                  <a:srgbClr val="003366"/>
                </a:solidFill>
              </a:rPr>
              <a:t> </a:t>
            </a:r>
            <a:r>
              <a:rPr lang="de-DE" dirty="0" err="1">
                <a:solidFill>
                  <a:srgbClr val="003366"/>
                </a:solidFill>
              </a:rPr>
              <a:t>access</a:t>
            </a:r>
            <a:r>
              <a:rPr lang="de-DE" dirty="0">
                <a:solidFill>
                  <a:srgbClr val="003366"/>
                </a:solidFill>
              </a:rPr>
              <a:t> </a:t>
            </a:r>
            <a:r>
              <a:rPr lang="de-DE" dirty="0" err="1">
                <a:solidFill>
                  <a:srgbClr val="003366"/>
                </a:solidFill>
              </a:rPr>
              <a:t>to</a:t>
            </a:r>
            <a:r>
              <a:rPr lang="de-DE" dirty="0">
                <a:solidFill>
                  <a:srgbClr val="003366"/>
                </a:solidFill>
              </a:rPr>
              <a:t> </a:t>
            </a:r>
            <a:r>
              <a:rPr lang="de-DE" dirty="0" err="1">
                <a:solidFill>
                  <a:srgbClr val="003366"/>
                </a:solidFill>
              </a:rPr>
              <a:t>background</a:t>
            </a:r>
            <a:r>
              <a:rPr lang="de-DE" dirty="0">
                <a:solidFill>
                  <a:srgbClr val="003366"/>
                </a:solidFill>
              </a:rPr>
              <a:t> </a:t>
            </a:r>
            <a:r>
              <a:rPr lang="de-DE" dirty="0" err="1">
                <a:solidFill>
                  <a:srgbClr val="003366"/>
                </a:solidFill>
              </a:rPr>
              <a:t>maps</a:t>
            </a:r>
            <a:endParaRPr lang="de-DE" dirty="0">
              <a:solidFill>
                <a:srgbClr val="003366"/>
              </a:solidFill>
            </a:endParaRPr>
          </a:p>
          <a:p>
            <a:pPr marL="1588">
              <a:spcAft>
                <a:spcPct val="30000"/>
              </a:spcAft>
            </a:pPr>
            <a:endParaRPr lang="de-DE" dirty="0">
              <a:solidFill>
                <a:srgbClr val="003366"/>
              </a:solidFill>
            </a:endParaRPr>
          </a:p>
          <a:p>
            <a:pPr marL="1588">
              <a:spcAft>
                <a:spcPct val="30000"/>
              </a:spcAft>
            </a:pPr>
            <a:endParaRPr lang="de-DE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601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80607996-61FC-4597-BC2C-4862B451E37A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44452"/>
            <a:ext cx="8229600" cy="504825"/>
          </a:xfrm>
          <a:prstGeom prst="rect">
            <a:avLst/>
          </a:prstGeom>
        </p:spPr>
        <p:txBody>
          <a:bodyPr anchor="ctr" anchorCtr="0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9pPr>
          </a:lstStyle>
          <a:p>
            <a:r>
              <a:rPr lang="de-DE" sz="2000" dirty="0" err="1"/>
              <a:t>Qgis</a:t>
            </a:r>
            <a:r>
              <a:rPr lang="de-DE" sz="2000" dirty="0"/>
              <a:t> Workshop – </a:t>
            </a:r>
            <a:r>
              <a:rPr lang="de-DE" sz="2000" b="1" dirty="0"/>
              <a:t>(3) </a:t>
            </a:r>
            <a:r>
              <a:rPr lang="de-DE" sz="2000" dirty="0"/>
              <a:t>Project World </a:t>
            </a:r>
            <a:r>
              <a:rPr lang="de-DE" sz="2000" dirty="0" err="1"/>
              <a:t>Map</a:t>
            </a:r>
            <a:endParaRPr lang="de-DE" sz="2000" b="1" dirty="0"/>
          </a:p>
        </p:txBody>
      </p:sp>
      <p:sp>
        <p:nvSpPr>
          <p:cNvPr id="6" name="Line 221">
            <a:extLst>
              <a:ext uri="{FF2B5EF4-FFF2-40B4-BE49-F238E27FC236}">
                <a16:creationId xmlns:a16="http://schemas.microsoft.com/office/drawing/2014/main" id="{C26AB196-2BD5-43E7-BE9F-36C7AC05D05F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2" y="530225"/>
            <a:ext cx="8507413" cy="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A47DEC43-7FDC-47E4-9508-2A4F70E5BB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2" y="730252"/>
            <a:ext cx="85074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63538" indent="-187325">
              <a:defRPr>
                <a:solidFill>
                  <a:schemeClr val="tx1"/>
                </a:solidFill>
                <a:latin typeface="Arial" charset="0"/>
              </a:defRPr>
            </a:lvl1pPr>
            <a:lvl2pPr marL="10620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5843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1066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6289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457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8" indent="-1588">
              <a:spcAft>
                <a:spcPct val="30000"/>
              </a:spcAft>
            </a:pPr>
            <a:r>
              <a:rPr lang="de-DE" b="1" dirty="0" err="1">
                <a:solidFill>
                  <a:srgbClr val="C00000"/>
                </a:solidFill>
              </a:rPr>
              <a:t>Now</a:t>
            </a:r>
            <a:r>
              <a:rPr lang="de-DE" b="1" dirty="0">
                <a:solidFill>
                  <a:srgbClr val="C00000"/>
                </a:solidFill>
              </a:rPr>
              <a:t> (</a:t>
            </a:r>
            <a:r>
              <a:rPr lang="de-DE" b="1" dirty="0" err="1">
                <a:solidFill>
                  <a:srgbClr val="C00000"/>
                </a:solidFill>
              </a:rPr>
              <a:t>finally</a:t>
            </a:r>
            <a:r>
              <a:rPr lang="de-DE" b="1" dirty="0">
                <a:solidFill>
                  <a:srgbClr val="C00000"/>
                </a:solidFill>
              </a:rPr>
              <a:t>) </a:t>
            </a:r>
            <a:r>
              <a:rPr lang="de-DE" b="1" dirty="0" err="1">
                <a:solidFill>
                  <a:srgbClr val="C00000"/>
                </a:solidFill>
              </a:rPr>
              <a:t>lets</a:t>
            </a:r>
            <a:r>
              <a:rPr lang="de-DE" b="1" dirty="0">
                <a:solidFill>
                  <a:srgbClr val="C00000"/>
                </a:solidFill>
              </a:rPr>
              <a:t> </a:t>
            </a:r>
            <a:r>
              <a:rPr lang="de-DE" b="1" dirty="0" err="1">
                <a:solidFill>
                  <a:srgbClr val="C00000"/>
                </a:solidFill>
              </a:rPr>
              <a:t>start</a:t>
            </a:r>
            <a:r>
              <a:rPr lang="de-DE" b="1" dirty="0">
                <a:solidFill>
                  <a:srgbClr val="C00000"/>
                </a:solidFill>
              </a:rPr>
              <a:t> </a:t>
            </a:r>
            <a:r>
              <a:rPr lang="de-DE" b="1" dirty="0" err="1">
                <a:solidFill>
                  <a:srgbClr val="C00000"/>
                </a:solidFill>
              </a:rPr>
              <a:t>with</a:t>
            </a:r>
            <a:r>
              <a:rPr lang="de-DE" b="1" dirty="0">
                <a:solidFill>
                  <a:srgbClr val="C00000"/>
                </a:solidFill>
              </a:rPr>
              <a:t> GIS</a:t>
            </a:r>
            <a:endParaRPr lang="de-DE" dirty="0">
              <a:solidFill>
                <a:srgbClr val="C00000"/>
              </a:solidFill>
            </a:endParaRP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82007B90-3551-4961-A544-BCB560D792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596" y="1357459"/>
            <a:ext cx="8507413" cy="1089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77800" indent="-1588">
              <a:defRPr>
                <a:solidFill>
                  <a:schemeClr val="tx1"/>
                </a:solidFill>
                <a:latin typeface="Arial" charset="0"/>
              </a:defRPr>
            </a:lvl1pPr>
            <a:lvl2pPr marL="10620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5843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1066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6289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457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8">
              <a:spcAft>
                <a:spcPct val="30000"/>
              </a:spcAft>
            </a:pPr>
            <a:r>
              <a:rPr lang="de-DE" b="1" dirty="0" err="1">
                <a:solidFill>
                  <a:srgbClr val="003366"/>
                </a:solidFill>
              </a:rPr>
              <a:t>Assignment</a:t>
            </a:r>
            <a:endParaRPr lang="de-DE" dirty="0">
              <a:solidFill>
                <a:srgbClr val="003366"/>
              </a:solidFill>
            </a:endParaRPr>
          </a:p>
          <a:p>
            <a:pPr marL="1588">
              <a:spcAft>
                <a:spcPct val="30000"/>
              </a:spcAft>
            </a:pPr>
            <a:r>
              <a:rPr lang="de-DE" dirty="0">
                <a:solidFill>
                  <a:srgbClr val="003366"/>
                </a:solidFill>
              </a:rPr>
              <a:t>Start </a:t>
            </a:r>
            <a:r>
              <a:rPr lang="de-DE" dirty="0" err="1">
                <a:solidFill>
                  <a:srgbClr val="003366"/>
                </a:solidFill>
              </a:rPr>
              <a:t>Qgis</a:t>
            </a:r>
            <a:r>
              <a:rPr lang="de-DE" dirty="0">
                <a:solidFill>
                  <a:srgbClr val="003366"/>
                </a:solidFill>
              </a:rPr>
              <a:t>, </a:t>
            </a:r>
            <a:r>
              <a:rPr lang="de-DE" dirty="0" err="1">
                <a:solidFill>
                  <a:srgbClr val="003366"/>
                </a:solidFill>
              </a:rPr>
              <a:t>load</a:t>
            </a:r>
            <a:r>
              <a:rPr lang="de-DE" dirty="0">
                <a:solidFill>
                  <a:srgbClr val="003366"/>
                </a:solidFill>
              </a:rPr>
              <a:t> </a:t>
            </a:r>
            <a:r>
              <a:rPr lang="de-DE" dirty="0" err="1">
                <a:solidFill>
                  <a:srgbClr val="003366"/>
                </a:solidFill>
              </a:rPr>
              <a:t>our</a:t>
            </a:r>
            <a:r>
              <a:rPr lang="de-DE" dirty="0">
                <a:solidFill>
                  <a:srgbClr val="003366"/>
                </a:solidFill>
              </a:rPr>
              <a:t> </a:t>
            </a:r>
            <a:r>
              <a:rPr lang="de-DE" dirty="0" err="1">
                <a:solidFill>
                  <a:srgbClr val="003366"/>
                </a:solidFill>
              </a:rPr>
              <a:t>data</a:t>
            </a:r>
            <a:r>
              <a:rPr lang="de-DE" dirty="0">
                <a:solidFill>
                  <a:srgbClr val="003366"/>
                </a:solidFill>
              </a:rPr>
              <a:t> and </a:t>
            </a:r>
            <a:r>
              <a:rPr lang="de-DE" dirty="0" err="1">
                <a:solidFill>
                  <a:srgbClr val="003366"/>
                </a:solidFill>
              </a:rPr>
              <a:t>visualize</a:t>
            </a:r>
            <a:r>
              <a:rPr lang="de-DE" dirty="0">
                <a:solidFill>
                  <a:srgbClr val="003366"/>
                </a:solidFill>
              </a:rPr>
              <a:t> </a:t>
            </a:r>
            <a:r>
              <a:rPr lang="de-DE" dirty="0" err="1">
                <a:solidFill>
                  <a:srgbClr val="003366"/>
                </a:solidFill>
              </a:rPr>
              <a:t>them</a:t>
            </a:r>
            <a:endParaRPr lang="de-DE" dirty="0">
              <a:solidFill>
                <a:srgbClr val="003366"/>
              </a:solidFill>
            </a:endParaRPr>
          </a:p>
          <a:p>
            <a:pPr marL="1588">
              <a:spcAft>
                <a:spcPct val="30000"/>
              </a:spcAft>
            </a:pPr>
            <a:r>
              <a:rPr lang="de-DE" dirty="0">
                <a:solidFill>
                  <a:srgbClr val="003366"/>
                </a:solidFill>
              </a:rPr>
              <a:t>Play </a:t>
            </a:r>
            <a:r>
              <a:rPr lang="de-DE" dirty="0" err="1">
                <a:solidFill>
                  <a:srgbClr val="003366"/>
                </a:solidFill>
              </a:rPr>
              <a:t>with</a:t>
            </a:r>
            <a:r>
              <a:rPr lang="de-DE" dirty="0">
                <a:solidFill>
                  <a:srgbClr val="003366"/>
                </a:solidFill>
              </a:rPr>
              <a:t> </a:t>
            </a:r>
            <a:r>
              <a:rPr lang="de-DE" dirty="0" err="1">
                <a:solidFill>
                  <a:srgbClr val="003366"/>
                </a:solidFill>
              </a:rPr>
              <a:t>symbologie</a:t>
            </a:r>
            <a:r>
              <a:rPr lang="de-DE" dirty="0">
                <a:solidFill>
                  <a:srgbClr val="003366"/>
                </a:solidFill>
              </a:rPr>
              <a:t> </a:t>
            </a:r>
            <a:r>
              <a:rPr lang="de-DE" dirty="0" err="1">
                <a:solidFill>
                  <a:srgbClr val="003366"/>
                </a:solidFill>
              </a:rPr>
              <a:t>settings</a:t>
            </a:r>
            <a:endParaRPr lang="de-DE" dirty="0">
              <a:solidFill>
                <a:srgbClr val="003366"/>
              </a:solidFill>
            </a:endParaRPr>
          </a:p>
        </p:txBody>
      </p:sp>
      <p:sp>
        <p:nvSpPr>
          <p:cNvPr id="10" name="Text Box 4">
            <a:extLst>
              <a:ext uri="{FF2B5EF4-FFF2-40B4-BE49-F238E27FC236}">
                <a16:creationId xmlns:a16="http://schemas.microsoft.com/office/drawing/2014/main" id="{6FEF5B64-3242-4182-A842-2DA5C6E196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37" y="2607008"/>
            <a:ext cx="8507413" cy="1089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77800" indent="-1588">
              <a:defRPr>
                <a:solidFill>
                  <a:schemeClr val="tx1"/>
                </a:solidFill>
                <a:latin typeface="Arial" charset="0"/>
              </a:defRPr>
            </a:lvl1pPr>
            <a:lvl2pPr marL="10620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5843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1066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6289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457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8">
              <a:spcAft>
                <a:spcPct val="30000"/>
              </a:spcAft>
            </a:pPr>
            <a:r>
              <a:rPr lang="de-DE" b="1" dirty="0">
                <a:solidFill>
                  <a:srgbClr val="003366"/>
                </a:solidFill>
              </a:rPr>
              <a:t>Vector – Field </a:t>
            </a:r>
            <a:r>
              <a:rPr lang="de-DE" b="1" dirty="0" err="1">
                <a:solidFill>
                  <a:srgbClr val="003366"/>
                </a:solidFill>
              </a:rPr>
              <a:t>calculator</a:t>
            </a:r>
            <a:r>
              <a:rPr lang="de-DE" b="1" dirty="0">
                <a:solidFill>
                  <a:srgbClr val="003366"/>
                </a:solidFill>
              </a:rPr>
              <a:t> (SQL) and </a:t>
            </a:r>
            <a:r>
              <a:rPr lang="de-DE" b="1" dirty="0" err="1">
                <a:solidFill>
                  <a:srgbClr val="003366"/>
                </a:solidFill>
              </a:rPr>
              <a:t>rule-based</a:t>
            </a:r>
            <a:r>
              <a:rPr lang="de-DE" b="1" dirty="0">
                <a:solidFill>
                  <a:srgbClr val="003366"/>
                </a:solidFill>
              </a:rPr>
              <a:t> </a:t>
            </a:r>
            <a:r>
              <a:rPr lang="de-DE" b="1" dirty="0" err="1">
                <a:solidFill>
                  <a:srgbClr val="003366"/>
                </a:solidFill>
              </a:rPr>
              <a:t>symbols</a:t>
            </a:r>
            <a:endParaRPr lang="de-DE" b="1" dirty="0">
              <a:solidFill>
                <a:srgbClr val="003366"/>
              </a:solidFill>
            </a:endParaRPr>
          </a:p>
          <a:p>
            <a:pPr marL="1588">
              <a:spcAft>
                <a:spcPct val="30000"/>
              </a:spcAft>
            </a:pPr>
            <a:r>
              <a:rPr lang="de-DE" dirty="0" err="1">
                <a:solidFill>
                  <a:srgbClr val="003366"/>
                </a:solidFill>
              </a:rPr>
              <a:t>Calculate</a:t>
            </a:r>
            <a:r>
              <a:rPr lang="de-DE" dirty="0">
                <a:solidFill>
                  <a:srgbClr val="003366"/>
                </a:solidFill>
              </a:rPr>
              <a:t> </a:t>
            </a:r>
            <a:r>
              <a:rPr lang="de-DE" dirty="0" err="1">
                <a:solidFill>
                  <a:srgbClr val="003366"/>
                </a:solidFill>
              </a:rPr>
              <a:t>the</a:t>
            </a:r>
            <a:r>
              <a:rPr lang="de-DE" dirty="0">
                <a:solidFill>
                  <a:srgbClr val="003366"/>
                </a:solidFill>
              </a:rPr>
              <a:t> </a:t>
            </a:r>
            <a:r>
              <a:rPr lang="de-DE" dirty="0" err="1">
                <a:solidFill>
                  <a:srgbClr val="003366"/>
                </a:solidFill>
              </a:rPr>
              <a:t>lenght</a:t>
            </a:r>
            <a:r>
              <a:rPr lang="de-DE" dirty="0">
                <a:solidFill>
                  <a:srgbClr val="003366"/>
                </a:solidFill>
              </a:rPr>
              <a:t> </a:t>
            </a:r>
            <a:r>
              <a:rPr lang="de-DE" dirty="0" err="1">
                <a:solidFill>
                  <a:srgbClr val="003366"/>
                </a:solidFill>
              </a:rPr>
              <a:t>for</a:t>
            </a:r>
            <a:r>
              <a:rPr lang="de-DE" dirty="0">
                <a:solidFill>
                  <a:srgbClr val="003366"/>
                </a:solidFill>
              </a:rPr>
              <a:t> all </a:t>
            </a:r>
            <a:r>
              <a:rPr lang="de-DE" dirty="0" err="1">
                <a:solidFill>
                  <a:srgbClr val="003366"/>
                </a:solidFill>
              </a:rPr>
              <a:t>rivers</a:t>
            </a:r>
            <a:endParaRPr lang="de-DE" dirty="0">
              <a:solidFill>
                <a:srgbClr val="003366"/>
              </a:solidFill>
            </a:endParaRPr>
          </a:p>
          <a:p>
            <a:pPr marL="1588">
              <a:spcAft>
                <a:spcPct val="30000"/>
              </a:spcAft>
            </a:pPr>
            <a:r>
              <a:rPr lang="de-DE" dirty="0" err="1">
                <a:solidFill>
                  <a:srgbClr val="003366"/>
                </a:solidFill>
              </a:rPr>
              <a:t>Visualize</a:t>
            </a:r>
            <a:r>
              <a:rPr lang="de-DE" dirty="0">
                <a:solidFill>
                  <a:srgbClr val="003366"/>
                </a:solidFill>
              </a:rPr>
              <a:t> </a:t>
            </a:r>
            <a:r>
              <a:rPr lang="de-DE" dirty="0" err="1">
                <a:solidFill>
                  <a:srgbClr val="003366"/>
                </a:solidFill>
              </a:rPr>
              <a:t>only</a:t>
            </a:r>
            <a:r>
              <a:rPr lang="de-DE" dirty="0">
                <a:solidFill>
                  <a:srgbClr val="003366"/>
                </a:solidFill>
              </a:rPr>
              <a:t> </a:t>
            </a:r>
            <a:r>
              <a:rPr lang="de-DE" dirty="0" err="1">
                <a:solidFill>
                  <a:srgbClr val="003366"/>
                </a:solidFill>
              </a:rPr>
              <a:t>rivers</a:t>
            </a:r>
            <a:r>
              <a:rPr lang="de-DE" dirty="0">
                <a:solidFill>
                  <a:srgbClr val="003366"/>
                </a:solidFill>
              </a:rPr>
              <a:t> </a:t>
            </a:r>
            <a:r>
              <a:rPr lang="de-DE" dirty="0" err="1">
                <a:solidFill>
                  <a:srgbClr val="003366"/>
                </a:solidFill>
              </a:rPr>
              <a:t>with</a:t>
            </a:r>
            <a:r>
              <a:rPr lang="de-DE" dirty="0">
                <a:solidFill>
                  <a:srgbClr val="003366"/>
                </a:solidFill>
              </a:rPr>
              <a:t> </a:t>
            </a:r>
            <a:r>
              <a:rPr lang="de-DE" dirty="0" err="1">
                <a:solidFill>
                  <a:srgbClr val="003366"/>
                </a:solidFill>
              </a:rPr>
              <a:t>lenght</a:t>
            </a:r>
            <a:r>
              <a:rPr lang="de-DE" dirty="0">
                <a:solidFill>
                  <a:srgbClr val="003366"/>
                </a:solidFill>
              </a:rPr>
              <a:t> &gt; 300000</a:t>
            </a:r>
          </a:p>
        </p:txBody>
      </p:sp>
      <p:sp>
        <p:nvSpPr>
          <p:cNvPr id="11" name="Text Box 4">
            <a:extLst>
              <a:ext uri="{FF2B5EF4-FFF2-40B4-BE49-F238E27FC236}">
                <a16:creationId xmlns:a16="http://schemas.microsoft.com/office/drawing/2014/main" id="{1A278181-EC72-4805-8DE9-35F606D595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37" y="3856557"/>
            <a:ext cx="8507413" cy="2529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77800" indent="-1588">
              <a:defRPr>
                <a:solidFill>
                  <a:schemeClr val="tx1"/>
                </a:solidFill>
                <a:latin typeface="Arial" charset="0"/>
              </a:defRPr>
            </a:lvl1pPr>
            <a:lvl2pPr marL="10620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5843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1066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6289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457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8">
              <a:spcAft>
                <a:spcPct val="30000"/>
              </a:spcAft>
            </a:pPr>
            <a:r>
              <a:rPr lang="de-DE" b="1" dirty="0" err="1">
                <a:solidFill>
                  <a:srgbClr val="003366"/>
                </a:solidFill>
              </a:rPr>
              <a:t>Names</a:t>
            </a:r>
            <a:r>
              <a:rPr lang="de-DE" b="1" dirty="0">
                <a:solidFill>
                  <a:srgbClr val="003366"/>
                </a:solidFill>
              </a:rPr>
              <a:t> and Labels and Workarounds</a:t>
            </a:r>
          </a:p>
          <a:p>
            <a:pPr marL="1588">
              <a:spcAft>
                <a:spcPct val="30000"/>
              </a:spcAft>
            </a:pPr>
            <a:r>
              <a:rPr lang="de-DE" dirty="0">
                <a:solidFill>
                  <a:srgbClr val="003366"/>
                </a:solidFill>
              </a:rPr>
              <a:t>Label </a:t>
            </a:r>
            <a:r>
              <a:rPr lang="de-DE" dirty="0" err="1">
                <a:solidFill>
                  <a:srgbClr val="003366"/>
                </a:solidFill>
              </a:rPr>
              <a:t>the</a:t>
            </a:r>
            <a:r>
              <a:rPr lang="de-DE" dirty="0">
                <a:solidFill>
                  <a:srgbClr val="003366"/>
                </a:solidFill>
              </a:rPr>
              <a:t> </a:t>
            </a:r>
            <a:r>
              <a:rPr lang="de-DE" dirty="0" err="1">
                <a:solidFill>
                  <a:srgbClr val="003366"/>
                </a:solidFill>
              </a:rPr>
              <a:t>countrys</a:t>
            </a:r>
            <a:endParaRPr lang="de-DE" dirty="0">
              <a:solidFill>
                <a:srgbClr val="003366"/>
              </a:solidFill>
            </a:endParaRPr>
          </a:p>
          <a:p>
            <a:pPr marL="1588">
              <a:spcAft>
                <a:spcPct val="30000"/>
              </a:spcAft>
            </a:pPr>
            <a:endParaRPr lang="de-DE" dirty="0">
              <a:solidFill>
                <a:srgbClr val="003366"/>
              </a:solidFill>
            </a:endParaRPr>
          </a:p>
          <a:p>
            <a:pPr marL="1588">
              <a:spcAft>
                <a:spcPct val="30000"/>
              </a:spcAft>
            </a:pPr>
            <a:r>
              <a:rPr lang="de-DE" dirty="0" err="1">
                <a:solidFill>
                  <a:srgbClr val="003366"/>
                </a:solidFill>
              </a:rPr>
              <a:t>Feel</a:t>
            </a:r>
            <a:r>
              <a:rPr lang="de-DE" dirty="0">
                <a:solidFill>
                  <a:srgbClr val="003366"/>
                </a:solidFill>
              </a:rPr>
              <a:t> </a:t>
            </a:r>
            <a:r>
              <a:rPr lang="de-DE" dirty="0" err="1">
                <a:solidFill>
                  <a:srgbClr val="003366"/>
                </a:solidFill>
              </a:rPr>
              <a:t>free</a:t>
            </a:r>
            <a:r>
              <a:rPr lang="de-DE" dirty="0">
                <a:solidFill>
                  <a:srgbClr val="003366"/>
                </a:solidFill>
              </a:rPr>
              <a:t> </a:t>
            </a:r>
            <a:r>
              <a:rPr lang="de-DE" dirty="0" err="1">
                <a:solidFill>
                  <a:srgbClr val="003366"/>
                </a:solidFill>
              </a:rPr>
              <a:t>to</a:t>
            </a:r>
            <a:r>
              <a:rPr lang="de-DE" dirty="0">
                <a:solidFill>
                  <a:srgbClr val="003366"/>
                </a:solidFill>
              </a:rPr>
              <a:t> </a:t>
            </a:r>
            <a:r>
              <a:rPr lang="de-DE" dirty="0" err="1">
                <a:solidFill>
                  <a:srgbClr val="003366"/>
                </a:solidFill>
              </a:rPr>
              <a:t>try</a:t>
            </a:r>
            <a:r>
              <a:rPr lang="de-DE" dirty="0">
                <a:solidFill>
                  <a:srgbClr val="003366"/>
                </a:solidFill>
              </a:rPr>
              <a:t> </a:t>
            </a:r>
            <a:r>
              <a:rPr lang="de-DE" dirty="0" err="1">
                <a:solidFill>
                  <a:srgbClr val="003366"/>
                </a:solidFill>
              </a:rPr>
              <a:t>to</a:t>
            </a:r>
            <a:r>
              <a:rPr lang="de-DE" dirty="0">
                <a:solidFill>
                  <a:srgbClr val="003366"/>
                </a:solidFill>
              </a:rPr>
              <a:t> </a:t>
            </a:r>
            <a:r>
              <a:rPr lang="de-DE" dirty="0" err="1">
                <a:solidFill>
                  <a:srgbClr val="003366"/>
                </a:solidFill>
              </a:rPr>
              <a:t>rule-based</a:t>
            </a:r>
            <a:r>
              <a:rPr lang="de-DE" dirty="0">
                <a:solidFill>
                  <a:srgbClr val="003366"/>
                </a:solidFill>
              </a:rPr>
              <a:t> </a:t>
            </a:r>
            <a:r>
              <a:rPr lang="de-DE" dirty="0" err="1">
                <a:solidFill>
                  <a:srgbClr val="003366"/>
                </a:solidFill>
              </a:rPr>
              <a:t>label</a:t>
            </a:r>
            <a:r>
              <a:rPr lang="de-DE" dirty="0">
                <a:solidFill>
                  <a:srgbClr val="003366"/>
                </a:solidFill>
              </a:rPr>
              <a:t> </a:t>
            </a:r>
            <a:r>
              <a:rPr lang="de-DE" dirty="0" err="1">
                <a:solidFill>
                  <a:srgbClr val="003366"/>
                </a:solidFill>
              </a:rPr>
              <a:t>them</a:t>
            </a:r>
            <a:r>
              <a:rPr lang="de-DE" dirty="0">
                <a:solidFill>
                  <a:srgbClr val="003366"/>
                </a:solidFill>
              </a:rPr>
              <a:t> </a:t>
            </a:r>
            <a:r>
              <a:rPr lang="de-DE" dirty="0" err="1">
                <a:solidFill>
                  <a:srgbClr val="003366"/>
                </a:solidFill>
              </a:rPr>
              <a:t>by</a:t>
            </a:r>
            <a:r>
              <a:rPr lang="de-DE" dirty="0">
                <a:solidFill>
                  <a:srgbClr val="003366"/>
                </a:solidFill>
              </a:rPr>
              <a:t> </a:t>
            </a:r>
            <a:r>
              <a:rPr lang="de-DE" dirty="0" err="1">
                <a:solidFill>
                  <a:srgbClr val="003366"/>
                </a:solidFill>
              </a:rPr>
              <a:t>area</a:t>
            </a:r>
            <a:endParaRPr lang="de-DE" dirty="0">
              <a:solidFill>
                <a:srgbClr val="003366"/>
              </a:solidFill>
            </a:endParaRPr>
          </a:p>
          <a:p>
            <a:pPr marL="1588">
              <a:spcAft>
                <a:spcPct val="30000"/>
              </a:spcAft>
            </a:pPr>
            <a:r>
              <a:rPr lang="de-DE" dirty="0">
                <a:solidFill>
                  <a:srgbClr val="003366"/>
                </a:solidFill>
              </a:rPr>
              <a:t>		</a:t>
            </a:r>
            <a:r>
              <a:rPr lang="de-DE" dirty="0" err="1">
                <a:solidFill>
                  <a:srgbClr val="003366"/>
                </a:solidFill>
              </a:rPr>
              <a:t>Calculate</a:t>
            </a:r>
            <a:r>
              <a:rPr lang="de-DE" dirty="0">
                <a:solidFill>
                  <a:srgbClr val="003366"/>
                </a:solidFill>
              </a:rPr>
              <a:t> </a:t>
            </a:r>
            <a:r>
              <a:rPr lang="de-DE" dirty="0" err="1">
                <a:solidFill>
                  <a:srgbClr val="003366"/>
                </a:solidFill>
              </a:rPr>
              <a:t>area</a:t>
            </a:r>
            <a:endParaRPr lang="de-DE" dirty="0">
              <a:solidFill>
                <a:srgbClr val="003366"/>
              </a:solidFill>
            </a:endParaRPr>
          </a:p>
          <a:p>
            <a:pPr marL="1588">
              <a:spcAft>
                <a:spcPct val="30000"/>
              </a:spcAft>
            </a:pPr>
            <a:r>
              <a:rPr lang="de-DE" dirty="0">
                <a:solidFill>
                  <a:srgbClr val="003366"/>
                </a:solidFill>
              </a:rPr>
              <a:t>		</a:t>
            </a:r>
            <a:r>
              <a:rPr lang="de-DE" dirty="0" err="1">
                <a:solidFill>
                  <a:srgbClr val="003366"/>
                </a:solidFill>
              </a:rPr>
              <a:t>Get</a:t>
            </a:r>
            <a:r>
              <a:rPr lang="de-DE" dirty="0">
                <a:solidFill>
                  <a:srgbClr val="003366"/>
                </a:solidFill>
              </a:rPr>
              <a:t> </a:t>
            </a:r>
            <a:r>
              <a:rPr lang="de-DE" dirty="0" err="1">
                <a:solidFill>
                  <a:srgbClr val="003366"/>
                </a:solidFill>
              </a:rPr>
              <a:t>two</a:t>
            </a:r>
            <a:r>
              <a:rPr lang="de-DE" dirty="0">
                <a:solidFill>
                  <a:srgbClr val="003366"/>
                </a:solidFill>
              </a:rPr>
              <a:t> </a:t>
            </a:r>
            <a:r>
              <a:rPr lang="de-DE" dirty="0" err="1">
                <a:solidFill>
                  <a:srgbClr val="003366"/>
                </a:solidFill>
              </a:rPr>
              <a:t>copies</a:t>
            </a:r>
            <a:r>
              <a:rPr lang="de-DE" dirty="0">
                <a:solidFill>
                  <a:srgbClr val="003366"/>
                </a:solidFill>
              </a:rPr>
              <a:t> </a:t>
            </a:r>
            <a:r>
              <a:rPr lang="de-DE" dirty="0" err="1">
                <a:solidFill>
                  <a:srgbClr val="003366"/>
                </a:solidFill>
              </a:rPr>
              <a:t>of</a:t>
            </a:r>
            <a:r>
              <a:rPr lang="de-DE" dirty="0">
                <a:solidFill>
                  <a:srgbClr val="003366"/>
                </a:solidFill>
              </a:rPr>
              <a:t> </a:t>
            </a:r>
            <a:r>
              <a:rPr lang="de-DE" dirty="0" err="1">
                <a:solidFill>
                  <a:srgbClr val="003366"/>
                </a:solidFill>
              </a:rPr>
              <a:t>the</a:t>
            </a:r>
            <a:r>
              <a:rPr lang="de-DE" dirty="0">
                <a:solidFill>
                  <a:srgbClr val="003366"/>
                </a:solidFill>
              </a:rPr>
              <a:t> </a:t>
            </a:r>
            <a:r>
              <a:rPr lang="de-DE" dirty="0" err="1">
                <a:solidFill>
                  <a:srgbClr val="003366"/>
                </a:solidFill>
              </a:rPr>
              <a:t>country</a:t>
            </a:r>
            <a:r>
              <a:rPr lang="de-DE" dirty="0">
                <a:solidFill>
                  <a:srgbClr val="003366"/>
                </a:solidFill>
              </a:rPr>
              <a:t> </a:t>
            </a:r>
            <a:r>
              <a:rPr lang="de-DE" dirty="0" err="1">
                <a:solidFill>
                  <a:srgbClr val="003366"/>
                </a:solidFill>
              </a:rPr>
              <a:t>layer</a:t>
            </a:r>
            <a:endParaRPr lang="de-DE" dirty="0">
              <a:solidFill>
                <a:srgbClr val="003366"/>
              </a:solidFill>
            </a:endParaRPr>
          </a:p>
          <a:p>
            <a:pPr marL="1588">
              <a:spcAft>
                <a:spcPct val="30000"/>
              </a:spcAft>
            </a:pPr>
            <a:r>
              <a:rPr lang="de-DE" dirty="0">
                <a:solidFill>
                  <a:srgbClr val="003366"/>
                </a:solidFill>
              </a:rPr>
              <a:t>		</a:t>
            </a:r>
            <a:r>
              <a:rPr lang="de-DE" dirty="0" err="1">
                <a:solidFill>
                  <a:srgbClr val="003366"/>
                </a:solidFill>
              </a:rPr>
              <a:t>label</a:t>
            </a:r>
            <a:r>
              <a:rPr lang="de-DE" dirty="0">
                <a:solidFill>
                  <a:srgbClr val="003366"/>
                </a:solidFill>
              </a:rPr>
              <a:t> all </a:t>
            </a:r>
            <a:r>
              <a:rPr lang="de-DE" dirty="0" err="1">
                <a:solidFill>
                  <a:srgbClr val="003366"/>
                </a:solidFill>
              </a:rPr>
              <a:t>layers</a:t>
            </a:r>
            <a:r>
              <a:rPr lang="de-DE" dirty="0">
                <a:solidFill>
                  <a:srgbClr val="003366"/>
                </a:solidFill>
              </a:rPr>
              <a:t> (3) </a:t>
            </a:r>
            <a:r>
              <a:rPr lang="de-DE" dirty="0" err="1">
                <a:solidFill>
                  <a:srgbClr val="003366"/>
                </a:solidFill>
              </a:rPr>
              <a:t>by</a:t>
            </a:r>
            <a:r>
              <a:rPr lang="de-DE" dirty="0">
                <a:solidFill>
                  <a:srgbClr val="003366"/>
                </a:solidFill>
              </a:rPr>
              <a:t> 3 </a:t>
            </a:r>
            <a:r>
              <a:rPr lang="de-DE" dirty="0" err="1">
                <a:solidFill>
                  <a:srgbClr val="003366"/>
                </a:solidFill>
              </a:rPr>
              <a:t>classes</a:t>
            </a:r>
            <a:r>
              <a:rPr lang="de-DE" dirty="0">
                <a:solidFill>
                  <a:srgbClr val="003366"/>
                </a:solidFill>
              </a:rPr>
              <a:t> (</a:t>
            </a:r>
            <a:r>
              <a:rPr lang="de-DE" dirty="0" err="1">
                <a:solidFill>
                  <a:srgbClr val="003366"/>
                </a:solidFill>
              </a:rPr>
              <a:t>eg</a:t>
            </a:r>
            <a:r>
              <a:rPr lang="de-DE" dirty="0">
                <a:solidFill>
                  <a:srgbClr val="003366"/>
                </a:solidFill>
              </a:rPr>
              <a:t> </a:t>
            </a:r>
            <a:r>
              <a:rPr lang="de-DE" dirty="0" err="1">
                <a:solidFill>
                  <a:srgbClr val="003366"/>
                </a:solidFill>
              </a:rPr>
              <a:t>small</a:t>
            </a:r>
            <a:r>
              <a:rPr lang="de-DE" dirty="0">
                <a:solidFill>
                  <a:srgbClr val="003366"/>
                </a:solidFill>
              </a:rPr>
              <a:t> </a:t>
            </a:r>
            <a:r>
              <a:rPr lang="de-DE" dirty="0" err="1">
                <a:solidFill>
                  <a:srgbClr val="003366"/>
                </a:solidFill>
              </a:rPr>
              <a:t>countrys</a:t>
            </a:r>
            <a:r>
              <a:rPr lang="de-DE" dirty="0">
                <a:solidFill>
                  <a:srgbClr val="003366"/>
                </a:solidFill>
              </a:rPr>
              <a:t>, </a:t>
            </a:r>
            <a:r>
              <a:rPr lang="de-DE" dirty="0" err="1">
                <a:solidFill>
                  <a:srgbClr val="003366"/>
                </a:solidFill>
              </a:rPr>
              <a:t>small</a:t>
            </a:r>
            <a:r>
              <a:rPr lang="de-DE" dirty="0">
                <a:solidFill>
                  <a:srgbClr val="003366"/>
                </a:solidFill>
              </a:rPr>
              <a:t> </a:t>
            </a:r>
            <a:r>
              <a:rPr lang="de-DE" dirty="0" err="1">
                <a:solidFill>
                  <a:srgbClr val="003366"/>
                </a:solidFill>
              </a:rPr>
              <a:t>font</a:t>
            </a:r>
            <a:r>
              <a:rPr lang="de-DE" dirty="0">
                <a:solidFill>
                  <a:srgbClr val="003366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94071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80607996-61FC-4597-BC2C-4862B451E37A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44452"/>
            <a:ext cx="8229600" cy="504825"/>
          </a:xfrm>
          <a:prstGeom prst="rect">
            <a:avLst/>
          </a:prstGeom>
        </p:spPr>
        <p:txBody>
          <a:bodyPr anchor="ctr" anchorCtr="0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9pPr>
          </a:lstStyle>
          <a:p>
            <a:r>
              <a:rPr lang="de-DE" sz="2000" dirty="0" err="1"/>
              <a:t>Qgis</a:t>
            </a:r>
            <a:r>
              <a:rPr lang="de-DE" sz="2000" dirty="0"/>
              <a:t> Workshop – </a:t>
            </a:r>
            <a:r>
              <a:rPr lang="de-DE" sz="2000" b="1" dirty="0"/>
              <a:t>(3) </a:t>
            </a:r>
            <a:r>
              <a:rPr lang="de-DE" sz="2000" dirty="0"/>
              <a:t>Project World </a:t>
            </a:r>
            <a:r>
              <a:rPr lang="de-DE" sz="2000" dirty="0" err="1"/>
              <a:t>Map</a:t>
            </a:r>
            <a:endParaRPr lang="de-DE" sz="2000" b="1" dirty="0"/>
          </a:p>
        </p:txBody>
      </p:sp>
      <p:sp>
        <p:nvSpPr>
          <p:cNvPr id="6" name="Line 221">
            <a:extLst>
              <a:ext uri="{FF2B5EF4-FFF2-40B4-BE49-F238E27FC236}">
                <a16:creationId xmlns:a16="http://schemas.microsoft.com/office/drawing/2014/main" id="{C26AB196-2BD5-43E7-BE9F-36C7AC05D05F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2" y="530225"/>
            <a:ext cx="8507413" cy="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A47DEC43-7FDC-47E4-9508-2A4F70E5BB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2" y="730252"/>
            <a:ext cx="85074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63538" indent="-187325">
              <a:defRPr>
                <a:solidFill>
                  <a:schemeClr val="tx1"/>
                </a:solidFill>
                <a:latin typeface="Arial" charset="0"/>
              </a:defRPr>
            </a:lvl1pPr>
            <a:lvl2pPr marL="10620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5843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1066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6289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457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8" indent="-1588">
              <a:spcAft>
                <a:spcPct val="30000"/>
              </a:spcAft>
            </a:pPr>
            <a:r>
              <a:rPr lang="de-DE" b="1" dirty="0" err="1">
                <a:solidFill>
                  <a:srgbClr val="C00000"/>
                </a:solidFill>
              </a:rPr>
              <a:t>Some</a:t>
            </a:r>
            <a:r>
              <a:rPr lang="de-DE" b="1" dirty="0">
                <a:solidFill>
                  <a:srgbClr val="C00000"/>
                </a:solidFill>
              </a:rPr>
              <a:t> </a:t>
            </a:r>
            <a:r>
              <a:rPr lang="de-DE" b="1" dirty="0" err="1">
                <a:solidFill>
                  <a:srgbClr val="C00000"/>
                </a:solidFill>
              </a:rPr>
              <a:t>further</a:t>
            </a:r>
            <a:r>
              <a:rPr lang="de-DE" b="1" dirty="0">
                <a:solidFill>
                  <a:srgbClr val="C00000"/>
                </a:solidFill>
              </a:rPr>
              <a:t> </a:t>
            </a:r>
            <a:r>
              <a:rPr lang="de-DE" b="1" dirty="0" err="1">
                <a:solidFill>
                  <a:srgbClr val="C00000"/>
                </a:solidFill>
              </a:rPr>
              <a:t>ideas</a:t>
            </a:r>
            <a:endParaRPr lang="de-DE" dirty="0">
              <a:solidFill>
                <a:srgbClr val="C00000"/>
              </a:solidFill>
            </a:endParaRP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82007B90-3551-4961-A544-BCB560D792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35" y="1357458"/>
            <a:ext cx="8507413" cy="72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77800" indent="-1588">
              <a:defRPr>
                <a:solidFill>
                  <a:schemeClr val="tx1"/>
                </a:solidFill>
                <a:latin typeface="Arial" charset="0"/>
              </a:defRPr>
            </a:lvl1pPr>
            <a:lvl2pPr marL="10620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5843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1066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6289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457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8">
              <a:spcAft>
                <a:spcPct val="30000"/>
              </a:spcAft>
            </a:pPr>
            <a:r>
              <a:rPr lang="de-DE" b="1" dirty="0" err="1">
                <a:solidFill>
                  <a:srgbClr val="003366"/>
                </a:solidFill>
              </a:rPr>
              <a:t>Assignment</a:t>
            </a:r>
            <a:endParaRPr lang="de-DE" dirty="0">
              <a:solidFill>
                <a:srgbClr val="003366"/>
              </a:solidFill>
            </a:endParaRPr>
          </a:p>
          <a:p>
            <a:pPr marL="1588">
              <a:spcAft>
                <a:spcPct val="30000"/>
              </a:spcAft>
            </a:pPr>
            <a:r>
              <a:rPr lang="de-DE" dirty="0">
                <a:solidFill>
                  <a:srgbClr val="003366"/>
                </a:solidFill>
              </a:rPr>
              <a:t>Use </a:t>
            </a:r>
            <a:r>
              <a:rPr lang="de-DE" dirty="0" err="1">
                <a:solidFill>
                  <a:srgbClr val="003366"/>
                </a:solidFill>
              </a:rPr>
              <a:t>transparency</a:t>
            </a:r>
            <a:r>
              <a:rPr lang="de-DE" dirty="0">
                <a:solidFill>
                  <a:srgbClr val="003366"/>
                </a:solidFill>
              </a:rPr>
              <a:t> and </a:t>
            </a:r>
            <a:r>
              <a:rPr lang="de-DE" dirty="0" err="1">
                <a:solidFill>
                  <a:srgbClr val="003366"/>
                </a:solidFill>
              </a:rPr>
              <a:t>blending</a:t>
            </a:r>
            <a:r>
              <a:rPr lang="de-DE" dirty="0">
                <a:solidFill>
                  <a:srgbClr val="003366"/>
                </a:solidFill>
              </a:rPr>
              <a:t> </a:t>
            </a:r>
            <a:r>
              <a:rPr lang="de-DE" dirty="0" err="1">
                <a:solidFill>
                  <a:srgbClr val="003366"/>
                </a:solidFill>
              </a:rPr>
              <a:t>modes</a:t>
            </a:r>
            <a:endParaRPr lang="de-DE" dirty="0">
              <a:solidFill>
                <a:srgbClr val="003366"/>
              </a:solidFill>
            </a:endParaRPr>
          </a:p>
        </p:txBody>
      </p:sp>
      <p:sp>
        <p:nvSpPr>
          <p:cNvPr id="10" name="Text Box 4">
            <a:extLst>
              <a:ext uri="{FF2B5EF4-FFF2-40B4-BE49-F238E27FC236}">
                <a16:creationId xmlns:a16="http://schemas.microsoft.com/office/drawing/2014/main" id="{6FEF5B64-3242-4182-A842-2DA5C6E196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36" y="2234586"/>
            <a:ext cx="8507413" cy="1089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77800" indent="-1588">
              <a:defRPr>
                <a:solidFill>
                  <a:schemeClr val="tx1"/>
                </a:solidFill>
                <a:latin typeface="Arial" charset="0"/>
              </a:defRPr>
            </a:lvl1pPr>
            <a:lvl2pPr marL="10620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5843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1066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6289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457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8">
              <a:spcAft>
                <a:spcPct val="30000"/>
              </a:spcAft>
            </a:pPr>
            <a:r>
              <a:rPr lang="de-DE" b="1" dirty="0">
                <a:solidFill>
                  <a:srgbClr val="003366"/>
                </a:solidFill>
              </a:rPr>
              <a:t>Style </a:t>
            </a:r>
            <a:r>
              <a:rPr lang="de-DE" b="1" dirty="0" err="1">
                <a:solidFill>
                  <a:srgbClr val="003366"/>
                </a:solidFill>
              </a:rPr>
              <a:t>Copying</a:t>
            </a:r>
            <a:r>
              <a:rPr lang="de-DE" b="1" dirty="0">
                <a:solidFill>
                  <a:srgbClr val="003366"/>
                </a:solidFill>
              </a:rPr>
              <a:t> (and </a:t>
            </a:r>
            <a:r>
              <a:rPr lang="de-DE" b="1" dirty="0" err="1">
                <a:solidFill>
                  <a:srgbClr val="003366"/>
                </a:solidFill>
              </a:rPr>
              <a:t>pasting</a:t>
            </a:r>
            <a:r>
              <a:rPr lang="de-DE" b="1" dirty="0">
                <a:solidFill>
                  <a:srgbClr val="003366"/>
                </a:solidFill>
              </a:rPr>
              <a:t>)</a:t>
            </a:r>
          </a:p>
          <a:p>
            <a:pPr marL="1588">
              <a:spcAft>
                <a:spcPct val="30000"/>
              </a:spcAft>
            </a:pPr>
            <a:r>
              <a:rPr lang="de-DE" dirty="0">
                <a:solidFill>
                  <a:srgbClr val="003366"/>
                </a:solidFill>
              </a:rPr>
              <a:t>Load a </a:t>
            </a:r>
            <a:r>
              <a:rPr lang="de-DE" dirty="0" err="1">
                <a:solidFill>
                  <a:srgbClr val="003366"/>
                </a:solidFill>
              </a:rPr>
              <a:t>dataset</a:t>
            </a:r>
            <a:r>
              <a:rPr lang="de-DE" dirty="0">
                <a:solidFill>
                  <a:srgbClr val="003366"/>
                </a:solidFill>
              </a:rPr>
              <a:t> (not </a:t>
            </a:r>
            <a:r>
              <a:rPr lang="de-DE" dirty="0" err="1">
                <a:solidFill>
                  <a:srgbClr val="003366"/>
                </a:solidFill>
              </a:rPr>
              <a:t>copying</a:t>
            </a:r>
            <a:r>
              <a:rPr lang="de-DE" dirty="0">
                <a:solidFill>
                  <a:srgbClr val="003366"/>
                </a:solidFill>
              </a:rPr>
              <a:t>) </a:t>
            </a:r>
            <a:r>
              <a:rPr lang="de-DE" dirty="0" err="1">
                <a:solidFill>
                  <a:srgbClr val="003366"/>
                </a:solidFill>
              </a:rPr>
              <a:t>eg</a:t>
            </a:r>
            <a:r>
              <a:rPr lang="de-DE" dirty="0">
                <a:solidFill>
                  <a:srgbClr val="003366"/>
                </a:solidFill>
              </a:rPr>
              <a:t> </a:t>
            </a:r>
            <a:r>
              <a:rPr lang="de-DE" dirty="0" err="1">
                <a:solidFill>
                  <a:srgbClr val="003366"/>
                </a:solidFill>
              </a:rPr>
              <a:t>the</a:t>
            </a:r>
            <a:r>
              <a:rPr lang="de-DE" dirty="0">
                <a:solidFill>
                  <a:srgbClr val="003366"/>
                </a:solidFill>
              </a:rPr>
              <a:t> </a:t>
            </a:r>
            <a:r>
              <a:rPr lang="de-DE" dirty="0" err="1">
                <a:solidFill>
                  <a:srgbClr val="003366"/>
                </a:solidFill>
              </a:rPr>
              <a:t>country</a:t>
            </a:r>
            <a:r>
              <a:rPr lang="de-DE" dirty="0">
                <a:solidFill>
                  <a:srgbClr val="003366"/>
                </a:solidFill>
              </a:rPr>
              <a:t> </a:t>
            </a:r>
            <a:r>
              <a:rPr lang="de-DE" dirty="0" err="1">
                <a:solidFill>
                  <a:srgbClr val="003366"/>
                </a:solidFill>
              </a:rPr>
              <a:t>layer</a:t>
            </a:r>
            <a:r>
              <a:rPr lang="de-DE" dirty="0">
                <a:solidFill>
                  <a:srgbClr val="003366"/>
                </a:solidFill>
              </a:rPr>
              <a:t> </a:t>
            </a:r>
            <a:r>
              <a:rPr lang="de-DE" dirty="0" err="1">
                <a:solidFill>
                  <a:srgbClr val="003366"/>
                </a:solidFill>
              </a:rPr>
              <a:t>to</a:t>
            </a:r>
            <a:r>
              <a:rPr lang="de-DE" dirty="0">
                <a:solidFill>
                  <a:srgbClr val="003366"/>
                </a:solidFill>
              </a:rPr>
              <a:t> </a:t>
            </a:r>
            <a:r>
              <a:rPr lang="de-DE" dirty="0" err="1">
                <a:solidFill>
                  <a:srgbClr val="003366"/>
                </a:solidFill>
              </a:rPr>
              <a:t>our</a:t>
            </a:r>
            <a:r>
              <a:rPr lang="de-DE" dirty="0">
                <a:solidFill>
                  <a:srgbClr val="003366"/>
                </a:solidFill>
              </a:rPr>
              <a:t> </a:t>
            </a:r>
            <a:r>
              <a:rPr lang="de-DE" dirty="0" err="1">
                <a:solidFill>
                  <a:srgbClr val="003366"/>
                </a:solidFill>
              </a:rPr>
              <a:t>project</a:t>
            </a:r>
            <a:endParaRPr lang="de-DE" dirty="0">
              <a:solidFill>
                <a:srgbClr val="003366"/>
              </a:solidFill>
            </a:endParaRPr>
          </a:p>
          <a:p>
            <a:pPr marL="1588">
              <a:spcAft>
                <a:spcPct val="30000"/>
              </a:spcAft>
            </a:pPr>
            <a:r>
              <a:rPr lang="de-DE" dirty="0">
                <a:solidFill>
                  <a:srgbClr val="003366"/>
                </a:solidFill>
              </a:rPr>
              <a:t>Copy </a:t>
            </a:r>
            <a:r>
              <a:rPr lang="de-DE" dirty="0" err="1">
                <a:solidFill>
                  <a:srgbClr val="003366"/>
                </a:solidFill>
              </a:rPr>
              <a:t>the</a:t>
            </a:r>
            <a:r>
              <a:rPr lang="de-DE" dirty="0">
                <a:solidFill>
                  <a:srgbClr val="003366"/>
                </a:solidFill>
              </a:rPr>
              <a:t> style </a:t>
            </a:r>
            <a:r>
              <a:rPr lang="de-DE" dirty="0" err="1">
                <a:solidFill>
                  <a:srgbClr val="003366"/>
                </a:solidFill>
              </a:rPr>
              <a:t>for</a:t>
            </a:r>
            <a:r>
              <a:rPr lang="de-DE" dirty="0">
                <a:solidFill>
                  <a:srgbClr val="003366"/>
                </a:solidFill>
              </a:rPr>
              <a:t> </a:t>
            </a:r>
            <a:r>
              <a:rPr lang="de-DE" dirty="0" err="1">
                <a:solidFill>
                  <a:srgbClr val="003366"/>
                </a:solidFill>
              </a:rPr>
              <a:t>the</a:t>
            </a:r>
            <a:r>
              <a:rPr lang="de-DE" dirty="0">
                <a:solidFill>
                  <a:srgbClr val="003366"/>
                </a:solidFill>
              </a:rPr>
              <a:t> „</a:t>
            </a:r>
            <a:r>
              <a:rPr lang="de-DE" dirty="0" err="1">
                <a:solidFill>
                  <a:srgbClr val="003366"/>
                </a:solidFill>
              </a:rPr>
              <a:t>old</a:t>
            </a:r>
            <a:r>
              <a:rPr lang="de-DE" dirty="0">
                <a:solidFill>
                  <a:srgbClr val="003366"/>
                </a:solidFill>
              </a:rPr>
              <a:t>“ </a:t>
            </a:r>
            <a:r>
              <a:rPr lang="de-DE" dirty="0" err="1">
                <a:solidFill>
                  <a:srgbClr val="003366"/>
                </a:solidFill>
              </a:rPr>
              <a:t>layer</a:t>
            </a:r>
            <a:r>
              <a:rPr lang="de-DE" dirty="0">
                <a:solidFill>
                  <a:srgbClr val="003366"/>
                </a:solidFill>
              </a:rPr>
              <a:t> and </a:t>
            </a:r>
            <a:r>
              <a:rPr lang="de-DE" dirty="0" err="1">
                <a:solidFill>
                  <a:srgbClr val="003366"/>
                </a:solidFill>
              </a:rPr>
              <a:t>past</a:t>
            </a:r>
            <a:r>
              <a:rPr lang="de-DE" dirty="0">
                <a:solidFill>
                  <a:srgbClr val="003366"/>
                </a:solidFill>
              </a:rPr>
              <a:t> </a:t>
            </a:r>
            <a:r>
              <a:rPr lang="de-DE" dirty="0" err="1">
                <a:solidFill>
                  <a:srgbClr val="003366"/>
                </a:solidFill>
              </a:rPr>
              <a:t>it</a:t>
            </a:r>
            <a:r>
              <a:rPr lang="de-DE" dirty="0">
                <a:solidFill>
                  <a:srgbClr val="003366"/>
                </a:solidFill>
              </a:rPr>
              <a:t> </a:t>
            </a:r>
            <a:r>
              <a:rPr lang="de-DE" dirty="0" err="1">
                <a:solidFill>
                  <a:srgbClr val="003366"/>
                </a:solidFill>
              </a:rPr>
              <a:t>to</a:t>
            </a:r>
            <a:r>
              <a:rPr lang="de-DE" dirty="0">
                <a:solidFill>
                  <a:srgbClr val="003366"/>
                </a:solidFill>
              </a:rPr>
              <a:t> </a:t>
            </a:r>
            <a:r>
              <a:rPr lang="de-DE" dirty="0" err="1">
                <a:solidFill>
                  <a:srgbClr val="003366"/>
                </a:solidFill>
              </a:rPr>
              <a:t>the</a:t>
            </a:r>
            <a:r>
              <a:rPr lang="de-DE" dirty="0">
                <a:solidFill>
                  <a:srgbClr val="003366"/>
                </a:solidFill>
              </a:rPr>
              <a:t> </a:t>
            </a:r>
            <a:r>
              <a:rPr lang="de-DE" dirty="0" err="1">
                <a:solidFill>
                  <a:srgbClr val="003366"/>
                </a:solidFill>
              </a:rPr>
              <a:t>new</a:t>
            </a:r>
            <a:r>
              <a:rPr lang="de-DE" dirty="0">
                <a:solidFill>
                  <a:srgbClr val="003366"/>
                </a:solidFill>
              </a:rPr>
              <a:t> </a:t>
            </a:r>
            <a:r>
              <a:rPr lang="de-DE" dirty="0" err="1">
                <a:solidFill>
                  <a:srgbClr val="003366"/>
                </a:solidFill>
              </a:rPr>
              <a:t>one</a:t>
            </a:r>
            <a:endParaRPr lang="de-DE" dirty="0">
              <a:solidFill>
                <a:srgbClr val="003366"/>
              </a:solidFill>
            </a:endParaRP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44594D6B-D306-49F9-817E-E42EA17715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35" y="3471813"/>
            <a:ext cx="8507413" cy="1089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77800" indent="-1588">
              <a:defRPr>
                <a:solidFill>
                  <a:schemeClr val="tx1"/>
                </a:solidFill>
                <a:latin typeface="Arial" charset="0"/>
              </a:defRPr>
            </a:lvl1pPr>
            <a:lvl2pPr marL="10620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5843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1066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6289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457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8">
              <a:spcAft>
                <a:spcPct val="30000"/>
              </a:spcAft>
            </a:pPr>
            <a:r>
              <a:rPr lang="de-DE" b="1" dirty="0">
                <a:solidFill>
                  <a:srgbClr val="003366"/>
                </a:solidFill>
              </a:rPr>
              <a:t>Data </a:t>
            </a:r>
            <a:r>
              <a:rPr lang="de-DE" b="1" dirty="0" err="1">
                <a:solidFill>
                  <a:srgbClr val="003366"/>
                </a:solidFill>
              </a:rPr>
              <a:t>manipulation</a:t>
            </a:r>
            <a:endParaRPr lang="de-DE" b="1" dirty="0">
              <a:solidFill>
                <a:srgbClr val="003366"/>
              </a:solidFill>
            </a:endParaRPr>
          </a:p>
          <a:p>
            <a:pPr marL="1588">
              <a:spcAft>
                <a:spcPct val="30000"/>
              </a:spcAft>
            </a:pPr>
            <a:r>
              <a:rPr lang="de-DE" dirty="0">
                <a:solidFill>
                  <a:srgbClr val="003366"/>
                </a:solidFill>
              </a:rPr>
              <a:t>Delete a </a:t>
            </a:r>
            <a:r>
              <a:rPr lang="de-DE" dirty="0" err="1">
                <a:solidFill>
                  <a:srgbClr val="003366"/>
                </a:solidFill>
              </a:rPr>
              <a:t>part</a:t>
            </a:r>
            <a:r>
              <a:rPr lang="de-DE" dirty="0">
                <a:solidFill>
                  <a:srgbClr val="003366"/>
                </a:solidFill>
              </a:rPr>
              <a:t> </a:t>
            </a:r>
            <a:r>
              <a:rPr lang="de-DE" dirty="0" err="1">
                <a:solidFill>
                  <a:srgbClr val="003366"/>
                </a:solidFill>
              </a:rPr>
              <a:t>of</a:t>
            </a:r>
            <a:r>
              <a:rPr lang="de-DE" dirty="0">
                <a:solidFill>
                  <a:srgbClr val="003366"/>
                </a:solidFill>
              </a:rPr>
              <a:t> </a:t>
            </a:r>
            <a:r>
              <a:rPr lang="de-DE" dirty="0" err="1">
                <a:solidFill>
                  <a:srgbClr val="003366"/>
                </a:solidFill>
              </a:rPr>
              <a:t>the</a:t>
            </a:r>
            <a:r>
              <a:rPr lang="de-DE" dirty="0">
                <a:solidFill>
                  <a:srgbClr val="003366"/>
                </a:solidFill>
              </a:rPr>
              <a:t> </a:t>
            </a:r>
            <a:r>
              <a:rPr lang="de-DE" dirty="0" err="1">
                <a:solidFill>
                  <a:srgbClr val="003366"/>
                </a:solidFill>
              </a:rPr>
              <a:t>data</a:t>
            </a:r>
            <a:r>
              <a:rPr lang="de-DE" dirty="0">
                <a:solidFill>
                  <a:srgbClr val="003366"/>
                </a:solidFill>
              </a:rPr>
              <a:t> (</a:t>
            </a:r>
            <a:r>
              <a:rPr lang="de-DE" dirty="0" err="1">
                <a:solidFill>
                  <a:srgbClr val="003366"/>
                </a:solidFill>
              </a:rPr>
              <a:t>eg</a:t>
            </a:r>
            <a:r>
              <a:rPr lang="de-DE" dirty="0">
                <a:solidFill>
                  <a:srgbClr val="003366"/>
                </a:solidFill>
              </a:rPr>
              <a:t> </a:t>
            </a:r>
            <a:r>
              <a:rPr lang="de-DE" dirty="0" err="1">
                <a:solidFill>
                  <a:srgbClr val="003366"/>
                </a:solidFill>
              </a:rPr>
              <a:t>the</a:t>
            </a:r>
            <a:r>
              <a:rPr lang="de-DE" dirty="0">
                <a:solidFill>
                  <a:srgbClr val="003366"/>
                </a:solidFill>
              </a:rPr>
              <a:t> USA </a:t>
            </a:r>
            <a:r>
              <a:rPr lang="de-DE" dirty="0" err="1">
                <a:solidFill>
                  <a:srgbClr val="003366"/>
                </a:solidFill>
              </a:rPr>
              <a:t>from</a:t>
            </a:r>
            <a:r>
              <a:rPr lang="de-DE" dirty="0">
                <a:solidFill>
                  <a:srgbClr val="003366"/>
                </a:solidFill>
              </a:rPr>
              <a:t> </a:t>
            </a:r>
            <a:r>
              <a:rPr lang="de-DE" dirty="0" err="1">
                <a:solidFill>
                  <a:srgbClr val="003366"/>
                </a:solidFill>
              </a:rPr>
              <a:t>the</a:t>
            </a:r>
            <a:r>
              <a:rPr lang="de-DE" dirty="0">
                <a:solidFill>
                  <a:srgbClr val="003366"/>
                </a:solidFill>
              </a:rPr>
              <a:t> </a:t>
            </a:r>
            <a:r>
              <a:rPr lang="de-DE" dirty="0" err="1">
                <a:solidFill>
                  <a:srgbClr val="003366"/>
                </a:solidFill>
              </a:rPr>
              <a:t>countrys</a:t>
            </a:r>
            <a:r>
              <a:rPr lang="de-DE" dirty="0">
                <a:solidFill>
                  <a:srgbClr val="003366"/>
                </a:solidFill>
              </a:rPr>
              <a:t>)</a:t>
            </a:r>
          </a:p>
          <a:p>
            <a:pPr marL="1588">
              <a:spcAft>
                <a:spcPct val="30000"/>
              </a:spcAft>
            </a:pPr>
            <a:r>
              <a:rPr lang="de-DE" dirty="0">
                <a:solidFill>
                  <a:srgbClr val="003366"/>
                </a:solidFill>
              </a:rPr>
              <a:t>Save </a:t>
            </a:r>
            <a:r>
              <a:rPr lang="de-DE" dirty="0" err="1">
                <a:solidFill>
                  <a:srgbClr val="003366"/>
                </a:solidFill>
              </a:rPr>
              <a:t>the</a:t>
            </a:r>
            <a:r>
              <a:rPr lang="de-DE" dirty="0">
                <a:solidFill>
                  <a:srgbClr val="003366"/>
                </a:solidFill>
              </a:rPr>
              <a:t> </a:t>
            </a:r>
            <a:r>
              <a:rPr lang="de-DE" dirty="0" err="1">
                <a:solidFill>
                  <a:srgbClr val="003366"/>
                </a:solidFill>
              </a:rPr>
              <a:t>layer</a:t>
            </a:r>
            <a:endParaRPr lang="de-DE" dirty="0">
              <a:solidFill>
                <a:srgbClr val="003366"/>
              </a:solidFill>
            </a:endParaRPr>
          </a:p>
        </p:txBody>
      </p:sp>
      <p:sp>
        <p:nvSpPr>
          <p:cNvPr id="12" name="Text Box 4">
            <a:extLst>
              <a:ext uri="{FF2B5EF4-FFF2-40B4-BE49-F238E27FC236}">
                <a16:creationId xmlns:a16="http://schemas.microsoft.com/office/drawing/2014/main" id="{409BDE30-405E-4570-A1E9-FB8BC0CF7C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36" y="4561342"/>
            <a:ext cx="8507413" cy="1089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77800" indent="-1588">
              <a:defRPr>
                <a:solidFill>
                  <a:schemeClr val="tx1"/>
                </a:solidFill>
                <a:latin typeface="Arial" charset="0"/>
              </a:defRPr>
            </a:lvl1pPr>
            <a:lvl2pPr marL="10620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5843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1066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6289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457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8">
              <a:spcAft>
                <a:spcPct val="30000"/>
              </a:spcAft>
            </a:pPr>
            <a:r>
              <a:rPr lang="de-DE" b="1" dirty="0">
                <a:solidFill>
                  <a:srgbClr val="003366"/>
                </a:solidFill>
              </a:rPr>
              <a:t>Data </a:t>
            </a:r>
            <a:r>
              <a:rPr lang="de-DE" b="1" dirty="0" err="1">
                <a:solidFill>
                  <a:srgbClr val="003366"/>
                </a:solidFill>
              </a:rPr>
              <a:t>manipulation</a:t>
            </a:r>
            <a:r>
              <a:rPr lang="de-DE" b="1" dirty="0">
                <a:solidFill>
                  <a:srgbClr val="003366"/>
                </a:solidFill>
              </a:rPr>
              <a:t> and </a:t>
            </a:r>
            <a:r>
              <a:rPr lang="de-DE" b="1" dirty="0" err="1">
                <a:solidFill>
                  <a:srgbClr val="003366"/>
                </a:solidFill>
              </a:rPr>
              <a:t>Qgis</a:t>
            </a:r>
            <a:r>
              <a:rPr lang="de-DE" b="1" dirty="0">
                <a:solidFill>
                  <a:srgbClr val="003366"/>
                </a:solidFill>
              </a:rPr>
              <a:t> </a:t>
            </a:r>
            <a:r>
              <a:rPr lang="de-DE" b="1" dirty="0" err="1">
                <a:solidFill>
                  <a:srgbClr val="003366"/>
                </a:solidFill>
              </a:rPr>
              <a:t>saving</a:t>
            </a:r>
            <a:r>
              <a:rPr lang="de-DE" b="1" dirty="0">
                <a:solidFill>
                  <a:srgbClr val="003366"/>
                </a:solidFill>
              </a:rPr>
              <a:t> (</a:t>
            </a:r>
            <a:r>
              <a:rPr lang="de-DE" b="1" dirty="0" err="1">
                <a:solidFill>
                  <a:srgbClr val="003366"/>
                </a:solidFill>
              </a:rPr>
              <a:t>Issue</a:t>
            </a:r>
            <a:r>
              <a:rPr lang="de-DE" b="1" dirty="0">
                <a:solidFill>
                  <a:srgbClr val="003366"/>
                </a:solidFill>
              </a:rPr>
              <a:t>?)</a:t>
            </a:r>
          </a:p>
          <a:p>
            <a:pPr marL="1588">
              <a:spcAft>
                <a:spcPct val="30000"/>
              </a:spcAft>
            </a:pPr>
            <a:r>
              <a:rPr lang="de-DE" dirty="0">
                <a:solidFill>
                  <a:srgbClr val="003366"/>
                </a:solidFill>
              </a:rPr>
              <a:t>Take a </a:t>
            </a:r>
            <a:r>
              <a:rPr lang="de-DE" dirty="0" err="1">
                <a:solidFill>
                  <a:srgbClr val="003366"/>
                </a:solidFill>
              </a:rPr>
              <a:t>look</a:t>
            </a:r>
            <a:r>
              <a:rPr lang="de-DE" dirty="0">
                <a:solidFill>
                  <a:srgbClr val="003366"/>
                </a:solidFill>
              </a:rPr>
              <a:t> at </a:t>
            </a:r>
            <a:r>
              <a:rPr lang="de-DE" dirty="0" err="1">
                <a:solidFill>
                  <a:srgbClr val="003366"/>
                </a:solidFill>
              </a:rPr>
              <a:t>the</a:t>
            </a:r>
            <a:r>
              <a:rPr lang="de-DE" dirty="0">
                <a:solidFill>
                  <a:srgbClr val="003366"/>
                </a:solidFill>
              </a:rPr>
              <a:t> </a:t>
            </a:r>
            <a:r>
              <a:rPr lang="de-DE" dirty="0" err="1">
                <a:solidFill>
                  <a:srgbClr val="003366"/>
                </a:solidFill>
              </a:rPr>
              <a:t>saved</a:t>
            </a:r>
            <a:r>
              <a:rPr lang="de-DE" dirty="0">
                <a:solidFill>
                  <a:srgbClr val="003366"/>
                </a:solidFill>
              </a:rPr>
              <a:t> </a:t>
            </a:r>
            <a:r>
              <a:rPr lang="de-DE" dirty="0" err="1">
                <a:solidFill>
                  <a:srgbClr val="003366"/>
                </a:solidFill>
              </a:rPr>
              <a:t>country</a:t>
            </a:r>
            <a:r>
              <a:rPr lang="de-DE" dirty="0">
                <a:solidFill>
                  <a:srgbClr val="003366"/>
                </a:solidFill>
              </a:rPr>
              <a:t> </a:t>
            </a:r>
            <a:r>
              <a:rPr lang="de-DE" dirty="0" err="1">
                <a:solidFill>
                  <a:srgbClr val="003366"/>
                </a:solidFill>
              </a:rPr>
              <a:t>layer</a:t>
            </a:r>
            <a:endParaRPr lang="de-DE" dirty="0">
              <a:solidFill>
                <a:srgbClr val="003366"/>
              </a:solidFill>
            </a:endParaRPr>
          </a:p>
          <a:p>
            <a:pPr marL="1588">
              <a:spcAft>
                <a:spcPct val="30000"/>
              </a:spcAft>
            </a:pPr>
            <a:r>
              <a:rPr lang="de-DE" dirty="0" err="1">
                <a:solidFill>
                  <a:srgbClr val="003366"/>
                </a:solidFill>
              </a:rPr>
              <a:t>Understand</a:t>
            </a:r>
            <a:r>
              <a:rPr lang="de-DE" dirty="0">
                <a:solidFill>
                  <a:srgbClr val="003366"/>
                </a:solidFill>
              </a:rPr>
              <a:t> </a:t>
            </a:r>
            <a:r>
              <a:rPr lang="de-DE" dirty="0" err="1">
                <a:solidFill>
                  <a:srgbClr val="003366"/>
                </a:solidFill>
              </a:rPr>
              <a:t>why</a:t>
            </a:r>
            <a:r>
              <a:rPr lang="de-DE" dirty="0">
                <a:solidFill>
                  <a:srgbClr val="003366"/>
                </a:solidFill>
              </a:rPr>
              <a:t> „</a:t>
            </a:r>
            <a:r>
              <a:rPr lang="de-DE" dirty="0" err="1">
                <a:solidFill>
                  <a:srgbClr val="003366"/>
                </a:solidFill>
              </a:rPr>
              <a:t>org</a:t>
            </a:r>
            <a:r>
              <a:rPr lang="de-DE" dirty="0">
                <a:solidFill>
                  <a:srgbClr val="003366"/>
                </a:solidFill>
              </a:rPr>
              <a:t>“ </a:t>
            </a:r>
            <a:r>
              <a:rPr lang="de-DE" dirty="0" err="1">
                <a:solidFill>
                  <a:srgbClr val="003366"/>
                </a:solidFill>
              </a:rPr>
              <a:t>folder</a:t>
            </a:r>
            <a:r>
              <a:rPr lang="de-DE" dirty="0">
                <a:solidFill>
                  <a:srgbClr val="003366"/>
                </a:solidFill>
              </a:rPr>
              <a:t> </a:t>
            </a:r>
            <a:r>
              <a:rPr lang="de-DE" dirty="0" err="1">
                <a:solidFill>
                  <a:srgbClr val="003366"/>
                </a:solidFill>
              </a:rPr>
              <a:t>is</a:t>
            </a:r>
            <a:r>
              <a:rPr lang="de-DE" dirty="0">
                <a:solidFill>
                  <a:srgbClr val="003366"/>
                </a:solidFill>
              </a:rPr>
              <a:t> essential ;)</a:t>
            </a:r>
          </a:p>
        </p:txBody>
      </p:sp>
    </p:spTree>
    <p:extLst>
      <p:ext uri="{BB962C8B-B14F-4D97-AF65-F5344CB8AC3E}">
        <p14:creationId xmlns:p14="http://schemas.microsoft.com/office/powerpoint/2010/main" val="2471959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8" grpId="0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80607996-61FC-4597-BC2C-4862B451E37A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44452"/>
            <a:ext cx="8229600" cy="504825"/>
          </a:xfrm>
          <a:prstGeom prst="rect">
            <a:avLst/>
          </a:prstGeom>
        </p:spPr>
        <p:txBody>
          <a:bodyPr anchor="ctr" anchorCtr="0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9pPr>
          </a:lstStyle>
          <a:p>
            <a:r>
              <a:rPr lang="de-DE" sz="2000" dirty="0" err="1"/>
              <a:t>Qgis</a:t>
            </a:r>
            <a:r>
              <a:rPr lang="de-DE" sz="2000" dirty="0"/>
              <a:t> Workshop – </a:t>
            </a:r>
            <a:r>
              <a:rPr lang="de-DE" sz="2000" b="1" dirty="0"/>
              <a:t>(3) </a:t>
            </a:r>
            <a:r>
              <a:rPr lang="de-DE" sz="2000" dirty="0"/>
              <a:t>Project World </a:t>
            </a:r>
            <a:r>
              <a:rPr lang="de-DE" sz="2000" dirty="0" err="1"/>
              <a:t>Map</a:t>
            </a:r>
            <a:endParaRPr lang="de-DE" sz="2000" b="1" dirty="0"/>
          </a:p>
        </p:txBody>
      </p:sp>
      <p:sp>
        <p:nvSpPr>
          <p:cNvPr id="6" name="Line 221">
            <a:extLst>
              <a:ext uri="{FF2B5EF4-FFF2-40B4-BE49-F238E27FC236}">
                <a16:creationId xmlns:a16="http://schemas.microsoft.com/office/drawing/2014/main" id="{C26AB196-2BD5-43E7-BE9F-36C7AC05D05F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2" y="530225"/>
            <a:ext cx="8507413" cy="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A47DEC43-7FDC-47E4-9508-2A4F70E5BB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2" y="730252"/>
            <a:ext cx="85074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63538" indent="-187325">
              <a:defRPr>
                <a:solidFill>
                  <a:schemeClr val="tx1"/>
                </a:solidFill>
                <a:latin typeface="Arial" charset="0"/>
              </a:defRPr>
            </a:lvl1pPr>
            <a:lvl2pPr marL="10620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5843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1066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6289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457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8" indent="-1588">
              <a:spcAft>
                <a:spcPct val="30000"/>
              </a:spcAft>
            </a:pPr>
            <a:r>
              <a:rPr lang="de-DE" b="1" dirty="0">
                <a:solidFill>
                  <a:srgbClr val="C00000"/>
                </a:solidFill>
              </a:rPr>
              <a:t>Maskenball und Kleider zuschneiden</a:t>
            </a:r>
            <a:endParaRPr lang="de-DE" dirty="0">
              <a:solidFill>
                <a:srgbClr val="C00000"/>
              </a:solidFill>
            </a:endParaRP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82007B90-3551-4961-A544-BCB560D792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596" y="1357459"/>
            <a:ext cx="8507413" cy="72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77800" indent="-1588">
              <a:defRPr>
                <a:solidFill>
                  <a:schemeClr val="tx1"/>
                </a:solidFill>
                <a:latin typeface="Arial" charset="0"/>
              </a:defRPr>
            </a:lvl1pPr>
            <a:lvl2pPr marL="10620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5843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1066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6289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457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8">
              <a:spcAft>
                <a:spcPct val="30000"/>
              </a:spcAft>
            </a:pPr>
            <a:r>
              <a:rPr lang="de-DE" b="1" dirty="0" err="1">
                <a:solidFill>
                  <a:srgbClr val="003366"/>
                </a:solidFill>
              </a:rPr>
              <a:t>Assignment</a:t>
            </a:r>
            <a:endParaRPr lang="de-DE" dirty="0">
              <a:solidFill>
                <a:srgbClr val="003366"/>
              </a:solidFill>
            </a:endParaRPr>
          </a:p>
          <a:p>
            <a:pPr marL="1588">
              <a:spcAft>
                <a:spcPct val="30000"/>
              </a:spcAft>
            </a:pPr>
            <a:r>
              <a:rPr lang="de-DE" dirty="0">
                <a:solidFill>
                  <a:srgbClr val="003366"/>
                </a:solidFill>
              </a:rPr>
              <a:t>Create a „</a:t>
            </a:r>
            <a:r>
              <a:rPr lang="de-DE" dirty="0" err="1">
                <a:solidFill>
                  <a:srgbClr val="003366"/>
                </a:solidFill>
              </a:rPr>
              <a:t>mask</a:t>
            </a:r>
            <a:r>
              <a:rPr lang="de-DE" dirty="0">
                <a:solidFill>
                  <a:srgbClr val="003366"/>
                </a:solidFill>
              </a:rPr>
              <a:t>“ </a:t>
            </a:r>
            <a:r>
              <a:rPr lang="de-DE" dirty="0" err="1">
                <a:solidFill>
                  <a:srgbClr val="003366"/>
                </a:solidFill>
              </a:rPr>
              <a:t>for</a:t>
            </a:r>
            <a:r>
              <a:rPr lang="de-DE" dirty="0">
                <a:solidFill>
                  <a:srgbClr val="003366"/>
                </a:solidFill>
              </a:rPr>
              <a:t> a </a:t>
            </a:r>
            <a:r>
              <a:rPr lang="de-DE" dirty="0" err="1">
                <a:solidFill>
                  <a:srgbClr val="003366"/>
                </a:solidFill>
              </a:rPr>
              <a:t>much</a:t>
            </a:r>
            <a:r>
              <a:rPr lang="de-DE" dirty="0">
                <a:solidFill>
                  <a:srgbClr val="003366"/>
                </a:solidFill>
              </a:rPr>
              <a:t> </a:t>
            </a:r>
            <a:r>
              <a:rPr lang="de-DE" dirty="0" err="1">
                <a:solidFill>
                  <a:srgbClr val="003366"/>
                </a:solidFill>
              </a:rPr>
              <a:t>smaller</a:t>
            </a:r>
            <a:r>
              <a:rPr lang="de-DE" dirty="0">
                <a:solidFill>
                  <a:srgbClr val="003366"/>
                </a:solidFill>
              </a:rPr>
              <a:t> </a:t>
            </a:r>
            <a:r>
              <a:rPr lang="de-DE" dirty="0" err="1">
                <a:solidFill>
                  <a:srgbClr val="003366"/>
                </a:solidFill>
              </a:rPr>
              <a:t>study</a:t>
            </a:r>
            <a:r>
              <a:rPr lang="de-DE" dirty="0">
                <a:solidFill>
                  <a:srgbClr val="003366"/>
                </a:solidFill>
              </a:rPr>
              <a:t> </a:t>
            </a:r>
            <a:r>
              <a:rPr lang="de-DE" dirty="0" err="1">
                <a:solidFill>
                  <a:srgbClr val="003366"/>
                </a:solidFill>
              </a:rPr>
              <a:t>area</a:t>
            </a:r>
            <a:r>
              <a:rPr lang="de-DE" dirty="0">
                <a:solidFill>
                  <a:srgbClr val="003366"/>
                </a:solidFill>
              </a:rPr>
              <a:t> (</a:t>
            </a:r>
            <a:r>
              <a:rPr lang="de-DE" dirty="0" err="1">
                <a:solidFill>
                  <a:srgbClr val="003366"/>
                </a:solidFill>
              </a:rPr>
              <a:t>eg</a:t>
            </a:r>
            <a:r>
              <a:rPr lang="de-DE" dirty="0">
                <a:solidFill>
                  <a:srgbClr val="003366"/>
                </a:solidFill>
              </a:rPr>
              <a:t> </a:t>
            </a:r>
            <a:r>
              <a:rPr lang="de-DE" dirty="0" err="1">
                <a:solidFill>
                  <a:srgbClr val="003366"/>
                </a:solidFill>
              </a:rPr>
              <a:t>the</a:t>
            </a:r>
            <a:r>
              <a:rPr lang="de-DE" dirty="0">
                <a:solidFill>
                  <a:srgbClr val="003366"/>
                </a:solidFill>
              </a:rPr>
              <a:t> Deutsches Reich)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81294D82-4870-45A3-9926-4AB1D2EFE5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595" y="2184692"/>
            <a:ext cx="8507413" cy="72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77800" indent="-1588">
              <a:defRPr>
                <a:solidFill>
                  <a:schemeClr val="tx1"/>
                </a:solidFill>
                <a:latin typeface="Arial" charset="0"/>
              </a:defRPr>
            </a:lvl1pPr>
            <a:lvl2pPr marL="10620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5843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1066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6289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457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8">
              <a:spcAft>
                <a:spcPct val="30000"/>
              </a:spcAft>
            </a:pPr>
            <a:r>
              <a:rPr lang="de-DE" b="1" dirty="0">
                <a:solidFill>
                  <a:srgbClr val="003366"/>
                </a:solidFill>
              </a:rPr>
              <a:t>Clipping</a:t>
            </a:r>
            <a:endParaRPr lang="de-DE" dirty="0">
              <a:solidFill>
                <a:srgbClr val="003366"/>
              </a:solidFill>
            </a:endParaRPr>
          </a:p>
          <a:p>
            <a:pPr marL="1588">
              <a:spcAft>
                <a:spcPct val="30000"/>
              </a:spcAft>
            </a:pPr>
            <a:r>
              <a:rPr lang="de-DE" dirty="0">
                <a:solidFill>
                  <a:srgbClr val="003366"/>
                </a:solidFill>
              </a:rPr>
              <a:t>Clip </a:t>
            </a:r>
            <a:r>
              <a:rPr lang="de-DE" dirty="0" err="1">
                <a:solidFill>
                  <a:srgbClr val="003366"/>
                </a:solidFill>
              </a:rPr>
              <a:t>our</a:t>
            </a:r>
            <a:r>
              <a:rPr lang="de-DE" dirty="0">
                <a:solidFill>
                  <a:srgbClr val="003366"/>
                </a:solidFill>
              </a:rPr>
              <a:t> </a:t>
            </a:r>
            <a:r>
              <a:rPr lang="de-DE" dirty="0" err="1">
                <a:solidFill>
                  <a:srgbClr val="003366"/>
                </a:solidFill>
              </a:rPr>
              <a:t>data</a:t>
            </a:r>
            <a:r>
              <a:rPr lang="de-DE" dirty="0">
                <a:solidFill>
                  <a:srgbClr val="003366"/>
                </a:solidFill>
              </a:rPr>
              <a:t> </a:t>
            </a:r>
            <a:r>
              <a:rPr lang="de-DE" dirty="0" err="1">
                <a:solidFill>
                  <a:srgbClr val="003366"/>
                </a:solidFill>
              </a:rPr>
              <a:t>for</a:t>
            </a:r>
            <a:r>
              <a:rPr lang="de-DE" dirty="0">
                <a:solidFill>
                  <a:srgbClr val="003366"/>
                </a:solidFill>
              </a:rPr>
              <a:t> </a:t>
            </a:r>
            <a:r>
              <a:rPr lang="de-DE" dirty="0" err="1">
                <a:solidFill>
                  <a:srgbClr val="003366"/>
                </a:solidFill>
              </a:rPr>
              <a:t>the</a:t>
            </a:r>
            <a:r>
              <a:rPr lang="de-DE" dirty="0">
                <a:solidFill>
                  <a:srgbClr val="003366"/>
                </a:solidFill>
              </a:rPr>
              <a:t> </a:t>
            </a:r>
            <a:r>
              <a:rPr lang="de-DE" dirty="0" err="1">
                <a:solidFill>
                  <a:srgbClr val="003366"/>
                </a:solidFill>
              </a:rPr>
              <a:t>extent</a:t>
            </a:r>
            <a:r>
              <a:rPr lang="de-DE" dirty="0">
                <a:solidFill>
                  <a:srgbClr val="003366"/>
                </a:solidFill>
              </a:rPr>
              <a:t> </a:t>
            </a:r>
            <a:r>
              <a:rPr lang="de-DE" dirty="0" err="1">
                <a:solidFill>
                  <a:srgbClr val="003366"/>
                </a:solidFill>
              </a:rPr>
              <a:t>of</a:t>
            </a:r>
            <a:r>
              <a:rPr lang="de-DE" dirty="0">
                <a:solidFill>
                  <a:srgbClr val="003366"/>
                </a:solidFill>
              </a:rPr>
              <a:t> </a:t>
            </a:r>
            <a:r>
              <a:rPr lang="de-DE" dirty="0" err="1">
                <a:solidFill>
                  <a:srgbClr val="003366"/>
                </a:solidFill>
              </a:rPr>
              <a:t>the</a:t>
            </a:r>
            <a:r>
              <a:rPr lang="de-DE" dirty="0">
                <a:solidFill>
                  <a:srgbClr val="003366"/>
                </a:solidFill>
              </a:rPr>
              <a:t> </a:t>
            </a:r>
            <a:r>
              <a:rPr lang="de-DE" dirty="0" err="1">
                <a:solidFill>
                  <a:srgbClr val="003366"/>
                </a:solidFill>
              </a:rPr>
              <a:t>mask</a:t>
            </a:r>
            <a:endParaRPr lang="de-DE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936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80607996-61FC-4597-BC2C-4862B451E37A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44452"/>
            <a:ext cx="8229600" cy="504825"/>
          </a:xfrm>
          <a:prstGeom prst="rect">
            <a:avLst/>
          </a:prstGeom>
        </p:spPr>
        <p:txBody>
          <a:bodyPr anchor="ctr" anchorCtr="0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9pPr>
          </a:lstStyle>
          <a:p>
            <a:r>
              <a:rPr lang="de-DE" sz="2000" dirty="0" err="1"/>
              <a:t>Qgis</a:t>
            </a:r>
            <a:r>
              <a:rPr lang="de-DE" sz="2000" dirty="0"/>
              <a:t> Workshop – </a:t>
            </a:r>
            <a:r>
              <a:rPr lang="de-DE" sz="2000" b="1" dirty="0"/>
              <a:t>(3) </a:t>
            </a:r>
            <a:r>
              <a:rPr lang="de-DE" sz="2000" dirty="0"/>
              <a:t>Project World </a:t>
            </a:r>
            <a:r>
              <a:rPr lang="de-DE" sz="2000" dirty="0" err="1"/>
              <a:t>Map</a:t>
            </a:r>
            <a:endParaRPr lang="de-DE" sz="2000" b="1" dirty="0"/>
          </a:p>
        </p:txBody>
      </p:sp>
      <p:sp>
        <p:nvSpPr>
          <p:cNvPr id="6" name="Line 221">
            <a:extLst>
              <a:ext uri="{FF2B5EF4-FFF2-40B4-BE49-F238E27FC236}">
                <a16:creationId xmlns:a16="http://schemas.microsoft.com/office/drawing/2014/main" id="{C26AB196-2BD5-43E7-BE9F-36C7AC05D05F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2" y="530225"/>
            <a:ext cx="8507413" cy="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A47DEC43-7FDC-47E4-9508-2A4F70E5BB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2" y="730252"/>
            <a:ext cx="85074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63538" indent="-187325">
              <a:defRPr>
                <a:solidFill>
                  <a:schemeClr val="tx1"/>
                </a:solidFill>
                <a:latin typeface="Arial" charset="0"/>
              </a:defRPr>
            </a:lvl1pPr>
            <a:lvl2pPr marL="10620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5843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1066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6289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457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8" indent="-1588">
              <a:spcAft>
                <a:spcPct val="30000"/>
              </a:spcAft>
            </a:pPr>
            <a:r>
              <a:rPr lang="de-DE" b="1" dirty="0" err="1">
                <a:solidFill>
                  <a:srgbClr val="C00000"/>
                </a:solidFill>
              </a:rPr>
              <a:t>From</a:t>
            </a:r>
            <a:r>
              <a:rPr lang="de-DE" b="1" dirty="0">
                <a:solidFill>
                  <a:srgbClr val="C00000"/>
                </a:solidFill>
              </a:rPr>
              <a:t> GIS (</a:t>
            </a:r>
            <a:r>
              <a:rPr lang="de-DE" b="1" dirty="0" err="1">
                <a:solidFill>
                  <a:srgbClr val="C00000"/>
                </a:solidFill>
              </a:rPr>
              <a:t>with</a:t>
            </a:r>
            <a:r>
              <a:rPr lang="de-DE" b="1" dirty="0">
                <a:solidFill>
                  <a:srgbClr val="C00000"/>
                </a:solidFill>
              </a:rPr>
              <a:t> </a:t>
            </a:r>
            <a:r>
              <a:rPr lang="de-DE" b="1" dirty="0" err="1">
                <a:solidFill>
                  <a:srgbClr val="C00000"/>
                </a:solidFill>
              </a:rPr>
              <a:t>love</a:t>
            </a:r>
            <a:r>
              <a:rPr lang="de-DE" b="1" dirty="0">
                <a:solidFill>
                  <a:srgbClr val="C00000"/>
                </a:solidFill>
              </a:rPr>
              <a:t>) </a:t>
            </a:r>
            <a:r>
              <a:rPr lang="de-DE" b="1" dirty="0" err="1">
                <a:solidFill>
                  <a:srgbClr val="C00000"/>
                </a:solidFill>
              </a:rPr>
              <a:t>to</a:t>
            </a:r>
            <a:r>
              <a:rPr lang="de-DE" b="1" dirty="0">
                <a:solidFill>
                  <a:srgbClr val="C00000"/>
                </a:solidFill>
              </a:rPr>
              <a:t> Print Layout</a:t>
            </a:r>
            <a:endParaRPr lang="de-DE" dirty="0">
              <a:solidFill>
                <a:srgbClr val="C00000"/>
              </a:solidFill>
            </a:endParaRP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82007B90-3551-4961-A544-BCB560D792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596" y="1357459"/>
            <a:ext cx="8507413" cy="72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77800" indent="-1588">
              <a:defRPr>
                <a:solidFill>
                  <a:schemeClr val="tx1"/>
                </a:solidFill>
                <a:latin typeface="Arial" charset="0"/>
              </a:defRPr>
            </a:lvl1pPr>
            <a:lvl2pPr marL="10620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5843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1066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6289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457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8">
              <a:spcAft>
                <a:spcPct val="30000"/>
              </a:spcAft>
            </a:pPr>
            <a:r>
              <a:rPr lang="de-DE" b="1" dirty="0" err="1">
                <a:solidFill>
                  <a:srgbClr val="003366"/>
                </a:solidFill>
              </a:rPr>
              <a:t>Assignment</a:t>
            </a:r>
            <a:endParaRPr lang="de-DE" dirty="0">
              <a:solidFill>
                <a:srgbClr val="003366"/>
              </a:solidFill>
            </a:endParaRPr>
          </a:p>
          <a:p>
            <a:pPr marL="1588">
              <a:spcAft>
                <a:spcPct val="30000"/>
              </a:spcAft>
            </a:pPr>
            <a:r>
              <a:rPr lang="de-DE" dirty="0">
                <a:solidFill>
                  <a:srgbClr val="003366"/>
                </a:solidFill>
              </a:rPr>
              <a:t>Open a </a:t>
            </a:r>
            <a:r>
              <a:rPr lang="de-DE" dirty="0" err="1">
                <a:solidFill>
                  <a:srgbClr val="003366"/>
                </a:solidFill>
              </a:rPr>
              <a:t>new</a:t>
            </a:r>
            <a:r>
              <a:rPr lang="de-DE" dirty="0">
                <a:solidFill>
                  <a:srgbClr val="003366"/>
                </a:solidFill>
              </a:rPr>
              <a:t> Print Layout and </a:t>
            </a:r>
            <a:r>
              <a:rPr lang="de-DE" dirty="0" err="1">
                <a:solidFill>
                  <a:srgbClr val="003366"/>
                </a:solidFill>
              </a:rPr>
              <a:t>add</a:t>
            </a:r>
            <a:r>
              <a:rPr lang="de-DE" dirty="0">
                <a:solidFill>
                  <a:srgbClr val="003366"/>
                </a:solidFill>
              </a:rPr>
              <a:t> </a:t>
            </a:r>
            <a:r>
              <a:rPr lang="de-DE" dirty="0" err="1">
                <a:solidFill>
                  <a:srgbClr val="003366"/>
                </a:solidFill>
              </a:rPr>
              <a:t>our</a:t>
            </a:r>
            <a:r>
              <a:rPr lang="de-DE" dirty="0">
                <a:solidFill>
                  <a:srgbClr val="003366"/>
                </a:solidFill>
              </a:rPr>
              <a:t> </a:t>
            </a:r>
            <a:r>
              <a:rPr lang="de-DE" dirty="0" err="1">
                <a:solidFill>
                  <a:srgbClr val="003366"/>
                </a:solidFill>
              </a:rPr>
              <a:t>world</a:t>
            </a:r>
            <a:r>
              <a:rPr lang="de-DE" dirty="0">
                <a:solidFill>
                  <a:srgbClr val="003366"/>
                </a:solidFill>
              </a:rPr>
              <a:t> </a:t>
            </a:r>
            <a:r>
              <a:rPr lang="de-DE" dirty="0" err="1">
                <a:solidFill>
                  <a:srgbClr val="003366"/>
                </a:solidFill>
              </a:rPr>
              <a:t>map</a:t>
            </a:r>
            <a:endParaRPr lang="de-DE" dirty="0">
              <a:solidFill>
                <a:srgbClr val="003366"/>
              </a:solidFill>
            </a:endParaRP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81294D82-4870-45A3-9926-4AB1D2EFE5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595" y="2184692"/>
            <a:ext cx="8507413" cy="1089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77800" indent="-1588">
              <a:defRPr>
                <a:solidFill>
                  <a:schemeClr val="tx1"/>
                </a:solidFill>
                <a:latin typeface="Arial" charset="0"/>
              </a:defRPr>
            </a:lvl1pPr>
            <a:lvl2pPr marL="10620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5843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1066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6289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457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8">
              <a:spcAft>
                <a:spcPct val="30000"/>
              </a:spcAft>
            </a:pPr>
            <a:r>
              <a:rPr lang="de-DE" b="1" dirty="0">
                <a:solidFill>
                  <a:srgbClr val="003366"/>
                </a:solidFill>
              </a:rPr>
              <a:t>Add legend, </a:t>
            </a:r>
            <a:r>
              <a:rPr lang="de-DE" b="1" dirty="0" err="1">
                <a:solidFill>
                  <a:srgbClr val="003366"/>
                </a:solidFill>
              </a:rPr>
              <a:t>scalebar</a:t>
            </a:r>
            <a:r>
              <a:rPr lang="de-DE" b="1" dirty="0">
                <a:solidFill>
                  <a:srgbClr val="003366"/>
                </a:solidFill>
              </a:rPr>
              <a:t> and </a:t>
            </a:r>
            <a:r>
              <a:rPr lang="de-DE" b="1" dirty="0" err="1">
                <a:solidFill>
                  <a:srgbClr val="003366"/>
                </a:solidFill>
              </a:rPr>
              <a:t>textfield</a:t>
            </a:r>
            <a:r>
              <a:rPr lang="de-DE" b="1" dirty="0">
                <a:solidFill>
                  <a:srgbClr val="003366"/>
                </a:solidFill>
              </a:rPr>
              <a:t> </a:t>
            </a:r>
            <a:endParaRPr lang="de-DE" dirty="0">
              <a:solidFill>
                <a:srgbClr val="003366"/>
              </a:solidFill>
            </a:endParaRPr>
          </a:p>
          <a:p>
            <a:pPr marL="1588">
              <a:spcAft>
                <a:spcPct val="30000"/>
              </a:spcAft>
            </a:pPr>
            <a:r>
              <a:rPr lang="de-DE" dirty="0">
                <a:solidFill>
                  <a:srgbClr val="003366"/>
                </a:solidFill>
              </a:rPr>
              <a:t>Play </a:t>
            </a:r>
            <a:r>
              <a:rPr lang="de-DE" dirty="0" err="1">
                <a:solidFill>
                  <a:srgbClr val="003366"/>
                </a:solidFill>
              </a:rPr>
              <a:t>with</a:t>
            </a:r>
            <a:r>
              <a:rPr lang="de-DE" dirty="0">
                <a:solidFill>
                  <a:srgbClr val="003366"/>
                </a:solidFill>
              </a:rPr>
              <a:t> </a:t>
            </a:r>
            <a:r>
              <a:rPr lang="de-DE" dirty="0" err="1">
                <a:solidFill>
                  <a:srgbClr val="003366"/>
                </a:solidFill>
              </a:rPr>
              <a:t>several</a:t>
            </a:r>
            <a:r>
              <a:rPr lang="de-DE" dirty="0">
                <a:solidFill>
                  <a:srgbClr val="003366"/>
                </a:solidFill>
              </a:rPr>
              <a:t> </a:t>
            </a:r>
            <a:r>
              <a:rPr lang="de-DE" dirty="0" err="1">
                <a:solidFill>
                  <a:srgbClr val="003366"/>
                </a:solidFill>
              </a:rPr>
              <a:t>options</a:t>
            </a:r>
            <a:endParaRPr lang="de-DE" dirty="0">
              <a:solidFill>
                <a:srgbClr val="003366"/>
              </a:solidFill>
            </a:endParaRPr>
          </a:p>
          <a:p>
            <a:pPr marL="1588">
              <a:spcAft>
                <a:spcPct val="30000"/>
              </a:spcAft>
            </a:pPr>
            <a:r>
              <a:rPr lang="de-DE" dirty="0" err="1">
                <a:solidFill>
                  <a:srgbClr val="003366"/>
                </a:solidFill>
              </a:rPr>
              <a:t>Now</a:t>
            </a:r>
            <a:r>
              <a:rPr lang="de-DE" dirty="0">
                <a:solidFill>
                  <a:srgbClr val="003366"/>
                </a:solidFill>
              </a:rPr>
              <a:t> </a:t>
            </a:r>
            <a:r>
              <a:rPr lang="de-DE" dirty="0" err="1">
                <a:solidFill>
                  <a:srgbClr val="003366"/>
                </a:solidFill>
              </a:rPr>
              <a:t>we</a:t>
            </a:r>
            <a:r>
              <a:rPr lang="de-DE" dirty="0">
                <a:solidFill>
                  <a:srgbClr val="003366"/>
                </a:solidFill>
              </a:rPr>
              <a:t> </a:t>
            </a:r>
            <a:r>
              <a:rPr lang="de-DE" dirty="0" err="1">
                <a:solidFill>
                  <a:srgbClr val="003366"/>
                </a:solidFill>
              </a:rPr>
              <a:t>could</a:t>
            </a:r>
            <a:r>
              <a:rPr lang="de-DE" dirty="0">
                <a:solidFill>
                  <a:srgbClr val="003366"/>
                </a:solidFill>
              </a:rPr>
              <a:t> </a:t>
            </a:r>
            <a:r>
              <a:rPr lang="de-DE" dirty="0" err="1">
                <a:solidFill>
                  <a:srgbClr val="003366"/>
                </a:solidFill>
              </a:rPr>
              <a:t>print</a:t>
            </a:r>
            <a:r>
              <a:rPr lang="de-DE" dirty="0">
                <a:solidFill>
                  <a:srgbClr val="003366"/>
                </a:solidFill>
              </a:rPr>
              <a:t> </a:t>
            </a:r>
            <a:r>
              <a:rPr lang="de-DE" dirty="0" err="1">
                <a:solidFill>
                  <a:srgbClr val="003366"/>
                </a:solidFill>
              </a:rPr>
              <a:t>our</a:t>
            </a:r>
            <a:r>
              <a:rPr lang="de-DE" dirty="0">
                <a:solidFill>
                  <a:srgbClr val="003366"/>
                </a:solidFill>
              </a:rPr>
              <a:t> </a:t>
            </a:r>
            <a:r>
              <a:rPr lang="de-DE" dirty="0" err="1">
                <a:solidFill>
                  <a:srgbClr val="003366"/>
                </a:solidFill>
              </a:rPr>
              <a:t>map</a:t>
            </a:r>
            <a:r>
              <a:rPr lang="de-DE" dirty="0">
                <a:solidFill>
                  <a:srgbClr val="003366"/>
                </a:solidFill>
              </a:rPr>
              <a:t> (</a:t>
            </a:r>
            <a:r>
              <a:rPr lang="de-DE" dirty="0" err="1">
                <a:solidFill>
                  <a:srgbClr val="003366"/>
                </a:solidFill>
              </a:rPr>
              <a:t>some</a:t>
            </a:r>
            <a:r>
              <a:rPr lang="de-DE" dirty="0">
                <a:solidFill>
                  <a:srgbClr val="003366"/>
                </a:solidFill>
              </a:rPr>
              <a:t> </a:t>
            </a:r>
            <a:r>
              <a:rPr lang="de-DE" dirty="0" err="1">
                <a:solidFill>
                  <a:srgbClr val="003366"/>
                </a:solidFill>
              </a:rPr>
              <a:t>may</a:t>
            </a:r>
            <a:r>
              <a:rPr lang="de-DE" dirty="0">
                <a:solidFill>
                  <a:srgbClr val="003366"/>
                </a:solidFill>
              </a:rPr>
              <a:t> </a:t>
            </a:r>
            <a:r>
              <a:rPr lang="de-DE" dirty="0" err="1">
                <a:solidFill>
                  <a:srgbClr val="003366"/>
                </a:solidFill>
              </a:rPr>
              <a:t>look</a:t>
            </a:r>
            <a:r>
              <a:rPr lang="de-DE" dirty="0">
                <a:solidFill>
                  <a:srgbClr val="003366"/>
                </a:solidFill>
              </a:rPr>
              <a:t> nice on </a:t>
            </a:r>
            <a:r>
              <a:rPr lang="de-DE" dirty="0" err="1">
                <a:solidFill>
                  <a:srgbClr val="003366"/>
                </a:solidFill>
              </a:rPr>
              <a:t>your</a:t>
            </a:r>
            <a:r>
              <a:rPr lang="de-DE" dirty="0">
                <a:solidFill>
                  <a:srgbClr val="003366"/>
                </a:solidFill>
              </a:rPr>
              <a:t> </a:t>
            </a:r>
            <a:r>
              <a:rPr lang="de-DE" dirty="0" err="1">
                <a:solidFill>
                  <a:srgbClr val="003366"/>
                </a:solidFill>
              </a:rPr>
              <a:t>office</a:t>
            </a:r>
            <a:r>
              <a:rPr lang="de-DE" dirty="0">
                <a:solidFill>
                  <a:srgbClr val="003366"/>
                </a:solidFill>
              </a:rPr>
              <a:t> wall ;) )</a:t>
            </a:r>
          </a:p>
        </p:txBody>
      </p:sp>
    </p:spTree>
    <p:extLst>
      <p:ext uri="{BB962C8B-B14F-4D97-AF65-F5344CB8AC3E}">
        <p14:creationId xmlns:p14="http://schemas.microsoft.com/office/powerpoint/2010/main" val="496038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80607996-61FC-4597-BC2C-4862B451E37A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44452"/>
            <a:ext cx="8229600" cy="504825"/>
          </a:xfrm>
          <a:prstGeom prst="rect">
            <a:avLst/>
          </a:prstGeom>
        </p:spPr>
        <p:txBody>
          <a:bodyPr anchor="ctr" anchorCtr="0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9pPr>
          </a:lstStyle>
          <a:p>
            <a:r>
              <a:rPr lang="de-DE" sz="2000" dirty="0" err="1"/>
              <a:t>Qgis</a:t>
            </a:r>
            <a:r>
              <a:rPr lang="de-DE" sz="2000" dirty="0"/>
              <a:t> Workshop – </a:t>
            </a:r>
            <a:r>
              <a:rPr lang="de-DE" sz="2000" b="1" dirty="0"/>
              <a:t>(3) </a:t>
            </a:r>
            <a:r>
              <a:rPr lang="de-DE" sz="2000" dirty="0"/>
              <a:t>Project World </a:t>
            </a:r>
            <a:r>
              <a:rPr lang="de-DE" sz="2000" dirty="0" err="1"/>
              <a:t>Map</a:t>
            </a:r>
            <a:endParaRPr lang="de-DE" sz="2000" b="1" dirty="0"/>
          </a:p>
        </p:txBody>
      </p:sp>
      <p:sp>
        <p:nvSpPr>
          <p:cNvPr id="6" name="Line 221">
            <a:extLst>
              <a:ext uri="{FF2B5EF4-FFF2-40B4-BE49-F238E27FC236}">
                <a16:creationId xmlns:a16="http://schemas.microsoft.com/office/drawing/2014/main" id="{C26AB196-2BD5-43E7-BE9F-36C7AC05D05F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2" y="530225"/>
            <a:ext cx="8507413" cy="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A47DEC43-7FDC-47E4-9508-2A4F70E5BB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2" y="730252"/>
            <a:ext cx="85074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63538" indent="-187325">
              <a:defRPr>
                <a:solidFill>
                  <a:schemeClr val="tx1"/>
                </a:solidFill>
                <a:latin typeface="Arial" charset="0"/>
              </a:defRPr>
            </a:lvl1pPr>
            <a:lvl2pPr marL="10620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5843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1066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6289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457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8" indent="-1588">
              <a:spcAft>
                <a:spcPct val="30000"/>
              </a:spcAft>
            </a:pPr>
            <a:r>
              <a:rPr lang="de-DE" b="1" dirty="0" err="1">
                <a:solidFill>
                  <a:srgbClr val="C00000"/>
                </a:solidFill>
              </a:rPr>
              <a:t>What</a:t>
            </a:r>
            <a:r>
              <a:rPr lang="de-DE" b="1" dirty="0">
                <a:solidFill>
                  <a:srgbClr val="C00000"/>
                </a:solidFill>
              </a:rPr>
              <a:t> </a:t>
            </a:r>
            <a:r>
              <a:rPr lang="de-DE" b="1" dirty="0" err="1">
                <a:solidFill>
                  <a:srgbClr val="C00000"/>
                </a:solidFill>
              </a:rPr>
              <a:t>you</a:t>
            </a:r>
            <a:r>
              <a:rPr lang="de-DE" b="1" dirty="0">
                <a:solidFill>
                  <a:srgbClr val="C00000"/>
                </a:solidFill>
              </a:rPr>
              <a:t> </a:t>
            </a:r>
            <a:r>
              <a:rPr lang="de-DE" b="1" dirty="0" err="1">
                <a:solidFill>
                  <a:srgbClr val="C00000"/>
                </a:solidFill>
              </a:rPr>
              <a:t>should</a:t>
            </a:r>
            <a:r>
              <a:rPr lang="de-DE" b="1" dirty="0">
                <a:solidFill>
                  <a:srgbClr val="C00000"/>
                </a:solidFill>
              </a:rPr>
              <a:t> </a:t>
            </a:r>
            <a:r>
              <a:rPr lang="de-DE" b="1" dirty="0" err="1">
                <a:solidFill>
                  <a:srgbClr val="C00000"/>
                </a:solidFill>
              </a:rPr>
              <a:t>have</a:t>
            </a:r>
            <a:r>
              <a:rPr lang="de-DE" b="1" dirty="0">
                <a:solidFill>
                  <a:srgbClr val="C00000"/>
                </a:solidFill>
              </a:rPr>
              <a:t> </a:t>
            </a:r>
            <a:r>
              <a:rPr lang="de-DE" b="1" dirty="0" err="1">
                <a:solidFill>
                  <a:srgbClr val="C00000"/>
                </a:solidFill>
              </a:rPr>
              <a:t>learned</a:t>
            </a:r>
            <a:r>
              <a:rPr lang="de-DE" b="1" dirty="0">
                <a:solidFill>
                  <a:srgbClr val="C00000"/>
                </a:solidFill>
              </a:rPr>
              <a:t> </a:t>
            </a:r>
            <a:r>
              <a:rPr lang="de-DE" b="1" dirty="0" err="1">
                <a:solidFill>
                  <a:srgbClr val="C00000"/>
                </a:solidFill>
              </a:rPr>
              <a:t>by</a:t>
            </a:r>
            <a:r>
              <a:rPr lang="de-DE" b="1" dirty="0">
                <a:solidFill>
                  <a:srgbClr val="C00000"/>
                </a:solidFill>
              </a:rPr>
              <a:t> </a:t>
            </a:r>
            <a:r>
              <a:rPr lang="de-DE" b="1" dirty="0" err="1">
                <a:solidFill>
                  <a:srgbClr val="C00000"/>
                </a:solidFill>
              </a:rPr>
              <a:t>now</a:t>
            </a:r>
            <a:endParaRPr lang="de-DE" dirty="0">
              <a:solidFill>
                <a:srgbClr val="C00000"/>
              </a:solidFill>
            </a:endParaRP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82007B90-3551-4961-A544-BCB560D792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596" y="1357459"/>
            <a:ext cx="85074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77800" indent="-1588">
              <a:defRPr>
                <a:solidFill>
                  <a:schemeClr val="tx1"/>
                </a:solidFill>
                <a:latin typeface="Arial" charset="0"/>
              </a:defRPr>
            </a:lvl1pPr>
            <a:lvl2pPr marL="10620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5843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1066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6289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457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8">
              <a:spcAft>
                <a:spcPct val="30000"/>
              </a:spcAft>
            </a:pPr>
            <a:r>
              <a:rPr lang="de-DE" b="1" dirty="0">
                <a:solidFill>
                  <a:srgbClr val="003366"/>
                </a:solidFill>
              </a:rPr>
              <a:t>Datamanagement and </a:t>
            </a:r>
            <a:r>
              <a:rPr lang="de-DE" b="1" dirty="0" err="1">
                <a:solidFill>
                  <a:srgbClr val="003366"/>
                </a:solidFill>
              </a:rPr>
              <a:t>folder</a:t>
            </a:r>
            <a:r>
              <a:rPr lang="de-DE" b="1" dirty="0">
                <a:solidFill>
                  <a:srgbClr val="003366"/>
                </a:solidFill>
              </a:rPr>
              <a:t> </a:t>
            </a:r>
            <a:r>
              <a:rPr lang="de-DE" b="1" dirty="0" err="1">
                <a:solidFill>
                  <a:srgbClr val="003366"/>
                </a:solidFill>
              </a:rPr>
              <a:t>structur</a:t>
            </a:r>
            <a:endParaRPr lang="de-DE" dirty="0">
              <a:solidFill>
                <a:srgbClr val="003366"/>
              </a:solidFill>
            </a:endParaRP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81294D82-4870-45A3-9926-4AB1D2EFE5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595" y="2184692"/>
            <a:ext cx="85074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77800" indent="-1588">
              <a:defRPr>
                <a:solidFill>
                  <a:schemeClr val="tx1"/>
                </a:solidFill>
                <a:latin typeface="Arial" charset="0"/>
              </a:defRPr>
            </a:lvl1pPr>
            <a:lvl2pPr marL="10620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5843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1066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6289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457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8">
              <a:spcAft>
                <a:spcPct val="30000"/>
              </a:spcAft>
            </a:pPr>
            <a:r>
              <a:rPr lang="de-DE" b="1" dirty="0" err="1">
                <a:solidFill>
                  <a:srgbClr val="003366"/>
                </a:solidFill>
              </a:rPr>
              <a:t>Getting</a:t>
            </a:r>
            <a:r>
              <a:rPr lang="de-DE" b="1" dirty="0">
                <a:solidFill>
                  <a:srgbClr val="003366"/>
                </a:solidFill>
              </a:rPr>
              <a:t>, </a:t>
            </a:r>
            <a:r>
              <a:rPr lang="de-DE" b="1" dirty="0" err="1">
                <a:solidFill>
                  <a:srgbClr val="003366"/>
                </a:solidFill>
              </a:rPr>
              <a:t>loading</a:t>
            </a:r>
            <a:r>
              <a:rPr lang="de-DE" b="1" dirty="0">
                <a:solidFill>
                  <a:srgbClr val="003366"/>
                </a:solidFill>
              </a:rPr>
              <a:t> and </a:t>
            </a:r>
            <a:r>
              <a:rPr lang="de-DE" b="1" dirty="0" err="1">
                <a:solidFill>
                  <a:srgbClr val="003366"/>
                </a:solidFill>
              </a:rPr>
              <a:t>visualizing</a:t>
            </a:r>
            <a:r>
              <a:rPr lang="de-DE" b="1" dirty="0">
                <a:solidFill>
                  <a:srgbClr val="003366"/>
                </a:solidFill>
              </a:rPr>
              <a:t> </a:t>
            </a:r>
            <a:r>
              <a:rPr lang="de-DE" b="1" dirty="0" err="1">
                <a:solidFill>
                  <a:srgbClr val="003366"/>
                </a:solidFill>
              </a:rPr>
              <a:t>data</a:t>
            </a:r>
            <a:endParaRPr lang="de-DE" dirty="0">
              <a:solidFill>
                <a:srgbClr val="003366"/>
              </a:solidFill>
            </a:endParaRP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7660E01A-DAA7-4693-A78D-05AE59EF22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587" y="2946692"/>
            <a:ext cx="85074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77800" indent="-1588">
              <a:defRPr>
                <a:solidFill>
                  <a:schemeClr val="tx1"/>
                </a:solidFill>
                <a:latin typeface="Arial" charset="0"/>
              </a:defRPr>
            </a:lvl1pPr>
            <a:lvl2pPr marL="10620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5843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1066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6289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457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8">
              <a:spcAft>
                <a:spcPct val="30000"/>
              </a:spcAft>
            </a:pPr>
            <a:r>
              <a:rPr lang="de-DE" b="1" dirty="0">
                <a:solidFill>
                  <a:srgbClr val="003366"/>
                </a:solidFill>
              </a:rPr>
              <a:t>Data </a:t>
            </a:r>
            <a:r>
              <a:rPr lang="de-DE" b="1" dirty="0" err="1">
                <a:solidFill>
                  <a:srgbClr val="003366"/>
                </a:solidFill>
              </a:rPr>
              <a:t>manipulation</a:t>
            </a:r>
            <a:r>
              <a:rPr lang="de-DE" b="1" dirty="0">
                <a:solidFill>
                  <a:srgbClr val="003366"/>
                </a:solidFill>
              </a:rPr>
              <a:t> and </a:t>
            </a:r>
            <a:r>
              <a:rPr lang="de-DE" b="1" dirty="0" err="1">
                <a:solidFill>
                  <a:srgbClr val="003366"/>
                </a:solidFill>
              </a:rPr>
              <a:t>some</a:t>
            </a:r>
            <a:r>
              <a:rPr lang="de-DE" b="1" dirty="0">
                <a:solidFill>
                  <a:srgbClr val="003366"/>
                </a:solidFill>
              </a:rPr>
              <a:t> </a:t>
            </a:r>
            <a:r>
              <a:rPr lang="de-DE" b="1" dirty="0" err="1">
                <a:solidFill>
                  <a:srgbClr val="003366"/>
                </a:solidFill>
              </a:rPr>
              <a:t>issues</a:t>
            </a:r>
            <a:r>
              <a:rPr lang="de-DE" b="1" dirty="0">
                <a:solidFill>
                  <a:srgbClr val="003366"/>
                </a:solidFill>
              </a:rPr>
              <a:t> </a:t>
            </a:r>
            <a:r>
              <a:rPr lang="de-DE" b="1" dirty="0" err="1">
                <a:solidFill>
                  <a:srgbClr val="003366"/>
                </a:solidFill>
              </a:rPr>
              <a:t>with</a:t>
            </a:r>
            <a:r>
              <a:rPr lang="de-DE" b="1" dirty="0">
                <a:solidFill>
                  <a:srgbClr val="003366"/>
                </a:solidFill>
              </a:rPr>
              <a:t> </a:t>
            </a:r>
            <a:r>
              <a:rPr lang="de-DE" b="1" dirty="0" err="1">
                <a:solidFill>
                  <a:srgbClr val="003366"/>
                </a:solidFill>
              </a:rPr>
              <a:t>Qgis</a:t>
            </a:r>
            <a:endParaRPr lang="de-DE" dirty="0">
              <a:solidFill>
                <a:srgbClr val="003366"/>
              </a:solidFill>
            </a:endParaRPr>
          </a:p>
        </p:txBody>
      </p:sp>
      <p:sp>
        <p:nvSpPr>
          <p:cNvPr id="10" name="Text Box 4">
            <a:extLst>
              <a:ext uri="{FF2B5EF4-FFF2-40B4-BE49-F238E27FC236}">
                <a16:creationId xmlns:a16="http://schemas.microsoft.com/office/drawing/2014/main" id="{762C2799-CD0D-4FB9-BDAE-713460DACC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587" y="3735825"/>
            <a:ext cx="85074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77800" indent="-1588">
              <a:defRPr>
                <a:solidFill>
                  <a:schemeClr val="tx1"/>
                </a:solidFill>
                <a:latin typeface="Arial" charset="0"/>
              </a:defRPr>
            </a:lvl1pPr>
            <a:lvl2pPr marL="10620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5843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1066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6289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457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8">
              <a:spcAft>
                <a:spcPct val="30000"/>
              </a:spcAft>
            </a:pPr>
            <a:r>
              <a:rPr lang="de-DE" b="1" dirty="0">
                <a:solidFill>
                  <a:srgbClr val="003366"/>
                </a:solidFill>
              </a:rPr>
              <a:t>Design and </a:t>
            </a:r>
            <a:r>
              <a:rPr lang="de-DE" b="1" dirty="0" err="1">
                <a:solidFill>
                  <a:srgbClr val="003366"/>
                </a:solidFill>
              </a:rPr>
              <a:t>print</a:t>
            </a:r>
            <a:r>
              <a:rPr lang="de-DE" b="1" dirty="0">
                <a:solidFill>
                  <a:srgbClr val="003366"/>
                </a:solidFill>
              </a:rPr>
              <a:t> a </a:t>
            </a:r>
            <a:r>
              <a:rPr lang="de-DE" b="1" dirty="0" err="1">
                <a:solidFill>
                  <a:srgbClr val="003366"/>
                </a:solidFill>
              </a:rPr>
              <a:t>map</a:t>
            </a:r>
            <a:endParaRPr lang="de-DE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272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7" grpId="0"/>
      <p:bldP spid="8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80607996-61FC-4597-BC2C-4862B451E37A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44452"/>
            <a:ext cx="8229600" cy="504825"/>
          </a:xfrm>
          <a:prstGeom prst="rect">
            <a:avLst/>
          </a:prstGeom>
        </p:spPr>
        <p:txBody>
          <a:bodyPr anchor="ctr" anchorCtr="0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9pPr>
          </a:lstStyle>
          <a:p>
            <a:r>
              <a:rPr lang="de-DE" sz="2000" dirty="0" err="1"/>
              <a:t>Qgis</a:t>
            </a:r>
            <a:r>
              <a:rPr lang="de-DE" sz="2000" dirty="0"/>
              <a:t> Workshop – </a:t>
            </a:r>
            <a:r>
              <a:rPr lang="de-DE" sz="2000" b="1" dirty="0"/>
              <a:t>(3) </a:t>
            </a:r>
            <a:r>
              <a:rPr lang="de-DE" sz="2000" dirty="0"/>
              <a:t>Project World </a:t>
            </a:r>
            <a:r>
              <a:rPr lang="de-DE" sz="2000" dirty="0" err="1"/>
              <a:t>Map</a:t>
            </a:r>
            <a:endParaRPr lang="de-DE" sz="2000" b="1" dirty="0"/>
          </a:p>
        </p:txBody>
      </p:sp>
      <p:sp>
        <p:nvSpPr>
          <p:cNvPr id="6" name="Line 221">
            <a:extLst>
              <a:ext uri="{FF2B5EF4-FFF2-40B4-BE49-F238E27FC236}">
                <a16:creationId xmlns:a16="http://schemas.microsoft.com/office/drawing/2014/main" id="{C26AB196-2BD5-43E7-BE9F-36C7AC05D05F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2" y="530225"/>
            <a:ext cx="8507413" cy="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graphicFrame>
        <p:nvGraphicFramePr>
          <p:cNvPr id="8" name="Group 378">
            <a:extLst>
              <a:ext uri="{FF2B5EF4-FFF2-40B4-BE49-F238E27FC236}">
                <a16:creationId xmlns:a16="http://schemas.microsoft.com/office/drawing/2014/main" id="{D4BBEE7A-8239-4148-9A6E-941654CBC4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353300"/>
              </p:ext>
            </p:extLst>
          </p:nvPr>
        </p:nvGraphicFramePr>
        <p:xfrm>
          <a:off x="609600" y="1180881"/>
          <a:ext cx="6112924" cy="4975860"/>
        </p:xfrm>
        <a:graphic>
          <a:graphicData uri="http://schemas.openxmlformats.org/drawingml/2006/table">
            <a:tbl>
              <a:tblPr/>
              <a:tblGrid>
                <a:gridCol w="61129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15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</a:rPr>
                        <a:t>Thema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825">
                <a:tc>
                  <a:txBody>
                    <a:bodyPr/>
                    <a:lstStyle/>
                    <a:p>
                      <a:pPr marL="357188" marR="0" lvl="0" indent="-3571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15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</a:rPr>
                        <a:t>(1)	Einführung: Was sind Karten 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6525">
                <a:tc>
                  <a:txBody>
                    <a:bodyPr/>
                    <a:lstStyle/>
                    <a:p>
                      <a:pPr marL="357188" marR="0" lvl="0" indent="-3571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15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</a:rPr>
                        <a:t>(2)	Projektionen, Verzerrungen, Geodäsie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6525">
                <a:tc>
                  <a:txBody>
                    <a:bodyPr/>
                    <a:lstStyle/>
                    <a:p>
                      <a:pPr marL="357188" marR="0" lvl="0" indent="-3571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50" kern="1200" dirty="0">
                          <a:solidFill>
                            <a:srgbClr val="003366"/>
                          </a:solidFill>
                          <a:latin typeface="+mn-lt"/>
                          <a:ea typeface="+mn-ea"/>
                          <a:cs typeface="+mn-cs"/>
                        </a:rPr>
                        <a:t>(3)	Project World </a:t>
                      </a:r>
                      <a:r>
                        <a:rPr lang="de-DE" sz="1150" kern="1200" dirty="0" err="1">
                          <a:solidFill>
                            <a:srgbClr val="003366"/>
                          </a:solidFill>
                          <a:latin typeface="+mn-lt"/>
                          <a:ea typeface="+mn-ea"/>
                          <a:cs typeface="+mn-cs"/>
                        </a:rPr>
                        <a:t>Map</a:t>
                      </a:r>
                      <a:r>
                        <a:rPr lang="de-DE" sz="1150" kern="1200" dirty="0">
                          <a:solidFill>
                            <a:srgbClr val="003366"/>
                          </a:solidFill>
                          <a:latin typeface="+mn-lt"/>
                          <a:ea typeface="+mn-ea"/>
                          <a:cs typeface="+mn-cs"/>
                        </a:rPr>
                        <a:t>: Datenmanagement, </a:t>
                      </a:r>
                      <a:r>
                        <a:rPr lang="de-DE" sz="1150" kern="1200" dirty="0" err="1">
                          <a:solidFill>
                            <a:srgbClr val="003366"/>
                          </a:solidFill>
                          <a:latin typeface="+mn-lt"/>
                          <a:ea typeface="+mn-ea"/>
                          <a:cs typeface="+mn-cs"/>
                        </a:rPr>
                        <a:t>Datenaquise</a:t>
                      </a:r>
                      <a:r>
                        <a:rPr lang="de-DE" sz="1150" kern="1200" dirty="0">
                          <a:solidFill>
                            <a:srgbClr val="003366"/>
                          </a:solidFill>
                          <a:latin typeface="+mn-lt"/>
                          <a:ea typeface="+mn-ea"/>
                          <a:cs typeface="+mn-cs"/>
                        </a:rPr>
                        <a:t>, Verarbeitung von Vector- und Rasterdaten, Druck Layout.</a:t>
                      </a:r>
                      <a:endParaRPr kumimoji="0" lang="de-DE" sz="1150" b="0" i="1" u="none" strike="noStrike" cap="none" normalizeH="0" baseline="0" dirty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57188" marR="0" lvl="0" indent="-3571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de-DE" sz="1150" b="0" i="0" u="none" strike="noStrike" cap="none" normalizeH="0" baseline="0" dirty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57188" marR="0" lvl="0" indent="-35718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de-DE" sz="1150" b="0" i="0" u="none" strike="noStrike" cap="none" normalizeH="0" baseline="0" dirty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57188" marR="0" lvl="0" indent="-3571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de-DE" sz="1150" b="0" i="0" u="none" strike="noStrike" cap="none" normalizeH="0" baseline="0" dirty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57188" marR="0" lvl="0" indent="-3571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de-DE" sz="1150" b="0" i="0" u="none" strike="noStrike" cap="none" normalizeH="0" baseline="0" dirty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54013" marR="0" lvl="0" indent="-3540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de-DE" sz="1150" b="0" i="0" u="none" strike="noStrike" cap="none" normalizeH="0" baseline="0" dirty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54013" marR="0" lvl="0" indent="-3540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de-DE" sz="1150" b="0" i="0" u="none" strike="noStrike" cap="none" normalizeH="0" baseline="0" dirty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54013" marR="0" lvl="0" indent="-3540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150" b="0" i="1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54013" marR="0" lvl="0" indent="-3540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de-DE" sz="1150" b="0" i="0" u="none" strike="noStrike" cap="none" normalizeH="0" baseline="0" dirty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54013" marR="0" lvl="0" indent="-3540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de-DE" sz="1150" b="0" i="0" u="none" strike="noStrike" cap="none" normalizeH="0" baseline="0" dirty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54013" marR="0" lvl="0" indent="-3540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de-DE" sz="1150" b="0" i="0" u="none" strike="noStrike" cap="none" normalizeH="0" baseline="0" dirty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54013" marR="0" lvl="0" indent="-3540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de-DE" sz="1150" b="0" i="0" u="none" strike="noStrike" cap="none" normalizeH="0" baseline="0" dirty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54013" marR="0" lvl="0" indent="-3540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150" b="0" i="0" u="none" strike="noStrike" cap="none" normalizeH="0" baseline="0" dirty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54013" marR="0" lvl="0" indent="-3540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15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54013" marR="0" lvl="0" indent="-35401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de-DE" sz="115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2028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80607996-61FC-4597-BC2C-4862B451E37A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44452"/>
            <a:ext cx="8229600" cy="504825"/>
          </a:xfrm>
          <a:prstGeom prst="rect">
            <a:avLst/>
          </a:prstGeom>
        </p:spPr>
        <p:txBody>
          <a:bodyPr anchor="ctr" anchorCtr="0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9pPr>
          </a:lstStyle>
          <a:p>
            <a:r>
              <a:rPr lang="de-DE" sz="2000" dirty="0" err="1"/>
              <a:t>Qgis</a:t>
            </a:r>
            <a:r>
              <a:rPr lang="de-DE" sz="2000" dirty="0"/>
              <a:t> Workshop – </a:t>
            </a:r>
            <a:r>
              <a:rPr lang="de-DE" sz="2000" b="1" dirty="0"/>
              <a:t>(3) </a:t>
            </a:r>
            <a:r>
              <a:rPr lang="de-DE" sz="2000" dirty="0"/>
              <a:t>Project World </a:t>
            </a:r>
            <a:r>
              <a:rPr lang="de-DE" sz="2000" dirty="0" err="1"/>
              <a:t>Map</a:t>
            </a:r>
            <a:endParaRPr lang="de-DE" sz="2000" b="1" dirty="0"/>
          </a:p>
        </p:txBody>
      </p:sp>
      <p:sp>
        <p:nvSpPr>
          <p:cNvPr id="6" name="Line 221">
            <a:extLst>
              <a:ext uri="{FF2B5EF4-FFF2-40B4-BE49-F238E27FC236}">
                <a16:creationId xmlns:a16="http://schemas.microsoft.com/office/drawing/2014/main" id="{C26AB196-2BD5-43E7-BE9F-36C7AC05D05F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2" y="530225"/>
            <a:ext cx="8507413" cy="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4920E9-9FCB-4AA4-B926-74A5C58CEC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424" y="782858"/>
            <a:ext cx="4047152" cy="5544917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D247A4B-8E62-4072-867E-9C43FE65C4C2}"/>
              </a:ext>
            </a:extLst>
          </p:cNvPr>
          <p:cNvCxnSpPr/>
          <p:nvPr/>
        </p:nvCxnSpPr>
        <p:spPr>
          <a:xfrm flipV="1">
            <a:off x="4638675" y="3486150"/>
            <a:ext cx="842963" cy="1905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7B3333D-7252-49A0-A5BD-7CC4F14D92EF}"/>
              </a:ext>
            </a:extLst>
          </p:cNvPr>
          <p:cNvCxnSpPr>
            <a:cxnSpLocks/>
          </p:cNvCxnSpPr>
          <p:nvPr/>
        </p:nvCxnSpPr>
        <p:spPr>
          <a:xfrm>
            <a:off x="4657724" y="3467209"/>
            <a:ext cx="804864" cy="17621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4D9D1EE-3F5F-4AD6-801C-71693A0BBE66}"/>
              </a:ext>
            </a:extLst>
          </p:cNvPr>
          <p:cNvSpPr txBox="1"/>
          <p:nvPr/>
        </p:nvSpPr>
        <p:spPr>
          <a:xfrm>
            <a:off x="5462588" y="3355042"/>
            <a:ext cx="8429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rgbClr val="FF0000"/>
                </a:solidFill>
              </a:rPr>
              <a:t>GIS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EA9012-85AA-45CC-B2D7-1B4BEAE7BBCE}"/>
              </a:ext>
            </a:extLst>
          </p:cNvPr>
          <p:cNvSpPr txBox="1"/>
          <p:nvPr/>
        </p:nvSpPr>
        <p:spPr>
          <a:xfrm>
            <a:off x="3116580" y="3999488"/>
            <a:ext cx="2034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Jagt Dr. NO-ArcGIS</a:t>
            </a:r>
          </a:p>
        </p:txBody>
      </p:sp>
    </p:spTree>
    <p:extLst>
      <p:ext uri="{BB962C8B-B14F-4D97-AF65-F5344CB8AC3E}">
        <p14:creationId xmlns:p14="http://schemas.microsoft.com/office/powerpoint/2010/main" val="981761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80607996-61FC-4597-BC2C-4862B451E37A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44452"/>
            <a:ext cx="8229600" cy="504825"/>
          </a:xfrm>
          <a:prstGeom prst="rect">
            <a:avLst/>
          </a:prstGeom>
        </p:spPr>
        <p:txBody>
          <a:bodyPr anchor="ctr" anchorCtr="0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9pPr>
          </a:lstStyle>
          <a:p>
            <a:r>
              <a:rPr lang="de-DE" sz="2000" dirty="0" err="1"/>
              <a:t>Qgis</a:t>
            </a:r>
            <a:r>
              <a:rPr lang="de-DE" sz="2000" dirty="0"/>
              <a:t> Workshop – </a:t>
            </a:r>
            <a:r>
              <a:rPr lang="de-DE" sz="2000" b="1" dirty="0"/>
              <a:t>(3) </a:t>
            </a:r>
            <a:r>
              <a:rPr lang="de-DE" sz="2000" dirty="0"/>
              <a:t>Project World </a:t>
            </a:r>
            <a:r>
              <a:rPr lang="de-DE" sz="2000" dirty="0" err="1"/>
              <a:t>Map</a:t>
            </a:r>
            <a:endParaRPr lang="de-DE" sz="2000" b="1" dirty="0"/>
          </a:p>
        </p:txBody>
      </p:sp>
      <p:sp>
        <p:nvSpPr>
          <p:cNvPr id="6" name="Line 221">
            <a:extLst>
              <a:ext uri="{FF2B5EF4-FFF2-40B4-BE49-F238E27FC236}">
                <a16:creationId xmlns:a16="http://schemas.microsoft.com/office/drawing/2014/main" id="{C26AB196-2BD5-43E7-BE9F-36C7AC05D05F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2" y="530225"/>
            <a:ext cx="8507413" cy="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A47DEC43-7FDC-47E4-9508-2A4F70E5BB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2" y="730252"/>
            <a:ext cx="85074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63538" indent="-187325">
              <a:defRPr>
                <a:solidFill>
                  <a:schemeClr val="tx1"/>
                </a:solidFill>
                <a:latin typeface="Arial" charset="0"/>
              </a:defRPr>
            </a:lvl1pPr>
            <a:lvl2pPr marL="10620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5843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1066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6289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457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8" indent="-1588">
              <a:spcAft>
                <a:spcPct val="30000"/>
              </a:spcAft>
            </a:pPr>
            <a:r>
              <a:rPr lang="de-DE" b="1" dirty="0" err="1">
                <a:solidFill>
                  <a:srgbClr val="C00000"/>
                </a:solidFill>
              </a:rPr>
              <a:t>GeoInformationsSystem</a:t>
            </a:r>
            <a:r>
              <a:rPr lang="de-DE" b="1" dirty="0">
                <a:solidFill>
                  <a:srgbClr val="C00000"/>
                </a:solidFill>
              </a:rPr>
              <a:t> (GIS) Software</a:t>
            </a:r>
            <a:endParaRPr lang="de-DE" dirty="0">
              <a:solidFill>
                <a:srgbClr val="C00000"/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DDF2B34-BF40-467E-B5E4-E945613995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378946"/>
              </p:ext>
            </p:extLst>
          </p:nvPr>
        </p:nvGraphicFramePr>
        <p:xfrm>
          <a:off x="1523999" y="1523403"/>
          <a:ext cx="6096000" cy="25603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11348118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4066480557"/>
                    </a:ext>
                  </a:extLst>
                </a:gridCol>
              </a:tblGrid>
              <a:tr h="281749">
                <a:tc>
                  <a:txBody>
                    <a:bodyPr/>
                    <a:lstStyle/>
                    <a:p>
                      <a:r>
                        <a:rPr lang="de-DE" dirty="0" err="1"/>
                        <a:t>ArcMap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Qgis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881831"/>
                  </a:ext>
                </a:extLst>
              </a:tr>
              <a:tr h="281749">
                <a:tc>
                  <a:txBody>
                    <a:bodyPr/>
                    <a:lstStyle/>
                    <a:p>
                      <a:r>
                        <a:rPr lang="de-DE" dirty="0"/>
                        <a:t>Kostenpflichtige Lizenz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Open 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9180516"/>
                  </a:ext>
                </a:extLst>
              </a:tr>
              <a:tr h="281749">
                <a:tc>
                  <a:txBody>
                    <a:bodyPr/>
                    <a:lstStyle/>
                    <a:p>
                      <a:r>
                        <a:rPr lang="de-DE" dirty="0"/>
                        <a:t>Direkter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Support in der Community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6639824"/>
                  </a:ext>
                </a:extLst>
              </a:tr>
              <a:tr h="281749">
                <a:tc>
                  <a:txBody>
                    <a:bodyPr/>
                    <a:lstStyle/>
                    <a:p>
                      <a:r>
                        <a:rPr lang="de-DE" dirty="0"/>
                        <a:t>Hohe Zuverlässigkeit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Freie Plugins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889538"/>
                  </a:ext>
                </a:extLst>
              </a:tr>
              <a:tr h="281749">
                <a:tc>
                  <a:txBody>
                    <a:bodyPr/>
                    <a:lstStyle/>
                    <a:p>
                      <a:r>
                        <a:rPr lang="de-DE" dirty="0"/>
                        <a:t>Anspruchsvolle Bedienung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Benutzerfreundlich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187094"/>
                  </a:ext>
                </a:extLst>
              </a:tr>
              <a:tr h="281749">
                <a:tc>
                  <a:txBody>
                    <a:bodyPr/>
                    <a:lstStyle/>
                    <a:p>
                      <a:r>
                        <a:rPr lang="de-DE" dirty="0"/>
                        <a:t>Implementierte Tools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Weitere Software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9735311"/>
                  </a:ext>
                </a:extLst>
              </a:tr>
              <a:tr h="281749">
                <a:tc>
                  <a:txBody>
                    <a:bodyPr/>
                    <a:lstStyle/>
                    <a:p>
                      <a:r>
                        <a:rPr lang="de-DE" dirty="0"/>
                        <a:t>Stark für </a:t>
                      </a:r>
                      <a:r>
                        <a:rPr lang="de-DE" dirty="0" err="1"/>
                        <a:t>Netwerkanalyse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Stark in Kartendesign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1739339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00109A1D-9E7B-4993-B671-032D01A5AE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90" y="4215348"/>
            <a:ext cx="2421681" cy="188159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6F89D56-1891-4175-8B05-3B3C7F155B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11" y="3739032"/>
            <a:ext cx="1076475" cy="47631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8BCF9FE-F8B7-4E83-BAD5-88465642E1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198" y="4311712"/>
            <a:ext cx="2119252" cy="86812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47C9D52-7582-474B-8A2F-FC3ECF562D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0356" y="5407828"/>
            <a:ext cx="2133468" cy="42016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8FA4A39-DF90-467D-942B-0697C39D700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999" y="4847745"/>
            <a:ext cx="947630" cy="108467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8C3675BF-1DE1-4127-8D7E-5022C277D686}"/>
              </a:ext>
            </a:extLst>
          </p:cNvPr>
          <p:cNvSpPr/>
          <p:nvPr/>
        </p:nvSpPr>
        <p:spPr>
          <a:xfrm>
            <a:off x="345111" y="5958443"/>
            <a:ext cx="30147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588">
              <a:spcAft>
                <a:spcPct val="30000"/>
              </a:spcAft>
            </a:pPr>
            <a:r>
              <a:rPr lang="de-DE" sz="1200" dirty="0">
                <a:solidFill>
                  <a:srgbClr val="003366"/>
                </a:solidFill>
              </a:rPr>
              <a:t>(Firmenlogos entnommen der Webseiten)</a:t>
            </a:r>
          </a:p>
        </p:txBody>
      </p:sp>
    </p:spTree>
    <p:extLst>
      <p:ext uri="{BB962C8B-B14F-4D97-AF65-F5344CB8AC3E}">
        <p14:creationId xmlns:p14="http://schemas.microsoft.com/office/powerpoint/2010/main" val="3586010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80607996-61FC-4597-BC2C-4862B451E37A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44452"/>
            <a:ext cx="8229600" cy="504825"/>
          </a:xfrm>
          <a:prstGeom prst="rect">
            <a:avLst/>
          </a:prstGeom>
        </p:spPr>
        <p:txBody>
          <a:bodyPr anchor="ctr" anchorCtr="0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9pPr>
          </a:lstStyle>
          <a:p>
            <a:r>
              <a:rPr lang="de-DE" sz="2000" dirty="0" err="1"/>
              <a:t>Qgis</a:t>
            </a:r>
            <a:r>
              <a:rPr lang="de-DE" sz="2000" dirty="0"/>
              <a:t> Workshop – </a:t>
            </a:r>
            <a:r>
              <a:rPr lang="de-DE" sz="2000" b="1" dirty="0"/>
              <a:t>(3) </a:t>
            </a:r>
            <a:r>
              <a:rPr lang="de-DE" sz="2000" dirty="0"/>
              <a:t>Project World </a:t>
            </a:r>
            <a:r>
              <a:rPr lang="de-DE" sz="2000" dirty="0" err="1"/>
              <a:t>Map</a:t>
            </a:r>
            <a:endParaRPr lang="de-DE" sz="2000" b="1" dirty="0"/>
          </a:p>
        </p:txBody>
      </p:sp>
      <p:sp>
        <p:nvSpPr>
          <p:cNvPr id="6" name="Line 221">
            <a:extLst>
              <a:ext uri="{FF2B5EF4-FFF2-40B4-BE49-F238E27FC236}">
                <a16:creationId xmlns:a16="http://schemas.microsoft.com/office/drawing/2014/main" id="{C26AB196-2BD5-43E7-BE9F-36C7AC05D05F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2" y="530225"/>
            <a:ext cx="8507413" cy="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A47DEC43-7FDC-47E4-9508-2A4F70E5BB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832642"/>
            <a:ext cx="85074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63538" indent="-187325">
              <a:defRPr>
                <a:solidFill>
                  <a:schemeClr val="tx1"/>
                </a:solidFill>
                <a:latin typeface="Arial" charset="0"/>
              </a:defRPr>
            </a:lvl1pPr>
            <a:lvl2pPr marL="10620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5843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1066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6289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457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8" indent="-1588">
              <a:spcAft>
                <a:spcPct val="30000"/>
              </a:spcAft>
            </a:pPr>
            <a:r>
              <a:rPr lang="de-DE" b="1" dirty="0">
                <a:solidFill>
                  <a:srgbClr val="C00000"/>
                </a:solidFill>
              </a:rPr>
              <a:t>Are </a:t>
            </a:r>
            <a:r>
              <a:rPr lang="de-DE" b="1" dirty="0" err="1">
                <a:solidFill>
                  <a:srgbClr val="C00000"/>
                </a:solidFill>
              </a:rPr>
              <a:t>we</a:t>
            </a:r>
            <a:r>
              <a:rPr lang="de-DE" b="1" dirty="0">
                <a:solidFill>
                  <a:srgbClr val="C00000"/>
                </a:solidFill>
              </a:rPr>
              <a:t> </a:t>
            </a:r>
            <a:r>
              <a:rPr lang="de-DE" b="1" dirty="0" err="1">
                <a:solidFill>
                  <a:srgbClr val="C00000"/>
                </a:solidFill>
              </a:rPr>
              <a:t>ready</a:t>
            </a:r>
            <a:r>
              <a:rPr lang="de-DE" b="1" dirty="0">
                <a:solidFill>
                  <a:srgbClr val="C00000"/>
                </a:solidFill>
              </a:rPr>
              <a:t> </a:t>
            </a:r>
            <a:r>
              <a:rPr lang="de-DE" b="1" dirty="0" err="1">
                <a:solidFill>
                  <a:srgbClr val="C00000"/>
                </a:solidFill>
              </a:rPr>
              <a:t>now</a:t>
            </a:r>
            <a:r>
              <a:rPr lang="de-DE" b="1" dirty="0">
                <a:solidFill>
                  <a:srgbClr val="C00000"/>
                </a:solidFill>
              </a:rPr>
              <a:t> </a:t>
            </a:r>
            <a:r>
              <a:rPr lang="de-DE" b="1" dirty="0" err="1">
                <a:solidFill>
                  <a:srgbClr val="C00000"/>
                </a:solidFill>
              </a:rPr>
              <a:t>to</a:t>
            </a:r>
            <a:r>
              <a:rPr lang="de-DE" b="1" dirty="0">
                <a:solidFill>
                  <a:srgbClr val="C00000"/>
                </a:solidFill>
              </a:rPr>
              <a:t> </a:t>
            </a:r>
            <a:r>
              <a:rPr lang="de-DE" b="1" dirty="0" err="1">
                <a:solidFill>
                  <a:srgbClr val="C00000"/>
                </a:solidFill>
              </a:rPr>
              <a:t>start</a:t>
            </a:r>
            <a:r>
              <a:rPr lang="de-DE" b="1" dirty="0">
                <a:solidFill>
                  <a:srgbClr val="C00000"/>
                </a:solidFill>
              </a:rPr>
              <a:t> </a:t>
            </a:r>
            <a:r>
              <a:rPr lang="de-DE" b="1" dirty="0" err="1">
                <a:solidFill>
                  <a:srgbClr val="C00000"/>
                </a:solidFill>
              </a:rPr>
              <a:t>with</a:t>
            </a:r>
            <a:r>
              <a:rPr lang="de-DE" b="1" dirty="0">
                <a:solidFill>
                  <a:srgbClr val="C00000"/>
                </a:solidFill>
              </a:rPr>
              <a:t> GIS ?</a:t>
            </a:r>
            <a:endParaRPr lang="de-DE" dirty="0">
              <a:solidFill>
                <a:srgbClr val="C0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5C9165-3672-4D82-B59F-900070808F6E}"/>
              </a:ext>
            </a:extLst>
          </p:cNvPr>
          <p:cNvSpPr txBox="1"/>
          <p:nvPr/>
        </p:nvSpPr>
        <p:spPr>
          <a:xfrm>
            <a:off x="1243584" y="1423190"/>
            <a:ext cx="5917997" cy="2776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de-DE" b="1" dirty="0">
                <a:solidFill>
                  <a:srgbClr val="002060"/>
                </a:solidFill>
              </a:rPr>
              <a:t>Learning </a:t>
            </a:r>
            <a:r>
              <a:rPr lang="de-DE" b="1" dirty="0" err="1">
                <a:solidFill>
                  <a:srgbClr val="002060"/>
                </a:solidFill>
              </a:rPr>
              <a:t>by</a:t>
            </a:r>
            <a:r>
              <a:rPr lang="de-DE" b="1" dirty="0">
                <a:solidFill>
                  <a:srgbClr val="002060"/>
                </a:solidFill>
              </a:rPr>
              <a:t> </a:t>
            </a:r>
            <a:r>
              <a:rPr lang="de-DE" b="1" dirty="0" err="1">
                <a:solidFill>
                  <a:srgbClr val="002060"/>
                </a:solidFill>
              </a:rPr>
              <a:t>doing</a:t>
            </a:r>
            <a:r>
              <a:rPr lang="de-DE" b="1" dirty="0">
                <a:solidFill>
                  <a:srgbClr val="002060"/>
                </a:solidFill>
              </a:rPr>
              <a:t> a </a:t>
            </a:r>
            <a:r>
              <a:rPr lang="de-DE" b="1" dirty="0" err="1">
                <a:solidFill>
                  <a:srgbClr val="002060"/>
                </a:solidFill>
              </a:rPr>
              <a:t>WorldMap</a:t>
            </a:r>
            <a:endParaRPr lang="de-DE" b="1" dirty="0">
              <a:solidFill>
                <a:srgbClr val="002060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b="1" dirty="0">
                <a:solidFill>
                  <a:srgbClr val="002060"/>
                </a:solidFill>
              </a:rPr>
              <a:t>First Things First – Data Management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b="1" dirty="0" err="1">
                <a:solidFill>
                  <a:srgbClr val="002060"/>
                </a:solidFill>
              </a:rPr>
              <a:t>Get</a:t>
            </a:r>
            <a:r>
              <a:rPr lang="de-DE" b="1" dirty="0">
                <a:solidFill>
                  <a:srgbClr val="002060"/>
                </a:solidFill>
              </a:rPr>
              <a:t> </a:t>
            </a:r>
            <a:r>
              <a:rPr lang="de-DE" b="1" dirty="0" err="1">
                <a:solidFill>
                  <a:srgbClr val="002060"/>
                </a:solidFill>
              </a:rPr>
              <a:t>your</a:t>
            </a:r>
            <a:r>
              <a:rPr lang="de-DE" b="1" dirty="0">
                <a:solidFill>
                  <a:srgbClr val="002060"/>
                </a:solidFill>
              </a:rPr>
              <a:t> Data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b="1" dirty="0" err="1">
                <a:solidFill>
                  <a:srgbClr val="002060"/>
                </a:solidFill>
              </a:rPr>
              <a:t>Now</a:t>
            </a:r>
            <a:r>
              <a:rPr lang="de-DE" b="1" dirty="0">
                <a:solidFill>
                  <a:srgbClr val="002060"/>
                </a:solidFill>
              </a:rPr>
              <a:t> </a:t>
            </a:r>
            <a:r>
              <a:rPr lang="de-DE" b="1" dirty="0" err="1">
                <a:solidFill>
                  <a:srgbClr val="002060"/>
                </a:solidFill>
              </a:rPr>
              <a:t>we</a:t>
            </a:r>
            <a:r>
              <a:rPr lang="de-DE" b="1" dirty="0">
                <a:solidFill>
                  <a:srgbClr val="002060"/>
                </a:solidFill>
              </a:rPr>
              <a:t> </a:t>
            </a:r>
            <a:r>
              <a:rPr lang="de-DE" b="1" dirty="0" err="1">
                <a:solidFill>
                  <a:srgbClr val="002060"/>
                </a:solidFill>
              </a:rPr>
              <a:t>start</a:t>
            </a:r>
            <a:r>
              <a:rPr lang="de-DE" b="1" dirty="0">
                <a:solidFill>
                  <a:srgbClr val="002060"/>
                </a:solidFill>
              </a:rPr>
              <a:t> </a:t>
            </a:r>
            <a:r>
              <a:rPr lang="de-DE" b="1" dirty="0" err="1">
                <a:solidFill>
                  <a:srgbClr val="002060"/>
                </a:solidFill>
              </a:rPr>
              <a:t>with</a:t>
            </a:r>
            <a:r>
              <a:rPr lang="de-DE" b="1" dirty="0">
                <a:solidFill>
                  <a:srgbClr val="002060"/>
                </a:solidFill>
              </a:rPr>
              <a:t> GIS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b="1" dirty="0">
                <a:solidFill>
                  <a:srgbClr val="002060"/>
                </a:solidFill>
              </a:rPr>
              <a:t>And </a:t>
            </a:r>
            <a:r>
              <a:rPr lang="de-DE" b="1" dirty="0" err="1">
                <a:solidFill>
                  <a:srgbClr val="002060"/>
                </a:solidFill>
              </a:rPr>
              <a:t>make</a:t>
            </a:r>
            <a:r>
              <a:rPr lang="de-DE" b="1" dirty="0">
                <a:solidFill>
                  <a:srgbClr val="002060"/>
                </a:solidFill>
              </a:rPr>
              <a:t> a World </a:t>
            </a:r>
            <a:r>
              <a:rPr lang="de-DE" b="1" dirty="0" err="1">
                <a:solidFill>
                  <a:srgbClr val="002060"/>
                </a:solidFill>
              </a:rPr>
              <a:t>Map</a:t>
            </a:r>
            <a:endParaRPr lang="de-DE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183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80607996-61FC-4597-BC2C-4862B451E37A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44452"/>
            <a:ext cx="8229600" cy="504825"/>
          </a:xfrm>
          <a:prstGeom prst="rect">
            <a:avLst/>
          </a:prstGeom>
        </p:spPr>
        <p:txBody>
          <a:bodyPr anchor="ctr" anchorCtr="0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9pPr>
          </a:lstStyle>
          <a:p>
            <a:r>
              <a:rPr lang="de-DE" sz="2000" dirty="0" err="1"/>
              <a:t>Qgis</a:t>
            </a:r>
            <a:r>
              <a:rPr lang="de-DE" sz="2000" dirty="0"/>
              <a:t> Workshop – </a:t>
            </a:r>
            <a:r>
              <a:rPr lang="de-DE" sz="2000" b="1" dirty="0"/>
              <a:t>(3) </a:t>
            </a:r>
            <a:r>
              <a:rPr lang="de-DE" sz="2000" dirty="0"/>
              <a:t>Project World </a:t>
            </a:r>
            <a:r>
              <a:rPr lang="de-DE" sz="2000" dirty="0" err="1"/>
              <a:t>Map</a:t>
            </a:r>
            <a:endParaRPr lang="de-DE" sz="2000" b="1" dirty="0"/>
          </a:p>
        </p:txBody>
      </p:sp>
      <p:sp>
        <p:nvSpPr>
          <p:cNvPr id="6" name="Line 221">
            <a:extLst>
              <a:ext uri="{FF2B5EF4-FFF2-40B4-BE49-F238E27FC236}">
                <a16:creationId xmlns:a16="http://schemas.microsoft.com/office/drawing/2014/main" id="{C26AB196-2BD5-43E7-BE9F-36C7AC05D05F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2" y="530225"/>
            <a:ext cx="8507413" cy="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A47DEC43-7FDC-47E4-9508-2A4F70E5BB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2" y="730252"/>
            <a:ext cx="85074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63538" indent="-187325">
              <a:defRPr>
                <a:solidFill>
                  <a:schemeClr val="tx1"/>
                </a:solidFill>
                <a:latin typeface="Arial" charset="0"/>
              </a:defRPr>
            </a:lvl1pPr>
            <a:lvl2pPr marL="10620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5843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1066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6289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457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8" indent="-1588">
              <a:spcAft>
                <a:spcPct val="30000"/>
              </a:spcAft>
            </a:pPr>
            <a:r>
              <a:rPr lang="de-DE" b="1" dirty="0">
                <a:solidFill>
                  <a:srgbClr val="C00000"/>
                </a:solidFill>
              </a:rPr>
              <a:t>First Things First - Datamanagement</a:t>
            </a:r>
            <a:endParaRPr lang="de-DE" dirty="0">
              <a:solidFill>
                <a:srgbClr val="C0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835038-454B-4AC0-8228-63F94BE755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412" y="1223839"/>
            <a:ext cx="8086405" cy="5038792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9450B15-BDED-4B87-8027-761567ACBD76}"/>
              </a:ext>
            </a:extLst>
          </p:cNvPr>
          <p:cNvCxnSpPr/>
          <p:nvPr/>
        </p:nvCxnSpPr>
        <p:spPr>
          <a:xfrm flipH="1">
            <a:off x="1243584" y="1675181"/>
            <a:ext cx="1097280" cy="13606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Box 3">
            <a:extLst>
              <a:ext uri="{FF2B5EF4-FFF2-40B4-BE49-F238E27FC236}">
                <a16:creationId xmlns:a16="http://schemas.microsoft.com/office/drawing/2014/main" id="{1D468C69-4A65-4260-B381-D02AACF3C8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0864" y="1428388"/>
            <a:ext cx="85074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63538" indent="-187325">
              <a:defRPr>
                <a:solidFill>
                  <a:schemeClr val="tx1"/>
                </a:solidFill>
                <a:latin typeface="Arial" charset="0"/>
              </a:defRPr>
            </a:lvl1pPr>
            <a:lvl2pPr marL="10620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5843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1066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6289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457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8" indent="-1588">
              <a:spcAft>
                <a:spcPct val="30000"/>
              </a:spcAft>
            </a:pPr>
            <a:r>
              <a:rPr lang="de-DE" b="1" dirty="0">
                <a:solidFill>
                  <a:srgbClr val="C00000"/>
                </a:solidFill>
              </a:rPr>
              <a:t>„</a:t>
            </a:r>
            <a:r>
              <a:rPr lang="de-DE" b="1" dirty="0" err="1">
                <a:solidFill>
                  <a:srgbClr val="C00000"/>
                </a:solidFill>
              </a:rPr>
              <a:t>Documents</a:t>
            </a:r>
            <a:r>
              <a:rPr lang="de-DE" b="1" dirty="0">
                <a:solidFill>
                  <a:srgbClr val="C00000"/>
                </a:solidFill>
              </a:rPr>
              <a:t>“ Folder</a:t>
            </a:r>
            <a:endParaRPr lang="de-DE" dirty="0">
              <a:solidFill>
                <a:srgbClr val="C00000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05A2F56-52A0-4017-9D9F-93ED60F358F7}"/>
              </a:ext>
            </a:extLst>
          </p:cNvPr>
          <p:cNvCxnSpPr/>
          <p:nvPr/>
        </p:nvCxnSpPr>
        <p:spPr>
          <a:xfrm flipH="1" flipV="1">
            <a:off x="1514246" y="3723437"/>
            <a:ext cx="1002183" cy="877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3">
            <a:extLst>
              <a:ext uri="{FF2B5EF4-FFF2-40B4-BE49-F238E27FC236}">
                <a16:creationId xmlns:a16="http://schemas.microsoft.com/office/drawing/2014/main" id="{747CF6F8-6049-4ACB-B3F0-A628B42910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3263" y="3583971"/>
            <a:ext cx="85074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63538" indent="-187325">
              <a:defRPr>
                <a:solidFill>
                  <a:schemeClr val="tx1"/>
                </a:solidFill>
                <a:latin typeface="Arial" charset="0"/>
              </a:defRPr>
            </a:lvl1pPr>
            <a:lvl2pPr marL="10620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5843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1066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6289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457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8" indent="-1588">
              <a:spcAft>
                <a:spcPct val="30000"/>
              </a:spcAft>
            </a:pPr>
            <a:r>
              <a:rPr lang="de-DE" b="1" dirty="0" err="1">
                <a:solidFill>
                  <a:srgbClr val="C00000"/>
                </a:solidFill>
              </a:rPr>
              <a:t>Complex</a:t>
            </a:r>
            <a:r>
              <a:rPr lang="de-DE" b="1" dirty="0">
                <a:solidFill>
                  <a:srgbClr val="C00000"/>
                </a:solidFill>
              </a:rPr>
              <a:t> and </a:t>
            </a:r>
            <a:r>
              <a:rPr lang="de-DE" b="1" dirty="0" err="1">
                <a:solidFill>
                  <a:srgbClr val="C00000"/>
                </a:solidFill>
              </a:rPr>
              <a:t>deep</a:t>
            </a:r>
            <a:r>
              <a:rPr lang="de-DE" b="1" dirty="0">
                <a:solidFill>
                  <a:srgbClr val="C00000"/>
                </a:solidFill>
              </a:rPr>
              <a:t> </a:t>
            </a:r>
            <a:r>
              <a:rPr lang="de-DE" b="1" dirty="0" err="1">
                <a:solidFill>
                  <a:srgbClr val="C00000"/>
                </a:solidFill>
              </a:rPr>
              <a:t>paths</a:t>
            </a:r>
            <a:endParaRPr lang="de-DE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58A4E53-6F33-428D-8227-7F6D2E8D60F6}"/>
              </a:ext>
            </a:extLst>
          </p:cNvPr>
          <p:cNvCxnSpPr>
            <a:cxnSpLocks/>
          </p:cNvCxnSpPr>
          <p:nvPr/>
        </p:nvCxnSpPr>
        <p:spPr>
          <a:xfrm flipV="1">
            <a:off x="5448606" y="2017242"/>
            <a:ext cx="710792" cy="15471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01A2772-E673-4511-BF91-D8DA4089EAF9}"/>
              </a:ext>
            </a:extLst>
          </p:cNvPr>
          <p:cNvCxnSpPr/>
          <p:nvPr/>
        </p:nvCxnSpPr>
        <p:spPr>
          <a:xfrm flipH="1" flipV="1">
            <a:off x="1710537" y="4307434"/>
            <a:ext cx="1002183" cy="877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Box 3">
            <a:extLst>
              <a:ext uri="{FF2B5EF4-FFF2-40B4-BE49-F238E27FC236}">
                <a16:creationId xmlns:a16="http://schemas.microsoft.com/office/drawing/2014/main" id="{D5D922CF-810A-42CC-9CAE-B6DC39B099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2720" y="4211859"/>
            <a:ext cx="85074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63538" indent="-187325">
              <a:defRPr>
                <a:solidFill>
                  <a:schemeClr val="tx1"/>
                </a:solidFill>
                <a:latin typeface="Arial" charset="0"/>
              </a:defRPr>
            </a:lvl1pPr>
            <a:lvl2pPr marL="10620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5843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1066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6289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457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8" indent="-1588">
              <a:spcAft>
                <a:spcPct val="30000"/>
              </a:spcAft>
            </a:pPr>
            <a:r>
              <a:rPr lang="de-DE" b="1" dirty="0" err="1">
                <a:solidFill>
                  <a:srgbClr val="C00000"/>
                </a:solidFill>
              </a:rPr>
              <a:t>Cryptic</a:t>
            </a:r>
            <a:r>
              <a:rPr lang="de-DE" b="1" dirty="0">
                <a:solidFill>
                  <a:srgbClr val="C00000"/>
                </a:solidFill>
              </a:rPr>
              <a:t> </a:t>
            </a:r>
            <a:r>
              <a:rPr lang="de-DE" b="1" dirty="0" err="1">
                <a:solidFill>
                  <a:srgbClr val="C00000"/>
                </a:solidFill>
              </a:rPr>
              <a:t>names</a:t>
            </a:r>
            <a:endParaRPr lang="de-DE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0754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5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80607996-61FC-4597-BC2C-4862B451E37A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44452"/>
            <a:ext cx="8229600" cy="504825"/>
          </a:xfrm>
          <a:prstGeom prst="rect">
            <a:avLst/>
          </a:prstGeom>
        </p:spPr>
        <p:txBody>
          <a:bodyPr anchor="ctr" anchorCtr="0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9pPr>
          </a:lstStyle>
          <a:p>
            <a:r>
              <a:rPr lang="de-DE" sz="2000" dirty="0" err="1"/>
              <a:t>Qgis</a:t>
            </a:r>
            <a:r>
              <a:rPr lang="de-DE" sz="2000" dirty="0"/>
              <a:t> Workshop – </a:t>
            </a:r>
            <a:r>
              <a:rPr lang="de-DE" sz="2000" b="1" dirty="0"/>
              <a:t>(3) </a:t>
            </a:r>
            <a:r>
              <a:rPr lang="de-DE" sz="2000" dirty="0"/>
              <a:t>Project World </a:t>
            </a:r>
            <a:r>
              <a:rPr lang="de-DE" sz="2000" dirty="0" err="1"/>
              <a:t>Map</a:t>
            </a:r>
            <a:endParaRPr lang="de-DE" sz="2000" b="1" dirty="0"/>
          </a:p>
        </p:txBody>
      </p:sp>
      <p:sp>
        <p:nvSpPr>
          <p:cNvPr id="6" name="Line 221">
            <a:extLst>
              <a:ext uri="{FF2B5EF4-FFF2-40B4-BE49-F238E27FC236}">
                <a16:creationId xmlns:a16="http://schemas.microsoft.com/office/drawing/2014/main" id="{C26AB196-2BD5-43E7-BE9F-36C7AC05D05F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2" y="530225"/>
            <a:ext cx="8507413" cy="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A47DEC43-7FDC-47E4-9508-2A4F70E5BB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2" y="730252"/>
            <a:ext cx="85074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63538" indent="-187325">
              <a:defRPr>
                <a:solidFill>
                  <a:schemeClr val="tx1"/>
                </a:solidFill>
                <a:latin typeface="Arial" charset="0"/>
              </a:defRPr>
            </a:lvl1pPr>
            <a:lvl2pPr marL="10620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5843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1066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6289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457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8" indent="-1588">
              <a:spcAft>
                <a:spcPct val="30000"/>
              </a:spcAft>
            </a:pPr>
            <a:r>
              <a:rPr lang="de-DE" b="1" dirty="0">
                <a:solidFill>
                  <a:srgbClr val="C00000"/>
                </a:solidFill>
              </a:rPr>
              <a:t>First Things First - Datamanagement</a:t>
            </a:r>
            <a:endParaRPr lang="de-DE" dirty="0">
              <a:solidFill>
                <a:srgbClr val="C0000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C0D899D-4714-4D32-BEB6-EF6048C520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291" y="1347929"/>
            <a:ext cx="6693108" cy="4874174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29A6795-FD4D-4B50-B5EB-687E8BE801DD}"/>
              </a:ext>
            </a:extLst>
          </p:cNvPr>
          <p:cNvCxnSpPr/>
          <p:nvPr/>
        </p:nvCxnSpPr>
        <p:spPr>
          <a:xfrm flipH="1">
            <a:off x="1926236" y="3552669"/>
            <a:ext cx="1169233" cy="46469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3">
            <a:extLst>
              <a:ext uri="{FF2B5EF4-FFF2-40B4-BE49-F238E27FC236}">
                <a16:creationId xmlns:a16="http://schemas.microsoft.com/office/drawing/2014/main" id="{B47566EB-8925-40CE-81EF-5E8BAD9D6A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5469" y="3346582"/>
            <a:ext cx="85074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63538" indent="-187325">
              <a:defRPr>
                <a:solidFill>
                  <a:schemeClr val="tx1"/>
                </a:solidFill>
                <a:latin typeface="Arial" charset="0"/>
              </a:defRPr>
            </a:lvl1pPr>
            <a:lvl2pPr marL="10620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5843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1066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6289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457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8" indent="-1588">
              <a:spcAft>
                <a:spcPct val="30000"/>
              </a:spcAft>
            </a:pPr>
            <a:r>
              <a:rPr lang="de-DE" b="1" dirty="0">
                <a:solidFill>
                  <a:srgbClr val="00B050"/>
                </a:solidFill>
              </a:rPr>
              <a:t>Main Folder</a:t>
            </a:r>
            <a:endParaRPr lang="de-DE" dirty="0">
              <a:solidFill>
                <a:srgbClr val="00B050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549DFA1-1F77-4531-BF6E-65DA50222594}"/>
              </a:ext>
            </a:extLst>
          </p:cNvPr>
          <p:cNvCxnSpPr/>
          <p:nvPr/>
        </p:nvCxnSpPr>
        <p:spPr>
          <a:xfrm flipH="1">
            <a:off x="1926235" y="4595323"/>
            <a:ext cx="1169233" cy="46469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3">
            <a:extLst>
              <a:ext uri="{FF2B5EF4-FFF2-40B4-BE49-F238E27FC236}">
                <a16:creationId xmlns:a16="http://schemas.microsoft.com/office/drawing/2014/main" id="{FF09D1BE-FFA8-44E0-BA41-F3028194B3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5470" y="4389581"/>
            <a:ext cx="1761344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63538" indent="-187325">
              <a:defRPr>
                <a:solidFill>
                  <a:schemeClr val="tx1"/>
                </a:solidFill>
                <a:latin typeface="Arial" charset="0"/>
              </a:defRPr>
            </a:lvl1pPr>
            <a:lvl2pPr marL="10620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5843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1066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6289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457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8" indent="-1588">
              <a:spcAft>
                <a:spcPct val="30000"/>
              </a:spcAft>
            </a:pPr>
            <a:r>
              <a:rPr lang="de-DE" b="1" dirty="0">
                <a:solidFill>
                  <a:srgbClr val="00B050"/>
                </a:solidFill>
              </a:rPr>
              <a:t>Project Folder</a:t>
            </a:r>
            <a:endParaRPr lang="de-DE" dirty="0">
              <a:solidFill>
                <a:srgbClr val="00B050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EDFD6B7-7945-4B4F-A21E-F2C813FD5EEB}"/>
              </a:ext>
            </a:extLst>
          </p:cNvPr>
          <p:cNvCxnSpPr>
            <a:cxnSpLocks/>
          </p:cNvCxnSpPr>
          <p:nvPr/>
        </p:nvCxnSpPr>
        <p:spPr>
          <a:xfrm flipH="1">
            <a:off x="1816308" y="5876144"/>
            <a:ext cx="1196715" cy="22652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EA4C474-7117-406F-BCDA-10D6494D28A4}"/>
              </a:ext>
            </a:extLst>
          </p:cNvPr>
          <p:cNvCxnSpPr>
            <a:cxnSpLocks/>
          </p:cNvCxnSpPr>
          <p:nvPr/>
        </p:nvCxnSpPr>
        <p:spPr>
          <a:xfrm flipH="1" flipV="1">
            <a:off x="1816309" y="5272643"/>
            <a:ext cx="1196714" cy="40347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Box 3">
            <a:extLst>
              <a:ext uri="{FF2B5EF4-FFF2-40B4-BE49-F238E27FC236}">
                <a16:creationId xmlns:a16="http://schemas.microsoft.com/office/drawing/2014/main" id="{45F1BAC7-6B59-407D-BBB9-CA7D4B38D3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5468" y="5575333"/>
            <a:ext cx="176134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63538" indent="-187325">
              <a:defRPr>
                <a:solidFill>
                  <a:schemeClr val="tx1"/>
                </a:solidFill>
                <a:latin typeface="Arial" charset="0"/>
              </a:defRPr>
            </a:lvl1pPr>
            <a:lvl2pPr marL="10620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5843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1066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6289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457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8" indent="-1588">
              <a:spcAft>
                <a:spcPct val="30000"/>
              </a:spcAft>
            </a:pPr>
            <a:r>
              <a:rPr lang="de-DE" b="1" dirty="0">
                <a:solidFill>
                  <a:srgbClr val="00B050"/>
                </a:solidFill>
              </a:rPr>
              <a:t>Project </a:t>
            </a:r>
            <a:r>
              <a:rPr lang="de-DE" b="1" dirty="0" err="1">
                <a:solidFill>
                  <a:srgbClr val="00B050"/>
                </a:solidFill>
              </a:rPr>
              <a:t>Structur</a:t>
            </a:r>
            <a:endParaRPr lang="de-DE" dirty="0">
              <a:solidFill>
                <a:srgbClr val="00B050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C5EA8C4-05A5-400D-8E69-9491B2A2B233}"/>
              </a:ext>
            </a:extLst>
          </p:cNvPr>
          <p:cNvCxnSpPr>
            <a:cxnSpLocks/>
          </p:cNvCxnSpPr>
          <p:nvPr/>
        </p:nvCxnSpPr>
        <p:spPr>
          <a:xfrm flipH="1" flipV="1">
            <a:off x="4519534" y="2495862"/>
            <a:ext cx="1981202" cy="80172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Box 3">
            <a:extLst>
              <a:ext uri="{FF2B5EF4-FFF2-40B4-BE49-F238E27FC236}">
                <a16:creationId xmlns:a16="http://schemas.microsoft.com/office/drawing/2014/main" id="{5FF62E5D-ACF5-4BEE-9449-D885CE644C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3516" y="3269019"/>
            <a:ext cx="176134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63538" indent="-187325">
              <a:defRPr>
                <a:solidFill>
                  <a:schemeClr val="tx1"/>
                </a:solidFill>
                <a:latin typeface="Arial" charset="0"/>
              </a:defRPr>
            </a:lvl1pPr>
            <a:lvl2pPr marL="10620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5843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1066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6289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457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8" indent="-1588">
              <a:spcAft>
                <a:spcPct val="30000"/>
              </a:spcAft>
            </a:pPr>
            <a:r>
              <a:rPr lang="de-DE" b="1" dirty="0">
                <a:solidFill>
                  <a:srgbClr val="00B050"/>
                </a:solidFill>
              </a:rPr>
              <a:t>Short intuitive </a:t>
            </a:r>
            <a:r>
              <a:rPr lang="de-DE" b="1" dirty="0" err="1">
                <a:solidFill>
                  <a:srgbClr val="00B050"/>
                </a:solidFill>
              </a:rPr>
              <a:t>paths</a:t>
            </a:r>
            <a:endParaRPr lang="de-DE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802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  <p:bldP spid="22" grpId="0"/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80607996-61FC-4597-BC2C-4862B451E37A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44452"/>
            <a:ext cx="8229600" cy="504825"/>
          </a:xfrm>
          <a:prstGeom prst="rect">
            <a:avLst/>
          </a:prstGeom>
        </p:spPr>
        <p:txBody>
          <a:bodyPr anchor="ctr" anchorCtr="0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9pPr>
          </a:lstStyle>
          <a:p>
            <a:r>
              <a:rPr lang="de-DE" sz="2000" dirty="0" err="1"/>
              <a:t>Qgis</a:t>
            </a:r>
            <a:r>
              <a:rPr lang="de-DE" sz="2000" dirty="0"/>
              <a:t> Workshop – </a:t>
            </a:r>
            <a:r>
              <a:rPr lang="de-DE" sz="2000" b="1" dirty="0"/>
              <a:t>(3) </a:t>
            </a:r>
            <a:r>
              <a:rPr lang="de-DE" sz="2000" dirty="0"/>
              <a:t>Project World </a:t>
            </a:r>
            <a:r>
              <a:rPr lang="de-DE" sz="2000" dirty="0" err="1"/>
              <a:t>Map</a:t>
            </a:r>
            <a:endParaRPr lang="de-DE" sz="2000" b="1" dirty="0"/>
          </a:p>
        </p:txBody>
      </p:sp>
      <p:sp>
        <p:nvSpPr>
          <p:cNvPr id="6" name="Line 221">
            <a:extLst>
              <a:ext uri="{FF2B5EF4-FFF2-40B4-BE49-F238E27FC236}">
                <a16:creationId xmlns:a16="http://schemas.microsoft.com/office/drawing/2014/main" id="{C26AB196-2BD5-43E7-BE9F-36C7AC05D05F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2" y="530225"/>
            <a:ext cx="8507413" cy="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A47DEC43-7FDC-47E4-9508-2A4F70E5BB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2" y="730252"/>
            <a:ext cx="85074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63538" indent="-187325">
              <a:defRPr>
                <a:solidFill>
                  <a:schemeClr val="tx1"/>
                </a:solidFill>
                <a:latin typeface="Arial" charset="0"/>
              </a:defRPr>
            </a:lvl1pPr>
            <a:lvl2pPr marL="10620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5843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1066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6289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457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8" indent="-1588">
              <a:spcAft>
                <a:spcPct val="30000"/>
              </a:spcAft>
            </a:pPr>
            <a:r>
              <a:rPr lang="de-DE" b="1" dirty="0">
                <a:solidFill>
                  <a:srgbClr val="C00000"/>
                </a:solidFill>
              </a:rPr>
              <a:t>First Things First - Datamanagement</a:t>
            </a:r>
            <a:endParaRPr lang="de-DE" dirty="0">
              <a:solidFill>
                <a:srgbClr val="C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1D62E1-C888-422B-9724-D1DE6038FFA7}"/>
              </a:ext>
            </a:extLst>
          </p:cNvPr>
          <p:cNvSpPr txBox="1"/>
          <p:nvPr/>
        </p:nvSpPr>
        <p:spPr>
          <a:xfrm>
            <a:off x="1243584" y="1423190"/>
            <a:ext cx="59179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002060"/>
                </a:solidFill>
              </a:rPr>
              <a:t>Ordnerstruktur Methode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2060"/>
                </a:solidFill>
              </a:rPr>
              <a:t>Projektordner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2060"/>
                </a:solidFill>
              </a:rPr>
              <a:t>„Data“ - Für Daten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2060"/>
                </a:solidFill>
              </a:rPr>
              <a:t>„</a:t>
            </a:r>
            <a:r>
              <a:rPr lang="de-DE" dirty="0" err="1">
                <a:solidFill>
                  <a:srgbClr val="002060"/>
                </a:solidFill>
              </a:rPr>
              <a:t>Org</a:t>
            </a:r>
            <a:r>
              <a:rPr lang="de-DE" dirty="0">
                <a:solidFill>
                  <a:srgbClr val="002060"/>
                </a:solidFill>
              </a:rPr>
              <a:t>“ - original daten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2060"/>
                </a:solidFill>
              </a:rPr>
              <a:t>„Vector“ – Vector Daten (</a:t>
            </a:r>
            <a:r>
              <a:rPr lang="de-DE" dirty="0" err="1">
                <a:solidFill>
                  <a:srgbClr val="002060"/>
                </a:solidFill>
              </a:rPr>
              <a:t>shp</a:t>
            </a:r>
            <a:r>
              <a:rPr lang="de-DE" dirty="0">
                <a:solidFill>
                  <a:srgbClr val="002060"/>
                </a:solidFill>
              </a:rPr>
              <a:t>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2060"/>
                </a:solidFill>
              </a:rPr>
              <a:t>„Raster“ - Raster Daten (</a:t>
            </a:r>
            <a:r>
              <a:rPr lang="de-DE" dirty="0" err="1">
                <a:solidFill>
                  <a:srgbClr val="002060"/>
                </a:solidFill>
              </a:rPr>
              <a:t>tiff</a:t>
            </a:r>
            <a:r>
              <a:rPr lang="de-DE" dirty="0">
                <a:solidFill>
                  <a:srgbClr val="002060"/>
                </a:solidFill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2060"/>
                </a:solidFill>
              </a:rPr>
              <a:t>„</a:t>
            </a:r>
            <a:r>
              <a:rPr lang="de-DE" dirty="0" err="1">
                <a:solidFill>
                  <a:srgbClr val="002060"/>
                </a:solidFill>
              </a:rPr>
              <a:t>Img</a:t>
            </a:r>
            <a:r>
              <a:rPr lang="de-DE" dirty="0">
                <a:solidFill>
                  <a:srgbClr val="002060"/>
                </a:solidFill>
              </a:rPr>
              <a:t>“ – Images, Output Maps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2060"/>
                </a:solidFill>
              </a:rPr>
              <a:t>Doc/</a:t>
            </a:r>
            <a:r>
              <a:rPr lang="de-DE" dirty="0" err="1">
                <a:solidFill>
                  <a:srgbClr val="002060"/>
                </a:solidFill>
              </a:rPr>
              <a:t>Lit</a:t>
            </a:r>
            <a:r>
              <a:rPr lang="de-DE" dirty="0">
                <a:solidFill>
                  <a:srgbClr val="002060"/>
                </a:solidFill>
              </a:rPr>
              <a:t>/</a:t>
            </a:r>
            <a:r>
              <a:rPr lang="de-DE" dirty="0" err="1">
                <a:solidFill>
                  <a:srgbClr val="002060"/>
                </a:solidFill>
              </a:rPr>
              <a:t>Src</a:t>
            </a:r>
            <a:r>
              <a:rPr lang="de-DE" dirty="0">
                <a:solidFill>
                  <a:srgbClr val="002060"/>
                </a:solidFill>
              </a:rPr>
              <a:t> - Dokumente/Literatur </a:t>
            </a:r>
            <a:r>
              <a:rPr lang="de-DE" dirty="0" err="1">
                <a:solidFill>
                  <a:srgbClr val="002060"/>
                </a:solidFill>
              </a:rPr>
              <a:t>etc</a:t>
            </a:r>
            <a:endParaRPr lang="de-DE" dirty="0">
              <a:solidFill>
                <a:srgbClr val="00206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86CFE3-75B8-4AF5-9A96-5BE9CEF04903}"/>
              </a:ext>
            </a:extLst>
          </p:cNvPr>
          <p:cNvSpPr txBox="1"/>
          <p:nvPr/>
        </p:nvSpPr>
        <p:spPr>
          <a:xfrm>
            <a:off x="1315516" y="3875837"/>
            <a:ext cx="591799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002060"/>
                </a:solidFill>
              </a:rPr>
              <a:t>Ordnerstruktur Methode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2060"/>
                </a:solidFill>
              </a:rPr>
              <a:t>„001_Data“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2060"/>
                </a:solidFill>
              </a:rPr>
              <a:t>Vector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rgbClr val="002060"/>
                </a:solidFill>
              </a:rPr>
              <a:t>Org</a:t>
            </a:r>
            <a:endParaRPr lang="de-DE" dirty="0">
              <a:solidFill>
                <a:srgbClr val="002060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rgbClr val="002060"/>
                </a:solidFill>
              </a:rPr>
              <a:t>Processed</a:t>
            </a:r>
            <a:endParaRPr lang="de-DE" dirty="0">
              <a:solidFill>
                <a:srgbClr val="002060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2060"/>
                </a:solidFill>
              </a:rPr>
              <a:t>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2060"/>
                </a:solidFill>
              </a:rPr>
              <a:t>„002_Images“</a:t>
            </a:r>
          </a:p>
        </p:txBody>
      </p:sp>
    </p:spTree>
    <p:extLst>
      <p:ext uri="{BB962C8B-B14F-4D97-AF65-F5344CB8AC3E}">
        <p14:creationId xmlns:p14="http://schemas.microsoft.com/office/powerpoint/2010/main" val="431913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80607996-61FC-4597-BC2C-4862B451E37A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44452"/>
            <a:ext cx="8229600" cy="504825"/>
          </a:xfrm>
          <a:prstGeom prst="rect">
            <a:avLst/>
          </a:prstGeom>
        </p:spPr>
        <p:txBody>
          <a:bodyPr anchor="ctr" anchorCtr="0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03366"/>
                </a:solidFill>
                <a:latin typeface="Arial" charset="0"/>
              </a:defRPr>
            </a:lvl9pPr>
          </a:lstStyle>
          <a:p>
            <a:r>
              <a:rPr lang="de-DE" sz="2000" dirty="0" err="1"/>
              <a:t>Qgis</a:t>
            </a:r>
            <a:r>
              <a:rPr lang="de-DE" sz="2000" dirty="0"/>
              <a:t> Workshop – </a:t>
            </a:r>
            <a:r>
              <a:rPr lang="de-DE" sz="2000" b="1" dirty="0"/>
              <a:t>(3) </a:t>
            </a:r>
            <a:r>
              <a:rPr lang="de-DE" sz="2000" dirty="0"/>
              <a:t>Project World </a:t>
            </a:r>
            <a:r>
              <a:rPr lang="de-DE" sz="2000" dirty="0" err="1"/>
              <a:t>Map</a:t>
            </a:r>
            <a:endParaRPr lang="de-DE" sz="2000" b="1" dirty="0"/>
          </a:p>
        </p:txBody>
      </p:sp>
      <p:sp>
        <p:nvSpPr>
          <p:cNvPr id="6" name="Line 221">
            <a:extLst>
              <a:ext uri="{FF2B5EF4-FFF2-40B4-BE49-F238E27FC236}">
                <a16:creationId xmlns:a16="http://schemas.microsoft.com/office/drawing/2014/main" id="{C26AB196-2BD5-43E7-BE9F-36C7AC05D05F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2" y="530225"/>
            <a:ext cx="8507413" cy="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A47DEC43-7FDC-47E4-9508-2A4F70E5BB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2" y="730252"/>
            <a:ext cx="85074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63538" indent="-187325">
              <a:defRPr>
                <a:solidFill>
                  <a:schemeClr val="tx1"/>
                </a:solidFill>
                <a:latin typeface="Arial" charset="0"/>
              </a:defRPr>
            </a:lvl1pPr>
            <a:lvl2pPr marL="10620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5843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1066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6289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457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8" indent="-1588">
              <a:spcAft>
                <a:spcPct val="30000"/>
              </a:spcAft>
            </a:pPr>
            <a:r>
              <a:rPr lang="de-DE" b="1" dirty="0">
                <a:solidFill>
                  <a:srgbClr val="C00000"/>
                </a:solidFill>
              </a:rPr>
              <a:t>First Things First - Datamanagement</a:t>
            </a:r>
            <a:endParaRPr lang="de-DE" dirty="0">
              <a:solidFill>
                <a:srgbClr val="C00000"/>
              </a:solidFill>
            </a:endParaRP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3DE8F76A-00EC-4BF7-8D28-D8A3C08E14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2" y="1500971"/>
            <a:ext cx="8507413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77800" indent="-1588">
              <a:defRPr>
                <a:solidFill>
                  <a:schemeClr val="tx1"/>
                </a:solidFill>
                <a:latin typeface="Arial" charset="0"/>
              </a:defRPr>
            </a:lvl1pPr>
            <a:lvl2pPr marL="1062038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584325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2106613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6289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4577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1588">
              <a:spcAft>
                <a:spcPct val="30000"/>
              </a:spcAft>
            </a:pPr>
            <a:r>
              <a:rPr lang="de-DE" dirty="0">
                <a:solidFill>
                  <a:srgbClr val="003366"/>
                </a:solidFill>
              </a:rPr>
              <a:t>Desktop, Dokumente und andere Windows Schnellzugriffe vermeiden !</a:t>
            </a:r>
          </a:p>
          <a:p>
            <a:pPr marL="1588">
              <a:spcAft>
                <a:spcPct val="30000"/>
              </a:spcAft>
            </a:pPr>
            <a:endParaRPr lang="de-DE" dirty="0">
              <a:solidFill>
                <a:srgbClr val="003366"/>
              </a:solidFill>
            </a:endParaRPr>
          </a:p>
          <a:p>
            <a:pPr marL="1588">
              <a:spcAft>
                <a:spcPct val="30000"/>
              </a:spcAft>
            </a:pPr>
            <a:r>
              <a:rPr lang="de-DE" dirty="0">
                <a:solidFill>
                  <a:srgbClr val="003366"/>
                </a:solidFill>
              </a:rPr>
              <a:t>Einfache und intuitive Ordnerstruktur und Namen verwenden</a:t>
            </a:r>
          </a:p>
          <a:p>
            <a:pPr marL="1588">
              <a:spcAft>
                <a:spcPct val="30000"/>
              </a:spcAft>
            </a:pPr>
            <a:endParaRPr lang="de-DE" dirty="0">
              <a:solidFill>
                <a:srgbClr val="003366"/>
              </a:solidFill>
            </a:endParaRPr>
          </a:p>
          <a:p>
            <a:pPr marL="1588">
              <a:spcAft>
                <a:spcPct val="30000"/>
              </a:spcAft>
            </a:pPr>
            <a:r>
              <a:rPr lang="de-DE" dirty="0">
                <a:solidFill>
                  <a:srgbClr val="003366"/>
                </a:solidFill>
              </a:rPr>
              <a:t>Struktur und Tiefe abhängig von Projektumfang und Ziel</a:t>
            </a:r>
          </a:p>
          <a:p>
            <a:pPr marL="1588">
              <a:spcAft>
                <a:spcPct val="30000"/>
              </a:spcAft>
            </a:pPr>
            <a:endParaRPr lang="de-DE" dirty="0">
              <a:solidFill>
                <a:srgbClr val="003366"/>
              </a:solidFill>
            </a:endParaRPr>
          </a:p>
          <a:p>
            <a:pPr marL="1588">
              <a:spcAft>
                <a:spcPct val="30000"/>
              </a:spcAft>
            </a:pPr>
            <a:r>
              <a:rPr lang="de-DE" dirty="0">
                <a:solidFill>
                  <a:srgbClr val="003366"/>
                </a:solidFill>
              </a:rPr>
              <a:t>Schreibweisen variable – „</a:t>
            </a:r>
            <a:r>
              <a:rPr lang="de-DE" dirty="0" err="1">
                <a:solidFill>
                  <a:srgbClr val="003366"/>
                </a:solidFill>
              </a:rPr>
              <a:t>org</a:t>
            </a:r>
            <a:r>
              <a:rPr lang="de-DE" dirty="0">
                <a:solidFill>
                  <a:srgbClr val="003366"/>
                </a:solidFill>
              </a:rPr>
              <a:t>“, „ORG“, „VEC“,“</a:t>
            </a:r>
            <a:r>
              <a:rPr lang="de-DE" dirty="0" err="1">
                <a:solidFill>
                  <a:srgbClr val="003366"/>
                </a:solidFill>
              </a:rPr>
              <a:t>vec</a:t>
            </a:r>
            <a:r>
              <a:rPr lang="de-DE" dirty="0">
                <a:solidFill>
                  <a:srgbClr val="003366"/>
                </a:solidFill>
              </a:rPr>
              <a:t>“,“</a:t>
            </a:r>
            <a:r>
              <a:rPr lang="de-DE" dirty="0" err="1">
                <a:solidFill>
                  <a:srgbClr val="003366"/>
                </a:solidFill>
              </a:rPr>
              <a:t>Vec</a:t>
            </a:r>
            <a:r>
              <a:rPr lang="de-DE" dirty="0">
                <a:solidFill>
                  <a:srgbClr val="003366"/>
                </a:solidFill>
              </a:rPr>
              <a:t>“</a:t>
            </a:r>
          </a:p>
          <a:p>
            <a:pPr marL="1588">
              <a:spcAft>
                <a:spcPct val="30000"/>
              </a:spcAft>
            </a:pPr>
            <a:r>
              <a:rPr lang="de-DE" dirty="0">
                <a:solidFill>
                  <a:srgbClr val="003366"/>
                </a:solidFill>
              </a:rPr>
              <a:t>Lässt sich für eineindeutige Bezeichnungen in Unterordner verwenden</a:t>
            </a:r>
          </a:p>
          <a:p>
            <a:pPr marL="1588">
              <a:spcAft>
                <a:spcPct val="30000"/>
              </a:spcAft>
            </a:pPr>
            <a:r>
              <a:rPr lang="de-DE" dirty="0" err="1">
                <a:solidFill>
                  <a:srgbClr val="003366"/>
                </a:solidFill>
              </a:rPr>
              <a:t>zB</a:t>
            </a:r>
            <a:r>
              <a:rPr lang="de-DE" dirty="0">
                <a:solidFill>
                  <a:srgbClr val="003366"/>
                </a:solidFill>
              </a:rPr>
              <a:t> Data/VEC/</a:t>
            </a:r>
            <a:br>
              <a:rPr lang="de-DE" dirty="0">
                <a:solidFill>
                  <a:srgbClr val="003366"/>
                </a:solidFill>
              </a:rPr>
            </a:br>
            <a:r>
              <a:rPr lang="de-DE" dirty="0">
                <a:solidFill>
                  <a:srgbClr val="003366"/>
                </a:solidFill>
              </a:rPr>
              <a:t>     Data/ORG/</a:t>
            </a:r>
            <a:r>
              <a:rPr lang="de-DE" dirty="0" err="1">
                <a:solidFill>
                  <a:srgbClr val="003366"/>
                </a:solidFill>
              </a:rPr>
              <a:t>vec</a:t>
            </a:r>
            <a:endParaRPr lang="de-DE" dirty="0">
              <a:solidFill>
                <a:srgbClr val="003366"/>
              </a:solidFill>
            </a:endParaRPr>
          </a:p>
          <a:p>
            <a:pPr marL="1588">
              <a:spcAft>
                <a:spcPct val="30000"/>
              </a:spcAft>
            </a:pPr>
            <a:r>
              <a:rPr lang="de-DE" dirty="0">
                <a:solidFill>
                  <a:srgbClr val="003366"/>
                </a:solidFill>
              </a:rPr>
              <a:t>	</a:t>
            </a:r>
          </a:p>
          <a:p>
            <a:pPr marL="1588">
              <a:spcAft>
                <a:spcPct val="30000"/>
              </a:spcAft>
            </a:pPr>
            <a:r>
              <a:rPr lang="de-DE" dirty="0">
                <a:solidFill>
                  <a:srgbClr val="003366"/>
                </a:solidFill>
              </a:rPr>
              <a:t>Für Online Cloud oder Versionsmanagement Systeme </a:t>
            </a:r>
            <a:r>
              <a:rPr lang="de-DE" dirty="0" err="1">
                <a:solidFill>
                  <a:srgbClr val="003366"/>
                </a:solidFill>
              </a:rPr>
              <a:t>empfielt</a:t>
            </a:r>
            <a:r>
              <a:rPr lang="de-DE" dirty="0">
                <a:solidFill>
                  <a:srgbClr val="003366"/>
                </a:solidFill>
              </a:rPr>
              <a:t> sich ein separater Daten Ordner (</a:t>
            </a:r>
            <a:r>
              <a:rPr lang="de-DE" dirty="0" err="1">
                <a:solidFill>
                  <a:srgbClr val="003366"/>
                </a:solidFill>
              </a:rPr>
              <a:t>local</a:t>
            </a:r>
            <a:r>
              <a:rPr lang="de-DE" dirty="0">
                <a:solidFill>
                  <a:srgbClr val="003366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34121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09_germanistik">
  <a:themeElements>
    <a:clrScheme name="00_uniohneleu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00_uniohneleu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00_uniohneleu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_uniohneleu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_uniohneleu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_uniohneleu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_uniohneleu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_uniohneleu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0_uniohneleu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0_uniohneleu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0_uniohneleu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0_uniohneleu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0_uniohneleu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0_uniohneleu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FB09_Präsentationsvorlage_4-3-Format</Template>
  <TotalTime>0</TotalTime>
  <Words>1081</Words>
  <Application>Microsoft Office PowerPoint</Application>
  <PresentationFormat>On-screen Show (4:3)</PresentationFormat>
  <Paragraphs>173</Paragraphs>
  <Slides>18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09_germanistik</vt:lpstr>
      <vt:lpstr>Image</vt:lpstr>
      <vt:lpstr>Einführung in Qgis Workshop 2022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Einführung in Qgis Workshop 2022</dc:title>
  <dc:creator>Geomaster</dc:creator>
  <cp:lastModifiedBy>Geomaster</cp:lastModifiedBy>
  <cp:revision>22</cp:revision>
  <dcterms:created xsi:type="dcterms:W3CDTF">2022-02-21T14:57:57Z</dcterms:created>
  <dcterms:modified xsi:type="dcterms:W3CDTF">2022-02-21T21:13:16Z</dcterms:modified>
</cp:coreProperties>
</file>