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4"/>
  </p:normalViewPr>
  <p:slideViewPr>
    <p:cSldViewPr snapToGrid="0" snapToObjects="1">
      <p:cViewPr varScale="1">
        <p:scale>
          <a:sx n="95" d="100"/>
          <a:sy n="95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E5F3-5453-E647-8A17-15B47B4D9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AE527-A72A-6A4E-ABD3-6A553C9C3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C50EC-4D10-824B-A71A-FA01427D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E6E3-0923-2145-9458-B4557D2E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D120-D6E8-4A46-AAAF-6A2A4244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CAAE-704E-284F-88F6-ED6D8F87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A9AFA-E754-F246-ABF7-CD709470F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7817-06EA-4E42-81C6-373BC16B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4A9E-5F85-B149-82FC-084ED938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27EB-BA29-B049-8F97-9AC7F4FF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D9D64-DC9E-6B4F-9177-D521947FB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D94B-8A2D-D548-83AF-837643016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9B6E-7BCC-B646-B317-C6BC0B64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C3DD-5A0D-ED4B-9E6C-C22DE20B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6F9-055A-B24A-B200-4251EFFC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6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8028-26EE-454E-91D8-7C76668E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15651-B1FD-F948-9C55-CBCAA4F8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563A-5A0D-524D-9D41-5634755B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5891-370D-E347-AC45-750853DB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4E91-78BF-6743-B01E-5E528432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75F8-B93B-B745-9A07-1FDC2C0C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9554-3948-E94D-938B-D1D5F619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DD538-92DD-BE48-8B05-A0FD2484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CA91-F43B-B040-8284-F88E1DBB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9233-D3EB-0548-B93D-80F56D91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C04E-69F7-E845-B48C-B77C7F50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B698-6BEF-3646-956A-A5D73F28F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19BA9-CD3F-7C40-BD5B-D59F18DE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A2F30-F872-2C4D-938B-11DAE183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8F38C-3DE0-E846-96CF-82006546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F328D-C848-E14F-AD1D-E791B8E7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50B1-BA85-8D45-B030-6CBA9D84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D513B-DE12-3F4C-89A2-32359211A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BD0BE-9460-504D-B0A4-2E62F7DE3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95309-D02F-0F49-9565-622956E05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1FA64-2BB2-DB40-A62E-9DA1AFF31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469AE-2A6F-664C-81F5-3C77BE1F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7DDAB-A09A-AA44-B558-45733F29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D2534-396B-3546-B73D-FBA2C0DF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072D-5D34-E841-B42A-2B5D6C2B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2B42B-D47F-9E42-BBDC-A65E8583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F4EDF-99D0-D446-A2BF-9540D9F8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81B44-8586-D64B-9D5E-20541AB5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87D3B-1BF8-994E-B33C-D20488C7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C06A1-9CFE-534B-B0DC-CB9119EC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2ABB3-D8DB-6348-B0F9-441F6C6E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6CA5-88D6-394D-A78B-B26EDDB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68EB-D652-564C-BBD6-9677696A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820AC-A981-DC48-8E96-79211E8F8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BDD82-1C20-FB49-81EA-A9D7279A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80958-ADEF-DE4B-AF00-D8BFCB7F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93C9-9AF0-F64D-8B84-FE9C64CC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9796-7CED-144A-814B-B842689E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86FCE-5890-7B4E-A11E-41E4D58C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1A78-C935-0E46-835C-A8FAFAF83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98723-185E-9247-ABB0-D6651208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D4884-CE9E-6946-B333-A08F6900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FE481-D2E0-F446-82EF-D1DBD383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0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32B8D-DB55-5C44-AD3F-BDAC4799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43511-1C7A-F949-82A9-C3D0F475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6505D-7400-BE45-BC66-4E50FE0D5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54BB3-4A70-9042-88CD-8E0A08B71C45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1C2C-6B4A-9D4E-90F5-346072A99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2635-A1FC-E748-BB29-5BB9FE621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9633-CC43-084E-8192-8B61A35FF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5601-3A7A-A642-B22C-3ABACD49F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48273-34CD-654E-82E1-5B2777C49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7CFA9-AA57-B840-9DFD-F1564A30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Predictive features for Initial Reliable vs. Fake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FE562E-4443-AD45-9D04-72D601B2F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740664"/>
            <a:ext cx="6702552" cy="4473952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E469D-2DE5-A548-8067-C99D024BAB3F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results indicate that the fact that a given article is from the New York Times is more predictive than anything else in the data. Because of this, the data was resampled (see following slide)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4D00-054A-0046-9DA6-F424E4F0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97865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Resampling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63A3FB-287C-7347-BB45-58E5B03F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35" y="869765"/>
            <a:ext cx="5934456" cy="5118469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049C40-97E5-7E49-B208-8D62B634ABE4}"/>
              </a:ext>
            </a:extLst>
          </p:cNvPr>
          <p:cNvSpPr txBox="1"/>
          <p:nvPr/>
        </p:nvSpPr>
        <p:spPr>
          <a:xfrm>
            <a:off x="183364" y="2444115"/>
            <a:ext cx="40770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/>
              <a:t>The New York Times and </a:t>
            </a:r>
            <a:r>
              <a:rPr lang="en-US" sz="2800" dirty="0" err="1"/>
              <a:t>beforeitsnews.com</a:t>
            </a:r>
            <a:r>
              <a:rPr lang="en-US" sz="2800" dirty="0"/>
              <a:t> </a:t>
            </a:r>
          </a:p>
          <a:p>
            <a:pPr algn="ctr">
              <a:spcAft>
                <a:spcPts val="600"/>
              </a:spcAft>
            </a:pPr>
            <a:r>
              <a:rPr lang="en-US" sz="2800" dirty="0"/>
              <a:t>were overrepresented </a:t>
            </a:r>
          </a:p>
          <a:p>
            <a:pPr algn="ctr">
              <a:spcAft>
                <a:spcPts val="600"/>
              </a:spcAft>
            </a:pPr>
            <a:r>
              <a:rPr lang="en-US" sz="2800" dirty="0"/>
              <a:t>in the initial sample</a:t>
            </a:r>
          </a:p>
        </p:txBody>
      </p:sp>
    </p:spTree>
    <p:extLst>
      <p:ext uri="{BB962C8B-B14F-4D97-AF65-F5344CB8AC3E}">
        <p14:creationId xmlns:p14="http://schemas.microsoft.com/office/powerpoint/2010/main" val="372409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5A8C-ED74-C44E-B20E-E95DAD62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dirty="0"/>
              <a:t>Data was </a:t>
            </a: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resampled for better balance across domain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83A36C-638D-B240-A3FE-FA92DE46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154" y="804672"/>
            <a:ext cx="5799618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68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D2B1E-D5DE-C34F-9EE6-BC8444C9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Predictive Accuracy – Resampled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A16D18-117E-FC4F-A0FD-FF56FB21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281"/>
              </p:ext>
            </p:extLst>
          </p:nvPr>
        </p:nvGraphicFramePr>
        <p:xfrm>
          <a:off x="643467" y="550292"/>
          <a:ext cx="10929791" cy="3376438"/>
        </p:xfrm>
        <a:graphic>
          <a:graphicData uri="http://schemas.openxmlformats.org/drawingml/2006/table">
            <a:tbl>
              <a:tblPr firstRow="1" firstCol="1" bandRow="1"/>
              <a:tblGrid>
                <a:gridCol w="2105060">
                  <a:extLst>
                    <a:ext uri="{9D8B030D-6E8A-4147-A177-3AD203B41FA5}">
                      <a16:colId xmlns:a16="http://schemas.microsoft.com/office/drawing/2014/main" val="2609610092"/>
                    </a:ext>
                  </a:extLst>
                </a:gridCol>
                <a:gridCol w="3012852">
                  <a:extLst>
                    <a:ext uri="{9D8B030D-6E8A-4147-A177-3AD203B41FA5}">
                      <a16:colId xmlns:a16="http://schemas.microsoft.com/office/drawing/2014/main" val="2745457811"/>
                    </a:ext>
                  </a:extLst>
                </a:gridCol>
                <a:gridCol w="1573198">
                  <a:extLst>
                    <a:ext uri="{9D8B030D-6E8A-4147-A177-3AD203B41FA5}">
                      <a16:colId xmlns:a16="http://schemas.microsoft.com/office/drawing/2014/main" val="796970255"/>
                    </a:ext>
                  </a:extLst>
                </a:gridCol>
                <a:gridCol w="1553901">
                  <a:extLst>
                    <a:ext uri="{9D8B030D-6E8A-4147-A177-3AD203B41FA5}">
                      <a16:colId xmlns:a16="http://schemas.microsoft.com/office/drawing/2014/main" val="1021976887"/>
                    </a:ext>
                  </a:extLst>
                </a:gridCol>
                <a:gridCol w="2684780">
                  <a:extLst>
                    <a:ext uri="{9D8B030D-6E8A-4147-A177-3AD203B41FA5}">
                      <a16:colId xmlns:a16="http://schemas.microsoft.com/office/drawing/2014/main" val="633964222"/>
                    </a:ext>
                  </a:extLst>
                </a:gridCol>
              </a:tblGrid>
              <a:tr h="747386">
                <a:tc rowSpan="2" gridSpan="2"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16" marR="222316" marT="111158" marB="1111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Vectorization Technique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16" marR="222316" marT="111158" marB="1111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38368"/>
                  </a:ext>
                </a:extLst>
              </a:tr>
              <a:tr h="98436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Bag of Words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Tf-idf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Tf-idf with two bigrams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005471"/>
                  </a:ext>
                </a:extLst>
              </a:tr>
              <a:tr h="548228">
                <a:tc rowSpan="3"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2316" marR="222316" marT="111158" marB="1111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MultinomialNB()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78.4%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63.9%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66.0%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389747"/>
                  </a:ext>
                </a:extLst>
              </a:tr>
              <a:tr h="5482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LinearSVC()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80.7%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85.6%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82.1%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01547"/>
                  </a:ext>
                </a:extLst>
              </a:tr>
              <a:tr h="5482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XGB Classifier()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79.8%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84.6%</a:t>
                      </a:r>
                      <a:endParaRPr lang="en-US" sz="4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78.7%</a:t>
                      </a:r>
                      <a:endParaRPr lang="en-US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737" marR="166737" marT="2315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60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56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D22CB-FBF9-F544-A2FA-7F4FEED5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Predictive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F2ABAD-43A2-DF4A-84FE-8D2B2934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523582"/>
            <a:ext cx="4543639" cy="420624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432A0-9AD9-7049-872A-22860A928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51" y="2427277"/>
            <a:ext cx="5052540" cy="4206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FC5F26-8021-5242-A6B1-642CE37FCD24}"/>
              </a:ext>
            </a:extLst>
          </p:cNvPr>
          <p:cNvSpPr txBox="1"/>
          <p:nvPr/>
        </p:nvSpPr>
        <p:spPr>
          <a:xfrm>
            <a:off x="1299342" y="2006389"/>
            <a:ext cx="368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E46D6-826D-D34A-9A8C-B844F98221BB}"/>
              </a:ext>
            </a:extLst>
          </p:cNvPr>
          <p:cNvSpPr txBox="1"/>
          <p:nvPr/>
        </p:nvSpPr>
        <p:spPr>
          <a:xfrm>
            <a:off x="6820930" y="1998087"/>
            <a:ext cx="28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Bigrams</a:t>
            </a:r>
          </a:p>
        </p:txBody>
      </p:sp>
    </p:spTree>
    <p:extLst>
      <p:ext uri="{BB962C8B-B14F-4D97-AF65-F5344CB8AC3E}">
        <p14:creationId xmlns:p14="http://schemas.microsoft.com/office/powerpoint/2010/main" val="42806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5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8D8DA-C413-644B-A412-1B2B96C1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Multiclass Classification with count vectorization</a:t>
            </a:r>
          </a:p>
        </p:txBody>
      </p:sp>
      <p:sp>
        <p:nvSpPr>
          <p:cNvPr id="78" name="Rectangle 5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54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0451EA-0744-F64A-B05D-2CDD2925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010" y="95044"/>
            <a:ext cx="5414595" cy="308631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968DE7-93A4-684E-BE77-7BA33596C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15" y="3315854"/>
            <a:ext cx="5316319" cy="345561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68141-64F6-2B48-9194-BD7D6122A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3409479"/>
            <a:ext cx="5586942" cy="32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9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E71DC-CE93-9541-8307-8B7EBCEF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Multiclass Classification with tf-idf  vectorization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570D97-7988-5649-ACA9-EEFF3269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010" y="95044"/>
            <a:ext cx="5414595" cy="308631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E755C-7D58-944E-80ED-3027F468D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15" y="3315854"/>
            <a:ext cx="5316319" cy="345561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E2AC1-81C1-884A-AFC0-C9BBF584C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3409479"/>
            <a:ext cx="5586942" cy="32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8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319F4-2275-0647-B3BA-6B5DDAA5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More Classes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73B2C-D30C-5444-897D-58E93A5C6B25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same six pairs of vectorization and classifiers were applied to the data, but for all of the classes (instead of just the four largest ones).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D186FC-DF94-D149-B4BF-A00435E3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95" y="841248"/>
            <a:ext cx="6636585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6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A76-1CBC-1946-BD93-ECB76BAB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765F-40CF-7341-9203-9518E626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Prediction accuracy seems to be inherently tied to source.</a:t>
            </a:r>
          </a:p>
          <a:p>
            <a:r>
              <a:rPr lang="en-US" sz="3200" dirty="0"/>
              <a:t>Some of the most informative features were direct references to the site or online newspaper that articles came from.</a:t>
            </a:r>
          </a:p>
          <a:p>
            <a:r>
              <a:rPr lang="en-US" sz="3200" dirty="0"/>
              <a:t>This analysis was conducted with a smaller subset of data from the very large dataset.  </a:t>
            </a:r>
          </a:p>
          <a:p>
            <a:r>
              <a:rPr lang="en-US" sz="3200" dirty="0"/>
              <a:t>Conducting the analysis with a larger amount of data may yield more significant results. </a:t>
            </a:r>
          </a:p>
        </p:txBody>
      </p:sp>
    </p:spTree>
    <p:extLst>
      <p:ext uri="{BB962C8B-B14F-4D97-AF65-F5344CB8AC3E}">
        <p14:creationId xmlns:p14="http://schemas.microsoft.com/office/powerpoint/2010/main" val="65691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B7DF-C236-CE4C-82BD-2643DF9B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AE56-0550-9E48-943F-38EB8FDF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Fake news detection is important for several industries.</a:t>
            </a:r>
          </a:p>
          <a:p>
            <a:r>
              <a:rPr lang="en-US" sz="3200" dirty="0"/>
              <a:t>Notably, regulatory agencies have begun to target websites with user-generated content (such as social media sites) for allowing the circulation of fake news on their platforms.</a:t>
            </a:r>
          </a:p>
          <a:p>
            <a:r>
              <a:rPr lang="en-US" sz="3200" dirty="0"/>
              <a:t>Automated fake news detection can be useful for major websites to identify potentially problematic content in advance.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2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3F99-CEB2-564E-B04F-E7EDCAB9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686C-B9B4-6D49-9617-3262D070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can machine learning techniques tell us about fake news detection?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How do different styles of sampling data influence results?</a:t>
            </a:r>
          </a:p>
        </p:txBody>
      </p:sp>
    </p:spTree>
    <p:extLst>
      <p:ext uri="{BB962C8B-B14F-4D97-AF65-F5344CB8AC3E}">
        <p14:creationId xmlns:p14="http://schemas.microsoft.com/office/powerpoint/2010/main" val="1124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808B-0F84-574B-BE4C-19F066B6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70" y="224539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Category Counts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61C982-BEDD-3B47-9B73-60408BA5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333" y="581891"/>
            <a:ext cx="6643649" cy="55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4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72CD-00E8-8C40-995A-801FEEB4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759" y="0"/>
            <a:ext cx="4287800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News Source Counts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88D98-4937-2B44-85F6-F3DCA6A2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59" y="581891"/>
            <a:ext cx="6015197" cy="55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E5B3-EF2B-4044-A1F3-F309AD75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12" y="0"/>
            <a:ext cx="32004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Every single article from a given source is in one category in the data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62A7DA-D243-B34A-B065-90D04290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2" y="3328832"/>
            <a:ext cx="4134364" cy="2873384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E30793-FE79-A540-A6DA-2FAC02D9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612" y="117228"/>
            <a:ext cx="4262873" cy="2962699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E63CB-9BDB-6041-84D8-FCD7C2C16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465" y="407612"/>
            <a:ext cx="4250587" cy="273100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62268-20E6-334F-A697-05F43D7B2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927" y="4155651"/>
            <a:ext cx="3466422" cy="2435162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BBE756-AEB2-1447-8DE4-C4F672684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5465" y="3429000"/>
            <a:ext cx="4622861" cy="2843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F334A-F475-7843-A5B2-F13AD0AE2BD3}"/>
              </a:ext>
            </a:extLst>
          </p:cNvPr>
          <p:cNvSpPr txBox="1"/>
          <p:nvPr/>
        </p:nvSpPr>
        <p:spPr>
          <a:xfrm>
            <a:off x="281452" y="2495152"/>
            <a:ext cx="4065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Is this problematic?</a:t>
            </a:r>
          </a:p>
        </p:txBody>
      </p:sp>
    </p:spTree>
    <p:extLst>
      <p:ext uri="{BB962C8B-B14F-4D97-AF65-F5344CB8AC3E}">
        <p14:creationId xmlns:p14="http://schemas.microsoft.com/office/powerpoint/2010/main" val="312745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AC55-EF92-9F4F-980F-0B43783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Initial Analysis – Reliable vs. Fake</a:t>
            </a:r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68BEF753-DCB4-8948-8A37-A82D023F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6" y="2264230"/>
            <a:ext cx="4729853" cy="400855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A2C8D0-D33E-CF44-954C-718F0171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17" y="2336890"/>
            <a:ext cx="5681219" cy="38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BE76-FF87-1F44-82BF-E11CAB79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39E025-5C6F-554F-B171-9BBC29709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3279860"/>
            <a:ext cx="22313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ED8BF3-F287-1844-BAD9-941245E95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7472"/>
              </p:ext>
            </p:extLst>
          </p:nvPr>
        </p:nvGraphicFramePr>
        <p:xfrm>
          <a:off x="838200" y="2048936"/>
          <a:ext cx="10515601" cy="4070478"/>
        </p:xfrm>
        <a:graphic>
          <a:graphicData uri="http://schemas.openxmlformats.org/drawingml/2006/table">
            <a:tbl>
              <a:tblPr firstRow="1" firstCol="1" bandRow="1"/>
              <a:tblGrid>
                <a:gridCol w="1865743">
                  <a:extLst>
                    <a:ext uri="{9D8B030D-6E8A-4147-A177-3AD203B41FA5}">
                      <a16:colId xmlns:a16="http://schemas.microsoft.com/office/drawing/2014/main" val="2645982273"/>
                    </a:ext>
                  </a:extLst>
                </a:gridCol>
                <a:gridCol w="1436444">
                  <a:extLst>
                    <a:ext uri="{9D8B030D-6E8A-4147-A177-3AD203B41FA5}">
                      <a16:colId xmlns:a16="http://schemas.microsoft.com/office/drawing/2014/main" val="1789648697"/>
                    </a:ext>
                  </a:extLst>
                </a:gridCol>
                <a:gridCol w="2253449">
                  <a:extLst>
                    <a:ext uri="{9D8B030D-6E8A-4147-A177-3AD203B41FA5}">
                      <a16:colId xmlns:a16="http://schemas.microsoft.com/office/drawing/2014/main" val="3636052770"/>
                    </a:ext>
                  </a:extLst>
                </a:gridCol>
                <a:gridCol w="2669379">
                  <a:extLst>
                    <a:ext uri="{9D8B030D-6E8A-4147-A177-3AD203B41FA5}">
                      <a16:colId xmlns:a16="http://schemas.microsoft.com/office/drawing/2014/main" val="3068877757"/>
                    </a:ext>
                  </a:extLst>
                </a:gridCol>
                <a:gridCol w="2290586">
                  <a:extLst>
                    <a:ext uri="{9D8B030D-6E8A-4147-A177-3AD203B41FA5}">
                      <a16:colId xmlns:a16="http://schemas.microsoft.com/office/drawing/2014/main" val="1390862601"/>
                    </a:ext>
                  </a:extLst>
                </a:gridCol>
              </a:tblGrid>
              <a:tr h="941190"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Label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SIA Polarity Score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TextBlob Polarity Score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TextBlob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Subjectivity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711922"/>
                  </a:ext>
                </a:extLst>
              </a:tr>
              <a:tr h="521548">
                <a:tc rowSpan="3"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Fake News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07" marR="213907" marT="106953" marB="1069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5468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983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1128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851850"/>
                  </a:ext>
                </a:extLst>
              </a:tr>
              <a:tr h="521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-1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3013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67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5784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001423"/>
                  </a:ext>
                </a:extLst>
              </a:tr>
              <a:tr h="521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5013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7944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3088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92070"/>
                  </a:ext>
                </a:extLst>
              </a:tr>
              <a:tr h="521548">
                <a:tc rowSpan="3"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Reliable News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3907" marR="213907" marT="106953" marB="1069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6721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1175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762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28404"/>
                  </a:ext>
                </a:extLst>
              </a:tr>
              <a:tr h="521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-1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2581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6800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753201"/>
                  </a:ext>
                </a:extLst>
              </a:tr>
              <a:tr h="521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698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8752 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2438 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5974" marR="139634" marT="16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19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98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452A1-17AB-E548-B461-1F748881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Predictive Modeling – Reliable vs. Fake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EB56B4-D240-B44E-AD11-6B4A5020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3683958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998702-56FC-6446-A6DD-4236BC59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38805"/>
              </p:ext>
            </p:extLst>
          </p:nvPr>
        </p:nvGraphicFramePr>
        <p:xfrm>
          <a:off x="643467" y="486309"/>
          <a:ext cx="10929791" cy="350440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97322">
                  <a:extLst>
                    <a:ext uri="{9D8B030D-6E8A-4147-A177-3AD203B41FA5}">
                      <a16:colId xmlns:a16="http://schemas.microsoft.com/office/drawing/2014/main" val="1070806102"/>
                    </a:ext>
                  </a:extLst>
                </a:gridCol>
                <a:gridCol w="2363499">
                  <a:extLst>
                    <a:ext uri="{9D8B030D-6E8A-4147-A177-3AD203B41FA5}">
                      <a16:colId xmlns:a16="http://schemas.microsoft.com/office/drawing/2014/main" val="1660034339"/>
                    </a:ext>
                  </a:extLst>
                </a:gridCol>
                <a:gridCol w="1840654">
                  <a:extLst>
                    <a:ext uri="{9D8B030D-6E8A-4147-A177-3AD203B41FA5}">
                      <a16:colId xmlns:a16="http://schemas.microsoft.com/office/drawing/2014/main" val="1379088119"/>
                    </a:ext>
                  </a:extLst>
                </a:gridCol>
                <a:gridCol w="2078120">
                  <a:extLst>
                    <a:ext uri="{9D8B030D-6E8A-4147-A177-3AD203B41FA5}">
                      <a16:colId xmlns:a16="http://schemas.microsoft.com/office/drawing/2014/main" val="241216900"/>
                    </a:ext>
                  </a:extLst>
                </a:gridCol>
                <a:gridCol w="2650196">
                  <a:extLst>
                    <a:ext uri="{9D8B030D-6E8A-4147-A177-3AD203B41FA5}">
                      <a16:colId xmlns:a16="http://schemas.microsoft.com/office/drawing/2014/main" val="1488863526"/>
                    </a:ext>
                  </a:extLst>
                </a:gridCol>
              </a:tblGrid>
              <a:tr h="736788">
                <a:tc rowSpan="2" gridSpan="2"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Vectorization Technique</a:t>
                      </a:r>
                      <a:endParaRPr 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3271"/>
                  </a:ext>
                </a:extLst>
              </a:tr>
              <a:tr h="931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Bag of Words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Tf-idf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Tf-idf with two bigrams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694547"/>
                  </a:ext>
                </a:extLst>
              </a:tr>
              <a:tr h="612010">
                <a:tc rowSpan="3"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Classifier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MultinomialNB()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86.7%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87.2%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90.4%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673794"/>
                  </a:ext>
                </a:extLst>
              </a:tr>
              <a:tr h="612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LinearSVC()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87.0%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90.8%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91.7%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393052"/>
                  </a:ext>
                </a:extLst>
              </a:tr>
              <a:tr h="612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XGB Classifier()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87.5%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89.0%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83.3%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888" marR="208417" marT="138944" marB="1389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50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0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429</Words>
  <Application>Microsoft Macintosh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Fake News Project</vt:lpstr>
      <vt:lpstr>Motivation For Project</vt:lpstr>
      <vt:lpstr>Questions for Analysis</vt:lpstr>
      <vt:lpstr>Category Counts</vt:lpstr>
      <vt:lpstr>News Source Counts</vt:lpstr>
      <vt:lpstr>Every single article from a given source is in one category in the data </vt:lpstr>
      <vt:lpstr>Initial Analysis – Reliable vs. Fake</vt:lpstr>
      <vt:lpstr>Sentiment Analysis</vt:lpstr>
      <vt:lpstr>Predictive Modeling – Reliable vs. Fake</vt:lpstr>
      <vt:lpstr>Most Predictive features for Initial Reliable vs. Fake Analysis</vt:lpstr>
      <vt:lpstr>Resampling</vt:lpstr>
      <vt:lpstr>Data was resampled for better balance across domain</vt:lpstr>
      <vt:lpstr>Predictive Accuracy – Resampled Data</vt:lpstr>
      <vt:lpstr>Predictive Features</vt:lpstr>
      <vt:lpstr>Multiclass Classification with count vectorization</vt:lpstr>
      <vt:lpstr>Multiclass Classification with tf-idf  vectorization</vt:lpstr>
      <vt:lpstr>More Classes</vt:lpstr>
      <vt:lpstr>Concluding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Project</dc:title>
  <dc:creator>Sarah McEleney</dc:creator>
  <cp:lastModifiedBy>Sarah McEleney</cp:lastModifiedBy>
  <cp:revision>6</cp:revision>
  <dcterms:created xsi:type="dcterms:W3CDTF">2020-01-27T04:31:36Z</dcterms:created>
  <dcterms:modified xsi:type="dcterms:W3CDTF">2020-01-27T04:49:39Z</dcterms:modified>
</cp:coreProperties>
</file>