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99" r:id="rId2"/>
    <p:sldId id="300" r:id="rId3"/>
    <p:sldId id="301" r:id="rId4"/>
    <p:sldId id="308" r:id="rId5"/>
    <p:sldId id="309" r:id="rId6"/>
    <p:sldId id="302" r:id="rId7"/>
    <p:sldId id="310" r:id="rId8"/>
    <p:sldId id="305" r:id="rId9"/>
    <p:sldId id="311" r:id="rId10"/>
    <p:sldId id="312" r:id="rId11"/>
    <p:sldId id="313" r:id="rId12"/>
    <p:sldId id="314" r:id="rId13"/>
    <p:sldId id="320" r:id="rId14"/>
    <p:sldId id="321" r:id="rId15"/>
    <p:sldId id="315" r:id="rId16"/>
    <p:sldId id="317" r:id="rId17"/>
    <p:sldId id="318" r:id="rId18"/>
    <p:sldId id="304" r:id="rId19"/>
    <p:sldId id="303" r:id="rId20"/>
    <p:sldId id="306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57"/>
    <a:srgbClr val="FF6A00"/>
    <a:srgbClr val="FAB000"/>
    <a:srgbClr val="FAC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8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Y-Werte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Tabelle1!$A$2:$A$4</c:f>
              <c:numCache>
                <c:formatCode>General</c:formatCode>
                <c:ptCount val="3"/>
              </c:numCache>
            </c:numRef>
          </c:xVal>
          <c:yVal>
            <c:numRef>
              <c:f>Tabelle1!$B$2:$B$4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8C8-46DE-854B-411626B260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4977840"/>
        <c:axId val="2141820976"/>
      </c:scatterChart>
      <c:valAx>
        <c:axId val="984977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41820976"/>
        <c:crosses val="autoZero"/>
        <c:crossBetween val="midCat"/>
      </c:valAx>
      <c:valAx>
        <c:axId val="2141820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84977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05718685111699E-2"/>
          <c:y val="2.9951536752222591E-2"/>
          <c:w val="0.91858670882049631"/>
          <c:h val="0.90017368265101594"/>
        </c:manualLayout>
      </c:layout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Y-Werte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Tabelle1!$A$2:$A$5</c:f>
              <c:numCache>
                <c:formatCode>General</c:formatCode>
                <c:ptCount val="4"/>
              </c:numCache>
            </c:numRef>
          </c:xVal>
          <c:yVal>
            <c:numRef>
              <c:f>Tabelle1!$B$2:$B$5</c:f>
              <c:numCache>
                <c:formatCode>General</c:formatCode>
                <c:ptCount val="4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02E-4263-B474-3A1207B54A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4977840"/>
        <c:axId val="2141820976"/>
      </c:scatterChart>
      <c:valAx>
        <c:axId val="984977840"/>
        <c:scaling>
          <c:orientation val="minMax"/>
          <c:max val="1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41820976"/>
        <c:crosses val="autoZero"/>
        <c:crossBetween val="midCat"/>
        <c:majorUnit val="1"/>
      </c:valAx>
      <c:valAx>
        <c:axId val="2141820976"/>
        <c:scaling>
          <c:orientation val="minMax"/>
          <c:max val="1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84977840"/>
        <c:crosses val="autoZero"/>
        <c:crossBetween val="midCat"/>
        <c:majorUnit val="1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05718685111699E-2"/>
          <c:y val="2.9951536752222591E-2"/>
          <c:w val="0.91858670882049631"/>
          <c:h val="0.90017368265101594"/>
        </c:manualLayout>
      </c:layout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Y-Werte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Tabelle1!$A$2:$A$5</c:f>
              <c:numCache>
                <c:formatCode>General</c:formatCode>
                <c:ptCount val="4"/>
              </c:numCache>
            </c:numRef>
          </c:xVal>
          <c:yVal>
            <c:numRef>
              <c:f>Tabelle1!$B$2:$B$5</c:f>
              <c:numCache>
                <c:formatCode>General</c:formatCode>
                <c:ptCount val="4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02E-4263-B474-3A1207B54A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4977840"/>
        <c:axId val="2141820976"/>
      </c:scatterChart>
      <c:valAx>
        <c:axId val="984977840"/>
        <c:scaling>
          <c:orientation val="minMax"/>
          <c:max val="1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41820976"/>
        <c:crosses val="autoZero"/>
        <c:crossBetween val="midCat"/>
        <c:majorUnit val="1"/>
      </c:valAx>
      <c:valAx>
        <c:axId val="2141820976"/>
        <c:scaling>
          <c:orientation val="minMax"/>
          <c:max val="1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84977840"/>
        <c:crosses val="autoZero"/>
        <c:crossBetween val="midCat"/>
        <c:majorUnit val="1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05718685111699E-2"/>
          <c:y val="2.9951536752222591E-2"/>
          <c:w val="0.91858670882049631"/>
          <c:h val="0.90017368265101594"/>
        </c:manualLayout>
      </c:layout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Y-Werte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Tabelle1!$A$2:$A$5</c:f>
              <c:numCache>
                <c:formatCode>General</c:formatCode>
                <c:ptCount val="4"/>
              </c:numCache>
            </c:numRef>
          </c:xVal>
          <c:yVal>
            <c:numRef>
              <c:f>Tabelle1!$B$2:$B$5</c:f>
              <c:numCache>
                <c:formatCode>General</c:formatCode>
                <c:ptCount val="4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02E-4263-B474-3A1207B54A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4977840"/>
        <c:axId val="2141820976"/>
      </c:scatterChart>
      <c:valAx>
        <c:axId val="984977840"/>
        <c:scaling>
          <c:orientation val="minMax"/>
          <c:max val="1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41820976"/>
        <c:crosses val="autoZero"/>
        <c:crossBetween val="midCat"/>
        <c:majorUnit val="1"/>
      </c:valAx>
      <c:valAx>
        <c:axId val="2141820976"/>
        <c:scaling>
          <c:orientation val="minMax"/>
          <c:max val="1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84977840"/>
        <c:crosses val="autoZero"/>
        <c:crossBetween val="midCat"/>
        <c:majorUnit val="1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05718685111699E-2"/>
          <c:y val="2.9951536752222591E-2"/>
          <c:w val="0.91858670882049631"/>
          <c:h val="0.90017368265101594"/>
        </c:manualLayout>
      </c:layout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Y-Werte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Tabelle1!$A$2:$A$5</c:f>
              <c:numCache>
                <c:formatCode>General</c:formatCode>
                <c:ptCount val="4"/>
              </c:numCache>
            </c:numRef>
          </c:xVal>
          <c:yVal>
            <c:numRef>
              <c:f>Tabelle1!$B$2:$B$5</c:f>
              <c:numCache>
                <c:formatCode>General</c:formatCode>
                <c:ptCount val="4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02E-4263-B474-3A1207B54A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4977840"/>
        <c:axId val="2141820976"/>
      </c:scatterChart>
      <c:valAx>
        <c:axId val="984977840"/>
        <c:scaling>
          <c:orientation val="minMax"/>
          <c:max val="1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41820976"/>
        <c:crosses val="autoZero"/>
        <c:crossBetween val="midCat"/>
        <c:majorUnit val="1"/>
      </c:valAx>
      <c:valAx>
        <c:axId val="2141820976"/>
        <c:scaling>
          <c:orientation val="minMax"/>
          <c:max val="15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84977840"/>
        <c:crosses val="autoZero"/>
        <c:crossBetween val="midCat"/>
        <c:majorUnit val="1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05718685111699E-2"/>
          <c:y val="2.9951536752222591E-2"/>
          <c:w val="0.91858670882049631"/>
          <c:h val="0.90017368265101594"/>
        </c:manualLayout>
      </c:layout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Y-Werte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Tabelle1!$A$2:$A$5</c:f>
              <c:numCache>
                <c:formatCode>General</c:formatCode>
                <c:ptCount val="4"/>
              </c:numCache>
            </c:numRef>
          </c:xVal>
          <c:yVal>
            <c:numRef>
              <c:f>Tabelle1!$B$2:$B$5</c:f>
              <c:numCache>
                <c:formatCode>General</c:formatCode>
                <c:ptCount val="4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02E-4263-B474-3A1207B54A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4977840"/>
        <c:axId val="2141820976"/>
      </c:scatterChart>
      <c:valAx>
        <c:axId val="984977840"/>
        <c:scaling>
          <c:orientation val="minMax"/>
          <c:max val="1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41820976"/>
        <c:crosses val="autoZero"/>
        <c:crossBetween val="midCat"/>
        <c:majorUnit val="1"/>
      </c:valAx>
      <c:valAx>
        <c:axId val="2141820976"/>
        <c:scaling>
          <c:orientation val="minMax"/>
          <c:max val="1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84977840"/>
        <c:crosses val="autoZero"/>
        <c:crossBetween val="midCat"/>
        <c:majorUnit val="1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05718685111699E-2"/>
          <c:y val="2.9951536752222591E-2"/>
          <c:w val="0.91858670882049631"/>
          <c:h val="0.90017368265101594"/>
        </c:manualLayout>
      </c:layout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Y-Werte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Tabelle1!$A$2:$A$5</c:f>
              <c:numCache>
                <c:formatCode>General</c:formatCode>
                <c:ptCount val="4"/>
              </c:numCache>
            </c:numRef>
          </c:xVal>
          <c:yVal>
            <c:numRef>
              <c:f>Tabelle1!$B$2:$B$5</c:f>
              <c:numCache>
                <c:formatCode>General</c:formatCode>
                <c:ptCount val="4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02E-4263-B474-3A1207B54A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4977840"/>
        <c:axId val="2141820976"/>
      </c:scatterChart>
      <c:valAx>
        <c:axId val="984977840"/>
        <c:scaling>
          <c:orientation val="minMax"/>
          <c:max val="1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41820976"/>
        <c:crosses val="autoZero"/>
        <c:crossBetween val="midCat"/>
        <c:majorUnit val="1"/>
      </c:valAx>
      <c:valAx>
        <c:axId val="2141820976"/>
        <c:scaling>
          <c:orientation val="minMax"/>
          <c:max val="1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84977840"/>
        <c:crosses val="autoZero"/>
        <c:crossBetween val="midCat"/>
        <c:majorUnit val="1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CAD65-9004-445C-90BC-46BD2770EA4E}" type="datetimeFigureOut">
              <a:rPr lang="de-DE" smtClean="0"/>
              <a:t>30.06.2024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CC4F9-5E07-44CF-8560-2F963A251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497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6C882-246D-CA9A-C6E6-4D05EB69B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E7076A-2F03-1BFC-6741-291CF79B8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69124A-5C8B-71BC-6A06-D5279603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002A-28E5-4B10-86E6-08BE96A61F38}" type="datetime1">
              <a:rPr lang="en-GB" smtClean="0"/>
              <a:t>01/07/2024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A7D14C-163B-3E11-7F51-8FD661D5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F121DD-8CD6-E11B-66C5-4C21572C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74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3652C6-1ED6-5A5D-4606-34F23FCF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F3E52B-72B5-040E-018F-C2EAFC6C4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0566DA-5BAB-FE06-23EC-E8D81CE8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01F-0E2B-40F3-8448-B287B25649DE}" type="datetime1">
              <a:rPr lang="en-GB" smtClean="0"/>
              <a:t>01/07/2024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C53A43-B5D1-730E-8DEA-7E7F1494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D31FC5-EB08-C0F8-84EC-B78FE316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93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2E19F3-817E-B85A-E9EE-498A67DD8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FA9E83-72E0-8B6C-6F6A-77E21047C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14A15D-83F5-FB3A-052B-F464E6E2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90F6-CCF1-4D38-9F26-25AAEEA898E3}" type="datetime1">
              <a:rPr lang="en-GB" smtClean="0"/>
              <a:t>01/07/2024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498994-BDFB-B14D-D888-E974F7AC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0FA10-7DA0-5240-67C8-007B003B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39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C927C-1D5B-B794-585B-E834BFB1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BF4638-FF0F-5AA1-EBBE-C7280720B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ECBE00-3458-02A3-A10E-D95A5F69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B2E5-9B9C-43B5-871B-FADE75F60FD3}" type="datetime1">
              <a:rPr lang="en-GB" smtClean="0"/>
              <a:t>01/07/2024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A2D18C-5863-49BB-041A-087C93A7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3E213E-8A20-B608-16FC-E5CE0F94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58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D522B0-EDD9-03D3-BFF6-3EA3BFA86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C38E43-978E-CB47-B877-9572B99C3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74F711-A2B5-69A0-72B2-9EE82C9E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8C0F-1FC6-4B71-BD70-D2A4DB8DD3BB}" type="datetime1">
              <a:rPr lang="en-GB" smtClean="0"/>
              <a:t>01/07/2024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7A3BD6-B693-C3DC-527F-DE42784A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A430AD-F705-9A0B-1782-9BB7A958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70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A3020-3535-2C9A-53CE-560476DD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6372C0-0D7B-B65C-2B8F-48E3F579E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F271DE-7181-F33F-49FF-C116948FA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04287A-3800-15C0-9C2C-ADC2FDC9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6F4C-337C-4A0A-973C-861F8CF75D3E}" type="datetime1">
              <a:rPr lang="en-GB" smtClean="0"/>
              <a:t>01/07/2024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FCCD66-05E7-610F-D9CC-B4766FCA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86DC67-CCBB-83AD-A249-5C03856E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44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EC0A8-8B9E-B637-7364-AB2D336A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1FAC23-E56B-6551-8AD3-6FF0F7A23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3CDFC8-1877-986C-CC29-A1D71F163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EF32F6E-8703-991F-E19C-7B3269360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E2D00C5-A95C-D6EE-FF7B-B969E1300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AF51D6-83F0-6497-42E0-925F690F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FB5F-8958-4C38-A7C9-3B3C8EF95A44}" type="datetime1">
              <a:rPr lang="en-GB" smtClean="0"/>
              <a:t>01/07/2024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C00205C-9107-66C1-75E4-794AEC367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D9E6CB7-AFE5-8FA4-0101-485B1A70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7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BB2451-F2F0-8D40-03CB-8848D6AE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284DA9-54EC-9A32-982F-BE784AF2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BCA9-F0FD-4D35-B406-B23EDEAB9AB1}" type="datetime1">
              <a:rPr lang="en-GB" smtClean="0"/>
              <a:t>01/07/2024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2D5206-230F-4899-3D07-6065A554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3CD5AE-BE26-81EA-CEF8-7405BB51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17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727920-CCC1-A25D-8A87-FEC5F83D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F06A-1E95-4B79-9A27-0D2CD03A53E4}" type="datetime1">
              <a:rPr lang="en-GB" smtClean="0"/>
              <a:t>01/07/2024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62B7A6D-3E0B-D4E0-2DCA-3CF205B6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552A8A-691E-C540-8BBC-EC53D419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4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90650-9F1F-75F9-FCA3-3945E3D4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8D4ACD-8822-EFEC-4F3A-8533DB322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625EF8-78FB-F721-453F-9E8EC4466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740BB7-F0FB-1C6A-D7E1-EB74B1D3A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42D9-CA1B-4B88-AA22-7FFDBE8A0EEE}" type="datetime1">
              <a:rPr lang="en-GB" smtClean="0"/>
              <a:t>01/07/2024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68910A-4D2F-DC02-BF84-926F98E8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E5761E-478B-CDED-E8A8-C67D69E0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22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280A9-8679-2B11-A5B6-A9C3404D7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68D8BD-3BEB-C723-578A-AF68A0ACE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778BBD-845A-AC06-3291-6AE6FFD5B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39865D-53C3-C2F7-CBE2-3EAF3ADF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9CCBB-9A80-4F65-B0A0-D6344126A746}" type="datetime1">
              <a:rPr lang="en-GB" smtClean="0"/>
              <a:t>01/07/2024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034BCA-56F1-D9C2-EB73-9553E118A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5BCD86-8439-2EDA-DD94-5AC3C511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36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EE44D0-4B7A-CE7D-1981-FDFEEF6C1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57B963-B7A6-F67B-B510-AD8847E13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F173D6-8163-7B82-774A-AA09F7CF3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F7BDF-C365-4EAC-8960-12D961BAA297}" type="datetime1">
              <a:rPr lang="en-GB" smtClean="0"/>
              <a:t>01/07/2024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7478BE-1CA4-46DD-EB4F-BBB686756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6E71AA-B85B-4C96-A3A9-1034CD4BF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7A728-0978-4F84-B02A-B67BD1D5B9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9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7vT0--5VII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9BCC2EB-662F-664B-F5F4-4A47D9658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Support Vector Machines</a:t>
            </a:r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237F2193-32D8-4AE2-FC7E-A497410BEF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Philipp Schön (5121059)</a:t>
            </a:r>
          </a:p>
          <a:p>
            <a:r>
              <a:rPr lang="de-DE" dirty="0"/>
              <a:t>10.07.2024</a:t>
            </a:r>
          </a:p>
        </p:txBody>
      </p:sp>
    </p:spTree>
    <p:extLst>
      <p:ext uri="{BB962C8B-B14F-4D97-AF65-F5344CB8AC3E}">
        <p14:creationId xmlns:p14="http://schemas.microsoft.com/office/powerpoint/2010/main" val="101607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8193C-BB1E-D7BE-F93E-1487F3E9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Transformation der Daten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FEF5EA-B5B0-0D3A-A1CF-E1422AAA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10</a:t>
            </a:fld>
            <a:endParaRPr lang="en-GB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9C002684-E3D5-4B5F-00AC-EE80F49AFB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7927590"/>
              </p:ext>
            </p:extLst>
          </p:nvPr>
        </p:nvGraphicFramePr>
        <p:xfrm>
          <a:off x="1509484" y="1321350"/>
          <a:ext cx="7686767" cy="5217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llipse 4">
            <a:extLst>
              <a:ext uri="{FF2B5EF4-FFF2-40B4-BE49-F238E27FC236}">
                <a16:creationId xmlns:a16="http://schemas.microsoft.com/office/drawing/2014/main" id="{18A51A0F-83DC-EECE-AFF6-79024765B3FA}"/>
              </a:ext>
            </a:extLst>
          </p:cNvPr>
          <p:cNvSpPr/>
          <p:nvPr/>
        </p:nvSpPr>
        <p:spPr>
          <a:xfrm>
            <a:off x="2332699" y="596862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D537C02-E8AF-4533-6887-092410A1AB29}"/>
              </a:ext>
            </a:extLst>
          </p:cNvPr>
          <p:cNvSpPr/>
          <p:nvPr/>
        </p:nvSpPr>
        <p:spPr>
          <a:xfrm>
            <a:off x="2921239" y="587435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A1A4491-333F-842F-BFF9-D3F3B959065B}"/>
              </a:ext>
            </a:extLst>
          </p:cNvPr>
          <p:cNvSpPr/>
          <p:nvPr/>
        </p:nvSpPr>
        <p:spPr>
          <a:xfrm>
            <a:off x="3509779" y="56952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070C521-8CE6-99CD-B445-B86DA72EB554}"/>
              </a:ext>
            </a:extLst>
          </p:cNvPr>
          <p:cNvSpPr/>
          <p:nvPr/>
        </p:nvSpPr>
        <p:spPr>
          <a:xfrm>
            <a:off x="4098319" y="549728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CEADE49-47EB-AD31-5A20-BB7169F68E00}"/>
              </a:ext>
            </a:extLst>
          </p:cNvPr>
          <p:cNvSpPr/>
          <p:nvPr/>
        </p:nvSpPr>
        <p:spPr>
          <a:xfrm>
            <a:off x="4686859" y="5195625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51C5802-C5E1-A22A-3DF7-3E017F8993C5}"/>
              </a:ext>
            </a:extLst>
          </p:cNvPr>
          <p:cNvSpPr/>
          <p:nvPr/>
        </p:nvSpPr>
        <p:spPr>
          <a:xfrm>
            <a:off x="5275399" y="4809125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C43CB62-DC86-DA2E-678F-1E6EADCAEA3C}"/>
              </a:ext>
            </a:extLst>
          </p:cNvPr>
          <p:cNvSpPr/>
          <p:nvPr/>
        </p:nvSpPr>
        <p:spPr>
          <a:xfrm>
            <a:off x="5863939" y="43755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8140F5D-800C-B02B-E44F-4767983C18E7}"/>
              </a:ext>
            </a:extLst>
          </p:cNvPr>
          <p:cNvSpPr/>
          <p:nvPr/>
        </p:nvSpPr>
        <p:spPr>
          <a:xfrm>
            <a:off x="6452479" y="3932433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72C87FD-9FDE-DF59-FF2E-A130298D76B0}"/>
              </a:ext>
            </a:extLst>
          </p:cNvPr>
          <p:cNvSpPr/>
          <p:nvPr/>
        </p:nvSpPr>
        <p:spPr>
          <a:xfrm>
            <a:off x="7041019" y="33972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21DDEF2-85FE-1249-F9F2-589F0592AAAF}"/>
              </a:ext>
            </a:extLst>
          </p:cNvPr>
          <p:cNvSpPr/>
          <p:nvPr/>
        </p:nvSpPr>
        <p:spPr>
          <a:xfrm>
            <a:off x="7629559" y="280331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4517462A-4926-49B1-8581-679F946D21F5}"/>
              </a:ext>
            </a:extLst>
          </p:cNvPr>
          <p:cNvSpPr/>
          <p:nvPr/>
        </p:nvSpPr>
        <p:spPr>
          <a:xfrm>
            <a:off x="8218099" y="222828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F7C66DF2-4A84-CDE6-5251-47961A6577AD}"/>
                  </a:ext>
                </a:extLst>
              </p:cNvPr>
              <p:cNvSpPr txBox="1"/>
              <p:nvPr/>
            </p:nvSpPr>
            <p:spPr>
              <a:xfrm>
                <a:off x="9477375" y="2803316"/>
                <a:ext cx="1066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/>
                  <a:t>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sz="2800" dirty="0"/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F7C66DF2-4A84-CDE6-5251-47961A657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375" y="2803316"/>
                <a:ext cx="1066800" cy="523220"/>
              </a:xfrm>
              <a:prstGeom prst="rect">
                <a:avLst/>
              </a:prstGeom>
              <a:blipFill>
                <a:blip r:embed="rId3"/>
                <a:stretch>
                  <a:fillRect l="-12000" t="-11628" b="-325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7577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8193C-BB1E-D7BE-F93E-1487F3E9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Transformation der Daten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FEF5EA-B5B0-0D3A-A1CF-E1422AAA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11</a:t>
            </a:fld>
            <a:endParaRPr lang="en-GB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9C002684-E3D5-4B5F-00AC-EE80F49AFB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3037982"/>
              </p:ext>
            </p:extLst>
          </p:nvPr>
        </p:nvGraphicFramePr>
        <p:xfrm>
          <a:off x="1462349" y="1321350"/>
          <a:ext cx="7686767" cy="5217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llipse 4">
            <a:extLst>
              <a:ext uri="{FF2B5EF4-FFF2-40B4-BE49-F238E27FC236}">
                <a16:creationId xmlns:a16="http://schemas.microsoft.com/office/drawing/2014/main" id="{18A51A0F-83DC-EECE-AFF6-79024765B3FA}"/>
              </a:ext>
            </a:extLst>
          </p:cNvPr>
          <p:cNvSpPr/>
          <p:nvPr/>
        </p:nvSpPr>
        <p:spPr>
          <a:xfrm>
            <a:off x="2332699" y="598747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D537C02-E8AF-4533-6887-092410A1AB29}"/>
              </a:ext>
            </a:extLst>
          </p:cNvPr>
          <p:cNvSpPr/>
          <p:nvPr/>
        </p:nvSpPr>
        <p:spPr>
          <a:xfrm>
            <a:off x="2921239" y="597805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A1A4491-333F-842F-BFF9-D3F3B959065B}"/>
              </a:ext>
            </a:extLst>
          </p:cNvPr>
          <p:cNvSpPr/>
          <p:nvPr/>
        </p:nvSpPr>
        <p:spPr>
          <a:xfrm>
            <a:off x="3509779" y="592149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070C521-8CE6-99CD-B445-B86DA72EB554}"/>
              </a:ext>
            </a:extLst>
          </p:cNvPr>
          <p:cNvSpPr/>
          <p:nvPr/>
        </p:nvSpPr>
        <p:spPr>
          <a:xfrm>
            <a:off x="4098319" y="58083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CEADE49-47EB-AD31-5A20-BB7169F68E00}"/>
              </a:ext>
            </a:extLst>
          </p:cNvPr>
          <p:cNvSpPr/>
          <p:nvPr/>
        </p:nvSpPr>
        <p:spPr>
          <a:xfrm>
            <a:off x="4686859" y="5591551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51C5802-C5E1-A22A-3DF7-3E017F8993C5}"/>
              </a:ext>
            </a:extLst>
          </p:cNvPr>
          <p:cNvSpPr/>
          <p:nvPr/>
        </p:nvSpPr>
        <p:spPr>
          <a:xfrm>
            <a:off x="5275399" y="52993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C43CB62-DC86-DA2E-678F-1E6EADCAEA3C}"/>
              </a:ext>
            </a:extLst>
          </p:cNvPr>
          <p:cNvSpPr/>
          <p:nvPr/>
        </p:nvSpPr>
        <p:spPr>
          <a:xfrm>
            <a:off x="5863939" y="4865694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8140F5D-800C-B02B-E44F-4767983C18E7}"/>
              </a:ext>
            </a:extLst>
          </p:cNvPr>
          <p:cNvSpPr/>
          <p:nvPr/>
        </p:nvSpPr>
        <p:spPr>
          <a:xfrm>
            <a:off x="6452479" y="4356639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72C87FD-9FDE-DF59-FF2E-A130298D76B0}"/>
              </a:ext>
            </a:extLst>
          </p:cNvPr>
          <p:cNvSpPr/>
          <p:nvPr/>
        </p:nvSpPr>
        <p:spPr>
          <a:xfrm>
            <a:off x="7041019" y="370829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21DDEF2-85FE-1249-F9F2-589F0592AAAF}"/>
              </a:ext>
            </a:extLst>
          </p:cNvPr>
          <p:cNvSpPr/>
          <p:nvPr/>
        </p:nvSpPr>
        <p:spPr>
          <a:xfrm>
            <a:off x="7629559" y="280331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4517462A-4926-49B1-8581-679F946D21F5}"/>
              </a:ext>
            </a:extLst>
          </p:cNvPr>
          <p:cNvSpPr/>
          <p:nvPr/>
        </p:nvSpPr>
        <p:spPr>
          <a:xfrm>
            <a:off x="8218099" y="182293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F96C287-B905-F9DB-B679-D7AFBEF05C1D}"/>
                  </a:ext>
                </a:extLst>
              </p:cNvPr>
              <p:cNvSpPr txBox="1"/>
              <p:nvPr/>
            </p:nvSpPr>
            <p:spPr>
              <a:xfrm>
                <a:off x="9477375" y="2803316"/>
                <a:ext cx="1066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/>
                  <a:t>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DE" sz="2800" dirty="0"/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F96C287-B905-F9DB-B679-D7AFBEF05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375" y="2803316"/>
                <a:ext cx="1066800" cy="523220"/>
              </a:xfrm>
              <a:prstGeom prst="rect">
                <a:avLst/>
              </a:prstGeom>
              <a:blipFill>
                <a:blip r:embed="rId3"/>
                <a:stretch>
                  <a:fillRect l="-12000" t="-11628" b="-325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5517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8193C-BB1E-D7BE-F93E-1487F3E9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Transformation der Daten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FEF5EA-B5B0-0D3A-A1CF-E1422AAA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12</a:t>
            </a:fld>
            <a:endParaRPr lang="en-GB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9C002684-E3D5-4B5F-00AC-EE80F49AFB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3716728"/>
              </p:ext>
            </p:extLst>
          </p:nvPr>
        </p:nvGraphicFramePr>
        <p:xfrm>
          <a:off x="1385741" y="1321350"/>
          <a:ext cx="7763376" cy="5217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llipse 4">
            <a:extLst>
              <a:ext uri="{FF2B5EF4-FFF2-40B4-BE49-F238E27FC236}">
                <a16:creationId xmlns:a16="http://schemas.microsoft.com/office/drawing/2014/main" id="{18A51A0F-83DC-EECE-AFF6-79024765B3FA}"/>
              </a:ext>
            </a:extLst>
          </p:cNvPr>
          <p:cNvSpPr/>
          <p:nvPr/>
        </p:nvSpPr>
        <p:spPr>
          <a:xfrm>
            <a:off x="2332699" y="598747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D537C02-E8AF-4533-6887-092410A1AB29}"/>
              </a:ext>
            </a:extLst>
          </p:cNvPr>
          <p:cNvSpPr/>
          <p:nvPr/>
        </p:nvSpPr>
        <p:spPr>
          <a:xfrm>
            <a:off x="2921239" y="59874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A1A4491-333F-842F-BFF9-D3F3B959065B}"/>
              </a:ext>
            </a:extLst>
          </p:cNvPr>
          <p:cNvSpPr/>
          <p:nvPr/>
        </p:nvSpPr>
        <p:spPr>
          <a:xfrm>
            <a:off x="3509779" y="598747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070C521-8CE6-99CD-B445-B86DA72EB554}"/>
              </a:ext>
            </a:extLst>
          </p:cNvPr>
          <p:cNvSpPr/>
          <p:nvPr/>
        </p:nvSpPr>
        <p:spPr>
          <a:xfrm>
            <a:off x="4098319" y="593091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CEADE49-47EB-AD31-5A20-BB7169F68E00}"/>
              </a:ext>
            </a:extLst>
          </p:cNvPr>
          <p:cNvSpPr/>
          <p:nvPr/>
        </p:nvSpPr>
        <p:spPr>
          <a:xfrm>
            <a:off x="4686859" y="5817796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51C5802-C5E1-A22A-3DF7-3E017F8993C5}"/>
              </a:ext>
            </a:extLst>
          </p:cNvPr>
          <p:cNvSpPr/>
          <p:nvPr/>
        </p:nvSpPr>
        <p:spPr>
          <a:xfrm>
            <a:off x="5275399" y="5600979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C43CB62-DC86-DA2E-678F-1E6EADCAEA3C}"/>
              </a:ext>
            </a:extLst>
          </p:cNvPr>
          <p:cNvSpPr/>
          <p:nvPr/>
        </p:nvSpPr>
        <p:spPr>
          <a:xfrm>
            <a:off x="5863939" y="5242763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8140F5D-800C-B02B-E44F-4767983C18E7}"/>
              </a:ext>
            </a:extLst>
          </p:cNvPr>
          <p:cNvSpPr/>
          <p:nvPr/>
        </p:nvSpPr>
        <p:spPr>
          <a:xfrm>
            <a:off x="6452479" y="4761991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72C87FD-9FDE-DF59-FF2E-A130298D76B0}"/>
              </a:ext>
            </a:extLst>
          </p:cNvPr>
          <p:cNvSpPr/>
          <p:nvPr/>
        </p:nvSpPr>
        <p:spPr>
          <a:xfrm>
            <a:off x="7041019" y="390626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21DDEF2-85FE-1249-F9F2-589F0592AAAF}"/>
              </a:ext>
            </a:extLst>
          </p:cNvPr>
          <p:cNvSpPr/>
          <p:nvPr/>
        </p:nvSpPr>
        <p:spPr>
          <a:xfrm>
            <a:off x="7629559" y="283159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4517462A-4926-49B1-8581-679F946D21F5}"/>
              </a:ext>
            </a:extLst>
          </p:cNvPr>
          <p:cNvSpPr/>
          <p:nvPr/>
        </p:nvSpPr>
        <p:spPr>
          <a:xfrm>
            <a:off x="8218099" y="144585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A63BB6C-1B01-7C55-0526-E87B0EA6CB55}"/>
              </a:ext>
            </a:extLst>
          </p:cNvPr>
          <p:cNvCxnSpPr>
            <a:cxnSpLocks/>
          </p:cNvCxnSpPr>
          <p:nvPr/>
        </p:nvCxnSpPr>
        <p:spPr>
          <a:xfrm flipH="1">
            <a:off x="3819730" y="2903456"/>
            <a:ext cx="5451031" cy="373301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A1001CB2-A98B-D294-FD25-CF4EC708A2A6}"/>
                  </a:ext>
                </a:extLst>
              </p:cNvPr>
              <p:cNvSpPr txBox="1"/>
              <p:nvPr/>
            </p:nvSpPr>
            <p:spPr>
              <a:xfrm>
                <a:off x="9477375" y="2803316"/>
                <a:ext cx="1066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/>
                  <a:t>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de-DE" sz="2800" dirty="0"/>
              </a:p>
            </p:txBody>
          </p:sp>
        </mc:Choice>
        <mc:Fallback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A1001CB2-A98B-D294-FD25-CF4EC708A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375" y="2803316"/>
                <a:ext cx="1066800" cy="523220"/>
              </a:xfrm>
              <a:prstGeom prst="rect">
                <a:avLst/>
              </a:prstGeom>
              <a:blipFill>
                <a:blip r:embed="rId3"/>
                <a:stretch>
                  <a:fillRect l="-12000" t="-11628" b="-325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117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8193C-BB1E-D7BE-F93E-1487F3E9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Transformation der Daten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FEF5EA-B5B0-0D3A-A1CF-E1422AAA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13</a:t>
            </a:fld>
            <a:endParaRPr lang="en-GB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9C002684-E3D5-4B5F-00AC-EE80F49AFBDB}"/>
              </a:ext>
            </a:extLst>
          </p:cNvPr>
          <p:cNvGraphicFramePr/>
          <p:nvPr/>
        </p:nvGraphicFramePr>
        <p:xfrm>
          <a:off x="1509484" y="1321350"/>
          <a:ext cx="7686767" cy="5217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Ellipse 5">
            <a:extLst>
              <a:ext uri="{FF2B5EF4-FFF2-40B4-BE49-F238E27FC236}">
                <a16:creationId xmlns:a16="http://schemas.microsoft.com/office/drawing/2014/main" id="{3D537C02-E8AF-4533-6887-092410A1AB29}"/>
              </a:ext>
            </a:extLst>
          </p:cNvPr>
          <p:cNvSpPr/>
          <p:nvPr/>
        </p:nvSpPr>
        <p:spPr>
          <a:xfrm>
            <a:off x="2921239" y="5516138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070C521-8CE6-99CD-B445-B86DA72EB554}"/>
              </a:ext>
            </a:extLst>
          </p:cNvPr>
          <p:cNvSpPr/>
          <p:nvPr/>
        </p:nvSpPr>
        <p:spPr>
          <a:xfrm>
            <a:off x="4098319" y="5516138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51C5802-C5E1-A22A-3DF7-3E017F8993C5}"/>
              </a:ext>
            </a:extLst>
          </p:cNvPr>
          <p:cNvSpPr/>
          <p:nvPr/>
        </p:nvSpPr>
        <p:spPr>
          <a:xfrm>
            <a:off x="5275399" y="5516138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8140F5D-800C-B02B-E44F-4767983C18E7}"/>
              </a:ext>
            </a:extLst>
          </p:cNvPr>
          <p:cNvSpPr/>
          <p:nvPr/>
        </p:nvSpPr>
        <p:spPr>
          <a:xfrm>
            <a:off x="6452479" y="5516138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21DDEF2-85FE-1249-F9F2-589F0592AAAF}"/>
              </a:ext>
            </a:extLst>
          </p:cNvPr>
          <p:cNvSpPr/>
          <p:nvPr/>
        </p:nvSpPr>
        <p:spPr>
          <a:xfrm>
            <a:off x="7629559" y="5518238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8A51A0F-83DC-EECE-AFF6-79024765B3FA}"/>
              </a:ext>
            </a:extLst>
          </p:cNvPr>
          <p:cNvSpPr/>
          <p:nvPr/>
        </p:nvSpPr>
        <p:spPr>
          <a:xfrm>
            <a:off x="2332699" y="55161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A1A4491-333F-842F-BFF9-D3F3B959065B}"/>
              </a:ext>
            </a:extLst>
          </p:cNvPr>
          <p:cNvSpPr/>
          <p:nvPr/>
        </p:nvSpPr>
        <p:spPr>
          <a:xfrm>
            <a:off x="3509779" y="55161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CEADE49-47EB-AD31-5A20-BB7169F68E00}"/>
              </a:ext>
            </a:extLst>
          </p:cNvPr>
          <p:cNvSpPr/>
          <p:nvPr/>
        </p:nvSpPr>
        <p:spPr>
          <a:xfrm>
            <a:off x="4686859" y="55161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C43CB62-DC86-DA2E-678F-1E6EADCAEA3C}"/>
              </a:ext>
            </a:extLst>
          </p:cNvPr>
          <p:cNvSpPr/>
          <p:nvPr/>
        </p:nvSpPr>
        <p:spPr>
          <a:xfrm>
            <a:off x="5863939" y="55161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72C87FD-9FDE-DF59-FF2E-A130298D76B0}"/>
              </a:ext>
            </a:extLst>
          </p:cNvPr>
          <p:cNvSpPr/>
          <p:nvPr/>
        </p:nvSpPr>
        <p:spPr>
          <a:xfrm>
            <a:off x="7041019" y="55182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4517462A-4926-49B1-8581-679F946D21F5}"/>
              </a:ext>
            </a:extLst>
          </p:cNvPr>
          <p:cNvSpPr/>
          <p:nvPr/>
        </p:nvSpPr>
        <p:spPr>
          <a:xfrm>
            <a:off x="8218099" y="55182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498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8193C-BB1E-D7BE-F93E-1487F3E9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Transformation der Daten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FEF5EA-B5B0-0D3A-A1CF-E1422AAA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E7A728-0978-4F84-B02A-B67BD1D5B96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9C002684-E3D5-4B5F-00AC-EE80F49AFBDB}"/>
              </a:ext>
            </a:extLst>
          </p:cNvPr>
          <p:cNvGraphicFramePr/>
          <p:nvPr/>
        </p:nvGraphicFramePr>
        <p:xfrm>
          <a:off x="1509484" y="1321350"/>
          <a:ext cx="7686767" cy="5217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788073BF-0268-B4E1-91BA-A173E06FA004}"/>
              </a:ext>
            </a:extLst>
          </p:cNvPr>
          <p:cNvSpPr/>
          <p:nvPr/>
        </p:nvSpPr>
        <p:spPr>
          <a:xfrm>
            <a:off x="1920240" y="3817620"/>
            <a:ext cx="7056120" cy="1897380"/>
          </a:xfrm>
          <a:custGeom>
            <a:avLst/>
            <a:gdLst>
              <a:gd name="connsiteX0" fmla="*/ 0 w 7056120"/>
              <a:gd name="connsiteY0" fmla="*/ 22860 h 1897380"/>
              <a:gd name="connsiteX1" fmla="*/ 586740 w 7056120"/>
              <a:gd name="connsiteY1" fmla="*/ 1874520 h 1897380"/>
              <a:gd name="connsiteX2" fmla="*/ 1188720 w 7056120"/>
              <a:gd name="connsiteY2" fmla="*/ 0 h 1897380"/>
              <a:gd name="connsiteX3" fmla="*/ 1775460 w 7056120"/>
              <a:gd name="connsiteY3" fmla="*/ 1874520 h 1897380"/>
              <a:gd name="connsiteX4" fmla="*/ 2362200 w 7056120"/>
              <a:gd name="connsiteY4" fmla="*/ 22860 h 1897380"/>
              <a:gd name="connsiteX5" fmla="*/ 2948940 w 7056120"/>
              <a:gd name="connsiteY5" fmla="*/ 1882140 h 1897380"/>
              <a:gd name="connsiteX6" fmla="*/ 3535680 w 7056120"/>
              <a:gd name="connsiteY6" fmla="*/ 15240 h 1897380"/>
              <a:gd name="connsiteX7" fmla="*/ 4122420 w 7056120"/>
              <a:gd name="connsiteY7" fmla="*/ 1882140 h 1897380"/>
              <a:gd name="connsiteX8" fmla="*/ 4716780 w 7056120"/>
              <a:gd name="connsiteY8" fmla="*/ 15240 h 1897380"/>
              <a:gd name="connsiteX9" fmla="*/ 5303520 w 7056120"/>
              <a:gd name="connsiteY9" fmla="*/ 1897380 h 1897380"/>
              <a:gd name="connsiteX10" fmla="*/ 5890260 w 7056120"/>
              <a:gd name="connsiteY10" fmla="*/ 7620 h 1897380"/>
              <a:gd name="connsiteX11" fmla="*/ 6477000 w 7056120"/>
              <a:gd name="connsiteY11" fmla="*/ 1882140 h 1897380"/>
              <a:gd name="connsiteX12" fmla="*/ 7056120 w 7056120"/>
              <a:gd name="connsiteY12" fmla="*/ 15240 h 189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56120" h="1897380">
                <a:moveTo>
                  <a:pt x="0" y="22860"/>
                </a:moveTo>
                <a:cubicBezTo>
                  <a:pt x="194310" y="950595"/>
                  <a:pt x="388620" y="1878330"/>
                  <a:pt x="586740" y="1874520"/>
                </a:cubicBezTo>
                <a:cubicBezTo>
                  <a:pt x="784860" y="1870710"/>
                  <a:pt x="990600" y="0"/>
                  <a:pt x="1188720" y="0"/>
                </a:cubicBezTo>
                <a:cubicBezTo>
                  <a:pt x="1386840" y="0"/>
                  <a:pt x="1579880" y="1870710"/>
                  <a:pt x="1775460" y="1874520"/>
                </a:cubicBezTo>
                <a:cubicBezTo>
                  <a:pt x="1971040" y="1878330"/>
                  <a:pt x="2166620" y="21590"/>
                  <a:pt x="2362200" y="22860"/>
                </a:cubicBezTo>
                <a:cubicBezTo>
                  <a:pt x="2557780" y="24130"/>
                  <a:pt x="2753360" y="1883410"/>
                  <a:pt x="2948940" y="1882140"/>
                </a:cubicBezTo>
                <a:cubicBezTo>
                  <a:pt x="3144520" y="1880870"/>
                  <a:pt x="3340100" y="15240"/>
                  <a:pt x="3535680" y="15240"/>
                </a:cubicBezTo>
                <a:cubicBezTo>
                  <a:pt x="3731260" y="15240"/>
                  <a:pt x="3925570" y="1882140"/>
                  <a:pt x="4122420" y="1882140"/>
                </a:cubicBezTo>
                <a:cubicBezTo>
                  <a:pt x="4319270" y="1882140"/>
                  <a:pt x="4519930" y="12700"/>
                  <a:pt x="4716780" y="15240"/>
                </a:cubicBezTo>
                <a:cubicBezTo>
                  <a:pt x="4913630" y="17780"/>
                  <a:pt x="5107940" y="1898650"/>
                  <a:pt x="5303520" y="1897380"/>
                </a:cubicBezTo>
                <a:cubicBezTo>
                  <a:pt x="5499100" y="1896110"/>
                  <a:pt x="5694680" y="10160"/>
                  <a:pt x="5890260" y="7620"/>
                </a:cubicBezTo>
                <a:cubicBezTo>
                  <a:pt x="6085840" y="5080"/>
                  <a:pt x="6282690" y="1880870"/>
                  <a:pt x="6477000" y="1882140"/>
                </a:cubicBezTo>
                <a:cubicBezTo>
                  <a:pt x="6671310" y="1883410"/>
                  <a:pt x="6901180" y="203200"/>
                  <a:pt x="7056120" y="1524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8A51A0F-83DC-EECE-AFF6-79024765B3FA}"/>
              </a:ext>
            </a:extLst>
          </p:cNvPr>
          <p:cNvSpPr/>
          <p:nvPr/>
        </p:nvSpPr>
        <p:spPr>
          <a:xfrm>
            <a:off x="2332699" y="55161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A1A4491-333F-842F-BFF9-D3F3B959065B}"/>
              </a:ext>
            </a:extLst>
          </p:cNvPr>
          <p:cNvSpPr/>
          <p:nvPr/>
        </p:nvSpPr>
        <p:spPr>
          <a:xfrm>
            <a:off x="3509779" y="55161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CEADE49-47EB-AD31-5A20-BB7169F68E00}"/>
              </a:ext>
            </a:extLst>
          </p:cNvPr>
          <p:cNvSpPr/>
          <p:nvPr/>
        </p:nvSpPr>
        <p:spPr>
          <a:xfrm>
            <a:off x="4686859" y="55161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C43CB62-DC86-DA2E-678F-1E6EADCAEA3C}"/>
              </a:ext>
            </a:extLst>
          </p:cNvPr>
          <p:cNvSpPr/>
          <p:nvPr/>
        </p:nvSpPr>
        <p:spPr>
          <a:xfrm>
            <a:off x="5863939" y="55161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72C87FD-9FDE-DF59-FF2E-A130298D76B0}"/>
              </a:ext>
            </a:extLst>
          </p:cNvPr>
          <p:cNvSpPr/>
          <p:nvPr/>
        </p:nvSpPr>
        <p:spPr>
          <a:xfrm>
            <a:off x="7041019" y="55182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4517462A-4926-49B1-8581-679F946D21F5}"/>
              </a:ext>
            </a:extLst>
          </p:cNvPr>
          <p:cNvSpPr/>
          <p:nvPr/>
        </p:nvSpPr>
        <p:spPr>
          <a:xfrm>
            <a:off x="8218099" y="55182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D537C02-E8AF-4533-6887-092410A1AB29}"/>
              </a:ext>
            </a:extLst>
          </p:cNvPr>
          <p:cNvSpPr/>
          <p:nvPr/>
        </p:nvSpPr>
        <p:spPr>
          <a:xfrm>
            <a:off x="2921239" y="3649238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070C521-8CE6-99CD-B445-B86DA72EB554}"/>
              </a:ext>
            </a:extLst>
          </p:cNvPr>
          <p:cNvSpPr/>
          <p:nvPr/>
        </p:nvSpPr>
        <p:spPr>
          <a:xfrm>
            <a:off x="4098319" y="3649238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51C5802-C5E1-A22A-3DF7-3E017F8993C5}"/>
              </a:ext>
            </a:extLst>
          </p:cNvPr>
          <p:cNvSpPr/>
          <p:nvPr/>
        </p:nvSpPr>
        <p:spPr>
          <a:xfrm>
            <a:off x="5275399" y="3649238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8140F5D-800C-B02B-E44F-4767983C18E7}"/>
              </a:ext>
            </a:extLst>
          </p:cNvPr>
          <p:cNvSpPr/>
          <p:nvPr/>
        </p:nvSpPr>
        <p:spPr>
          <a:xfrm>
            <a:off x="6452479" y="3649238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21DDEF2-85FE-1249-F9F2-589F0592AAAF}"/>
              </a:ext>
            </a:extLst>
          </p:cNvPr>
          <p:cNvSpPr/>
          <p:nvPr/>
        </p:nvSpPr>
        <p:spPr>
          <a:xfrm>
            <a:off x="7629559" y="3651338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B668774-F1D5-9D16-839A-6E262014B08E}"/>
                  </a:ext>
                </a:extLst>
              </p:cNvPr>
              <p:cNvSpPr txBox="1"/>
              <p:nvPr/>
            </p:nvSpPr>
            <p:spPr>
              <a:xfrm>
                <a:off x="9477374" y="2803316"/>
                <a:ext cx="14931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/>
                  <a:t>y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80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de-DE" sz="2800" dirty="0"/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B668774-F1D5-9D16-839A-6E262014B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374" y="2803316"/>
                <a:ext cx="1493145" cy="523220"/>
              </a:xfrm>
              <a:prstGeom prst="rect">
                <a:avLst/>
              </a:prstGeom>
              <a:blipFill>
                <a:blip r:embed="rId3"/>
                <a:stretch>
                  <a:fillRect l="-8571" t="-11628" b="-325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6A3B41D-0B48-C1D6-A0B6-D1084C9097AC}"/>
              </a:ext>
            </a:extLst>
          </p:cNvPr>
          <p:cNvCxnSpPr>
            <a:cxnSpLocks/>
          </p:cNvCxnSpPr>
          <p:nvPr/>
        </p:nvCxnSpPr>
        <p:spPr>
          <a:xfrm>
            <a:off x="1920240" y="4762500"/>
            <a:ext cx="705612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506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8193C-BB1E-D7BE-F93E-1487F3E9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Nicht-lineare SVMs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FEF5EA-B5B0-0D3A-A1CF-E1422AAA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15</a:t>
            </a:fld>
            <a:endParaRPr lang="en-GB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D650E7A-CB0B-535B-30E9-4BA87E63B06F}"/>
              </a:ext>
            </a:extLst>
          </p:cNvPr>
          <p:cNvCxnSpPr>
            <a:cxnSpLocks/>
          </p:cNvCxnSpPr>
          <p:nvPr/>
        </p:nvCxnSpPr>
        <p:spPr>
          <a:xfrm flipV="1">
            <a:off x="4703975" y="1517715"/>
            <a:ext cx="0" cy="44117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5E7800B-F25A-C5B8-587C-6E8E173ACD42}"/>
              </a:ext>
            </a:extLst>
          </p:cNvPr>
          <p:cNvCxnSpPr>
            <a:cxnSpLocks/>
          </p:cNvCxnSpPr>
          <p:nvPr/>
        </p:nvCxnSpPr>
        <p:spPr>
          <a:xfrm>
            <a:off x="3365369" y="4762107"/>
            <a:ext cx="517531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93AA963-C451-463F-E56E-8193753CA168}"/>
              </a:ext>
            </a:extLst>
          </p:cNvPr>
          <p:cNvCxnSpPr>
            <a:cxnSpLocks/>
          </p:cNvCxnSpPr>
          <p:nvPr/>
        </p:nvCxnSpPr>
        <p:spPr>
          <a:xfrm flipV="1">
            <a:off x="3734487" y="3004009"/>
            <a:ext cx="2435258" cy="29254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D531A259-7130-64BD-423B-76FCDA23133D}"/>
              </a:ext>
            </a:extLst>
          </p:cNvPr>
          <p:cNvSpPr/>
          <p:nvPr/>
        </p:nvSpPr>
        <p:spPr>
          <a:xfrm>
            <a:off x="5161624" y="410673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2541CAF-C4C6-7B93-075D-76F4A4E70C9C}"/>
              </a:ext>
            </a:extLst>
          </p:cNvPr>
          <p:cNvSpPr/>
          <p:nvPr/>
        </p:nvSpPr>
        <p:spPr>
          <a:xfrm>
            <a:off x="5673464" y="370305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57DC563-6CC8-B234-688E-8D719FC12A8C}"/>
              </a:ext>
            </a:extLst>
          </p:cNvPr>
          <p:cNvSpPr/>
          <p:nvPr/>
        </p:nvSpPr>
        <p:spPr>
          <a:xfrm>
            <a:off x="5736000" y="423258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5A7D0DE9-BE1E-BC22-42AA-D81515B9A17A}"/>
              </a:ext>
            </a:extLst>
          </p:cNvPr>
          <p:cNvSpPr/>
          <p:nvPr/>
        </p:nvSpPr>
        <p:spPr>
          <a:xfrm>
            <a:off x="4896426" y="446673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E2CAC0E-E686-DF34-D137-2A8C1C578282}"/>
              </a:ext>
            </a:extLst>
          </p:cNvPr>
          <p:cNvSpPr/>
          <p:nvPr/>
        </p:nvSpPr>
        <p:spPr>
          <a:xfrm>
            <a:off x="5256426" y="3429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70AE286-B0F8-B5E7-267A-3450929662C4}"/>
              </a:ext>
            </a:extLst>
          </p:cNvPr>
          <p:cNvSpPr/>
          <p:nvPr/>
        </p:nvSpPr>
        <p:spPr>
          <a:xfrm>
            <a:off x="6226783" y="3929241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A36995F-A898-B98D-D3D7-9ED93CE36ED5}"/>
              </a:ext>
            </a:extLst>
          </p:cNvPr>
          <p:cNvSpPr/>
          <p:nvPr/>
        </p:nvSpPr>
        <p:spPr>
          <a:xfrm>
            <a:off x="5752174" y="3249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03FA348E-EA28-8DB4-0086-171A83A42FA1}"/>
              </a:ext>
            </a:extLst>
          </p:cNvPr>
          <p:cNvSpPr/>
          <p:nvPr/>
        </p:nvSpPr>
        <p:spPr>
          <a:xfrm>
            <a:off x="6529850" y="445650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227603D-9E11-81C0-D467-A05DF290B0C9}"/>
              </a:ext>
            </a:extLst>
          </p:cNvPr>
          <p:cNvSpPr/>
          <p:nvPr/>
        </p:nvSpPr>
        <p:spPr>
          <a:xfrm>
            <a:off x="6324727" y="3363587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58123AAD-8717-E8AC-C648-D652DF668C14}"/>
              </a:ext>
            </a:extLst>
          </p:cNvPr>
          <p:cNvSpPr/>
          <p:nvPr/>
        </p:nvSpPr>
        <p:spPr>
          <a:xfrm>
            <a:off x="7175779" y="433628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6B125F84-48E5-4FB3-047F-F444A8951F4E}"/>
              </a:ext>
            </a:extLst>
          </p:cNvPr>
          <p:cNvSpPr/>
          <p:nvPr/>
        </p:nvSpPr>
        <p:spPr>
          <a:xfrm>
            <a:off x="6889850" y="3926734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1F9CE6E-9469-3455-9C2D-F82A6F48DD2F}"/>
              </a:ext>
            </a:extLst>
          </p:cNvPr>
          <p:cNvSpPr/>
          <p:nvPr/>
        </p:nvSpPr>
        <p:spPr>
          <a:xfrm>
            <a:off x="7551739" y="280893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BAA8132-19CF-ABF1-36F8-3A40A4AD90D9}"/>
              </a:ext>
            </a:extLst>
          </p:cNvPr>
          <p:cNvSpPr/>
          <p:nvPr/>
        </p:nvSpPr>
        <p:spPr>
          <a:xfrm>
            <a:off x="7069149" y="3363587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CBF65AF-1CD1-1AEA-3A5B-0753FC07FE54}"/>
              </a:ext>
            </a:extLst>
          </p:cNvPr>
          <p:cNvSpPr/>
          <p:nvPr/>
        </p:nvSpPr>
        <p:spPr>
          <a:xfrm>
            <a:off x="6265970" y="285690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C2F630C-AB83-3E14-8DA0-F5F0DCC86F4E}"/>
              </a:ext>
            </a:extLst>
          </p:cNvPr>
          <p:cNvSpPr/>
          <p:nvPr/>
        </p:nvSpPr>
        <p:spPr>
          <a:xfrm>
            <a:off x="7665564" y="346384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4E0F4AC-7336-8A38-579D-53517B9C139A}"/>
              </a:ext>
            </a:extLst>
          </p:cNvPr>
          <p:cNvSpPr/>
          <p:nvPr/>
        </p:nvSpPr>
        <p:spPr>
          <a:xfrm>
            <a:off x="6811980" y="284379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726F25A6-C783-40F3-B0BB-8CC59C1E2F0E}"/>
              </a:ext>
            </a:extLst>
          </p:cNvPr>
          <p:cNvSpPr/>
          <p:nvPr/>
        </p:nvSpPr>
        <p:spPr>
          <a:xfrm>
            <a:off x="5618824" y="456393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32E24962-A4CC-C237-04FC-FB23D56615D0}"/>
              </a:ext>
            </a:extLst>
          </p:cNvPr>
          <p:cNvSpPr/>
          <p:nvPr/>
        </p:nvSpPr>
        <p:spPr>
          <a:xfrm>
            <a:off x="7668888" y="3965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6C6A9B89-03AE-F015-F093-5466DF1F6EBC}"/>
              </a:ext>
            </a:extLst>
          </p:cNvPr>
          <p:cNvSpPr/>
          <p:nvPr/>
        </p:nvSpPr>
        <p:spPr>
          <a:xfrm>
            <a:off x="7715884" y="446673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691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llipse 37">
            <a:extLst>
              <a:ext uri="{FF2B5EF4-FFF2-40B4-BE49-F238E27FC236}">
                <a16:creationId xmlns:a16="http://schemas.microsoft.com/office/drawing/2014/main" id="{6B125F84-48E5-4FB3-047F-F444A8951F4E}"/>
              </a:ext>
            </a:extLst>
          </p:cNvPr>
          <p:cNvSpPr/>
          <p:nvPr/>
        </p:nvSpPr>
        <p:spPr>
          <a:xfrm>
            <a:off x="6889850" y="3707659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BAA8132-19CF-ABF1-36F8-3A40A4AD90D9}"/>
              </a:ext>
            </a:extLst>
          </p:cNvPr>
          <p:cNvSpPr/>
          <p:nvPr/>
        </p:nvSpPr>
        <p:spPr>
          <a:xfrm>
            <a:off x="7069149" y="3344537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70AE286-B0F8-B5E7-267A-3450929662C4}"/>
              </a:ext>
            </a:extLst>
          </p:cNvPr>
          <p:cNvSpPr/>
          <p:nvPr/>
        </p:nvSpPr>
        <p:spPr>
          <a:xfrm>
            <a:off x="6226783" y="3719691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227603D-9E11-81C0-D467-A05DF290B0C9}"/>
              </a:ext>
            </a:extLst>
          </p:cNvPr>
          <p:cNvSpPr/>
          <p:nvPr/>
        </p:nvSpPr>
        <p:spPr>
          <a:xfrm>
            <a:off x="6324727" y="3325487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arallelogramm 4">
            <a:extLst>
              <a:ext uri="{FF2B5EF4-FFF2-40B4-BE49-F238E27FC236}">
                <a16:creationId xmlns:a16="http://schemas.microsoft.com/office/drawing/2014/main" id="{B9327A07-8B5E-CB83-F222-4040396F9352}"/>
              </a:ext>
            </a:extLst>
          </p:cNvPr>
          <p:cNvSpPr/>
          <p:nvPr/>
        </p:nvSpPr>
        <p:spPr>
          <a:xfrm rot="20647039">
            <a:off x="4670011" y="3075019"/>
            <a:ext cx="3948432" cy="895732"/>
          </a:xfrm>
          <a:prstGeom prst="parallelogram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98193C-BB1E-D7BE-F93E-1487F3E9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Nicht-lineare SVMs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FEF5EA-B5B0-0D3A-A1CF-E1422AAA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16</a:t>
            </a:fld>
            <a:endParaRPr lang="en-GB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D650E7A-CB0B-535B-30E9-4BA87E63B06F}"/>
              </a:ext>
            </a:extLst>
          </p:cNvPr>
          <p:cNvCxnSpPr>
            <a:cxnSpLocks/>
          </p:cNvCxnSpPr>
          <p:nvPr/>
        </p:nvCxnSpPr>
        <p:spPr>
          <a:xfrm flipV="1">
            <a:off x="4703975" y="1517715"/>
            <a:ext cx="0" cy="44117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5E7800B-F25A-C5B8-587C-6E8E173ACD42}"/>
              </a:ext>
            </a:extLst>
          </p:cNvPr>
          <p:cNvCxnSpPr>
            <a:cxnSpLocks/>
          </p:cNvCxnSpPr>
          <p:nvPr/>
        </p:nvCxnSpPr>
        <p:spPr>
          <a:xfrm>
            <a:off x="3365369" y="4762107"/>
            <a:ext cx="517531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93AA963-C451-463F-E56E-8193753CA168}"/>
              </a:ext>
            </a:extLst>
          </p:cNvPr>
          <p:cNvCxnSpPr>
            <a:cxnSpLocks/>
          </p:cNvCxnSpPr>
          <p:nvPr/>
        </p:nvCxnSpPr>
        <p:spPr>
          <a:xfrm flipV="1">
            <a:off x="3734487" y="3004009"/>
            <a:ext cx="2435258" cy="29254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D531A259-7130-64BD-423B-76FCDA23133D}"/>
              </a:ext>
            </a:extLst>
          </p:cNvPr>
          <p:cNvSpPr/>
          <p:nvPr/>
        </p:nvSpPr>
        <p:spPr>
          <a:xfrm>
            <a:off x="5161624" y="349713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2541CAF-C4C6-7B93-075D-76F4A4E70C9C}"/>
              </a:ext>
            </a:extLst>
          </p:cNvPr>
          <p:cNvSpPr/>
          <p:nvPr/>
        </p:nvSpPr>
        <p:spPr>
          <a:xfrm>
            <a:off x="5673464" y="32934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57DC563-6CC8-B234-688E-8D719FC12A8C}"/>
              </a:ext>
            </a:extLst>
          </p:cNvPr>
          <p:cNvSpPr/>
          <p:nvPr/>
        </p:nvSpPr>
        <p:spPr>
          <a:xfrm>
            <a:off x="5736000" y="350868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5A7D0DE9-BE1E-BC22-42AA-D81515B9A17A}"/>
              </a:ext>
            </a:extLst>
          </p:cNvPr>
          <p:cNvSpPr/>
          <p:nvPr/>
        </p:nvSpPr>
        <p:spPr>
          <a:xfrm>
            <a:off x="4896426" y="307608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E2CAC0E-E686-DF34-D137-2A8C1C578282}"/>
              </a:ext>
            </a:extLst>
          </p:cNvPr>
          <p:cNvSpPr/>
          <p:nvPr/>
        </p:nvSpPr>
        <p:spPr>
          <a:xfrm>
            <a:off x="5256426" y="317182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A36995F-A898-B98D-D3D7-9ED93CE36ED5}"/>
              </a:ext>
            </a:extLst>
          </p:cNvPr>
          <p:cNvSpPr/>
          <p:nvPr/>
        </p:nvSpPr>
        <p:spPr>
          <a:xfrm>
            <a:off x="5752174" y="285847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1F9CE6E-9469-3455-9C2D-F82A6F48DD2F}"/>
              </a:ext>
            </a:extLst>
          </p:cNvPr>
          <p:cNvSpPr/>
          <p:nvPr/>
        </p:nvSpPr>
        <p:spPr>
          <a:xfrm>
            <a:off x="7551739" y="219933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CBF65AF-1CD1-1AEA-3A5B-0753FC07FE54}"/>
              </a:ext>
            </a:extLst>
          </p:cNvPr>
          <p:cNvSpPr/>
          <p:nvPr/>
        </p:nvSpPr>
        <p:spPr>
          <a:xfrm>
            <a:off x="6265970" y="263783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C2F630C-AB83-3E14-8DA0-F5F0DCC86F4E}"/>
              </a:ext>
            </a:extLst>
          </p:cNvPr>
          <p:cNvSpPr/>
          <p:nvPr/>
        </p:nvSpPr>
        <p:spPr>
          <a:xfrm>
            <a:off x="7665564" y="270184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4E0F4AC-7336-8A38-579D-53517B9C139A}"/>
              </a:ext>
            </a:extLst>
          </p:cNvPr>
          <p:cNvSpPr/>
          <p:nvPr/>
        </p:nvSpPr>
        <p:spPr>
          <a:xfrm>
            <a:off x="6811980" y="250089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726F25A6-C783-40F3-B0BB-8CC59C1E2F0E}"/>
              </a:ext>
            </a:extLst>
          </p:cNvPr>
          <p:cNvSpPr/>
          <p:nvPr/>
        </p:nvSpPr>
        <p:spPr>
          <a:xfrm>
            <a:off x="5618824" y="367810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32E24962-A4CC-C237-04FC-FB23D56615D0}"/>
              </a:ext>
            </a:extLst>
          </p:cNvPr>
          <p:cNvSpPr/>
          <p:nvPr/>
        </p:nvSpPr>
        <p:spPr>
          <a:xfrm>
            <a:off x="7668888" y="303184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6C6A9B89-03AE-F015-F093-5466DF1F6EBC}"/>
              </a:ext>
            </a:extLst>
          </p:cNvPr>
          <p:cNvSpPr/>
          <p:nvPr/>
        </p:nvSpPr>
        <p:spPr>
          <a:xfrm>
            <a:off x="7715884" y="315228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03FA348E-EA28-8DB4-0086-171A83A42FA1}"/>
              </a:ext>
            </a:extLst>
          </p:cNvPr>
          <p:cNvSpPr/>
          <p:nvPr/>
        </p:nvSpPr>
        <p:spPr>
          <a:xfrm>
            <a:off x="6529850" y="318967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58123AAD-8717-E8AC-C648-D652DF668C14}"/>
              </a:ext>
            </a:extLst>
          </p:cNvPr>
          <p:cNvSpPr/>
          <p:nvPr/>
        </p:nvSpPr>
        <p:spPr>
          <a:xfrm>
            <a:off x="7175779" y="297420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198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0C135335-C0D2-4D10-0C9B-B9124F03CAC2}"/>
              </a:ext>
            </a:extLst>
          </p:cNvPr>
          <p:cNvSpPr/>
          <p:nvPr/>
        </p:nvSpPr>
        <p:spPr>
          <a:xfrm rot="19734655">
            <a:off x="6074074" y="3249000"/>
            <a:ext cx="1477665" cy="1207499"/>
          </a:xfrm>
          <a:prstGeom prst="ellipse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98193C-BB1E-D7BE-F93E-1487F3E9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Nicht-lineare SVMs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FEF5EA-B5B0-0D3A-A1CF-E1422AAA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17</a:t>
            </a:fld>
            <a:endParaRPr lang="en-GB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D650E7A-CB0B-535B-30E9-4BA87E63B06F}"/>
              </a:ext>
            </a:extLst>
          </p:cNvPr>
          <p:cNvCxnSpPr>
            <a:cxnSpLocks/>
          </p:cNvCxnSpPr>
          <p:nvPr/>
        </p:nvCxnSpPr>
        <p:spPr>
          <a:xfrm flipV="1">
            <a:off x="4703975" y="1517715"/>
            <a:ext cx="0" cy="44117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5E7800B-F25A-C5B8-587C-6E8E173ACD42}"/>
              </a:ext>
            </a:extLst>
          </p:cNvPr>
          <p:cNvCxnSpPr>
            <a:cxnSpLocks/>
          </p:cNvCxnSpPr>
          <p:nvPr/>
        </p:nvCxnSpPr>
        <p:spPr>
          <a:xfrm>
            <a:off x="3365369" y="4762107"/>
            <a:ext cx="517531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93AA963-C451-463F-E56E-8193753CA168}"/>
              </a:ext>
            </a:extLst>
          </p:cNvPr>
          <p:cNvCxnSpPr>
            <a:cxnSpLocks/>
          </p:cNvCxnSpPr>
          <p:nvPr/>
        </p:nvCxnSpPr>
        <p:spPr>
          <a:xfrm flipV="1">
            <a:off x="3734487" y="3004009"/>
            <a:ext cx="2435258" cy="29254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D531A259-7130-64BD-423B-76FCDA23133D}"/>
              </a:ext>
            </a:extLst>
          </p:cNvPr>
          <p:cNvSpPr/>
          <p:nvPr/>
        </p:nvSpPr>
        <p:spPr>
          <a:xfrm>
            <a:off x="5161624" y="410673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2541CAF-C4C6-7B93-075D-76F4A4E70C9C}"/>
              </a:ext>
            </a:extLst>
          </p:cNvPr>
          <p:cNvSpPr/>
          <p:nvPr/>
        </p:nvSpPr>
        <p:spPr>
          <a:xfrm>
            <a:off x="5673464" y="370305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57DC563-6CC8-B234-688E-8D719FC12A8C}"/>
              </a:ext>
            </a:extLst>
          </p:cNvPr>
          <p:cNvSpPr/>
          <p:nvPr/>
        </p:nvSpPr>
        <p:spPr>
          <a:xfrm>
            <a:off x="5736000" y="423258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5A7D0DE9-BE1E-BC22-42AA-D81515B9A17A}"/>
              </a:ext>
            </a:extLst>
          </p:cNvPr>
          <p:cNvSpPr/>
          <p:nvPr/>
        </p:nvSpPr>
        <p:spPr>
          <a:xfrm>
            <a:off x="4896426" y="446673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E2CAC0E-E686-DF34-D137-2A8C1C578282}"/>
              </a:ext>
            </a:extLst>
          </p:cNvPr>
          <p:cNvSpPr/>
          <p:nvPr/>
        </p:nvSpPr>
        <p:spPr>
          <a:xfrm>
            <a:off x="5256426" y="3429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70AE286-B0F8-B5E7-267A-3450929662C4}"/>
              </a:ext>
            </a:extLst>
          </p:cNvPr>
          <p:cNvSpPr/>
          <p:nvPr/>
        </p:nvSpPr>
        <p:spPr>
          <a:xfrm>
            <a:off x="6226783" y="3929241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A36995F-A898-B98D-D3D7-9ED93CE36ED5}"/>
              </a:ext>
            </a:extLst>
          </p:cNvPr>
          <p:cNvSpPr/>
          <p:nvPr/>
        </p:nvSpPr>
        <p:spPr>
          <a:xfrm>
            <a:off x="5752174" y="3249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03FA348E-EA28-8DB4-0086-171A83A42FA1}"/>
              </a:ext>
            </a:extLst>
          </p:cNvPr>
          <p:cNvSpPr/>
          <p:nvPr/>
        </p:nvSpPr>
        <p:spPr>
          <a:xfrm>
            <a:off x="6529850" y="445650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227603D-9E11-81C0-D467-A05DF290B0C9}"/>
              </a:ext>
            </a:extLst>
          </p:cNvPr>
          <p:cNvSpPr/>
          <p:nvPr/>
        </p:nvSpPr>
        <p:spPr>
          <a:xfrm>
            <a:off x="6324727" y="3363587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58123AAD-8717-E8AC-C648-D652DF668C14}"/>
              </a:ext>
            </a:extLst>
          </p:cNvPr>
          <p:cNvSpPr/>
          <p:nvPr/>
        </p:nvSpPr>
        <p:spPr>
          <a:xfrm>
            <a:off x="7175779" y="433628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6B125F84-48E5-4FB3-047F-F444A8951F4E}"/>
              </a:ext>
            </a:extLst>
          </p:cNvPr>
          <p:cNvSpPr/>
          <p:nvPr/>
        </p:nvSpPr>
        <p:spPr>
          <a:xfrm>
            <a:off x="6889850" y="3926734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1F9CE6E-9469-3455-9C2D-F82A6F48DD2F}"/>
              </a:ext>
            </a:extLst>
          </p:cNvPr>
          <p:cNvSpPr/>
          <p:nvPr/>
        </p:nvSpPr>
        <p:spPr>
          <a:xfrm>
            <a:off x="7551739" y="280893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BAA8132-19CF-ABF1-36F8-3A40A4AD90D9}"/>
              </a:ext>
            </a:extLst>
          </p:cNvPr>
          <p:cNvSpPr/>
          <p:nvPr/>
        </p:nvSpPr>
        <p:spPr>
          <a:xfrm>
            <a:off x="7069149" y="3363587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CBF65AF-1CD1-1AEA-3A5B-0753FC07FE54}"/>
              </a:ext>
            </a:extLst>
          </p:cNvPr>
          <p:cNvSpPr/>
          <p:nvPr/>
        </p:nvSpPr>
        <p:spPr>
          <a:xfrm>
            <a:off x="6265970" y="285690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C2F630C-AB83-3E14-8DA0-F5F0DCC86F4E}"/>
              </a:ext>
            </a:extLst>
          </p:cNvPr>
          <p:cNvSpPr/>
          <p:nvPr/>
        </p:nvSpPr>
        <p:spPr>
          <a:xfrm>
            <a:off x="7665564" y="346384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4E0F4AC-7336-8A38-579D-53517B9C139A}"/>
              </a:ext>
            </a:extLst>
          </p:cNvPr>
          <p:cNvSpPr/>
          <p:nvPr/>
        </p:nvSpPr>
        <p:spPr>
          <a:xfrm>
            <a:off x="6811980" y="284379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726F25A6-C783-40F3-B0BB-8CC59C1E2F0E}"/>
              </a:ext>
            </a:extLst>
          </p:cNvPr>
          <p:cNvSpPr/>
          <p:nvPr/>
        </p:nvSpPr>
        <p:spPr>
          <a:xfrm>
            <a:off x="5618824" y="456393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32E24962-A4CC-C237-04FC-FB23D56615D0}"/>
              </a:ext>
            </a:extLst>
          </p:cNvPr>
          <p:cNvSpPr/>
          <p:nvPr/>
        </p:nvSpPr>
        <p:spPr>
          <a:xfrm>
            <a:off x="7668888" y="3965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6C6A9B89-03AE-F015-F093-5466DF1F6EBC}"/>
              </a:ext>
            </a:extLst>
          </p:cNvPr>
          <p:cNvSpPr/>
          <p:nvPr/>
        </p:nvSpPr>
        <p:spPr>
          <a:xfrm>
            <a:off x="7715884" y="446673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4B3FCEC-52A4-0A6B-E711-CA2BC56A2768}"/>
              </a:ext>
            </a:extLst>
          </p:cNvPr>
          <p:cNvSpPr txBox="1"/>
          <p:nvPr/>
        </p:nvSpPr>
        <p:spPr>
          <a:xfrm>
            <a:off x="5916000" y="5533567"/>
            <a:ext cx="477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Video zum besseren Verständnis:</a:t>
            </a:r>
          </a:p>
          <a:p>
            <a:r>
              <a:rPr lang="de-DE" dirty="0">
                <a:hlinkClick r:id="rId2"/>
              </a:rPr>
              <a:t>https://www.youtube.com/watch?v=Q7vT0--5VII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7781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8193C-BB1E-D7BE-F93E-1487F3E9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Nicht-lineare SVMs und Kernel-Trick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C8BFC4-047A-73F6-A35A-075681C54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/>
              <a:t>Nicht-lineare Daten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In vielen realen Anwendungen sind die Daten nicht linear trennbar.</a:t>
            </a:r>
          </a:p>
          <a:p>
            <a:r>
              <a:rPr lang="de-DE" b="1" dirty="0"/>
              <a:t>Kernel-Trick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Der Kernel-Trick ermöglicht es, die Daten in eine höhere Dimension zu transformieren, in der sie linear trennbar sind, ohne die Berechnungen explizit durchzuführen.</a:t>
            </a:r>
          </a:p>
          <a:p>
            <a:r>
              <a:rPr lang="de-DE" b="1" dirty="0"/>
              <a:t>Arten von Kernels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Linearer Kernel</a:t>
            </a:r>
          </a:p>
          <a:p>
            <a:pPr lvl="1"/>
            <a:r>
              <a:rPr lang="de-DE" dirty="0"/>
              <a:t>Polynomialer Kernel</a:t>
            </a:r>
          </a:p>
          <a:p>
            <a:pPr lvl="1"/>
            <a:r>
              <a:rPr lang="de-DE" dirty="0"/>
              <a:t>Radial Basis </a:t>
            </a:r>
            <a:r>
              <a:rPr lang="de-DE" dirty="0" err="1"/>
              <a:t>Function</a:t>
            </a:r>
            <a:r>
              <a:rPr lang="de-DE" dirty="0"/>
              <a:t> (RBF) Kernel</a:t>
            </a:r>
          </a:p>
          <a:p>
            <a:pPr lvl="1"/>
            <a:r>
              <a:rPr lang="de-DE" dirty="0"/>
              <a:t>Sigmoid Kernel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C787A6-F894-E21F-A6E2-85985DA3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169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8193C-BB1E-D7BE-F93E-1487F3E9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Erweiterungen und 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C8BFC4-047A-73F6-A35A-075681C54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7758"/>
          </a:xfrm>
        </p:spPr>
        <p:txBody>
          <a:bodyPr>
            <a:normAutofit/>
          </a:bodyPr>
          <a:lstStyle/>
          <a:p>
            <a:r>
              <a:rPr lang="de-DE" b="1" dirty="0"/>
              <a:t>Erweiterungen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Verwendung anderer Kernels (polynomial, </a:t>
            </a:r>
            <a:r>
              <a:rPr lang="de-DE" dirty="0" err="1"/>
              <a:t>sigmoid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Parameteroptimierung mit </a:t>
            </a:r>
            <a:r>
              <a:rPr lang="de-DE" dirty="0" err="1"/>
              <a:t>Grid</a:t>
            </a:r>
            <a:r>
              <a:rPr lang="de-DE" dirty="0"/>
              <a:t> Search</a:t>
            </a:r>
          </a:p>
          <a:p>
            <a:pPr lvl="1"/>
            <a:r>
              <a:rPr lang="de-DE" dirty="0"/>
              <a:t>Verwendung von SVMs für Regression (SVR)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b="1" dirty="0"/>
              <a:t>Real-World Anwendungen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Spam-Filterung</a:t>
            </a:r>
          </a:p>
          <a:p>
            <a:pPr lvl="1"/>
            <a:r>
              <a:rPr lang="de-DE" dirty="0"/>
              <a:t>Gesichtserkennung</a:t>
            </a:r>
          </a:p>
          <a:p>
            <a:pPr lvl="1"/>
            <a:r>
              <a:rPr lang="de-DE" dirty="0"/>
              <a:t>Medizinische Diagnose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5233A7-AB96-C855-4C59-216041C0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84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8193C-BB1E-D7BE-F93E-1487F3E9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Support Vector </a:t>
            </a:r>
            <a:r>
              <a:rPr lang="de-DE" dirty="0" err="1">
                <a:solidFill>
                  <a:schemeClr val="accent5">
                    <a:lumMod val="75000"/>
                  </a:schemeClr>
                </a:solidFill>
              </a:rPr>
              <a:t>Machine</a:t>
            </a:r>
            <a:endParaRPr lang="de-D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C8BFC4-047A-73F6-A35A-075681C54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Definition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Eine Support Vector </a:t>
            </a:r>
            <a:r>
              <a:rPr lang="de-DE" dirty="0" err="1"/>
              <a:t>Machine</a:t>
            </a:r>
            <a:r>
              <a:rPr lang="de-DE" dirty="0"/>
              <a:t> (SVM) ist ein überwachter Lernalgorithmus, der verwendet wird, um Daten in verschiedene Klassen zu trennen. SVMs suchen nach der optimalen Grenze (Hyperplane), die die Datenpunkte zweier Klassen maximal trennt.</a:t>
            </a:r>
          </a:p>
          <a:p>
            <a:pPr marL="0" indent="0">
              <a:buNone/>
            </a:pPr>
            <a:r>
              <a:rPr lang="de-DE" b="1" dirty="0"/>
              <a:t>Anwendungsbereiche</a:t>
            </a:r>
            <a:r>
              <a:rPr lang="de-DE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Bildklassifikation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Textklassifikation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Bioinformatik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B57714-4AAC-E02D-5176-8117B640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7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8193C-BB1E-D7BE-F93E-1487F3E9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Übungsaufgabe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38C7F8-4C74-691A-CA96-738DFFFB19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82614"/>
            <a:ext cx="1051560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600" dirty="0"/>
              <a:t>Verwenden Sie den </a:t>
            </a:r>
            <a:r>
              <a:rPr lang="de-DE" altLang="de-DE" sz="2600" b="1" dirty="0" err="1"/>
              <a:t>digits</a:t>
            </a:r>
            <a:r>
              <a:rPr lang="de-DE" altLang="de-DE" sz="2600" b="1" dirty="0"/>
              <a:t>-Datensatz</a:t>
            </a:r>
            <a:r>
              <a:rPr lang="de-DE" altLang="de-DE" sz="2600" dirty="0"/>
              <a:t> aus </a:t>
            </a:r>
            <a:r>
              <a:rPr lang="de-DE" altLang="de-DE" sz="2600" b="1" dirty="0" err="1"/>
              <a:t>sklearn.datasets</a:t>
            </a:r>
            <a:r>
              <a:rPr lang="de-DE" altLang="de-DE" sz="2600" dirty="0"/>
              <a:t>, um ein </a:t>
            </a:r>
            <a:r>
              <a:rPr lang="de-DE" altLang="de-DE" sz="2600" b="1" dirty="0"/>
              <a:t>SVM-Modell</a:t>
            </a:r>
            <a:r>
              <a:rPr lang="de-DE" altLang="de-DE" sz="2600" dirty="0"/>
              <a:t> zu trainieren und die </a:t>
            </a:r>
            <a:r>
              <a:rPr lang="de-DE" altLang="de-DE" sz="2600" b="1" dirty="0"/>
              <a:t>Genauigkeit</a:t>
            </a:r>
            <a:r>
              <a:rPr lang="de-DE" altLang="de-DE" sz="2600" dirty="0"/>
              <a:t> auf den Testdaten zu evaluieren. Implementieren Sie das Modell in </a:t>
            </a:r>
            <a:r>
              <a:rPr lang="de-DE" altLang="de-DE" sz="2600" b="1" dirty="0"/>
              <a:t>Python</a:t>
            </a:r>
            <a:r>
              <a:rPr lang="de-DE" altLang="de-DE" sz="2600" dirty="0"/>
              <a:t> und visualisieren Sie die Ergebnisse.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658EEF-8DD1-51F7-8B82-9FAB7C24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84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8193C-BB1E-D7BE-F93E-1487F3E9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Historischer</a:t>
            </a:r>
            <a:r>
              <a:rPr lang="de-DE" dirty="0"/>
              <a:t> 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Hintergrund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C8BFC4-047A-73F6-A35A-075681C54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Entwicklung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SVMs wurden in den 1990er Jahren von Vladimir </a:t>
            </a:r>
            <a:r>
              <a:rPr lang="de-DE" dirty="0" err="1"/>
              <a:t>Vapnik</a:t>
            </a:r>
            <a:r>
              <a:rPr lang="de-DE" dirty="0"/>
              <a:t> und seinen Kollegen entwickelt.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Einfluss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SVMs haben das Feld des maschinellen Lernens stark beeinflusst, insbesondere durch ihre Anwendung auf hochdimensionale Daten und ihre Fähigkeit, robuste Klassifikationsmodelle zu erstellen.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B1F3A5-11E9-2DE5-F491-ECFDCBE0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3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8193C-BB1E-D7BE-F93E-1487F3E9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Beispiel 1D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FEF5EA-B5B0-0D3A-A1CF-E1422AAA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4</a:t>
            </a:fld>
            <a:endParaRPr lang="en-GB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9D60395-28DB-C58A-A835-C6A4B794B5DA}"/>
              </a:ext>
            </a:extLst>
          </p:cNvPr>
          <p:cNvSpPr/>
          <p:nvPr/>
        </p:nvSpPr>
        <p:spPr>
          <a:xfrm>
            <a:off x="3569075" y="324682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D8BB8FA-715C-2173-1F1B-FF91689C7C87}"/>
              </a:ext>
            </a:extLst>
          </p:cNvPr>
          <p:cNvSpPr/>
          <p:nvPr/>
        </p:nvSpPr>
        <p:spPr>
          <a:xfrm>
            <a:off x="4087235" y="324682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A016930-E683-4DFA-9962-8FF25BC4CB17}"/>
              </a:ext>
            </a:extLst>
          </p:cNvPr>
          <p:cNvSpPr/>
          <p:nvPr/>
        </p:nvSpPr>
        <p:spPr>
          <a:xfrm>
            <a:off x="4714252" y="324682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6F64CCA-2928-021C-B4D9-F4B9E5CA7CCC}"/>
              </a:ext>
            </a:extLst>
          </p:cNvPr>
          <p:cNvSpPr/>
          <p:nvPr/>
        </p:nvSpPr>
        <p:spPr>
          <a:xfrm>
            <a:off x="3180138" y="324176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8CACA3D-C40C-59A6-A4A9-F37F25EA446C}"/>
              </a:ext>
            </a:extLst>
          </p:cNvPr>
          <p:cNvSpPr/>
          <p:nvPr/>
        </p:nvSpPr>
        <p:spPr>
          <a:xfrm>
            <a:off x="2686630" y="324176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876A2E0-99ED-8416-F1A1-68055F5D6C4B}"/>
              </a:ext>
            </a:extLst>
          </p:cNvPr>
          <p:cNvSpPr/>
          <p:nvPr/>
        </p:nvSpPr>
        <p:spPr>
          <a:xfrm>
            <a:off x="6347143" y="3249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C8A9024-6A5E-C0C3-F673-2EC89DBE537F}"/>
              </a:ext>
            </a:extLst>
          </p:cNvPr>
          <p:cNvSpPr/>
          <p:nvPr/>
        </p:nvSpPr>
        <p:spPr>
          <a:xfrm>
            <a:off x="6865303" y="3249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A1E9ECA-A1F5-7419-9F46-909B060E3813}"/>
              </a:ext>
            </a:extLst>
          </p:cNvPr>
          <p:cNvSpPr/>
          <p:nvPr/>
        </p:nvSpPr>
        <p:spPr>
          <a:xfrm>
            <a:off x="7254240" y="3249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08C74A7-E098-65A9-677E-2677018F7239}"/>
              </a:ext>
            </a:extLst>
          </p:cNvPr>
          <p:cNvSpPr/>
          <p:nvPr/>
        </p:nvSpPr>
        <p:spPr>
          <a:xfrm>
            <a:off x="7910331" y="3249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883EE65-E0FD-4ED9-CD78-BC86B73BC763}"/>
              </a:ext>
            </a:extLst>
          </p:cNvPr>
          <p:cNvSpPr/>
          <p:nvPr/>
        </p:nvSpPr>
        <p:spPr>
          <a:xfrm>
            <a:off x="8425543" y="3249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09D0397-A413-073D-776F-15415704F8DC}"/>
              </a:ext>
            </a:extLst>
          </p:cNvPr>
          <p:cNvCxnSpPr/>
          <p:nvPr/>
        </p:nvCxnSpPr>
        <p:spPr>
          <a:xfrm>
            <a:off x="5120367" y="2749731"/>
            <a:ext cx="0" cy="1358538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AE5AA0FB-3A01-D6D3-A22F-3E260FABAE07}"/>
              </a:ext>
            </a:extLst>
          </p:cNvPr>
          <p:cNvSpPr/>
          <p:nvPr/>
        </p:nvSpPr>
        <p:spPr>
          <a:xfrm>
            <a:off x="5183901" y="3241766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60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8193C-BB1E-D7BE-F93E-1487F3E9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Beispiel 1D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FEF5EA-B5B0-0D3A-A1CF-E1422AAA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5</a:t>
            </a:fld>
            <a:endParaRPr lang="en-GB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9D60395-28DB-C58A-A835-C6A4B794B5DA}"/>
              </a:ext>
            </a:extLst>
          </p:cNvPr>
          <p:cNvSpPr/>
          <p:nvPr/>
        </p:nvSpPr>
        <p:spPr>
          <a:xfrm>
            <a:off x="3569075" y="324682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D8BB8FA-715C-2173-1F1B-FF91689C7C87}"/>
              </a:ext>
            </a:extLst>
          </p:cNvPr>
          <p:cNvSpPr/>
          <p:nvPr/>
        </p:nvSpPr>
        <p:spPr>
          <a:xfrm>
            <a:off x="4087235" y="324682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A016930-E683-4DFA-9962-8FF25BC4CB17}"/>
              </a:ext>
            </a:extLst>
          </p:cNvPr>
          <p:cNvSpPr/>
          <p:nvPr/>
        </p:nvSpPr>
        <p:spPr>
          <a:xfrm>
            <a:off x="4714252" y="324682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6F64CCA-2928-021C-B4D9-F4B9E5CA7CCC}"/>
              </a:ext>
            </a:extLst>
          </p:cNvPr>
          <p:cNvSpPr/>
          <p:nvPr/>
        </p:nvSpPr>
        <p:spPr>
          <a:xfrm>
            <a:off x="3180138" y="324176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8CACA3D-C40C-59A6-A4A9-F37F25EA446C}"/>
              </a:ext>
            </a:extLst>
          </p:cNvPr>
          <p:cNvSpPr/>
          <p:nvPr/>
        </p:nvSpPr>
        <p:spPr>
          <a:xfrm>
            <a:off x="2686630" y="324176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876A2E0-99ED-8416-F1A1-68055F5D6C4B}"/>
              </a:ext>
            </a:extLst>
          </p:cNvPr>
          <p:cNvSpPr/>
          <p:nvPr/>
        </p:nvSpPr>
        <p:spPr>
          <a:xfrm>
            <a:off x="6347143" y="3249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C8A9024-6A5E-C0C3-F673-2EC89DBE537F}"/>
              </a:ext>
            </a:extLst>
          </p:cNvPr>
          <p:cNvSpPr/>
          <p:nvPr/>
        </p:nvSpPr>
        <p:spPr>
          <a:xfrm>
            <a:off x="6865303" y="3249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A1E9ECA-A1F5-7419-9F46-909B060E3813}"/>
              </a:ext>
            </a:extLst>
          </p:cNvPr>
          <p:cNvSpPr/>
          <p:nvPr/>
        </p:nvSpPr>
        <p:spPr>
          <a:xfrm>
            <a:off x="7254240" y="3249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08C74A7-E098-65A9-677E-2677018F7239}"/>
              </a:ext>
            </a:extLst>
          </p:cNvPr>
          <p:cNvSpPr/>
          <p:nvPr/>
        </p:nvSpPr>
        <p:spPr>
          <a:xfrm>
            <a:off x="7910331" y="3249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883EE65-E0FD-4ED9-CD78-BC86B73BC763}"/>
              </a:ext>
            </a:extLst>
          </p:cNvPr>
          <p:cNvSpPr/>
          <p:nvPr/>
        </p:nvSpPr>
        <p:spPr>
          <a:xfrm>
            <a:off x="8425543" y="3249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09D0397-A413-073D-776F-15415704F8DC}"/>
              </a:ext>
            </a:extLst>
          </p:cNvPr>
          <p:cNvCxnSpPr/>
          <p:nvPr/>
        </p:nvCxnSpPr>
        <p:spPr>
          <a:xfrm>
            <a:off x="5721532" y="2749731"/>
            <a:ext cx="0" cy="1358538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DC985EF-2C78-F068-8151-5FA8E1AC59A5}"/>
              </a:ext>
            </a:extLst>
          </p:cNvPr>
          <p:cNvCxnSpPr/>
          <p:nvPr/>
        </p:nvCxnSpPr>
        <p:spPr>
          <a:xfrm>
            <a:off x="6347143" y="2749731"/>
            <a:ext cx="0" cy="1358538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3DC69F02-804E-B9DA-D747-92C68F501452}"/>
              </a:ext>
            </a:extLst>
          </p:cNvPr>
          <p:cNvCxnSpPr/>
          <p:nvPr/>
        </p:nvCxnSpPr>
        <p:spPr>
          <a:xfrm>
            <a:off x="5074252" y="2749731"/>
            <a:ext cx="0" cy="1358538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D0381084-97E0-CF24-0990-23418D88EB8A}"/>
              </a:ext>
            </a:extLst>
          </p:cNvPr>
          <p:cNvSpPr/>
          <p:nvPr/>
        </p:nvSpPr>
        <p:spPr>
          <a:xfrm>
            <a:off x="5183901" y="3241766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338F9E3-B0AF-3D34-CB37-DB2E8060079D}"/>
              </a:ext>
            </a:extLst>
          </p:cNvPr>
          <p:cNvSpPr/>
          <p:nvPr/>
        </p:nvSpPr>
        <p:spPr>
          <a:xfrm>
            <a:off x="5181533" y="323671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6D11F0C0-D802-76A1-199F-6306EC08ECC0}"/>
              </a:ext>
            </a:extLst>
          </p:cNvPr>
          <p:cNvGrpSpPr/>
          <p:nvPr/>
        </p:nvGrpSpPr>
        <p:grpSpPr>
          <a:xfrm>
            <a:off x="5074252" y="4346565"/>
            <a:ext cx="1272891" cy="369332"/>
            <a:chOff x="5074252" y="4346565"/>
            <a:chExt cx="1272891" cy="369332"/>
          </a:xfrm>
        </p:grpSpPr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EB23420A-7581-9BC4-A338-C7860B0EF6EB}"/>
                </a:ext>
              </a:extLst>
            </p:cNvPr>
            <p:cNvCxnSpPr/>
            <p:nvPr/>
          </p:nvCxnSpPr>
          <p:spPr>
            <a:xfrm>
              <a:off x="5074252" y="4346565"/>
              <a:ext cx="1272891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3AF5B75C-BBD8-BF97-3993-C6B5BE8C7A5D}"/>
                </a:ext>
              </a:extLst>
            </p:cNvPr>
            <p:cNvSpPr txBox="1"/>
            <p:nvPr/>
          </p:nvSpPr>
          <p:spPr>
            <a:xfrm>
              <a:off x="5284106" y="4346565"/>
              <a:ext cx="853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Margin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A7FC9B44-B8CF-4D30-5A27-F4B5AADD662F}"/>
              </a:ext>
            </a:extLst>
          </p:cNvPr>
          <p:cNvGrpSpPr/>
          <p:nvPr/>
        </p:nvGrpSpPr>
        <p:grpSpPr>
          <a:xfrm>
            <a:off x="5721532" y="1815959"/>
            <a:ext cx="1622163" cy="933772"/>
            <a:chOff x="5721532" y="1815959"/>
            <a:chExt cx="1622163" cy="933772"/>
          </a:xfrm>
        </p:grpSpPr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8EBEDA75-E651-4F60-3170-6BEA9BF47D16}"/>
                </a:ext>
              </a:extLst>
            </p:cNvPr>
            <p:cNvCxnSpPr/>
            <p:nvPr/>
          </p:nvCxnSpPr>
          <p:spPr>
            <a:xfrm flipH="1">
              <a:off x="5721532" y="2130458"/>
              <a:ext cx="415756" cy="61927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1348230F-C049-EDBF-193C-5352496AB8F4}"/>
                </a:ext>
              </a:extLst>
            </p:cNvPr>
            <p:cNvSpPr txBox="1"/>
            <p:nvPr/>
          </p:nvSpPr>
          <p:spPr>
            <a:xfrm>
              <a:off x="6070590" y="1815959"/>
              <a:ext cx="1273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Hyperplane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865ADCEC-6969-1B74-F96A-D5ECE33E1853}"/>
              </a:ext>
            </a:extLst>
          </p:cNvPr>
          <p:cNvGrpSpPr/>
          <p:nvPr/>
        </p:nvGrpSpPr>
        <p:grpSpPr>
          <a:xfrm>
            <a:off x="4894251" y="3606823"/>
            <a:ext cx="2274196" cy="2069188"/>
            <a:chOff x="4894251" y="3606823"/>
            <a:chExt cx="2274196" cy="2069188"/>
          </a:xfrm>
        </p:grpSpPr>
        <p:cxnSp>
          <p:nvCxnSpPr>
            <p:cNvPr id="28" name="Verbinder: gewinkelt 27">
              <a:extLst>
                <a:ext uri="{FF2B5EF4-FFF2-40B4-BE49-F238E27FC236}">
                  <a16:creationId xmlns:a16="http://schemas.microsoft.com/office/drawing/2014/main" id="{7AE81C83-9584-74CB-7FBA-D6B1BDE2198C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 rot="16200000" flipH="1">
              <a:off x="4330609" y="4170465"/>
              <a:ext cx="1879580" cy="752295"/>
            </a:xfrm>
            <a:prstGeom prst="bentConnector3">
              <a:avLst>
                <a:gd name="adj1" fmla="val 100154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8E2D0BE6-EC33-236B-BE8A-E0981E17D8E4}"/>
                </a:ext>
              </a:extLst>
            </p:cNvPr>
            <p:cNvSpPr txBox="1"/>
            <p:nvPr/>
          </p:nvSpPr>
          <p:spPr>
            <a:xfrm>
              <a:off x="5570830" y="5306679"/>
              <a:ext cx="1597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Support Vector</a:t>
              </a:r>
            </a:p>
          </p:txBody>
        </p: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8A440706-05E8-2469-129A-D00564B55131}"/>
                </a:ext>
              </a:extLst>
            </p:cNvPr>
            <p:cNvCxnSpPr>
              <a:stCxn id="10" idx="4"/>
            </p:cNvCxnSpPr>
            <p:nvPr/>
          </p:nvCxnSpPr>
          <p:spPr>
            <a:xfrm>
              <a:off x="6527143" y="3609000"/>
              <a:ext cx="0" cy="176427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Textfeld 38">
            <a:extLst>
              <a:ext uri="{FF2B5EF4-FFF2-40B4-BE49-F238E27FC236}">
                <a16:creationId xmlns:a16="http://schemas.microsoft.com/office/drawing/2014/main" id="{88D11FB3-9C33-9E5A-CED2-978E363C55BA}"/>
              </a:ext>
            </a:extLst>
          </p:cNvPr>
          <p:cNvSpPr txBox="1"/>
          <p:nvPr/>
        </p:nvSpPr>
        <p:spPr>
          <a:xfrm>
            <a:off x="1567543" y="5921829"/>
            <a:ext cx="384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SVM ist ein Maximum Margin </a:t>
            </a:r>
            <a:r>
              <a:rPr lang="de-DE" dirty="0" err="1"/>
              <a:t>Classifier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588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8193C-BB1E-D7BE-F93E-1487F3E9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Grundlagen der Funktionsweise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C8BFC4-047A-73F6-A35A-075681C54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Lineare Klassifikation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Ein linearer Klassifikator trennt Datenpunkte durch eine gerade Linie (in 2D) oder einen Hyperplane (in höheren Dimensionen).</a:t>
            </a:r>
          </a:p>
          <a:p>
            <a:r>
              <a:rPr lang="de-DE" b="1" dirty="0"/>
              <a:t>Hyperplane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Ein Hyperplane ist eine Entscheidungsgrenze, die die Daten in verschiedene Klassen unterteilt.</a:t>
            </a:r>
          </a:p>
          <a:p>
            <a:r>
              <a:rPr lang="de-DE" b="1" dirty="0"/>
              <a:t>Margin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Die Margin ist der Abstand zwischen dem Hyperplane und den nächstgelegenen Datenpunkten beider Klassen. SVMs maximieren diese Margin, um eine robustere Klassifikation zu erreichen.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FEF5EA-B5B0-0D3A-A1CF-E1422AAA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9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8193C-BB1E-D7BE-F93E-1487F3E9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Beispiel 2D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FEF5EA-B5B0-0D3A-A1CF-E1422AAA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16" name="Diagramm 15">
            <a:extLst>
              <a:ext uri="{FF2B5EF4-FFF2-40B4-BE49-F238E27FC236}">
                <a16:creationId xmlns:a16="http://schemas.microsoft.com/office/drawing/2014/main" id="{6773412A-094C-06DF-932A-6B1E839C67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6474889"/>
              </p:ext>
            </p:extLst>
          </p:nvPr>
        </p:nvGraphicFramePr>
        <p:xfrm>
          <a:off x="1509484" y="1321350"/>
          <a:ext cx="7686767" cy="5217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Ellipse 16">
            <a:extLst>
              <a:ext uri="{FF2B5EF4-FFF2-40B4-BE49-F238E27FC236}">
                <a16:creationId xmlns:a16="http://schemas.microsoft.com/office/drawing/2014/main" id="{414B4E64-0BB1-C6A3-CF27-C7D8A4782D74}"/>
              </a:ext>
            </a:extLst>
          </p:cNvPr>
          <p:cNvSpPr/>
          <p:nvPr/>
        </p:nvSpPr>
        <p:spPr>
          <a:xfrm>
            <a:off x="3795498" y="228691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5C8FAD5-1C5D-9E01-EB39-A425B911EAE2}"/>
              </a:ext>
            </a:extLst>
          </p:cNvPr>
          <p:cNvSpPr/>
          <p:nvPr/>
        </p:nvSpPr>
        <p:spPr>
          <a:xfrm>
            <a:off x="3795498" y="28831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0A436EC-34C7-3D5F-2197-82410C9113DD}"/>
              </a:ext>
            </a:extLst>
          </p:cNvPr>
          <p:cNvSpPr/>
          <p:nvPr/>
        </p:nvSpPr>
        <p:spPr>
          <a:xfrm>
            <a:off x="4243990" y="27031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D8CAE0CE-D9C9-68AD-0B30-E90148C53E3E}"/>
              </a:ext>
            </a:extLst>
          </p:cNvPr>
          <p:cNvSpPr/>
          <p:nvPr/>
        </p:nvSpPr>
        <p:spPr>
          <a:xfrm>
            <a:off x="3347006" y="317134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4F8E164-4488-A30E-7040-5AE5B95CC5B0}"/>
              </a:ext>
            </a:extLst>
          </p:cNvPr>
          <p:cNvSpPr/>
          <p:nvPr/>
        </p:nvSpPr>
        <p:spPr>
          <a:xfrm>
            <a:off x="4198290" y="317134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E717B993-A5CB-D5E4-F6B5-3C53C099A907}"/>
              </a:ext>
            </a:extLst>
          </p:cNvPr>
          <p:cNvSpPr/>
          <p:nvPr/>
        </p:nvSpPr>
        <p:spPr>
          <a:xfrm>
            <a:off x="3449299" y="397069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3AA9D36-1488-EF7D-EFD9-1B67CCC4F067}"/>
              </a:ext>
            </a:extLst>
          </p:cNvPr>
          <p:cNvSpPr/>
          <p:nvPr/>
        </p:nvSpPr>
        <p:spPr>
          <a:xfrm>
            <a:off x="2815749" y="264691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06236AA-28FD-DAFD-5FB8-38DE87668DED}"/>
              </a:ext>
            </a:extLst>
          </p:cNvPr>
          <p:cNvSpPr/>
          <p:nvPr/>
        </p:nvSpPr>
        <p:spPr>
          <a:xfrm>
            <a:off x="2753657" y="375013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AD1A06DA-1324-D5A7-AE6C-B673679C9E25}"/>
              </a:ext>
            </a:extLst>
          </p:cNvPr>
          <p:cNvSpPr/>
          <p:nvPr/>
        </p:nvSpPr>
        <p:spPr>
          <a:xfrm>
            <a:off x="4874272" y="195254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3F07DBA3-58D4-C141-A844-BAEC12E74512}"/>
              </a:ext>
            </a:extLst>
          </p:cNvPr>
          <p:cNvSpPr/>
          <p:nvPr/>
        </p:nvSpPr>
        <p:spPr>
          <a:xfrm>
            <a:off x="2214892" y="433069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3A7A11CC-DF89-19E0-7501-A1C29EAC9C5B}"/>
              </a:ext>
            </a:extLst>
          </p:cNvPr>
          <p:cNvSpPr/>
          <p:nvPr/>
        </p:nvSpPr>
        <p:spPr>
          <a:xfrm>
            <a:off x="2367678" y="32431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F4CDCD2F-3CD4-4540-7A21-ACF2B86D6A7F}"/>
              </a:ext>
            </a:extLst>
          </p:cNvPr>
          <p:cNvSpPr/>
          <p:nvPr/>
        </p:nvSpPr>
        <p:spPr>
          <a:xfrm>
            <a:off x="3449299" y="262878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D93B63FC-A1AC-017B-3EE3-5C36B84E7BAB}"/>
              </a:ext>
            </a:extLst>
          </p:cNvPr>
          <p:cNvSpPr/>
          <p:nvPr/>
        </p:nvSpPr>
        <p:spPr>
          <a:xfrm>
            <a:off x="4177830" y="378176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24D29DA-1C8C-E819-015A-FCC47B9AFBE7}"/>
              </a:ext>
            </a:extLst>
          </p:cNvPr>
          <p:cNvSpPr/>
          <p:nvPr/>
        </p:nvSpPr>
        <p:spPr>
          <a:xfrm>
            <a:off x="5472402" y="3782147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B9524CBC-D340-62EF-9BBF-B19DBE722339}"/>
              </a:ext>
            </a:extLst>
          </p:cNvPr>
          <p:cNvSpPr/>
          <p:nvPr/>
        </p:nvSpPr>
        <p:spPr>
          <a:xfrm>
            <a:off x="5916000" y="364281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F6F2993A-3D40-C0AB-02E1-0D3F9937ECF6}"/>
              </a:ext>
            </a:extLst>
          </p:cNvPr>
          <p:cNvSpPr/>
          <p:nvPr/>
        </p:nvSpPr>
        <p:spPr>
          <a:xfrm>
            <a:off x="5466007" y="5104772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EC88681C-8233-4837-ADF0-3649104E536B}"/>
              </a:ext>
            </a:extLst>
          </p:cNvPr>
          <p:cNvSpPr/>
          <p:nvPr/>
        </p:nvSpPr>
        <p:spPr>
          <a:xfrm>
            <a:off x="5459420" y="4562209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E52AC6A4-4002-C8B3-A9D8-B01A6D42533E}"/>
              </a:ext>
            </a:extLst>
          </p:cNvPr>
          <p:cNvSpPr/>
          <p:nvPr/>
        </p:nvSpPr>
        <p:spPr>
          <a:xfrm>
            <a:off x="4874272" y="5464772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F0BE725B-DDEB-D308-51A4-F7F06DFE6E01}"/>
              </a:ext>
            </a:extLst>
          </p:cNvPr>
          <p:cNvSpPr/>
          <p:nvPr/>
        </p:nvSpPr>
        <p:spPr>
          <a:xfrm>
            <a:off x="5995664" y="4110131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8BF2E2CA-D69D-6EC1-BF21-80F0B9939736}"/>
              </a:ext>
            </a:extLst>
          </p:cNvPr>
          <p:cNvSpPr/>
          <p:nvPr/>
        </p:nvSpPr>
        <p:spPr>
          <a:xfrm>
            <a:off x="6012582" y="48572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56FD8848-958C-3320-8634-37CB64C43840}"/>
              </a:ext>
            </a:extLst>
          </p:cNvPr>
          <p:cNvSpPr/>
          <p:nvPr/>
        </p:nvSpPr>
        <p:spPr>
          <a:xfrm>
            <a:off x="6372582" y="2811344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BD3F43D-53D2-58D1-8933-777C0ED44CC4}"/>
              </a:ext>
            </a:extLst>
          </p:cNvPr>
          <p:cNvSpPr/>
          <p:nvPr/>
        </p:nvSpPr>
        <p:spPr>
          <a:xfrm>
            <a:off x="6767284" y="3639434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6149CC5E-EB4B-F0E4-F19A-842DB1FC8DF6}"/>
              </a:ext>
            </a:extLst>
          </p:cNvPr>
          <p:cNvSpPr/>
          <p:nvPr/>
        </p:nvSpPr>
        <p:spPr>
          <a:xfrm>
            <a:off x="6691254" y="4562209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4868C719-B2C4-04EF-43BA-F1F9320D2B82}"/>
              </a:ext>
            </a:extLst>
          </p:cNvPr>
          <p:cNvSpPr/>
          <p:nvPr/>
        </p:nvSpPr>
        <p:spPr>
          <a:xfrm>
            <a:off x="5927679" y="3126787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3D1BFF5E-36C7-D4AF-10EA-BB4C1C01A1DD}"/>
              </a:ext>
            </a:extLst>
          </p:cNvPr>
          <p:cNvSpPr/>
          <p:nvPr/>
        </p:nvSpPr>
        <p:spPr>
          <a:xfrm>
            <a:off x="4983553" y="4913426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0B2AEB4-B947-51B5-B08B-EF7642013488}"/>
              </a:ext>
            </a:extLst>
          </p:cNvPr>
          <p:cNvSpPr/>
          <p:nvPr/>
        </p:nvSpPr>
        <p:spPr>
          <a:xfrm>
            <a:off x="5971222" y="5464772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E4974FBB-EBD5-EFC9-22FC-51A16966685E}"/>
              </a:ext>
            </a:extLst>
          </p:cNvPr>
          <p:cNvSpPr/>
          <p:nvPr/>
        </p:nvSpPr>
        <p:spPr>
          <a:xfrm>
            <a:off x="6511122" y="4023519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8B9E6C62-A740-C59C-3A48-9D5D87F290EC}"/>
              </a:ext>
            </a:extLst>
          </p:cNvPr>
          <p:cNvGrpSpPr/>
          <p:nvPr/>
        </p:nvGrpSpPr>
        <p:grpSpPr>
          <a:xfrm rot="2077445">
            <a:off x="4740683" y="1326956"/>
            <a:ext cx="663632" cy="5075676"/>
            <a:chOff x="5074252" y="2749731"/>
            <a:chExt cx="1272891" cy="1358538"/>
          </a:xfrm>
        </p:grpSpPr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7D91D25F-7706-DB42-63BB-676BA6255141}"/>
                </a:ext>
              </a:extLst>
            </p:cNvPr>
            <p:cNvCxnSpPr/>
            <p:nvPr/>
          </p:nvCxnSpPr>
          <p:spPr>
            <a:xfrm>
              <a:off x="5721532" y="2749731"/>
              <a:ext cx="0" cy="1358538"/>
            </a:xfrm>
            <a:prstGeom prst="line">
              <a:avLst/>
            </a:prstGeom>
            <a:ln w="508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7FA40B8D-F0A3-8A90-BCAE-FA98A27873DA}"/>
                </a:ext>
              </a:extLst>
            </p:cNvPr>
            <p:cNvCxnSpPr/>
            <p:nvPr/>
          </p:nvCxnSpPr>
          <p:spPr>
            <a:xfrm>
              <a:off x="6347143" y="2749731"/>
              <a:ext cx="0" cy="1358538"/>
            </a:xfrm>
            <a:prstGeom prst="line">
              <a:avLst/>
            </a:prstGeom>
            <a:ln w="254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24F7956C-0774-982B-7A24-DD3E98A512E1}"/>
                </a:ext>
              </a:extLst>
            </p:cNvPr>
            <p:cNvCxnSpPr/>
            <p:nvPr/>
          </p:nvCxnSpPr>
          <p:spPr>
            <a:xfrm>
              <a:off x="5074252" y="2749731"/>
              <a:ext cx="0" cy="1358538"/>
            </a:xfrm>
            <a:prstGeom prst="line">
              <a:avLst/>
            </a:prstGeom>
            <a:ln w="254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BE74A3D-22DA-C213-AB4B-0123CFFE0522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4537830" y="2807350"/>
            <a:ext cx="4954959" cy="11544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1C118E30-4CAD-826B-6B69-210003AD0415}"/>
              </a:ext>
            </a:extLst>
          </p:cNvPr>
          <p:cNvCxnSpPr>
            <a:cxnSpLocks/>
            <a:endCxn id="32" idx="6"/>
          </p:cNvCxnSpPr>
          <p:nvPr/>
        </p:nvCxnSpPr>
        <p:spPr>
          <a:xfrm flipH="1">
            <a:off x="5832402" y="2807350"/>
            <a:ext cx="3660387" cy="11547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E2461D40-BAE4-8050-BA7B-BA54108A0BC8}"/>
              </a:ext>
            </a:extLst>
          </p:cNvPr>
          <p:cNvCxnSpPr>
            <a:cxnSpLocks/>
            <a:endCxn id="42" idx="6"/>
          </p:cNvCxnSpPr>
          <p:nvPr/>
        </p:nvCxnSpPr>
        <p:spPr>
          <a:xfrm flipH="1">
            <a:off x="6287679" y="2807350"/>
            <a:ext cx="3205110" cy="4994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89CA7081-AF0C-A4DB-D607-1B0CD92968BA}"/>
              </a:ext>
            </a:extLst>
          </p:cNvPr>
          <p:cNvSpPr txBox="1"/>
          <p:nvPr/>
        </p:nvSpPr>
        <p:spPr>
          <a:xfrm>
            <a:off x="9452150" y="2549590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Support Vector</a:t>
            </a:r>
          </a:p>
        </p:txBody>
      </p:sp>
    </p:spTree>
    <p:extLst>
      <p:ext uri="{BB962C8B-B14F-4D97-AF65-F5344CB8AC3E}">
        <p14:creationId xmlns:p14="http://schemas.microsoft.com/office/powerpoint/2010/main" val="311600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51D5D68-F90E-E072-C747-06072A79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6595"/>
            <a:ext cx="10515600" cy="2852737"/>
          </a:xfrm>
        </p:spPr>
        <p:txBody>
          <a:bodyPr/>
          <a:lstStyle/>
          <a:p>
            <a:pPr algn="ctr"/>
            <a:r>
              <a:rPr lang="de-DE" dirty="0"/>
              <a:t>Code Beispiel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F68E5D-8A1F-366D-DA79-F47A18A5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43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8193C-BB1E-D7BE-F93E-1487F3E9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Transformation der Daten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FEF5EA-B5B0-0D3A-A1CF-E1422AAA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9</a:t>
            </a:fld>
            <a:endParaRPr lang="en-GB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9C002684-E3D5-4B5F-00AC-EE80F49AFB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6451947"/>
              </p:ext>
            </p:extLst>
          </p:nvPr>
        </p:nvGraphicFramePr>
        <p:xfrm>
          <a:off x="1509484" y="1321350"/>
          <a:ext cx="7686767" cy="5217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llipse 4">
            <a:extLst>
              <a:ext uri="{FF2B5EF4-FFF2-40B4-BE49-F238E27FC236}">
                <a16:creationId xmlns:a16="http://schemas.microsoft.com/office/drawing/2014/main" id="{18A51A0F-83DC-EECE-AFF6-79024765B3FA}"/>
              </a:ext>
            </a:extLst>
          </p:cNvPr>
          <p:cNvSpPr/>
          <p:nvPr/>
        </p:nvSpPr>
        <p:spPr>
          <a:xfrm>
            <a:off x="2332699" y="55161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D537C02-E8AF-4533-6887-092410A1AB29}"/>
              </a:ext>
            </a:extLst>
          </p:cNvPr>
          <p:cNvSpPr/>
          <p:nvPr/>
        </p:nvSpPr>
        <p:spPr>
          <a:xfrm>
            <a:off x="2921239" y="55161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A1A4491-333F-842F-BFF9-D3F3B959065B}"/>
              </a:ext>
            </a:extLst>
          </p:cNvPr>
          <p:cNvSpPr/>
          <p:nvPr/>
        </p:nvSpPr>
        <p:spPr>
          <a:xfrm>
            <a:off x="3509779" y="55161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070C521-8CE6-99CD-B445-B86DA72EB554}"/>
              </a:ext>
            </a:extLst>
          </p:cNvPr>
          <p:cNvSpPr/>
          <p:nvPr/>
        </p:nvSpPr>
        <p:spPr>
          <a:xfrm>
            <a:off x="4098319" y="55161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CEADE49-47EB-AD31-5A20-BB7169F68E00}"/>
              </a:ext>
            </a:extLst>
          </p:cNvPr>
          <p:cNvSpPr/>
          <p:nvPr/>
        </p:nvSpPr>
        <p:spPr>
          <a:xfrm>
            <a:off x="4686859" y="5516138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51C5802-C5E1-A22A-3DF7-3E017F8993C5}"/>
              </a:ext>
            </a:extLst>
          </p:cNvPr>
          <p:cNvSpPr/>
          <p:nvPr/>
        </p:nvSpPr>
        <p:spPr>
          <a:xfrm>
            <a:off x="5275399" y="5516138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C43CB62-DC86-DA2E-678F-1E6EADCAEA3C}"/>
              </a:ext>
            </a:extLst>
          </p:cNvPr>
          <p:cNvSpPr/>
          <p:nvPr/>
        </p:nvSpPr>
        <p:spPr>
          <a:xfrm>
            <a:off x="5863939" y="5516138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8140F5D-800C-B02B-E44F-4767983C18E7}"/>
              </a:ext>
            </a:extLst>
          </p:cNvPr>
          <p:cNvSpPr/>
          <p:nvPr/>
        </p:nvSpPr>
        <p:spPr>
          <a:xfrm>
            <a:off x="6452479" y="5516138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72C87FD-9FDE-DF59-FF2E-A130298D76B0}"/>
              </a:ext>
            </a:extLst>
          </p:cNvPr>
          <p:cNvSpPr/>
          <p:nvPr/>
        </p:nvSpPr>
        <p:spPr>
          <a:xfrm>
            <a:off x="7041019" y="55182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21DDEF2-85FE-1249-F9F2-589F0592AAAF}"/>
              </a:ext>
            </a:extLst>
          </p:cNvPr>
          <p:cNvSpPr/>
          <p:nvPr/>
        </p:nvSpPr>
        <p:spPr>
          <a:xfrm>
            <a:off x="7629559" y="55182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4517462A-4926-49B1-8581-679F946D21F5}"/>
              </a:ext>
            </a:extLst>
          </p:cNvPr>
          <p:cNvSpPr/>
          <p:nvPr/>
        </p:nvSpPr>
        <p:spPr>
          <a:xfrm>
            <a:off x="8218099" y="55182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6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413</Words>
  <Application>Microsoft Office PowerPoint</Application>
  <PresentationFormat>Breitbild</PresentationFormat>
  <Paragraphs>80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</vt:lpstr>
      <vt:lpstr>Support Vector Machines</vt:lpstr>
      <vt:lpstr>Support Vector Machine</vt:lpstr>
      <vt:lpstr>Historischer Hintergrund</vt:lpstr>
      <vt:lpstr>Beispiel 1D</vt:lpstr>
      <vt:lpstr>Beispiel 1D</vt:lpstr>
      <vt:lpstr>Grundlagen der Funktionsweise</vt:lpstr>
      <vt:lpstr>Beispiel 2D</vt:lpstr>
      <vt:lpstr>Code Beispiel</vt:lpstr>
      <vt:lpstr>Transformation der Daten</vt:lpstr>
      <vt:lpstr>Transformation der Daten</vt:lpstr>
      <vt:lpstr>Transformation der Daten</vt:lpstr>
      <vt:lpstr>Transformation der Daten</vt:lpstr>
      <vt:lpstr>Transformation der Daten</vt:lpstr>
      <vt:lpstr>Transformation der Daten</vt:lpstr>
      <vt:lpstr>Nicht-lineare SVMs</vt:lpstr>
      <vt:lpstr>Nicht-lineare SVMs</vt:lpstr>
      <vt:lpstr>Nicht-lineare SVMs</vt:lpstr>
      <vt:lpstr>Nicht-lineare SVMs und Kernel-Trick</vt:lpstr>
      <vt:lpstr>Erweiterungen und Anwendungen</vt:lpstr>
      <vt:lpstr>Übungsaufgabe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Kaiser, Anton</dc:creator>
  <cp:lastModifiedBy>Schoen Philipp SCW EHWT3D</cp:lastModifiedBy>
  <cp:revision>11</cp:revision>
  <dcterms:created xsi:type="dcterms:W3CDTF">2023-06-06T10:12:51Z</dcterms:created>
  <dcterms:modified xsi:type="dcterms:W3CDTF">2024-07-01T21:20:42Z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94a1c8-9899-41e7-8f6e-8b1b3c79592a_Enabled">
    <vt:lpwstr>true</vt:lpwstr>
  </property>
  <property fmtid="{D5CDD505-2E9C-101B-9397-08002B2CF9AE}" pid="3" name="MSIP_Label_7294a1c8-9899-41e7-8f6e-8b1b3c79592a_SetDate">
    <vt:lpwstr>2024-04-16T14:34:27Z</vt:lpwstr>
  </property>
  <property fmtid="{D5CDD505-2E9C-101B-9397-08002B2CF9AE}" pid="4" name="MSIP_Label_7294a1c8-9899-41e7-8f6e-8b1b3c79592a_Method">
    <vt:lpwstr>Privileged</vt:lpwstr>
  </property>
  <property fmtid="{D5CDD505-2E9C-101B-9397-08002B2CF9AE}" pid="5" name="MSIP_Label_7294a1c8-9899-41e7-8f6e-8b1b3c79592a_Name">
    <vt:lpwstr>Internal sub2 (no marking)</vt:lpwstr>
  </property>
  <property fmtid="{D5CDD505-2E9C-101B-9397-08002B2CF9AE}" pid="6" name="MSIP_Label_7294a1c8-9899-41e7-8f6e-8b1b3c79592a_SiteId">
    <vt:lpwstr>eb70b763-b6d7-4486-8555-8831709a784e</vt:lpwstr>
  </property>
  <property fmtid="{D5CDD505-2E9C-101B-9397-08002B2CF9AE}" pid="7" name="MSIP_Label_7294a1c8-9899-41e7-8f6e-8b1b3c79592a_ActionId">
    <vt:lpwstr>08cc4610-372a-41e2-8531-70ba3a2793ed</vt:lpwstr>
  </property>
  <property fmtid="{D5CDD505-2E9C-101B-9397-08002B2CF9AE}" pid="8" name="MSIP_Label_7294a1c8-9899-41e7-8f6e-8b1b3c79592a_ContentBits">
    <vt:lpwstr>0</vt:lpwstr>
  </property>
</Properties>
</file>