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9"/>
  </p:notesMasterIdLst>
  <p:sldIdLst>
    <p:sldId id="299" r:id="rId2"/>
    <p:sldId id="278" r:id="rId3"/>
    <p:sldId id="279" r:id="rId4"/>
    <p:sldId id="289" r:id="rId5"/>
    <p:sldId id="281" r:id="rId6"/>
    <p:sldId id="301" r:id="rId7"/>
    <p:sldId id="329" r:id="rId8"/>
    <p:sldId id="300" r:id="rId9"/>
    <p:sldId id="305" r:id="rId10"/>
    <p:sldId id="306" r:id="rId11"/>
    <p:sldId id="330" r:id="rId12"/>
    <p:sldId id="304" r:id="rId13"/>
    <p:sldId id="326" r:id="rId14"/>
    <p:sldId id="327" r:id="rId15"/>
    <p:sldId id="331" r:id="rId16"/>
    <p:sldId id="321" r:id="rId17"/>
    <p:sldId id="322" r:id="rId18"/>
    <p:sldId id="332" r:id="rId19"/>
    <p:sldId id="314" r:id="rId20"/>
    <p:sldId id="333" r:id="rId21"/>
    <p:sldId id="310" r:id="rId22"/>
    <p:sldId id="334" r:id="rId23"/>
    <p:sldId id="320" r:id="rId24"/>
    <p:sldId id="325" r:id="rId25"/>
    <p:sldId id="335" r:id="rId26"/>
    <p:sldId id="319" r:id="rId27"/>
    <p:sldId id="318" r:id="rId28"/>
    <p:sldId id="337" r:id="rId29"/>
    <p:sldId id="336" r:id="rId30"/>
    <p:sldId id="308" r:id="rId31"/>
    <p:sldId id="312" r:id="rId32"/>
    <p:sldId id="328" r:id="rId33"/>
    <p:sldId id="313" r:id="rId34"/>
    <p:sldId id="315" r:id="rId35"/>
    <p:sldId id="316" r:id="rId36"/>
    <p:sldId id="317" r:id="rId37"/>
    <p:sldId id="268" r:id="rId38"/>
  </p:sldIdLst>
  <p:sldSz cx="9144000" cy="5143500" type="screen16x9"/>
  <p:notesSz cx="6858000" cy="9144000"/>
  <p:defaultTextStyle>
    <a:defPPr>
      <a:defRPr lang="en-US"/>
    </a:defPPr>
    <a:lvl1pPr marL="0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er" initials="O" lastIdx="1" clrIdx="0">
    <p:extLst>
      <p:ext uri="{19B8F6BF-5375-455C-9EA6-DF929625EA0E}">
        <p15:presenceInfo xmlns:p15="http://schemas.microsoft.com/office/powerpoint/2012/main" userId="Oliv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A39E6"/>
    <a:srgbClr val="0A39E4"/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14" autoAdjust="0"/>
    <p:restoredTop sz="86382" autoAdjust="0"/>
  </p:normalViewPr>
  <p:slideViewPr>
    <p:cSldViewPr snapToGrid="0" snapToObjects="1">
      <p:cViewPr varScale="1">
        <p:scale>
          <a:sx n="150" d="100"/>
          <a:sy n="150" d="100"/>
        </p:scale>
        <p:origin x="114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DC392-E8FE-E641-8C3E-CC484D55EBE8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6DCDF-26ED-494C-B005-6AA1D4ABBD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00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DCDF-26ED-494C-B005-6AA1D4ABBD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4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DCDF-26ED-494C-B005-6AA1D4ABBD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80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287338" y="4466799"/>
            <a:ext cx="856932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87338" y="311903"/>
            <a:ext cx="856932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7547676" y="4535791"/>
            <a:ext cx="1308987" cy="215433"/>
          </a:xfrm>
          <a:prstGeom prst="rect">
            <a:avLst/>
          </a:prstGeom>
          <a:noFill/>
        </p:spPr>
        <p:txBody>
          <a:bodyPr wrap="square" lIns="0" tIns="45715" rIns="0" bIns="45715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000" dirty="0" err="1">
                <a:solidFill>
                  <a:schemeClr val="bg1"/>
                </a:solidFill>
                <a:latin typeface="Arial"/>
                <a:cs typeface="Arial"/>
              </a:rPr>
              <a:t>www.senati.edu.pe</a:t>
            </a:r>
            <a:endParaRPr lang="en-US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7338" y="567265"/>
            <a:ext cx="3219755" cy="72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4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579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287338" y="4466799"/>
            <a:ext cx="856932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287338" y="4535791"/>
            <a:ext cx="1882834" cy="220563"/>
          </a:xfrm>
          <a:prstGeom prst="rect">
            <a:avLst/>
          </a:prstGeom>
          <a:noFill/>
        </p:spPr>
        <p:txBody>
          <a:bodyPr wrap="square" lIns="0" tIns="45715" rIns="90000" bIns="45715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00" dirty="0" err="1">
                <a:solidFill>
                  <a:schemeClr val="bg1"/>
                </a:solidFill>
                <a:latin typeface="Arial"/>
                <a:cs typeface="Arial"/>
              </a:rPr>
              <a:t>www.senati.edu.pe</a:t>
            </a:r>
            <a:endParaRPr lang="en-US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7338" y="311903"/>
            <a:ext cx="856932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94942" y="4591819"/>
            <a:ext cx="1455220" cy="3290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7338" y="555625"/>
            <a:ext cx="5880773" cy="116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4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579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orta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287338" y="4466799"/>
            <a:ext cx="856932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87338" y="311903"/>
            <a:ext cx="856932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7547676" y="4535791"/>
            <a:ext cx="1308987" cy="215433"/>
          </a:xfrm>
          <a:prstGeom prst="rect">
            <a:avLst/>
          </a:prstGeom>
          <a:noFill/>
        </p:spPr>
        <p:txBody>
          <a:bodyPr wrap="square" lIns="0" tIns="45715" rIns="0" bIns="45715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000" dirty="0" err="1">
                <a:solidFill>
                  <a:schemeClr val="bg1"/>
                </a:solidFill>
                <a:latin typeface="Arial"/>
                <a:cs typeface="Arial"/>
              </a:rPr>
              <a:t>www.senati.edu.pe</a:t>
            </a:r>
            <a:endParaRPr lang="en-US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7338" y="567265"/>
            <a:ext cx="3219755" cy="72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42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579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orta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 userDrawn="1"/>
        </p:nvCxnSpPr>
        <p:spPr>
          <a:xfrm>
            <a:off x="287338" y="311903"/>
            <a:ext cx="856932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 userDrawn="1"/>
        </p:nvSpPr>
        <p:spPr>
          <a:xfrm>
            <a:off x="0" y="2948683"/>
            <a:ext cx="9144000" cy="219481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8" y="3361075"/>
            <a:ext cx="5928527" cy="10550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500" b="1" baseline="0">
                <a:solidFill>
                  <a:schemeClr val="bg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/>
              <a:t>AQUÍ VA UN TÍTULO DE UNA, DOS O TRES LÍNEAS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8" y="4413284"/>
            <a:ext cx="5928527" cy="3379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/>
              <a:t>AQUÍ VA UN SUBTÍTULO DE UNA LÍNEA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547676" y="4535791"/>
            <a:ext cx="1308987" cy="215433"/>
          </a:xfrm>
          <a:prstGeom prst="rect">
            <a:avLst/>
          </a:prstGeom>
          <a:noFill/>
        </p:spPr>
        <p:txBody>
          <a:bodyPr wrap="square" lIns="0" tIns="45715" rIns="0" bIns="45715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000" dirty="0" err="1">
                <a:solidFill>
                  <a:schemeClr val="bg1"/>
                </a:solidFill>
                <a:latin typeface="Arial"/>
                <a:cs typeface="Arial"/>
              </a:rPr>
              <a:t>www.senati.edu.pe</a:t>
            </a:r>
            <a:endParaRPr lang="en-US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7338" y="567265"/>
            <a:ext cx="2486683" cy="56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25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579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bridora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287338" y="4466799"/>
            <a:ext cx="856932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287338" y="4535791"/>
            <a:ext cx="1882834" cy="220563"/>
          </a:xfrm>
          <a:prstGeom prst="rect">
            <a:avLst/>
          </a:prstGeom>
          <a:noFill/>
        </p:spPr>
        <p:txBody>
          <a:bodyPr wrap="square" lIns="0" tIns="45715" rIns="90000" bIns="45715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00" dirty="0" err="1">
                <a:solidFill>
                  <a:schemeClr val="bg1"/>
                </a:solidFill>
                <a:latin typeface="Arial"/>
                <a:cs typeface="Arial"/>
              </a:rPr>
              <a:t>www.senati.edu.pe</a:t>
            </a:r>
            <a:endParaRPr lang="en-US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7338" y="311903"/>
            <a:ext cx="856932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94942" y="4591819"/>
            <a:ext cx="1455220" cy="32907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8" y="555624"/>
            <a:ext cx="4703762" cy="2016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500" b="1" baseline="0">
                <a:solidFill>
                  <a:schemeClr val="bg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/>
              <a:t>AQUÍ VA UN TÍTULO DE UNA, DOS O TRES LÍNEAS</a:t>
            </a:r>
          </a:p>
        </p:txBody>
      </p:sp>
    </p:spTree>
    <p:extLst>
      <p:ext uri="{BB962C8B-B14F-4D97-AF65-F5344CB8AC3E}">
        <p14:creationId xmlns:p14="http://schemas.microsoft.com/office/powerpoint/2010/main" val="154948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579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bridora 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287338" y="4466799"/>
            <a:ext cx="856932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287338" y="4535791"/>
            <a:ext cx="1882834" cy="220563"/>
          </a:xfrm>
          <a:prstGeom prst="rect">
            <a:avLst/>
          </a:prstGeom>
          <a:noFill/>
        </p:spPr>
        <p:txBody>
          <a:bodyPr wrap="square" lIns="0" tIns="45715" rIns="90000" bIns="45715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00" dirty="0" err="1">
                <a:solidFill>
                  <a:schemeClr val="bg1"/>
                </a:solidFill>
                <a:latin typeface="Arial"/>
                <a:cs typeface="Arial"/>
              </a:rPr>
              <a:t>www.senati.edu.pe</a:t>
            </a:r>
            <a:endParaRPr lang="en-US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7338" y="311903"/>
            <a:ext cx="856932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94942" y="4591819"/>
            <a:ext cx="1455220" cy="32907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8" y="555624"/>
            <a:ext cx="4703762" cy="2016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500" b="1" baseline="0">
                <a:solidFill>
                  <a:schemeClr val="bg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/>
              <a:t>AQUÍ VA UN TÍTULO DE UNA, DOS O TRES LÍNEAS</a:t>
            </a:r>
          </a:p>
        </p:txBody>
      </p:sp>
    </p:spTree>
    <p:extLst>
      <p:ext uri="{BB962C8B-B14F-4D97-AF65-F5344CB8AC3E}">
        <p14:creationId xmlns:p14="http://schemas.microsoft.com/office/powerpoint/2010/main" val="14671080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579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bridora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287338" y="4466799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287338" y="4535791"/>
            <a:ext cx="1882834" cy="220563"/>
          </a:xfrm>
          <a:prstGeom prst="rect">
            <a:avLst/>
          </a:prstGeom>
          <a:noFill/>
        </p:spPr>
        <p:txBody>
          <a:bodyPr wrap="square" lIns="0" tIns="45715" rIns="90000" bIns="45715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00" dirty="0" err="1">
                <a:solidFill>
                  <a:schemeClr val="tx1"/>
                </a:solidFill>
                <a:latin typeface="Arial"/>
                <a:cs typeface="Arial"/>
              </a:rPr>
              <a:t>www.senati.edu.pe</a:t>
            </a:r>
            <a:endParaRPr lang="en-US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7338" y="311903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-100000" contrast="-100000"/>
          </a:blip>
          <a:stretch>
            <a:fillRect/>
          </a:stretch>
        </p:blipFill>
        <p:spPr>
          <a:xfrm>
            <a:off x="7394942" y="4591819"/>
            <a:ext cx="1455220" cy="32907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8" y="555624"/>
            <a:ext cx="4703762" cy="2016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5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/>
              <a:t>AQUÍ VA UN TÍTULO DE UNA, DOS O TRES LÍNEAS</a:t>
            </a:r>
          </a:p>
        </p:txBody>
      </p:sp>
    </p:spTree>
    <p:extLst>
      <p:ext uri="{BB962C8B-B14F-4D97-AF65-F5344CB8AC3E}">
        <p14:creationId xmlns:p14="http://schemas.microsoft.com/office/powerpoint/2010/main" val="277593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579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7337" y="567265"/>
            <a:ext cx="8569325" cy="496888"/>
          </a:xfrm>
          <a:prstGeom prst="rect">
            <a:avLst/>
          </a:prstGeom>
        </p:spPr>
        <p:txBody>
          <a:bodyPr lIns="0" tIns="0" rIns="90000" anchor="t">
            <a:noAutofit/>
          </a:bodyPr>
          <a:lstStyle>
            <a:lvl1pPr>
              <a:defRPr sz="2600" b="1" i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r>
              <a:rPr lang="en-US" dirty="0"/>
              <a:t>AQUÍ VA UN TÍTULO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6" y="1568323"/>
            <a:ext cx="4958431" cy="21256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14350" marR="0" indent="-514350" algn="l" defTabSz="45714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AutoNum type="arabicPeriod"/>
              <a:tabLst/>
              <a:defRPr lang="en-US" sz="18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514350" indent="-514350" algn="l" defTabSz="457148" rtl="0" eaLnBrk="1" latinLnBrk="0" hangingPunct="1">
              <a:buAutoNum type="arabicPeriod"/>
              <a:defRPr lang="en-US" sz="220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2pPr>
            <a:lvl3pPr marL="514350" indent="-514350" algn="l" defTabSz="457148" rtl="0" eaLnBrk="1" latinLnBrk="0" hangingPunct="1">
              <a:buAutoNum type="arabicPeriod"/>
              <a:defRPr lang="en-US" sz="220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3pPr>
            <a:lvl4pPr marL="514350" indent="-514350" algn="l" defTabSz="457148" rtl="0" eaLnBrk="1" latinLnBrk="0" hangingPunct="1">
              <a:buAutoNum type="arabicPeriod"/>
              <a:defRPr lang="en-US" sz="220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4pPr>
            <a:lvl5pPr marL="514350" indent="-514350" algn="l" defTabSz="457148" rtl="0" eaLnBrk="1" latinLnBrk="0" hangingPunct="1">
              <a:buAutoNum type="arabicPeriod"/>
              <a:defRPr lang="en-US" sz="2200" kern="1200" dirty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numerada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numerada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numerada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numerada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numerada</a:t>
            </a:r>
            <a:r>
              <a:rPr lang="en-US" dirty="0"/>
              <a:t>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87338" y="4466799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287338" y="4535791"/>
            <a:ext cx="1882834" cy="220563"/>
          </a:xfrm>
          <a:prstGeom prst="rect">
            <a:avLst/>
          </a:prstGeom>
          <a:noFill/>
        </p:spPr>
        <p:txBody>
          <a:bodyPr wrap="square" lIns="0" tIns="45715" rIns="90000" bIns="45715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00" dirty="0" err="1">
                <a:solidFill>
                  <a:schemeClr val="tx1"/>
                </a:solidFill>
                <a:latin typeface="Arial"/>
                <a:cs typeface="Arial"/>
              </a:rPr>
              <a:t>www.senati.edu.pe</a:t>
            </a:r>
            <a:endParaRPr lang="en-US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87338" y="311903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lum bright="-100000" contrast="-100000"/>
          </a:blip>
          <a:stretch>
            <a:fillRect/>
          </a:stretch>
        </p:blipFill>
        <p:spPr>
          <a:xfrm>
            <a:off x="7394942" y="4591819"/>
            <a:ext cx="1455220" cy="32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29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579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567265"/>
            <a:ext cx="3757722" cy="1022202"/>
          </a:xfrm>
          <a:prstGeom prst="rect">
            <a:avLst/>
          </a:prstGeom>
        </p:spPr>
        <p:txBody>
          <a:bodyPr lIns="0" tIns="0" rIns="90000" anchor="t">
            <a:noAutofit/>
          </a:bodyPr>
          <a:lstStyle>
            <a:lvl1pPr>
              <a:defRPr sz="2600" b="1" i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r>
              <a:rPr lang="en-US" dirty="0"/>
              <a:t>AQUÍ VA UN TÍTULO DE UNA, DOS O TRES LÍNEAS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7339" y="1779967"/>
            <a:ext cx="3757720" cy="2246759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.AppleSystemUIFont" charset="-120"/>
              <a:buChar char="&gt;"/>
              <a:tabLst/>
              <a:defRPr sz="14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>
              <a:buClr>
                <a:srgbClr val="0A39E6"/>
              </a:buClr>
              <a:buFont typeface=".AppleSystemUIFont" charset="-120"/>
              <a:buChar char="&gt;"/>
              <a:defRPr sz="1400"/>
            </a:lvl2pPr>
            <a:lvl3pPr marL="1143000" indent="-228600">
              <a:buClr>
                <a:srgbClr val="0A39E6"/>
              </a:buClr>
              <a:buFont typeface=".AppleSystemUIFont" charset="-120"/>
              <a:buChar char="&gt;"/>
              <a:defRPr sz="1400"/>
            </a:lvl3pPr>
            <a:lvl4pPr marL="1600200" indent="-228600">
              <a:buClr>
                <a:srgbClr val="0A39E6"/>
              </a:buClr>
              <a:buFont typeface=".AppleSystemUIFont" charset="-120"/>
              <a:buChar char="&gt;"/>
              <a:defRPr sz="1400"/>
            </a:lvl4pPr>
            <a:lvl5pPr marL="2057400" indent="-228600">
              <a:buClr>
                <a:srgbClr val="0A39E6"/>
              </a:buClr>
              <a:buFont typeface=".AppleSystemUIFont" charset="-120"/>
              <a:buChar char="&gt;"/>
              <a:defRPr sz="1400"/>
            </a:lvl5pPr>
          </a:lstStyle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pequeño</a:t>
            </a:r>
            <a:r>
              <a:rPr lang="en-US" dirty="0"/>
              <a:t> </a:t>
            </a:r>
            <a:r>
              <a:rPr lang="en-US" dirty="0" err="1"/>
              <a:t>párrafo</a:t>
            </a:r>
            <a:r>
              <a:rPr lang="en-US" dirty="0"/>
              <a:t> </a:t>
            </a:r>
            <a:r>
              <a:rPr lang="en-US" dirty="0" err="1"/>
              <a:t>explicando</a:t>
            </a:r>
            <a:r>
              <a:rPr lang="en-US" dirty="0"/>
              <a:t> </a:t>
            </a:r>
            <a:r>
              <a:rPr lang="en-US" dirty="0" err="1"/>
              <a:t>algo</a:t>
            </a:r>
            <a:r>
              <a:rPr lang="en-US" dirty="0"/>
              <a:t> </a:t>
            </a:r>
            <a:r>
              <a:rPr lang="en-US" dirty="0" err="1"/>
              <a:t>importante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pequeño</a:t>
            </a:r>
            <a:r>
              <a:rPr lang="en-US" dirty="0"/>
              <a:t> </a:t>
            </a:r>
            <a:r>
              <a:rPr lang="en-US" dirty="0" err="1"/>
              <a:t>párrafo</a:t>
            </a:r>
            <a:r>
              <a:rPr lang="en-US" dirty="0"/>
              <a:t> </a:t>
            </a:r>
            <a:r>
              <a:rPr lang="en-US" dirty="0" err="1"/>
              <a:t>explicando</a:t>
            </a:r>
            <a:r>
              <a:rPr lang="en-US" dirty="0"/>
              <a:t> </a:t>
            </a:r>
            <a:r>
              <a:rPr lang="en-US" dirty="0" err="1"/>
              <a:t>algo</a:t>
            </a:r>
            <a:r>
              <a:rPr lang="en-US" dirty="0"/>
              <a:t> </a:t>
            </a:r>
            <a:r>
              <a:rPr lang="en-US" dirty="0" err="1"/>
              <a:t>importante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pequeño</a:t>
            </a:r>
            <a:r>
              <a:rPr lang="en-US" dirty="0"/>
              <a:t> </a:t>
            </a:r>
            <a:r>
              <a:rPr lang="en-US" dirty="0" err="1"/>
              <a:t>párrafo</a:t>
            </a:r>
            <a:r>
              <a:rPr lang="en-US" dirty="0"/>
              <a:t> </a:t>
            </a:r>
            <a:r>
              <a:rPr lang="en-US" dirty="0" err="1"/>
              <a:t>explicando</a:t>
            </a:r>
            <a:r>
              <a:rPr lang="en-US" dirty="0"/>
              <a:t> </a:t>
            </a:r>
            <a:r>
              <a:rPr lang="en-US" dirty="0" err="1"/>
              <a:t>algo</a:t>
            </a:r>
            <a:r>
              <a:rPr lang="en-US" dirty="0"/>
              <a:t> </a:t>
            </a:r>
            <a:r>
              <a:rPr lang="en-US" dirty="0" err="1"/>
              <a:t>importante</a:t>
            </a:r>
            <a:endParaRPr lang="en-US" dirty="0"/>
          </a:p>
          <a:p>
            <a:pPr lvl="0"/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87338" y="4466799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287338" y="4535791"/>
            <a:ext cx="1882834" cy="220563"/>
          </a:xfrm>
          <a:prstGeom prst="rect">
            <a:avLst/>
          </a:prstGeom>
          <a:noFill/>
        </p:spPr>
        <p:txBody>
          <a:bodyPr wrap="square" lIns="0" tIns="45715" rIns="90000" bIns="45715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00" dirty="0" err="1">
                <a:solidFill>
                  <a:schemeClr val="tx1"/>
                </a:solidFill>
                <a:latin typeface="Arial"/>
                <a:cs typeface="Arial"/>
              </a:rPr>
              <a:t>www.senati.edu.pe</a:t>
            </a:r>
            <a:endParaRPr lang="en-US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87338" y="311903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lum bright="-100000" contrast="-100000"/>
          </a:blip>
          <a:stretch>
            <a:fillRect/>
          </a:stretch>
        </p:blipFill>
        <p:spPr>
          <a:xfrm>
            <a:off x="7394942" y="4591819"/>
            <a:ext cx="1455220" cy="32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63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579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287338" y="4466799"/>
            <a:ext cx="856932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7337" y="567265"/>
            <a:ext cx="8569325" cy="496888"/>
          </a:xfrm>
          <a:prstGeom prst="rect">
            <a:avLst/>
          </a:prstGeom>
        </p:spPr>
        <p:txBody>
          <a:bodyPr lIns="0" tIns="0" rIns="90000" anchor="t">
            <a:noAutofit/>
          </a:bodyPr>
          <a:lstStyle>
            <a:lvl1pPr>
              <a:defRPr sz="2600" b="1" i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r>
              <a:rPr lang="en-US" dirty="0"/>
              <a:t>AQUÍ VA UN TÍTULO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6" y="1568323"/>
            <a:ext cx="4958431" cy="21256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14350" marR="0" indent="-514350" algn="l" defTabSz="45714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AutoNum type="arabicPeriod"/>
              <a:tabLst/>
              <a:defRPr lang="en-US" sz="18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514350" indent="-514350" algn="l" defTabSz="457148" rtl="0" eaLnBrk="1" latinLnBrk="0" hangingPunct="1">
              <a:buAutoNum type="arabicPeriod"/>
              <a:defRPr lang="en-US" sz="220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2pPr>
            <a:lvl3pPr marL="514350" indent="-514350" algn="l" defTabSz="457148" rtl="0" eaLnBrk="1" latinLnBrk="0" hangingPunct="1">
              <a:buAutoNum type="arabicPeriod"/>
              <a:defRPr lang="en-US" sz="220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3pPr>
            <a:lvl4pPr marL="514350" indent="-514350" algn="l" defTabSz="457148" rtl="0" eaLnBrk="1" latinLnBrk="0" hangingPunct="1">
              <a:buAutoNum type="arabicPeriod"/>
              <a:defRPr lang="en-US" sz="220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4pPr>
            <a:lvl5pPr marL="514350" indent="-514350" algn="l" defTabSz="457148" rtl="0" eaLnBrk="1" latinLnBrk="0" hangingPunct="1">
              <a:buAutoNum type="arabicPeriod"/>
              <a:defRPr lang="en-US" sz="2200" kern="1200" dirty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numerada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numerada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numerada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numerada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numerada</a:t>
            </a:r>
            <a:r>
              <a:rPr lang="en-US" dirty="0"/>
              <a:t>.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87338" y="4466799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287338" y="4535791"/>
            <a:ext cx="1882834" cy="220563"/>
          </a:xfrm>
          <a:prstGeom prst="rect">
            <a:avLst/>
          </a:prstGeom>
          <a:noFill/>
        </p:spPr>
        <p:txBody>
          <a:bodyPr wrap="square" lIns="0" tIns="45715" rIns="90000" bIns="45715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00" dirty="0" err="1">
                <a:solidFill>
                  <a:schemeClr val="tx1"/>
                </a:solidFill>
                <a:latin typeface="Arial"/>
                <a:cs typeface="Arial"/>
              </a:rPr>
              <a:t>www.senati.edu.pe</a:t>
            </a:r>
            <a:endParaRPr lang="en-US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7338" y="311903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lum bright="-100000" contrast="-100000"/>
          </a:blip>
          <a:stretch>
            <a:fillRect/>
          </a:stretch>
        </p:blipFill>
        <p:spPr>
          <a:xfrm>
            <a:off x="7394942" y="4591819"/>
            <a:ext cx="1455220" cy="32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7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579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ier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287338" y="4466799"/>
            <a:ext cx="856932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287338" y="4535791"/>
            <a:ext cx="1882834" cy="220563"/>
          </a:xfrm>
          <a:prstGeom prst="rect">
            <a:avLst/>
          </a:prstGeom>
          <a:noFill/>
        </p:spPr>
        <p:txBody>
          <a:bodyPr wrap="square" lIns="0" tIns="45715" rIns="90000" bIns="45715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00" dirty="0" err="1">
                <a:solidFill>
                  <a:schemeClr val="bg1"/>
                </a:solidFill>
                <a:latin typeface="Arial"/>
                <a:cs typeface="Arial"/>
              </a:rPr>
              <a:t>www.senati.edu.pe</a:t>
            </a:r>
            <a:endParaRPr lang="en-US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7338" y="311903"/>
            <a:ext cx="856932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94942" y="4591819"/>
            <a:ext cx="1455220" cy="3290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7338" y="555625"/>
            <a:ext cx="5880773" cy="116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14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579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 userDrawn="1"/>
        </p:nvCxnSpPr>
        <p:spPr>
          <a:xfrm>
            <a:off x="287338" y="311903"/>
            <a:ext cx="856932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 userDrawn="1"/>
        </p:nvSpPr>
        <p:spPr>
          <a:xfrm>
            <a:off x="0" y="2948683"/>
            <a:ext cx="9144000" cy="219481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8" y="3361075"/>
            <a:ext cx="5928527" cy="10550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500" b="1" baseline="0">
                <a:solidFill>
                  <a:schemeClr val="bg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título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, dos o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líneas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8" y="4413284"/>
            <a:ext cx="5928527" cy="3379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subtítulo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línea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547676" y="4535791"/>
            <a:ext cx="1308987" cy="215433"/>
          </a:xfrm>
          <a:prstGeom prst="rect">
            <a:avLst/>
          </a:prstGeom>
          <a:noFill/>
        </p:spPr>
        <p:txBody>
          <a:bodyPr wrap="square" lIns="0" tIns="45715" rIns="0" bIns="45715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000" dirty="0" err="1">
                <a:solidFill>
                  <a:schemeClr val="bg1"/>
                </a:solidFill>
                <a:latin typeface="Arial"/>
                <a:cs typeface="Arial"/>
              </a:rPr>
              <a:t>www.senati.edu.pe</a:t>
            </a:r>
            <a:endParaRPr lang="en-US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7338" y="567265"/>
            <a:ext cx="2486683" cy="56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1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579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948683"/>
            <a:ext cx="9144000" cy="21948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8" y="3361075"/>
            <a:ext cx="5928527" cy="10550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5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título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, dos o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líneas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8" y="4413284"/>
            <a:ext cx="5928527" cy="3379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subtítulo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línea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547676" y="4535791"/>
            <a:ext cx="1308987" cy="215433"/>
          </a:xfrm>
          <a:prstGeom prst="rect">
            <a:avLst/>
          </a:prstGeom>
          <a:noFill/>
        </p:spPr>
        <p:txBody>
          <a:bodyPr wrap="square" lIns="0" tIns="45715" rIns="0" bIns="45715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000" dirty="0">
                <a:solidFill>
                  <a:schemeClr val="tx1"/>
                </a:solidFill>
                <a:latin typeface="Arial"/>
                <a:cs typeface="Arial"/>
              </a:rPr>
              <a:t>www.senati.edu.pe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87338" y="311903"/>
            <a:ext cx="856932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7338" y="567265"/>
            <a:ext cx="2483521" cy="5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4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ridora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287338" y="4466799"/>
            <a:ext cx="856932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287338" y="4535791"/>
            <a:ext cx="1882834" cy="220563"/>
          </a:xfrm>
          <a:prstGeom prst="rect">
            <a:avLst/>
          </a:prstGeom>
          <a:noFill/>
        </p:spPr>
        <p:txBody>
          <a:bodyPr wrap="square" lIns="0" tIns="45715" rIns="90000" bIns="45715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00" dirty="0" err="1">
                <a:solidFill>
                  <a:schemeClr val="bg1"/>
                </a:solidFill>
                <a:latin typeface="Arial"/>
                <a:cs typeface="Arial"/>
              </a:rPr>
              <a:t>www.senati.edu.pe</a:t>
            </a:r>
            <a:endParaRPr lang="en-US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7338" y="311903"/>
            <a:ext cx="856932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94942" y="4591819"/>
            <a:ext cx="1455220" cy="32907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8" y="555624"/>
            <a:ext cx="4703762" cy="2016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500" b="1" baseline="0">
                <a:solidFill>
                  <a:schemeClr val="bg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/>
              <a:t>AQUÍ VA UN TÍTULO DE UNA, DOS O TRES LÍNEAS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8" y="2751193"/>
            <a:ext cx="5928527" cy="10550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500" b="1" baseline="0">
                <a:solidFill>
                  <a:schemeClr val="bg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título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, dos o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líneas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3803402"/>
            <a:ext cx="5928527" cy="3379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subtítulo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línea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24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579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ridora 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287338" y="4466799"/>
            <a:ext cx="856932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287338" y="4535791"/>
            <a:ext cx="1882834" cy="220563"/>
          </a:xfrm>
          <a:prstGeom prst="rect">
            <a:avLst/>
          </a:prstGeom>
          <a:noFill/>
        </p:spPr>
        <p:txBody>
          <a:bodyPr wrap="square" lIns="0" tIns="45715" rIns="90000" bIns="45715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00" dirty="0" err="1">
                <a:solidFill>
                  <a:schemeClr val="bg1"/>
                </a:solidFill>
                <a:latin typeface="Arial"/>
                <a:cs typeface="Arial"/>
              </a:rPr>
              <a:t>www.senati.edu.pe</a:t>
            </a:r>
            <a:endParaRPr lang="en-US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7338" y="311903"/>
            <a:ext cx="856932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94942" y="4591819"/>
            <a:ext cx="1455220" cy="32907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8" y="555624"/>
            <a:ext cx="4703762" cy="2016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500" b="1" baseline="0">
                <a:solidFill>
                  <a:schemeClr val="bg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/>
              <a:t>AQUÍ VA UN TÍTULO DE UNA, DOS O TRES LÍNEAS</a:t>
            </a:r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579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ridora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280837" y="4756354"/>
            <a:ext cx="697035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287338" y="4535791"/>
            <a:ext cx="1882834" cy="220563"/>
          </a:xfrm>
          <a:prstGeom prst="rect">
            <a:avLst/>
          </a:prstGeom>
          <a:noFill/>
        </p:spPr>
        <p:txBody>
          <a:bodyPr wrap="square" lIns="0" tIns="45715" rIns="90000" bIns="45715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00" dirty="0">
                <a:solidFill>
                  <a:schemeClr val="tx1"/>
                </a:solidFill>
                <a:latin typeface="Arial"/>
                <a:cs typeface="Arial"/>
              </a:rPr>
              <a:t>www.senati.edu.pe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7338" y="311903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-100000" contrast="-100000"/>
          </a:blip>
          <a:stretch>
            <a:fillRect/>
          </a:stretch>
        </p:blipFill>
        <p:spPr>
          <a:xfrm>
            <a:off x="7394942" y="4591819"/>
            <a:ext cx="1455220" cy="32907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8" y="555624"/>
            <a:ext cx="4703762" cy="2016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5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/>
              <a:t>AQUÍ VA UN TÍTULO DE UNA, DOS O TRES LÍNEAS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8" y="2751193"/>
            <a:ext cx="5928527" cy="10550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5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título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, dos o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líneas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3803402"/>
            <a:ext cx="5928527" cy="3379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subtítulo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línea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579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164249"/>
            <a:ext cx="8569325" cy="496888"/>
          </a:xfrm>
          <a:prstGeom prst="rect">
            <a:avLst/>
          </a:prstGeom>
        </p:spPr>
        <p:txBody>
          <a:bodyPr lIns="0" tIns="0" rIns="90000" anchor="t">
            <a:noAutofit/>
          </a:bodyPr>
          <a:lstStyle>
            <a:lvl1pPr>
              <a:defRPr sz="2600" b="1" i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r>
              <a:rPr lang="en-US" dirty="0"/>
              <a:t>AQUÍ VA UN TÍTULO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6" y="1568323"/>
            <a:ext cx="4958431" cy="21256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14350" marR="0" indent="-514350" algn="l" defTabSz="45714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AutoNum type="arabicPeriod"/>
              <a:tabLst/>
              <a:defRPr lang="en-US" sz="18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514350" indent="-514350" algn="l" defTabSz="457148" rtl="0" eaLnBrk="1" latinLnBrk="0" hangingPunct="1">
              <a:buAutoNum type="arabicPeriod"/>
              <a:defRPr lang="en-US" sz="220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2pPr>
            <a:lvl3pPr marL="514350" indent="-514350" algn="l" defTabSz="457148" rtl="0" eaLnBrk="1" latinLnBrk="0" hangingPunct="1">
              <a:buAutoNum type="arabicPeriod"/>
              <a:defRPr lang="en-US" sz="220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3pPr>
            <a:lvl4pPr marL="514350" indent="-514350" algn="l" defTabSz="457148" rtl="0" eaLnBrk="1" latinLnBrk="0" hangingPunct="1">
              <a:buAutoNum type="arabicPeriod"/>
              <a:defRPr lang="en-US" sz="220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4pPr>
            <a:lvl5pPr marL="514350" indent="-514350" algn="l" defTabSz="457148" rtl="0" eaLnBrk="1" latinLnBrk="0" hangingPunct="1">
              <a:buAutoNum type="arabicPeriod"/>
              <a:defRPr lang="en-US" sz="2200" kern="1200" dirty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numerada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numerada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numerada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numerada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numerada</a:t>
            </a:r>
            <a:r>
              <a:rPr lang="en-US" dirty="0"/>
              <a:t>.</a:t>
            </a:r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287336" y="4730806"/>
            <a:ext cx="691356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287336" y="4810607"/>
            <a:ext cx="1882834" cy="220563"/>
          </a:xfrm>
          <a:prstGeom prst="rect">
            <a:avLst/>
          </a:prstGeom>
          <a:noFill/>
        </p:spPr>
        <p:txBody>
          <a:bodyPr wrap="square" lIns="0" tIns="45715" rIns="90000" bIns="45715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00" dirty="0" err="1">
                <a:solidFill>
                  <a:schemeClr val="tx1"/>
                </a:solidFill>
                <a:latin typeface="Arial"/>
                <a:cs typeface="Arial"/>
              </a:rPr>
              <a:t>www.senati.edu.pe</a:t>
            </a:r>
            <a:endParaRPr lang="en-US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87338" y="553203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lum bright="-100000" contrast="-100000"/>
          </a:blip>
          <a:stretch>
            <a:fillRect/>
          </a:stretch>
        </p:blipFill>
        <p:spPr>
          <a:xfrm>
            <a:off x="7394942" y="4591819"/>
            <a:ext cx="1455220" cy="32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29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579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567265"/>
            <a:ext cx="3757722" cy="1022202"/>
          </a:xfrm>
          <a:prstGeom prst="rect">
            <a:avLst/>
          </a:prstGeom>
        </p:spPr>
        <p:txBody>
          <a:bodyPr lIns="0" tIns="0" rIns="90000" anchor="t">
            <a:noAutofit/>
          </a:bodyPr>
          <a:lstStyle>
            <a:lvl1pPr>
              <a:defRPr sz="2600" b="1" i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r>
              <a:rPr lang="en-US" dirty="0"/>
              <a:t>AQUÍ VA UN TÍTULO DE UNA, DOS O TRES LÍNEAS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7339" y="1779967"/>
            <a:ext cx="3757720" cy="2246759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.AppleSystemUIFont" charset="-120"/>
              <a:buChar char="&gt;"/>
              <a:tabLst/>
              <a:defRPr sz="14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>
              <a:buClr>
                <a:srgbClr val="0A39E6"/>
              </a:buClr>
              <a:buFont typeface=".AppleSystemUIFont" charset="-120"/>
              <a:buChar char="&gt;"/>
              <a:defRPr sz="1400"/>
            </a:lvl2pPr>
            <a:lvl3pPr marL="1143000" indent="-228600">
              <a:buClr>
                <a:srgbClr val="0A39E6"/>
              </a:buClr>
              <a:buFont typeface=".AppleSystemUIFont" charset="-120"/>
              <a:buChar char="&gt;"/>
              <a:defRPr sz="1400"/>
            </a:lvl3pPr>
            <a:lvl4pPr marL="1600200" indent="-228600">
              <a:buClr>
                <a:srgbClr val="0A39E6"/>
              </a:buClr>
              <a:buFont typeface=".AppleSystemUIFont" charset="-120"/>
              <a:buChar char="&gt;"/>
              <a:defRPr sz="1400"/>
            </a:lvl4pPr>
            <a:lvl5pPr marL="2057400" indent="-228600">
              <a:buClr>
                <a:srgbClr val="0A39E6"/>
              </a:buClr>
              <a:buFont typeface=".AppleSystemUIFont" charset="-120"/>
              <a:buChar char="&gt;"/>
              <a:defRPr sz="1400"/>
            </a:lvl5pPr>
          </a:lstStyle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pequeño</a:t>
            </a:r>
            <a:r>
              <a:rPr lang="en-US" dirty="0"/>
              <a:t> </a:t>
            </a:r>
            <a:r>
              <a:rPr lang="en-US" dirty="0" err="1"/>
              <a:t>párrafo</a:t>
            </a:r>
            <a:r>
              <a:rPr lang="en-US" dirty="0"/>
              <a:t> </a:t>
            </a:r>
            <a:r>
              <a:rPr lang="en-US" dirty="0" err="1"/>
              <a:t>explicando</a:t>
            </a:r>
            <a:r>
              <a:rPr lang="en-US" dirty="0"/>
              <a:t> </a:t>
            </a:r>
            <a:r>
              <a:rPr lang="en-US" dirty="0" err="1"/>
              <a:t>algo</a:t>
            </a:r>
            <a:r>
              <a:rPr lang="en-US" dirty="0"/>
              <a:t> </a:t>
            </a:r>
            <a:r>
              <a:rPr lang="en-US" dirty="0" err="1"/>
              <a:t>importante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pequeño</a:t>
            </a:r>
            <a:r>
              <a:rPr lang="en-US" dirty="0"/>
              <a:t> </a:t>
            </a:r>
            <a:r>
              <a:rPr lang="en-US" dirty="0" err="1"/>
              <a:t>párrafo</a:t>
            </a:r>
            <a:r>
              <a:rPr lang="en-US" dirty="0"/>
              <a:t> </a:t>
            </a:r>
            <a:r>
              <a:rPr lang="en-US" dirty="0" err="1"/>
              <a:t>explicando</a:t>
            </a:r>
            <a:r>
              <a:rPr lang="en-US" dirty="0"/>
              <a:t> </a:t>
            </a:r>
            <a:r>
              <a:rPr lang="en-US" dirty="0" err="1"/>
              <a:t>algo</a:t>
            </a:r>
            <a:r>
              <a:rPr lang="en-US" dirty="0"/>
              <a:t> </a:t>
            </a:r>
            <a:r>
              <a:rPr lang="en-US" dirty="0" err="1"/>
              <a:t>importante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pequeño</a:t>
            </a:r>
            <a:r>
              <a:rPr lang="en-US" dirty="0"/>
              <a:t> </a:t>
            </a:r>
            <a:r>
              <a:rPr lang="en-US" dirty="0" err="1"/>
              <a:t>párrafo</a:t>
            </a:r>
            <a:r>
              <a:rPr lang="en-US" dirty="0"/>
              <a:t> </a:t>
            </a:r>
            <a:r>
              <a:rPr lang="en-US" dirty="0" err="1"/>
              <a:t>explicando</a:t>
            </a:r>
            <a:r>
              <a:rPr lang="en-US" dirty="0"/>
              <a:t> </a:t>
            </a:r>
            <a:r>
              <a:rPr lang="en-US" dirty="0" err="1"/>
              <a:t>algo</a:t>
            </a:r>
            <a:r>
              <a:rPr lang="en-US" dirty="0"/>
              <a:t> </a:t>
            </a:r>
            <a:r>
              <a:rPr lang="en-US" dirty="0" err="1"/>
              <a:t>importante</a:t>
            </a:r>
            <a:endParaRPr lang="en-US" dirty="0"/>
          </a:p>
          <a:p>
            <a:pPr lvl="0"/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87338" y="4466799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287338" y="4535791"/>
            <a:ext cx="1882834" cy="220563"/>
          </a:xfrm>
          <a:prstGeom prst="rect">
            <a:avLst/>
          </a:prstGeom>
          <a:noFill/>
        </p:spPr>
        <p:txBody>
          <a:bodyPr wrap="square" lIns="0" tIns="45715" rIns="90000" bIns="45715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00" dirty="0" err="1">
                <a:solidFill>
                  <a:schemeClr val="tx1"/>
                </a:solidFill>
                <a:latin typeface="Arial"/>
                <a:cs typeface="Arial"/>
              </a:rPr>
              <a:t>www.senati.edu.pe</a:t>
            </a:r>
            <a:endParaRPr lang="en-US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87338" y="311903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lum bright="-100000" contrast="-100000"/>
          </a:blip>
          <a:stretch>
            <a:fillRect/>
          </a:stretch>
        </p:blipFill>
        <p:spPr>
          <a:xfrm>
            <a:off x="7394942" y="4591819"/>
            <a:ext cx="1455220" cy="32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611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579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287338" y="4466799"/>
            <a:ext cx="856932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7337" y="567265"/>
            <a:ext cx="8569325" cy="496888"/>
          </a:xfrm>
          <a:prstGeom prst="rect">
            <a:avLst/>
          </a:prstGeom>
        </p:spPr>
        <p:txBody>
          <a:bodyPr lIns="0" tIns="0" rIns="90000" anchor="t">
            <a:noAutofit/>
          </a:bodyPr>
          <a:lstStyle>
            <a:lvl1pPr>
              <a:defRPr sz="2600" b="1" i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r>
              <a:rPr lang="en-US" dirty="0"/>
              <a:t>AQUÍ VA UN TÍTULO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6" y="1568323"/>
            <a:ext cx="4958431" cy="21256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14350" marR="0" indent="-514350" algn="l" defTabSz="45714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AutoNum type="arabicPeriod"/>
              <a:tabLst/>
              <a:defRPr lang="en-US" sz="18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514350" indent="-514350" algn="l" defTabSz="457148" rtl="0" eaLnBrk="1" latinLnBrk="0" hangingPunct="1">
              <a:buAutoNum type="arabicPeriod"/>
              <a:defRPr lang="en-US" sz="220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2pPr>
            <a:lvl3pPr marL="514350" indent="-514350" algn="l" defTabSz="457148" rtl="0" eaLnBrk="1" latinLnBrk="0" hangingPunct="1">
              <a:buAutoNum type="arabicPeriod"/>
              <a:defRPr lang="en-US" sz="220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3pPr>
            <a:lvl4pPr marL="514350" indent="-514350" algn="l" defTabSz="457148" rtl="0" eaLnBrk="1" latinLnBrk="0" hangingPunct="1">
              <a:buAutoNum type="arabicPeriod"/>
              <a:defRPr lang="en-US" sz="220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4pPr>
            <a:lvl5pPr marL="514350" indent="-514350" algn="l" defTabSz="457148" rtl="0" eaLnBrk="1" latinLnBrk="0" hangingPunct="1">
              <a:buAutoNum type="arabicPeriod"/>
              <a:defRPr lang="en-US" sz="2200" kern="1200" dirty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numerada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numerada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numerada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numerada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numerada</a:t>
            </a:r>
            <a:r>
              <a:rPr lang="en-US" dirty="0"/>
              <a:t>.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87338" y="4466799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287338" y="4535791"/>
            <a:ext cx="1882834" cy="220563"/>
          </a:xfrm>
          <a:prstGeom prst="rect">
            <a:avLst/>
          </a:prstGeom>
          <a:noFill/>
        </p:spPr>
        <p:txBody>
          <a:bodyPr wrap="square" lIns="0" tIns="45715" rIns="90000" bIns="45715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00" dirty="0" err="1">
                <a:solidFill>
                  <a:schemeClr val="tx1"/>
                </a:solidFill>
                <a:latin typeface="Arial"/>
                <a:cs typeface="Arial"/>
              </a:rPr>
              <a:t>www.senati.edu.pe</a:t>
            </a:r>
            <a:endParaRPr lang="en-US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7338" y="311903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lum bright="-100000" contrast="-100000"/>
          </a:blip>
          <a:stretch>
            <a:fillRect/>
          </a:stretch>
        </p:blipFill>
        <p:spPr>
          <a:xfrm>
            <a:off x="7394942" y="4591819"/>
            <a:ext cx="1455220" cy="32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29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579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131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5" r:id="rId2"/>
    <p:sldLayoutId id="2147483707" r:id="rId3"/>
    <p:sldLayoutId id="2147483677" r:id="rId4"/>
    <p:sldLayoutId id="2147483684" r:id="rId5"/>
    <p:sldLayoutId id="2147483683" r:id="rId6"/>
    <p:sldLayoutId id="2147483681" r:id="rId7"/>
    <p:sldLayoutId id="2147483674" r:id="rId8"/>
    <p:sldLayoutId id="2147483682" r:id="rId9"/>
    <p:sldLayoutId id="2147483676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1C205A5-7540-48C5-A374-F5EEFC014457}"/>
              </a:ext>
            </a:extLst>
          </p:cNvPr>
          <p:cNvSpPr/>
          <p:nvPr/>
        </p:nvSpPr>
        <p:spPr>
          <a:xfrm>
            <a:off x="287338" y="1337839"/>
            <a:ext cx="8658915" cy="963805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87338" y="1436368"/>
            <a:ext cx="8658915" cy="766745"/>
          </a:xfrm>
        </p:spPr>
        <p:txBody>
          <a:bodyPr/>
          <a:lstStyle/>
          <a:p>
            <a:pPr algn="ctr"/>
            <a:r>
              <a:rPr lang="es-ES" sz="3200" dirty="0">
                <a:solidFill>
                  <a:schemeClr val="bg1"/>
                </a:solidFill>
              </a:rPr>
              <a:t>PROYECTO DE INNOVACI</a:t>
            </a:r>
            <a:r>
              <a:rPr lang="es-PE" sz="3200" dirty="0">
                <a:solidFill>
                  <a:schemeClr val="bg1"/>
                </a:solidFill>
              </a:rPr>
              <a:t>ÓN Y/O MEJORA NIVEL PROFESIONAL TÉCNICO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7338" y="3777304"/>
            <a:ext cx="7914830" cy="1242371"/>
          </a:xfrm>
        </p:spPr>
        <p:txBody>
          <a:bodyPr/>
          <a:lstStyle/>
          <a:p>
            <a:r>
              <a:rPr lang="es-PE" dirty="0"/>
              <a:t>Autores:		</a:t>
            </a:r>
            <a:r>
              <a:rPr lang="es-PE" sz="1800" b="0" dirty="0"/>
              <a:t>ARIAS SAAVEDRA, MARCELO		ID: 1225985</a:t>
            </a:r>
          </a:p>
          <a:p>
            <a:r>
              <a:rPr lang="es-PE" sz="1800" dirty="0"/>
              <a:t>	   	</a:t>
            </a:r>
            <a:r>
              <a:rPr lang="es-PE" sz="1800" b="0" dirty="0"/>
              <a:t>GUTIERREZ TARAZONA, VLADY FABRIZIO	ID: 1222026</a:t>
            </a:r>
          </a:p>
          <a:p>
            <a:r>
              <a:rPr lang="es-PE" sz="1800" b="0" dirty="0"/>
              <a:t>		SAAVEDRA SANCHEZ, DAVID		ID: 1218744</a:t>
            </a:r>
          </a:p>
          <a:p>
            <a:endParaRPr lang="en-US" sz="180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970CF7C-0E00-4757-8D7C-4C91D2D76555}"/>
              </a:ext>
            </a:extLst>
          </p:cNvPr>
          <p:cNvSpPr txBox="1">
            <a:spLocks/>
          </p:cNvSpPr>
          <p:nvPr/>
        </p:nvSpPr>
        <p:spPr>
          <a:xfrm>
            <a:off x="197746" y="3124871"/>
            <a:ext cx="8748507" cy="65243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500" b="1" kern="1200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3600" dirty="0"/>
              <a:t>DESARROLLO DE SOFTWARE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70675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0D3112F2-EE79-4CD8-82E7-0FFD555CA5D5}"/>
              </a:ext>
            </a:extLst>
          </p:cNvPr>
          <p:cNvSpPr txBox="1">
            <a:spLocks/>
          </p:cNvSpPr>
          <p:nvPr/>
        </p:nvSpPr>
        <p:spPr>
          <a:xfrm>
            <a:off x="301753" y="1705210"/>
            <a:ext cx="2108072" cy="17330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sz="4000" b="1" dirty="0">
                <a:latin typeface="Eurostile"/>
                <a:cs typeface="Arial" panose="020B0604020202020204" pitchFamily="34" charset="0"/>
              </a:rPr>
              <a:t>DIAGRAMA </a:t>
            </a:r>
          </a:p>
          <a:p>
            <a:pPr algn="ctr"/>
            <a:r>
              <a:rPr lang="es-PE" sz="4000" b="1" dirty="0">
                <a:latin typeface="Eurostile"/>
                <a:cs typeface="Arial" panose="020B0604020202020204" pitchFamily="34" charset="0"/>
              </a:rPr>
              <a:t>DE </a:t>
            </a:r>
          </a:p>
          <a:p>
            <a:pPr algn="ctr"/>
            <a:r>
              <a:rPr lang="es-PE" sz="4000" b="1" dirty="0">
                <a:latin typeface="Eurostile"/>
                <a:cs typeface="Arial" panose="020B0604020202020204" pitchFamily="34" charset="0"/>
              </a:rPr>
              <a:t>PARETO</a:t>
            </a:r>
            <a:endParaRPr lang="es-ES" sz="4000" b="1" dirty="0">
              <a:latin typeface="Eurostile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041722" y="1080737"/>
            <a:ext cx="7418748" cy="277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041722" y="6719537"/>
            <a:ext cx="7418748" cy="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3CA6176-8A60-4BBB-9B63-F26478E2CEC8}"/>
              </a:ext>
            </a:extLst>
          </p:cNvPr>
          <p:cNvSpPr/>
          <p:nvPr/>
        </p:nvSpPr>
        <p:spPr>
          <a:xfrm>
            <a:off x="5812631" y="4095750"/>
            <a:ext cx="583407" cy="100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PROBLEMAS</a:t>
            </a:r>
            <a:endParaRPr lang="es-PE" sz="4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E5A855-9B26-4EDB-AFAE-B9B6CA698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712955"/>
            <a:ext cx="6252703" cy="332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56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FB528E0-B7BE-4E22-81A8-60CE8E0F65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04070" y="2348483"/>
            <a:ext cx="4335860" cy="446534"/>
          </a:xfrm>
        </p:spPr>
        <p:txBody>
          <a:bodyPr/>
          <a:lstStyle/>
          <a:p>
            <a:r>
              <a:rPr lang="es-MX" dirty="0"/>
              <a:t>2 – EFECTOS DEL PROBLEMA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7900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15122C6B-D9B0-4605-802A-CAB777591955}"/>
              </a:ext>
            </a:extLst>
          </p:cNvPr>
          <p:cNvSpPr txBox="1">
            <a:spLocks/>
          </p:cNvSpPr>
          <p:nvPr/>
        </p:nvSpPr>
        <p:spPr>
          <a:xfrm>
            <a:off x="6015419" y="1724927"/>
            <a:ext cx="2637663" cy="1693643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s-PE" sz="3600" b="1" dirty="0">
                <a:latin typeface="Eurostile"/>
                <a:ea typeface="Tahoma" panose="020B0604030504040204" pitchFamily="34" charset="0"/>
                <a:cs typeface="Arial" panose="020B0604020202020204" pitchFamily="34" charset="0"/>
              </a:rPr>
              <a:t>DIAGRAMA </a:t>
            </a:r>
          </a:p>
          <a:p>
            <a:pPr algn="ctr">
              <a:lnSpc>
                <a:spcPct val="100000"/>
              </a:lnSpc>
            </a:pPr>
            <a:r>
              <a:rPr lang="es-PE" sz="3600" b="1" dirty="0">
                <a:latin typeface="Eurostile"/>
                <a:ea typeface="Tahoma" panose="020B0604030504040204" pitchFamily="34" charset="0"/>
                <a:cs typeface="Arial" panose="020B0604020202020204" pitchFamily="34" charset="0"/>
              </a:rPr>
              <a:t>DE </a:t>
            </a:r>
          </a:p>
          <a:p>
            <a:pPr algn="ctr">
              <a:lnSpc>
                <a:spcPct val="100000"/>
              </a:lnSpc>
            </a:pPr>
            <a:r>
              <a:rPr lang="es-PE" sz="3600" b="1" dirty="0">
                <a:latin typeface="Eurostile"/>
                <a:ea typeface="Tahoma" panose="020B0604030504040204" pitchFamily="34" charset="0"/>
                <a:cs typeface="Arial" panose="020B0604020202020204" pitchFamily="34" charset="0"/>
              </a:rPr>
              <a:t>ISHIKAWA</a:t>
            </a:r>
            <a:endParaRPr lang="es-ES" sz="3600" b="1" dirty="0">
              <a:latin typeface="Eurostile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D27C2A7-234A-4438-803F-B1BADEBB4D79}"/>
              </a:ext>
            </a:extLst>
          </p:cNvPr>
          <p:cNvSpPr txBox="1"/>
          <p:nvPr/>
        </p:nvSpPr>
        <p:spPr>
          <a:xfrm>
            <a:off x="1527717" y="81401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>
                <a:latin typeface="Eurostile"/>
              </a:rPr>
              <a:t>CAUSAS</a:t>
            </a:r>
            <a:endParaRPr lang="es-PE" sz="1400" dirty="0">
              <a:latin typeface="Eurostile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60CCECC-D719-4A02-ADE1-959E4BD81E83}"/>
              </a:ext>
            </a:extLst>
          </p:cNvPr>
          <p:cNvSpPr txBox="1"/>
          <p:nvPr/>
        </p:nvSpPr>
        <p:spPr>
          <a:xfrm>
            <a:off x="5114925" y="814019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>
                <a:latin typeface="Eurostile"/>
              </a:rPr>
              <a:t>EFECTO</a:t>
            </a:r>
            <a:endParaRPr lang="es-PE" sz="1400" dirty="0">
              <a:latin typeface="Eurostil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D39B7E7-E7AA-4F4B-8B34-23B357FAC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95" y="1097368"/>
            <a:ext cx="6166269" cy="309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21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BF3F268-51EE-4528-AC6E-689EE7D17B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2816" y="597167"/>
            <a:ext cx="7358368" cy="431533"/>
          </a:xfrm>
        </p:spPr>
        <p:txBody>
          <a:bodyPr/>
          <a:lstStyle/>
          <a:p>
            <a:pPr algn="ctr"/>
            <a:r>
              <a:rPr lang="es-ES" sz="3200" dirty="0"/>
              <a:t>IDENTIFICACIÓN DE LAS CAUSAS - PARETO</a:t>
            </a:r>
          </a:p>
          <a:p>
            <a:pPr algn="ctr"/>
            <a:endParaRPr lang="es-ES" sz="4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F14F4C5-A6CA-4D97-8465-E9D5DBDF9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916" y="1255077"/>
            <a:ext cx="5202167" cy="322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50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F330E5F-752B-44BD-B975-7175CE1AE4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96627" y="483005"/>
            <a:ext cx="6950745" cy="524028"/>
          </a:xfrm>
        </p:spPr>
        <p:txBody>
          <a:bodyPr/>
          <a:lstStyle/>
          <a:p>
            <a:pPr algn="ctr"/>
            <a:r>
              <a:rPr lang="es-ES" sz="3600" dirty="0"/>
              <a:t>IDENTIFICACIÓN DE CAUSAS - PARETO</a:t>
            </a:r>
          </a:p>
          <a:p>
            <a:pPr algn="ctr"/>
            <a:endParaRPr lang="es-ES" sz="4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22105D-B03D-4C89-820F-FE782EF83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05" y="1319212"/>
            <a:ext cx="6156989" cy="30241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4250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FB528E0-B7BE-4E22-81A8-60CE8E0F65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11785" y="2348483"/>
            <a:ext cx="3120430" cy="446534"/>
          </a:xfrm>
        </p:spPr>
        <p:txBody>
          <a:bodyPr/>
          <a:lstStyle/>
          <a:p>
            <a:r>
              <a:rPr lang="es-MX" dirty="0"/>
              <a:t>3 – PLAN DE ACCIÓN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7072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9D024802-6B47-43C4-9E49-EEDE3D2206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25906" y="350565"/>
            <a:ext cx="3092187" cy="461665"/>
          </a:xfrm>
        </p:spPr>
        <p:txBody>
          <a:bodyPr/>
          <a:lstStyle/>
          <a:p>
            <a:pPr algn="ctr"/>
            <a:r>
              <a:rPr lang="es-ES" sz="3200" dirty="0"/>
              <a:t>PLAN DE ACCIÓN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2744C3E-5EAF-4461-982E-B97A25E2BCF2}"/>
              </a:ext>
            </a:extLst>
          </p:cNvPr>
          <p:cNvSpPr txBox="1"/>
          <p:nvPr/>
        </p:nvSpPr>
        <p:spPr>
          <a:xfrm>
            <a:off x="403812" y="702290"/>
            <a:ext cx="4000500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s-ES" sz="2400" b="1" dirty="0">
                <a:latin typeface="Eurostile"/>
              </a:rPr>
              <a:t>Plan de acción de mejora propuesta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B2260FD-709C-4782-A9D7-9B6CCD251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408" y="1163955"/>
            <a:ext cx="6473181" cy="333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13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B5E092A3-0EFB-4F19-8272-9C9B6EEDA3DF}"/>
              </a:ext>
            </a:extLst>
          </p:cNvPr>
          <p:cNvSpPr txBox="1"/>
          <p:nvPr/>
        </p:nvSpPr>
        <p:spPr>
          <a:xfrm>
            <a:off x="310896" y="393637"/>
            <a:ext cx="8522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dirty="0">
                <a:latin typeface="Eurostile"/>
              </a:rPr>
              <a:t>RECURSOS TÉCNICOS PARA IMPLEMENTAR LA MEJORA PROPUESTA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7584EC9-34FF-4001-B631-5DB4DA8F7F80}"/>
              </a:ext>
            </a:extLst>
          </p:cNvPr>
          <p:cNvSpPr txBox="1"/>
          <p:nvPr/>
        </p:nvSpPr>
        <p:spPr>
          <a:xfrm>
            <a:off x="476249" y="970991"/>
            <a:ext cx="23047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>
                <a:latin typeface="Eurostile"/>
              </a:rPr>
              <a:t>Recursos Materiales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445B749-983C-4326-B458-4AAD71FF27C0}"/>
              </a:ext>
            </a:extLst>
          </p:cNvPr>
          <p:cNvSpPr txBox="1"/>
          <p:nvPr/>
        </p:nvSpPr>
        <p:spPr>
          <a:xfrm>
            <a:off x="3262142" y="970992"/>
            <a:ext cx="25339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>
                <a:latin typeface="Eurostile"/>
              </a:rPr>
              <a:t>Recursos Humanos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41461FE-3698-4D19-B019-8109A41245C4}"/>
              </a:ext>
            </a:extLst>
          </p:cNvPr>
          <p:cNvSpPr txBox="1"/>
          <p:nvPr/>
        </p:nvSpPr>
        <p:spPr>
          <a:xfrm>
            <a:off x="3262141" y="2817644"/>
            <a:ext cx="23720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>
                <a:latin typeface="Eurostile"/>
              </a:rPr>
              <a:t>Equipos y herramientas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48923D9-0374-4F85-986D-F23406A0DFBD}"/>
              </a:ext>
            </a:extLst>
          </p:cNvPr>
          <p:cNvSpPr txBox="1"/>
          <p:nvPr/>
        </p:nvSpPr>
        <p:spPr>
          <a:xfrm>
            <a:off x="6277242" y="970991"/>
            <a:ext cx="15642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>
                <a:latin typeface="Eurostile"/>
              </a:rPr>
              <a:t>Software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57FFA63-086E-4D81-A142-B41BF22C6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20" y="1309546"/>
            <a:ext cx="2379993" cy="52739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A861535-373C-4FBD-BF74-053F44676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597" y="1313566"/>
            <a:ext cx="2372043" cy="150407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0E889B9-494E-41D6-8EEB-87AE55422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598" y="3271888"/>
            <a:ext cx="2301516" cy="100984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0522FC7-C2E6-4567-BF1A-64F60EB407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3389" y="1309545"/>
            <a:ext cx="2563025" cy="258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72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FB528E0-B7BE-4E22-81A8-60CE8E0F65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2617" y="2348483"/>
            <a:ext cx="5198765" cy="446534"/>
          </a:xfrm>
        </p:spPr>
        <p:txBody>
          <a:bodyPr/>
          <a:lstStyle/>
          <a:p>
            <a:r>
              <a:rPr lang="es-MX" dirty="0"/>
              <a:t>4 – DAP ACTUAL / DAP MEJORADO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49814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C8D0A-45B1-4F7F-929A-92BA5D15F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200" y="698919"/>
            <a:ext cx="5937600" cy="496888"/>
          </a:xfrm>
        </p:spPr>
        <p:txBody>
          <a:bodyPr/>
          <a:lstStyle/>
          <a:p>
            <a:pPr algn="ctr"/>
            <a:r>
              <a:rPr lang="es-PE" sz="3600" dirty="0">
                <a:latin typeface="Eurostile"/>
                <a:ea typeface="Tahoma" panose="020B0604030504040204" pitchFamily="34" charset="0"/>
                <a:cs typeface="Tahoma" panose="020B0604030504040204" pitchFamily="34" charset="0"/>
              </a:rPr>
              <a:t>DAP ACTUAL / DAP MEJORADO</a:t>
            </a:r>
            <a:br>
              <a:rPr lang="es-PE" sz="4000" dirty="0">
                <a:latin typeface="Eurostile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s-PE" sz="4000" dirty="0">
              <a:latin typeface="Eurostile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91761" y="2616202"/>
            <a:ext cx="461665" cy="69185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ES" b="1" dirty="0">
                <a:latin typeface="Eurostile"/>
              </a:rPr>
              <a:t>ACTUAL</a:t>
            </a:r>
            <a:endParaRPr lang="es-PE" b="1" dirty="0">
              <a:latin typeface="Eurostile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638675" y="2528421"/>
            <a:ext cx="461665" cy="95314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ES" b="1" dirty="0">
                <a:latin typeface="Eurostile"/>
              </a:rPr>
              <a:t>MEJORADO</a:t>
            </a:r>
            <a:endParaRPr lang="es-PE" b="1" dirty="0">
              <a:latin typeface="Eurostile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2667B95-958F-4075-98EC-F2EB5C55362D}"/>
              </a:ext>
            </a:extLst>
          </p:cNvPr>
          <p:cNvSpPr txBox="1"/>
          <p:nvPr/>
        </p:nvSpPr>
        <p:spPr>
          <a:xfrm>
            <a:off x="5031760" y="4345269"/>
            <a:ext cx="2061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>
                <a:latin typeface="Eurostile"/>
              </a:rPr>
              <a:t>Ahorro de tiempo: 14 minutos</a:t>
            </a:r>
            <a:endParaRPr lang="es-PE" sz="1600" dirty="0">
              <a:latin typeface="Eurostile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3F52E9C-0000-46F5-BDA3-323E855C9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11" y="1400044"/>
            <a:ext cx="4143864" cy="2945225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B7E03E67-795E-4F78-ABEC-20B3350E9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126" y="1400044"/>
            <a:ext cx="3421516" cy="294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4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22764" y="2678623"/>
            <a:ext cx="7298472" cy="1278224"/>
          </a:xfrm>
        </p:spPr>
        <p:txBody>
          <a:bodyPr/>
          <a:lstStyle/>
          <a:p>
            <a:pPr marL="0" indent="0" algn="ctr">
              <a:buNone/>
            </a:pPr>
            <a:r>
              <a:rPr lang="es-ES" sz="3200" b="1" dirty="0">
                <a:latin typeface="Eurostile"/>
              </a:rPr>
              <a:t>“MEJORA DE CALIDAD DE LAS FUNCIONALIDADES IMPLEMENTANDO UNA NUEVA INTERFAZ GRÁFICA A TRAVÉS DE SYSTEM DESIGN PARA LA I.E.P. SOPHIANO COLLEGE S.R.L”</a:t>
            </a:r>
            <a:endParaRPr lang="en-US" sz="3200" dirty="0">
              <a:latin typeface="Eurostile"/>
            </a:endParaRPr>
          </a:p>
          <a:p>
            <a:endParaRPr lang="en-US" sz="2400" dirty="0"/>
          </a:p>
        </p:txBody>
      </p:sp>
      <p:pic>
        <p:nvPicPr>
          <p:cNvPr id="4" name="Imagen 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A601E83A-3E1E-413D-93C7-47581995B6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974" y="691353"/>
            <a:ext cx="1534076" cy="155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7650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FB528E0-B7BE-4E22-81A8-60CE8E0F65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00771" y="2348483"/>
            <a:ext cx="4342458" cy="446534"/>
          </a:xfrm>
        </p:spPr>
        <p:txBody>
          <a:bodyPr/>
          <a:lstStyle/>
          <a:p>
            <a:r>
              <a:rPr lang="es-MX" dirty="0"/>
              <a:t>5 – EVALUACIÓN ECONÓMICA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38013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53F3123-E6EC-4061-ADE3-C1DACAAE9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17790" y="425107"/>
            <a:ext cx="6508418" cy="567205"/>
          </a:xfrm>
        </p:spPr>
        <p:txBody>
          <a:bodyPr/>
          <a:lstStyle/>
          <a:p>
            <a:pPr algn="ctr"/>
            <a:r>
              <a:rPr lang="es-ES" sz="3600" dirty="0">
                <a:latin typeface="Eurostile"/>
                <a:ea typeface="Tahoma" panose="020B0604030504040204" pitchFamily="34" charset="0"/>
                <a:cs typeface="Arial" panose="020B0604020202020204" pitchFamily="34" charset="0"/>
              </a:rPr>
              <a:t>EVALUACIÓN ECONÓMICA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6C1BA26-B241-49F9-8EB3-ABFFD9BDD40C}"/>
              </a:ext>
            </a:extLst>
          </p:cNvPr>
          <p:cNvSpPr txBox="1"/>
          <p:nvPr/>
        </p:nvSpPr>
        <p:spPr>
          <a:xfrm>
            <a:off x="1189419" y="1020008"/>
            <a:ext cx="1724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Eurostile"/>
              </a:rPr>
              <a:t>Costo Total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33D6593-78F9-4955-AFFB-1BE769F5C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95" y="1420118"/>
            <a:ext cx="5805906" cy="30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77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FB528E0-B7BE-4E22-81A8-60CE8E0F65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397" y="2353816"/>
            <a:ext cx="5019205" cy="446534"/>
          </a:xfrm>
        </p:spPr>
        <p:txBody>
          <a:bodyPr/>
          <a:lstStyle/>
          <a:p>
            <a:r>
              <a:rPr lang="es-MX" dirty="0"/>
              <a:t>6 – EVALUACIÓN DE RESULTADOS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41502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1">
            <a:extLst>
              <a:ext uri="{FF2B5EF4-FFF2-40B4-BE49-F238E27FC236}">
                <a16:creationId xmlns:a16="http://schemas.microsoft.com/office/drawing/2014/main" id="{4D641CB4-6022-4257-B51B-1FB25000E8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0896" y="434291"/>
            <a:ext cx="8522208" cy="567205"/>
          </a:xfrm>
        </p:spPr>
        <p:txBody>
          <a:bodyPr/>
          <a:lstStyle/>
          <a:p>
            <a:pPr algn="ctr"/>
            <a:r>
              <a:rPr lang="es-ES" sz="3200" dirty="0">
                <a:latin typeface="Eurostile"/>
                <a:ea typeface="Tahoma" panose="020B0604030504040204" pitchFamily="34" charset="0"/>
                <a:cs typeface="Arial" panose="020B0604020202020204" pitchFamily="34" charset="0"/>
              </a:rPr>
              <a:t>BENEFICIO TÉCNICO Y/O ECONÓMICO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F409140-8C27-4737-AD5B-7DAD1286B2FC}"/>
              </a:ext>
            </a:extLst>
          </p:cNvPr>
          <p:cNvSpPr txBox="1"/>
          <p:nvPr/>
        </p:nvSpPr>
        <p:spPr>
          <a:xfrm>
            <a:off x="228601" y="1001496"/>
            <a:ext cx="296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latin typeface="Eurostile"/>
                <a:cs typeface="Arial" panose="020B0604020202020204" pitchFamily="34" charset="0"/>
              </a:rPr>
              <a:t>Cálculo del beneficio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16A12CB-1922-4BE2-AB1B-F26EA281ADF6}"/>
              </a:ext>
            </a:extLst>
          </p:cNvPr>
          <p:cNvSpPr txBox="1"/>
          <p:nvPr/>
        </p:nvSpPr>
        <p:spPr>
          <a:xfrm>
            <a:off x="8640" y="2529917"/>
            <a:ext cx="22646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Eurostile"/>
              </a:rPr>
              <a:t>Se optimizan 168 minutos al día.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CED54D3-BA7A-4C0C-8183-F23965E43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29258"/>
            <a:ext cx="4089399" cy="121754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F3EE5B8-BCEA-4D15-9AA4-73C50467B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" y="3121783"/>
            <a:ext cx="2994593" cy="112832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4DB4784-A4AB-4CD3-9A7F-C0E359E3F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01496"/>
            <a:ext cx="3668587" cy="349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40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5CC1BC5-CAA1-4507-987D-A35BB97E036C}"/>
              </a:ext>
            </a:extLst>
          </p:cNvPr>
          <p:cNvSpPr txBox="1"/>
          <p:nvPr/>
        </p:nvSpPr>
        <p:spPr>
          <a:xfrm>
            <a:off x="546100" y="2371695"/>
            <a:ext cx="3199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>
                <a:latin typeface="Eurostile"/>
                <a:cs typeface="Arial" panose="020B0604020202020204" pitchFamily="34" charset="0"/>
              </a:rPr>
              <a:t>Tiempo de recuperación del costo</a:t>
            </a:r>
          </a:p>
        </p:txBody>
      </p:sp>
      <p:sp>
        <p:nvSpPr>
          <p:cNvPr id="6" name="Marcador de texto 1">
            <a:extLst>
              <a:ext uri="{FF2B5EF4-FFF2-40B4-BE49-F238E27FC236}">
                <a16:creationId xmlns:a16="http://schemas.microsoft.com/office/drawing/2014/main" id="{99514D03-851D-4A6C-A77B-42122AA4C3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0875" y="584452"/>
            <a:ext cx="2362036" cy="299253"/>
          </a:xfrm>
        </p:spPr>
        <p:txBody>
          <a:bodyPr/>
          <a:lstStyle/>
          <a:p>
            <a:pPr algn="ctr"/>
            <a:r>
              <a:rPr lang="es-ES" sz="2000" dirty="0">
                <a:latin typeface="Eurostile"/>
                <a:ea typeface="Tahoma" panose="020B0604030504040204" pitchFamily="34" charset="0"/>
                <a:cs typeface="Arial" panose="020B0604020202020204" pitchFamily="34" charset="0"/>
              </a:rPr>
              <a:t>Relación beneficio - Costo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1282D34-E0A0-4901-B55B-272FAE94A57F}"/>
              </a:ext>
            </a:extLst>
          </p:cNvPr>
          <p:cNvSpPr txBox="1"/>
          <p:nvPr/>
        </p:nvSpPr>
        <p:spPr>
          <a:xfrm>
            <a:off x="6422138" y="2772024"/>
            <a:ext cx="20738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600" b="1" dirty="0">
                <a:latin typeface="Eurostile"/>
              </a:rPr>
              <a:t>Conclusión:</a:t>
            </a:r>
            <a:r>
              <a:rPr lang="es-ES" sz="1600" dirty="0">
                <a:latin typeface="Eurostile"/>
              </a:rPr>
              <a:t> </a:t>
            </a:r>
          </a:p>
          <a:p>
            <a:pPr algn="just"/>
            <a:r>
              <a:rPr lang="es-ES" sz="1600" dirty="0">
                <a:latin typeface="Eurostile"/>
              </a:rPr>
              <a:t>El retorno de inversión se dará en 46 días, a partir del día 47 se considera ahorro para la empresa.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34CC6F5-66E5-4E69-AECF-19A470F006C9}"/>
              </a:ext>
            </a:extLst>
          </p:cNvPr>
          <p:cNvSpPr txBox="1"/>
          <p:nvPr/>
        </p:nvSpPr>
        <p:spPr>
          <a:xfrm>
            <a:off x="6422138" y="1236405"/>
            <a:ext cx="19854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600" dirty="0">
                <a:latin typeface="Eurostile"/>
              </a:rPr>
              <a:t>Por cada sol invertido se recupera S/ 6.83.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BE43410-1A6E-4480-B01C-05A6BA63E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76" y="896938"/>
            <a:ext cx="5534678" cy="147475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A8223D1-081A-4033-BC87-F351DB53C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82" y="2785038"/>
            <a:ext cx="5600566" cy="147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14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FB528E0-B7BE-4E22-81A8-60CE8E0F65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59823" y="2353816"/>
            <a:ext cx="6224353" cy="446534"/>
          </a:xfrm>
        </p:spPr>
        <p:txBody>
          <a:bodyPr/>
          <a:lstStyle/>
          <a:p>
            <a:r>
              <a:rPr lang="es-MX" dirty="0"/>
              <a:t>7 – CONCLUSIONES / RECOMENDACIONES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73465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9CA20069-1416-4773-8135-7576FB067824}"/>
              </a:ext>
            </a:extLst>
          </p:cNvPr>
          <p:cNvSpPr txBox="1"/>
          <p:nvPr/>
        </p:nvSpPr>
        <p:spPr>
          <a:xfrm>
            <a:off x="2187256" y="301624"/>
            <a:ext cx="47457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latin typeface="Eurostile"/>
              </a:rPr>
              <a:t>CONCLUSIONES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BB43481-36FE-4B88-81D9-157EFC804A12}"/>
              </a:ext>
            </a:extLst>
          </p:cNvPr>
          <p:cNvSpPr txBox="1"/>
          <p:nvPr/>
        </p:nvSpPr>
        <p:spPr>
          <a:xfrm>
            <a:off x="304799" y="824844"/>
            <a:ext cx="8547101" cy="3398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s-PE" sz="1600" dirty="0">
                <a:effectLst/>
                <a:latin typeface="Eurostile"/>
                <a:ea typeface="Times New Roman" panose="02020603050405020304" pitchFamily="18" charset="0"/>
                <a:cs typeface="Times New Roman" panose="02020603050405020304" pitchFamily="18" charset="0"/>
              </a:rPr>
              <a:t>La Plataforma Virtual contará con las últimas tecnologías que se pueden encontrar en el mercado, brindando así una experiencia mejorada y actualizada.</a:t>
            </a:r>
          </a:p>
          <a:p>
            <a:pPr marL="342900" lvl="0" indent="-342900">
              <a:lnSpc>
                <a:spcPct val="13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s-PE" sz="1600" dirty="0">
                <a:effectLst/>
                <a:latin typeface="Eurostile"/>
                <a:ea typeface="Times New Roman" panose="02020603050405020304" pitchFamily="18" charset="0"/>
                <a:cs typeface="Times New Roman" panose="02020603050405020304" pitchFamily="18" charset="0"/>
              </a:rPr>
              <a:t>Los alumnos y profesores contarán con una interfaz gráfica renovada y mejorada, en el cual cada uno poseerá las características principales que manejaran para realizar sus actividades académicas.</a:t>
            </a:r>
          </a:p>
          <a:p>
            <a:pPr marL="342900" lvl="0" indent="-342900">
              <a:lnSpc>
                <a:spcPct val="13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s-PE" sz="1600" dirty="0">
                <a:effectLst/>
                <a:latin typeface="Eurostile"/>
                <a:ea typeface="Times New Roman" panose="02020603050405020304" pitchFamily="18" charset="0"/>
                <a:cs typeface="Times New Roman" panose="02020603050405020304" pitchFamily="18" charset="0"/>
              </a:rPr>
              <a:t>El sistema contará con un control de asistencia intuitivo, en la cual el profesor tendrá un manejo más fluido con la función de toma de asistencia.</a:t>
            </a:r>
          </a:p>
          <a:p>
            <a:pPr marL="342900" lvl="0" indent="-342900">
              <a:lnSpc>
                <a:spcPct val="13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s-PE" sz="1600" dirty="0">
                <a:effectLst/>
                <a:latin typeface="Eurostile"/>
                <a:ea typeface="Times New Roman" panose="02020603050405020304" pitchFamily="18" charset="0"/>
                <a:cs typeface="Times New Roman" panose="02020603050405020304" pitchFamily="18" charset="0"/>
              </a:rPr>
              <a:t>El sistema ofrecerá un tour informativo, por lo que estará guiando a los usuarios con el manejo correcto de la plataforma, además de brindar información sobre el uso de cada función y característica que este mismo poseerá.</a:t>
            </a:r>
          </a:p>
          <a:p>
            <a:pPr marL="342900" lvl="0" indent="-342900">
              <a:lnSpc>
                <a:spcPct val="13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s-PE" sz="1600" dirty="0">
                <a:effectLst/>
                <a:latin typeface="Eurostile"/>
                <a:ea typeface="Times New Roman" panose="02020603050405020304" pitchFamily="18" charset="0"/>
                <a:cs typeface="Times New Roman" panose="02020603050405020304" pitchFamily="18" charset="0"/>
              </a:rPr>
              <a:t>La salida final del software será compatible y adaptable con todos los tipos de dispositivos que hay en el mercado.</a:t>
            </a:r>
          </a:p>
        </p:txBody>
      </p:sp>
    </p:spTree>
    <p:extLst>
      <p:ext uri="{BB962C8B-B14F-4D97-AF65-F5344CB8AC3E}">
        <p14:creationId xmlns:p14="http://schemas.microsoft.com/office/powerpoint/2010/main" val="4123651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DD7587A7-7AD9-450C-8263-F59F4542625A}"/>
              </a:ext>
            </a:extLst>
          </p:cNvPr>
          <p:cNvSpPr txBox="1"/>
          <p:nvPr/>
        </p:nvSpPr>
        <p:spPr>
          <a:xfrm>
            <a:off x="2093587" y="394512"/>
            <a:ext cx="55268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r>
              <a:rPr lang="es-MX" sz="2800" b="1" dirty="0">
                <a:solidFill>
                  <a:srgbClr val="000000"/>
                </a:solidFill>
                <a:effectLst/>
                <a:latin typeface="Eurostile"/>
                <a:ea typeface="Times New Roman" panose="02020603050405020304" pitchFamily="18" charset="0"/>
                <a:cs typeface="Times New Roman" panose="02020603050405020304" pitchFamily="18" charset="0"/>
              </a:rPr>
              <a:t>RECOMENDACIONES</a:t>
            </a:r>
            <a:endParaRPr lang="es-PE" sz="2800" b="1" dirty="0">
              <a:solidFill>
                <a:srgbClr val="000000"/>
              </a:solidFill>
              <a:effectLst/>
              <a:latin typeface="Eurostile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6A6D760-F819-4333-92E3-BF8EE5DC22EE}"/>
              </a:ext>
            </a:extLst>
          </p:cNvPr>
          <p:cNvSpPr txBox="1"/>
          <p:nvPr/>
        </p:nvSpPr>
        <p:spPr>
          <a:xfrm>
            <a:off x="528452" y="1180084"/>
            <a:ext cx="46744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>
              <a:lnSpc>
                <a:spcPct val="150000"/>
              </a:lnSpc>
              <a:spcAft>
                <a:spcPts val="800"/>
              </a:spcAft>
            </a:pPr>
            <a:r>
              <a:rPr lang="es-PE" sz="2000" b="1" dirty="0">
                <a:effectLst/>
                <a:latin typeface="Eurostile"/>
                <a:ea typeface="Times New Roman" panose="02020603050405020304" pitchFamily="18" charset="0"/>
                <a:cs typeface="Times New Roman" panose="02020603050405020304" pitchFamily="18" charset="0"/>
              </a:rPr>
              <a:t>EN EL AMBIENTE DE TRABAJO</a:t>
            </a:r>
            <a:endParaRPr lang="es-PE" b="1" dirty="0">
              <a:effectLst/>
              <a:latin typeface="Eurostil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3443023-894B-42E4-953F-1F1BA8B1CA22}"/>
              </a:ext>
            </a:extLst>
          </p:cNvPr>
          <p:cNvSpPr txBox="1"/>
          <p:nvPr/>
        </p:nvSpPr>
        <p:spPr>
          <a:xfrm>
            <a:off x="914399" y="1734082"/>
            <a:ext cx="7802089" cy="348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15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PE" sz="1600" u="none" strike="noStrike" dirty="0">
                <a:effectLst/>
                <a:latin typeface="Eurostile"/>
                <a:ea typeface="Times New Roman" panose="02020603050405020304" pitchFamily="18" charset="0"/>
                <a:cs typeface="Times New Roman" panose="02020603050405020304" pitchFamily="18" charset="0"/>
              </a:rPr>
              <a:t>Registrar nuevas cuentas cada vez que nuevos estudiantes o profesores se registren dentro de Sophiano College.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7A14F95-D8B0-4D8C-8B2C-694E22118893}"/>
              </a:ext>
            </a:extLst>
          </p:cNvPr>
          <p:cNvSpPr txBox="1"/>
          <p:nvPr/>
        </p:nvSpPr>
        <p:spPr>
          <a:xfrm>
            <a:off x="914399" y="2636702"/>
            <a:ext cx="7802089" cy="1598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PE" sz="1600" u="none" strike="noStrike" dirty="0">
                <a:effectLst/>
                <a:latin typeface="Eurostile"/>
                <a:ea typeface="Times New Roman" panose="02020603050405020304" pitchFamily="18" charset="0"/>
                <a:cs typeface="Times New Roman" panose="02020603050405020304" pitchFamily="18" charset="0"/>
              </a:rPr>
              <a:t>Seguir los estándares y buenas prácticas de programación al momento de realizar un mantenimiento de la plataforma.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PE" sz="1600" u="none" strike="noStrike" dirty="0">
                <a:effectLst/>
                <a:latin typeface="Eurostile"/>
                <a:ea typeface="Times New Roman" panose="02020603050405020304" pitchFamily="18" charset="0"/>
                <a:cs typeface="Times New Roman" panose="02020603050405020304" pitchFamily="18" charset="0"/>
              </a:rPr>
              <a:t>Asegurarse de que el presupuesto destinado al mantenimiento de la plataforma no sea menor de los cargos monetarios por la tarifa de Digital Ocean.</a:t>
            </a:r>
            <a:r>
              <a:rPr lang="es-PE" sz="1600" dirty="0">
                <a:solidFill>
                  <a:srgbClr val="000000"/>
                </a:solidFill>
                <a:effectLst/>
                <a:latin typeface="Eurostile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PE" sz="1600" dirty="0">
              <a:effectLst/>
              <a:latin typeface="Eurostil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3BBE4CE-801D-4E81-B056-5E6597EEC96F}"/>
              </a:ext>
            </a:extLst>
          </p:cNvPr>
          <p:cNvSpPr txBox="1"/>
          <p:nvPr/>
        </p:nvSpPr>
        <p:spPr>
          <a:xfrm>
            <a:off x="528452" y="2202655"/>
            <a:ext cx="32885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dirty="0">
                <a:latin typeface="Eurostile"/>
              </a:rPr>
              <a:t>PARA EL PROYECTO DE MEJORA</a:t>
            </a:r>
          </a:p>
        </p:txBody>
      </p:sp>
    </p:spTree>
    <p:extLst>
      <p:ext uri="{BB962C8B-B14F-4D97-AF65-F5344CB8AC3E}">
        <p14:creationId xmlns:p14="http://schemas.microsoft.com/office/powerpoint/2010/main" val="2920279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4F37BDA-0EE1-434E-BD02-A16D77C245D0}"/>
              </a:ext>
            </a:extLst>
          </p:cNvPr>
          <p:cNvSpPr txBox="1"/>
          <p:nvPr/>
        </p:nvSpPr>
        <p:spPr>
          <a:xfrm>
            <a:off x="622300" y="1697393"/>
            <a:ext cx="8089900" cy="2044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PE" sz="1600" u="none" strike="noStrike" dirty="0">
                <a:effectLst/>
                <a:latin typeface="Eurostile"/>
                <a:ea typeface="Times New Roman" panose="02020603050405020304" pitchFamily="18" charset="0"/>
                <a:cs typeface="Times New Roman" panose="02020603050405020304" pitchFamily="18" charset="0"/>
              </a:rPr>
              <a:t>Asegurarse de que haya espacio suficiente en el servidor de la base de datos para cargar toda la información.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PE" sz="1600" u="none" strike="noStrike" dirty="0">
                <a:effectLst/>
                <a:latin typeface="Eurostile"/>
                <a:ea typeface="Times New Roman" panose="02020603050405020304" pitchFamily="18" charset="0"/>
                <a:cs typeface="Times New Roman" panose="02020603050405020304" pitchFamily="18" charset="0"/>
              </a:rPr>
              <a:t>Seguir los estándares y buenas prácticas de programación al momento de realizar un mantenimiento de la plataforma, esto incluye el uso de Linting para verificar que no existan errores de código o de estilo de código.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PE" sz="1600" u="none" strike="noStrike" dirty="0">
                <a:effectLst/>
                <a:latin typeface="Eurostile"/>
                <a:ea typeface="Times New Roman" panose="02020603050405020304" pitchFamily="18" charset="0"/>
                <a:cs typeface="Times New Roman" panose="02020603050405020304" pitchFamily="18" charset="0"/>
              </a:rPr>
              <a:t>Mantener nuevas actualizaciones a través del sistema de control de versiones de Git, y alojando las nuevas versiones de la plataforma en una organización de repositorios de GitHub.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13E50B2-C853-4275-A9EC-9249D131F532}"/>
              </a:ext>
            </a:extLst>
          </p:cNvPr>
          <p:cNvSpPr txBox="1"/>
          <p:nvPr/>
        </p:nvSpPr>
        <p:spPr>
          <a:xfrm>
            <a:off x="1808581" y="260204"/>
            <a:ext cx="55268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r>
              <a:rPr lang="es-MX" sz="2800" b="1" dirty="0">
                <a:solidFill>
                  <a:srgbClr val="000000"/>
                </a:solidFill>
                <a:effectLst/>
                <a:latin typeface="Eurostile"/>
                <a:ea typeface="Times New Roman" panose="02020603050405020304" pitchFamily="18" charset="0"/>
                <a:cs typeface="Times New Roman" panose="02020603050405020304" pitchFamily="18" charset="0"/>
              </a:rPr>
              <a:t>RECOMENDACIONES</a:t>
            </a:r>
            <a:endParaRPr lang="es-PE" sz="2800" b="1" dirty="0">
              <a:solidFill>
                <a:srgbClr val="000000"/>
              </a:solidFill>
              <a:effectLst/>
              <a:latin typeface="Eurostile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0F8BD73-7663-4665-88A7-3017BFCBABB9}"/>
              </a:ext>
            </a:extLst>
          </p:cNvPr>
          <p:cNvSpPr txBox="1"/>
          <p:nvPr/>
        </p:nvSpPr>
        <p:spPr>
          <a:xfrm>
            <a:off x="528452" y="1103128"/>
            <a:ext cx="32885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dirty="0">
                <a:latin typeface="Eurostile"/>
              </a:rPr>
              <a:t>PARA EL PROYECTO DE MEJORA</a:t>
            </a:r>
          </a:p>
        </p:txBody>
      </p:sp>
    </p:spTree>
    <p:extLst>
      <p:ext uri="{BB962C8B-B14F-4D97-AF65-F5344CB8AC3E}">
        <p14:creationId xmlns:p14="http://schemas.microsoft.com/office/powerpoint/2010/main" val="2176549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FB528E0-B7BE-4E22-81A8-60CE8E0F65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7711" y="2348483"/>
            <a:ext cx="4788577" cy="446534"/>
          </a:xfrm>
        </p:spPr>
        <p:txBody>
          <a:bodyPr/>
          <a:lstStyle/>
          <a:p>
            <a:r>
              <a:rPr lang="es-MX" dirty="0"/>
              <a:t>8 – PANTALLAZOS DEL SISTEMA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7479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911" y="439677"/>
            <a:ext cx="8176178" cy="558726"/>
          </a:xfrm>
        </p:spPr>
        <p:txBody>
          <a:bodyPr/>
          <a:lstStyle/>
          <a:p>
            <a:pPr algn="ctr"/>
            <a:r>
              <a:rPr lang="es-PE" sz="4000" dirty="0">
                <a:latin typeface="Eurostile"/>
                <a:ea typeface="Tahoma" panose="020B0604030504040204" pitchFamily="34" charset="0"/>
                <a:cs typeface="Tahoma" panose="020B0604030504040204" pitchFamily="34" charset="0"/>
              </a:rPr>
              <a:t>DATOS DE LA EMPRESA</a:t>
            </a:r>
            <a:br>
              <a:rPr lang="es-ES" sz="4000" dirty="0">
                <a:latin typeface="Eurostile"/>
              </a:rPr>
            </a:br>
            <a:endParaRPr lang="en-US" sz="4000" dirty="0">
              <a:latin typeface="Eurostil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9723"/>
            <a:ext cx="5558871" cy="3118312"/>
          </a:xfrm>
        </p:spPr>
        <p:txBody>
          <a:bodyPr>
            <a:normAutofit/>
          </a:bodyPr>
          <a:lstStyle/>
          <a:p>
            <a:pPr marL="0" lvl="0" indent="2698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895350" algn="l"/>
                <a:tab pos="1708150" algn="l"/>
                <a:tab pos="2332038" algn="l"/>
                <a:tab pos="2857500" algn="l"/>
              </a:tabLst>
            </a:pPr>
            <a:r>
              <a:rPr lang="es-ES" altLang="es-ES" sz="1600" b="1" dirty="0">
                <a:latin typeface="Eurostile"/>
                <a:ea typeface="Times New Roman" panose="02020603050405020304" pitchFamily="18" charset="0"/>
                <a:cs typeface="Arial" panose="020B0604020202020204" pitchFamily="34" charset="0"/>
              </a:rPr>
              <a:t>RAZÓN SOCIAL</a:t>
            </a:r>
          </a:p>
          <a:p>
            <a:pPr marL="0" lvl="0" indent="2698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895350" algn="l"/>
                <a:tab pos="1708150" algn="l"/>
                <a:tab pos="2332038" algn="l"/>
                <a:tab pos="2857500" algn="l"/>
              </a:tabLst>
            </a:pPr>
            <a:endParaRPr lang="es-ES" altLang="es-ES" b="1" dirty="0">
              <a:solidFill>
                <a:srgbClr val="FF0000"/>
              </a:solidFill>
              <a:latin typeface="Eurostile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0" indent="26987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895350" algn="l"/>
                <a:tab pos="1708150" algn="l"/>
                <a:tab pos="2332038" algn="l"/>
                <a:tab pos="2857500" algn="l"/>
              </a:tabLst>
            </a:pPr>
            <a:r>
              <a:rPr lang="es-ES" altLang="es-ES" b="1" dirty="0">
                <a:solidFill>
                  <a:srgbClr val="FF0000"/>
                </a:solidFill>
                <a:latin typeface="Eurostile"/>
                <a:ea typeface="Times New Roman" panose="02020603050405020304" pitchFamily="18" charset="0"/>
                <a:cs typeface="Arial" panose="020B0604020202020204" pitchFamily="34" charset="0"/>
              </a:rPr>
              <a:t>Empresa		:</a:t>
            </a:r>
            <a:r>
              <a:rPr lang="es-ES" altLang="es-ES" dirty="0">
                <a:solidFill>
                  <a:srgbClr val="000000"/>
                </a:solidFill>
                <a:latin typeface="Eurostile"/>
                <a:ea typeface="Times New Roman" panose="02020603050405020304" pitchFamily="18" charset="0"/>
                <a:cs typeface="Arial" panose="020B0604020202020204" pitchFamily="34" charset="0"/>
              </a:rPr>
              <a:t>	I.E.P SOPHIANO COLLEGE S.R.L	 </a:t>
            </a:r>
          </a:p>
          <a:p>
            <a:pPr marL="0" lvl="0" indent="26987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895350" algn="l"/>
                <a:tab pos="1708150" algn="l"/>
                <a:tab pos="2332038" algn="l"/>
                <a:tab pos="2857500" algn="l"/>
              </a:tabLst>
            </a:pPr>
            <a:r>
              <a:rPr lang="es-ES" altLang="es-ES" b="1" dirty="0">
                <a:solidFill>
                  <a:srgbClr val="FF0000"/>
                </a:solidFill>
                <a:latin typeface="Eurostile"/>
                <a:ea typeface="Times New Roman" panose="02020603050405020304" pitchFamily="18" charset="0"/>
                <a:cs typeface="Arial" panose="020B0604020202020204" pitchFamily="34" charset="0"/>
              </a:rPr>
              <a:t>RUC		:</a:t>
            </a:r>
            <a:r>
              <a:rPr lang="es-ES" altLang="es-ES" dirty="0">
                <a:solidFill>
                  <a:srgbClr val="000000"/>
                </a:solidFill>
                <a:latin typeface="Eurostile"/>
                <a:ea typeface="Times New Roman" panose="02020603050405020304" pitchFamily="18" charset="0"/>
                <a:cs typeface="Arial" panose="020B0604020202020204" pitchFamily="34" charset="0"/>
              </a:rPr>
              <a:t>	20600023340</a:t>
            </a:r>
          </a:p>
          <a:p>
            <a:pPr marL="0" lvl="0" indent="26987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895350" algn="l"/>
                <a:tab pos="1708150" algn="l"/>
                <a:tab pos="2332038" algn="l"/>
                <a:tab pos="2857500" algn="l"/>
              </a:tabLst>
            </a:pPr>
            <a:r>
              <a:rPr lang="es-ES" altLang="es-ES" b="1" dirty="0">
                <a:solidFill>
                  <a:srgbClr val="FF0000"/>
                </a:solidFill>
                <a:latin typeface="Eurostile"/>
                <a:ea typeface="Times New Roman" panose="02020603050405020304" pitchFamily="18" charset="0"/>
                <a:cs typeface="Arial" panose="020B0604020202020204" pitchFamily="34" charset="0"/>
              </a:rPr>
              <a:t>Actividad		:</a:t>
            </a:r>
            <a:r>
              <a:rPr lang="es-ES" altLang="es-ES" dirty="0">
                <a:solidFill>
                  <a:srgbClr val="000000"/>
                </a:solidFill>
                <a:latin typeface="Eurostile"/>
                <a:ea typeface="Times New Roman" panose="02020603050405020304" pitchFamily="18" charset="0"/>
                <a:cs typeface="Arial" panose="020B0604020202020204" pitchFamily="34" charset="0"/>
              </a:rPr>
              <a:t>	Educación preescolar, primaria y secundaria</a:t>
            </a:r>
          </a:p>
          <a:p>
            <a:pPr marL="0" lvl="0" indent="26987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895350" algn="l"/>
                <a:tab pos="1708150" algn="l"/>
                <a:tab pos="2332038" algn="l"/>
                <a:tab pos="2857500" algn="l"/>
              </a:tabLst>
            </a:pPr>
            <a:r>
              <a:rPr lang="es-ES" altLang="es-ES" b="1" dirty="0">
                <a:solidFill>
                  <a:srgbClr val="FF0000"/>
                </a:solidFill>
                <a:latin typeface="Eurostile"/>
                <a:ea typeface="Times New Roman" panose="02020603050405020304" pitchFamily="18" charset="0"/>
                <a:cs typeface="Arial" panose="020B0604020202020204" pitchFamily="34" charset="0"/>
              </a:rPr>
              <a:t>Dirección legal	:</a:t>
            </a:r>
            <a:r>
              <a:rPr lang="es-ES" altLang="es-ES" dirty="0">
                <a:solidFill>
                  <a:srgbClr val="000000"/>
                </a:solidFill>
                <a:latin typeface="Eurostile"/>
                <a:ea typeface="Times New Roman" panose="02020603050405020304" pitchFamily="18" charset="0"/>
                <a:cs typeface="Arial" panose="020B0604020202020204" pitchFamily="34" charset="0"/>
              </a:rPr>
              <a:t>	Cal. 11 Mza. C4 Lote. 1 P.J La Bandera</a:t>
            </a:r>
          </a:p>
          <a:p>
            <a:pPr marL="0" lvl="0" indent="26987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895350" algn="l"/>
                <a:tab pos="1708150" algn="l"/>
                <a:tab pos="2332038" algn="l"/>
                <a:tab pos="2857500" algn="l"/>
              </a:tabLst>
            </a:pPr>
            <a:r>
              <a:rPr lang="es-ES" altLang="es-ES" b="1" dirty="0">
                <a:solidFill>
                  <a:srgbClr val="FF0000"/>
                </a:solidFill>
                <a:latin typeface="Eurostile"/>
                <a:ea typeface="Times New Roman" panose="02020603050405020304" pitchFamily="18" charset="0"/>
                <a:cs typeface="Arial" panose="020B0604020202020204" pitchFamily="34" charset="0"/>
              </a:rPr>
              <a:t>Distrito		:</a:t>
            </a:r>
            <a:r>
              <a:rPr lang="es-ES" altLang="es-ES" dirty="0">
                <a:solidFill>
                  <a:srgbClr val="000000"/>
                </a:solidFill>
                <a:latin typeface="Eurostile"/>
                <a:ea typeface="Times New Roman" panose="02020603050405020304" pitchFamily="18" charset="0"/>
                <a:cs typeface="Arial" panose="020B0604020202020204" pitchFamily="34" charset="0"/>
              </a:rPr>
              <a:t>	Ventanilla</a:t>
            </a:r>
          </a:p>
          <a:p>
            <a:pPr marL="0" lvl="0" indent="26987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895350" algn="l"/>
                <a:tab pos="1708150" algn="l"/>
                <a:tab pos="2332038" algn="l"/>
                <a:tab pos="2857500" algn="l"/>
              </a:tabLst>
            </a:pPr>
            <a:r>
              <a:rPr lang="es-ES" altLang="es-ES" b="1" dirty="0">
                <a:solidFill>
                  <a:srgbClr val="FF0000"/>
                </a:solidFill>
                <a:latin typeface="Eurostile"/>
                <a:ea typeface="Times New Roman" panose="02020603050405020304" pitchFamily="18" charset="0"/>
                <a:cs typeface="Arial" panose="020B0604020202020204" pitchFamily="34" charset="0"/>
              </a:rPr>
              <a:t>Provincia		:</a:t>
            </a:r>
            <a:r>
              <a:rPr lang="es-ES" altLang="es-ES" dirty="0">
                <a:solidFill>
                  <a:srgbClr val="000000"/>
                </a:solidFill>
                <a:latin typeface="Eurostile"/>
                <a:ea typeface="Times New Roman" panose="02020603050405020304" pitchFamily="18" charset="0"/>
                <a:cs typeface="Arial" panose="020B0604020202020204" pitchFamily="34" charset="0"/>
              </a:rPr>
              <a:t>	Callao</a:t>
            </a:r>
          </a:p>
          <a:p>
            <a:pPr marL="0" lvl="0" indent="26987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895350" algn="l"/>
                <a:tab pos="1708150" algn="l"/>
                <a:tab pos="2332038" algn="l"/>
                <a:tab pos="2857500" algn="l"/>
              </a:tabLst>
            </a:pPr>
            <a:r>
              <a:rPr lang="es-ES" altLang="es-ES" b="1" dirty="0">
                <a:solidFill>
                  <a:srgbClr val="FF0000"/>
                </a:solidFill>
                <a:latin typeface="Eurostile"/>
                <a:ea typeface="Times New Roman" panose="02020603050405020304" pitchFamily="18" charset="0"/>
                <a:cs typeface="Arial" panose="020B0604020202020204" pitchFamily="34" charset="0"/>
              </a:rPr>
              <a:t>Departamento	:</a:t>
            </a:r>
            <a:r>
              <a:rPr lang="es-ES" altLang="es-ES" dirty="0">
                <a:solidFill>
                  <a:srgbClr val="000000"/>
                </a:solidFill>
                <a:latin typeface="Eurostile"/>
                <a:ea typeface="Times New Roman" panose="02020603050405020304" pitchFamily="18" charset="0"/>
                <a:cs typeface="Arial" panose="020B0604020202020204" pitchFamily="34" charset="0"/>
              </a:rPr>
              <a:t>	Lima</a:t>
            </a:r>
          </a:p>
          <a:p>
            <a:pPr marL="0" lvl="0" indent="2698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895350" algn="l"/>
                <a:tab pos="1708150" algn="l"/>
                <a:tab pos="2332038" algn="l"/>
                <a:tab pos="2857500" algn="l"/>
              </a:tabLst>
            </a:pPr>
            <a:endParaRPr lang="es-ES" altLang="es-ES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A1905F1-0AC9-404C-9BBE-177843D8E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502" y="1432560"/>
            <a:ext cx="3906618" cy="2278380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41680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041722" y="6719537"/>
            <a:ext cx="7418748" cy="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93CD0FF-79AB-4122-B408-C8E03B4E1375}"/>
              </a:ext>
            </a:extLst>
          </p:cNvPr>
          <p:cNvSpPr txBox="1">
            <a:spLocks/>
          </p:cNvSpPr>
          <p:nvPr/>
        </p:nvSpPr>
        <p:spPr>
          <a:xfrm>
            <a:off x="2340018" y="352088"/>
            <a:ext cx="4463964" cy="5064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3600" b="1" dirty="0">
                <a:latin typeface="Eurostile"/>
                <a:ea typeface="Tahoma" panose="020B0604030504040204" pitchFamily="34" charset="0"/>
                <a:cs typeface="Arial" panose="020B0604020202020204" pitchFamily="34" charset="0"/>
              </a:rPr>
              <a:t>PANTALLAZOS DEL SISTEMA</a:t>
            </a:r>
            <a:endParaRPr lang="es-ES" sz="3600" b="1" dirty="0">
              <a:latin typeface="Eurostile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29F84E2-37BF-4E93-B72B-DD4FEF34F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816" y="992696"/>
            <a:ext cx="6215068" cy="315366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FDED0FD-4617-435E-B8CC-57DA1630FB15}"/>
              </a:ext>
            </a:extLst>
          </p:cNvPr>
          <p:cNvSpPr txBox="1"/>
          <p:nvPr/>
        </p:nvSpPr>
        <p:spPr>
          <a:xfrm>
            <a:off x="333375" y="2215587"/>
            <a:ext cx="1876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Eurostile"/>
                <a:cs typeface="Arial" panose="020B0604020202020204" pitchFamily="34" charset="0"/>
              </a:rPr>
              <a:t>Proceso de registro del alumnado</a:t>
            </a:r>
          </a:p>
        </p:txBody>
      </p:sp>
    </p:spTree>
    <p:extLst>
      <p:ext uri="{BB962C8B-B14F-4D97-AF65-F5344CB8AC3E}">
        <p14:creationId xmlns:p14="http://schemas.microsoft.com/office/powerpoint/2010/main" val="3923744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1041722" y="1537937"/>
            <a:ext cx="7418748" cy="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041722" y="6719537"/>
            <a:ext cx="7418748" cy="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0832B5A-D757-4CEC-98F2-56C9A6397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97" y="435108"/>
            <a:ext cx="4278403" cy="2079845"/>
          </a:xfrm>
          <a:prstGeom prst="rect">
            <a:avLst/>
          </a:prstGeom>
        </p:spPr>
      </p:pic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2D79ED73-32DD-40D3-AF8B-6211DF628D0A}"/>
              </a:ext>
            </a:extLst>
          </p:cNvPr>
          <p:cNvSpPr/>
          <p:nvPr/>
        </p:nvSpPr>
        <p:spPr>
          <a:xfrm>
            <a:off x="4847422" y="1022356"/>
            <a:ext cx="506776" cy="385591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C33B0E7-6D1F-4753-B29C-1FF51260C609}"/>
              </a:ext>
            </a:extLst>
          </p:cNvPr>
          <p:cNvSpPr txBox="1"/>
          <p:nvPr/>
        </p:nvSpPr>
        <p:spPr>
          <a:xfrm>
            <a:off x="5530468" y="891606"/>
            <a:ext cx="2830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Eurostile"/>
              </a:rPr>
              <a:t>El sistema muestra un cuadro solicitando sus datos personales.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CCE1A73-763C-4341-90AA-519F540B4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726" y="3083595"/>
            <a:ext cx="647430" cy="48828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CB5E566-34F1-4E4E-ABCE-14D6B72832FA}"/>
              </a:ext>
            </a:extLst>
          </p:cNvPr>
          <p:cNvSpPr txBox="1"/>
          <p:nvPr/>
        </p:nvSpPr>
        <p:spPr>
          <a:xfrm>
            <a:off x="513258" y="3004572"/>
            <a:ext cx="32444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Eurostile"/>
              </a:rPr>
              <a:t>El sistema solicita la creación de un usuario y contraseña.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0A52346-8AAF-4049-8F60-6878B1394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1096" y="2359964"/>
            <a:ext cx="4278403" cy="213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388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CF8567F-4A57-4F20-A155-79C45E410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048" y="901082"/>
            <a:ext cx="5929899" cy="312099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4A81CE4-4592-446E-AEED-7DAEA3950110}"/>
              </a:ext>
            </a:extLst>
          </p:cNvPr>
          <p:cNvSpPr txBox="1"/>
          <p:nvPr/>
        </p:nvSpPr>
        <p:spPr>
          <a:xfrm>
            <a:off x="526053" y="447226"/>
            <a:ext cx="8091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Eurostile"/>
              </a:rPr>
              <a:t>Después de llenar los datos solicitados. el sistema muestra una confirmación que todo ha ido correctamente.</a:t>
            </a:r>
          </a:p>
        </p:txBody>
      </p:sp>
    </p:spTree>
    <p:extLst>
      <p:ext uri="{BB962C8B-B14F-4D97-AF65-F5344CB8AC3E}">
        <p14:creationId xmlns:p14="http://schemas.microsoft.com/office/powerpoint/2010/main" val="29028592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041722" y="6719537"/>
            <a:ext cx="7418748" cy="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7D509C-C05C-4336-A7E9-87607A899600}"/>
              </a:ext>
            </a:extLst>
          </p:cNvPr>
          <p:cNvSpPr txBox="1"/>
          <p:nvPr/>
        </p:nvSpPr>
        <p:spPr>
          <a:xfrm>
            <a:off x="510639" y="365603"/>
            <a:ext cx="3040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Eurostile"/>
                <a:cs typeface="Arial" panose="020B0604020202020204" pitchFamily="34" charset="0"/>
              </a:rPr>
              <a:t>VISTA PARA EL ALUMNO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91E59F5-DE92-4DE4-AB44-0F9184912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44" y="908356"/>
            <a:ext cx="7069104" cy="327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506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3C417E3-994C-4C12-AB96-15BF3A428D52}"/>
              </a:ext>
            </a:extLst>
          </p:cNvPr>
          <p:cNvSpPr txBox="1"/>
          <p:nvPr/>
        </p:nvSpPr>
        <p:spPr>
          <a:xfrm>
            <a:off x="534388" y="365603"/>
            <a:ext cx="3408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Eurostile"/>
                <a:cs typeface="Arial" panose="020B0604020202020204" pitchFamily="34" charset="0"/>
              </a:rPr>
              <a:t>VISTA PARA EL PROFESOR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5FE2D20-D472-474E-B2BE-8B8FA38ED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911190"/>
            <a:ext cx="6882666" cy="328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93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6B64558-A889-4E0D-A5E9-A8C38013CC32}"/>
              </a:ext>
            </a:extLst>
          </p:cNvPr>
          <p:cNvSpPr txBox="1"/>
          <p:nvPr/>
        </p:nvSpPr>
        <p:spPr>
          <a:xfrm>
            <a:off x="510639" y="409100"/>
            <a:ext cx="3372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Eurostile"/>
                <a:cs typeface="Arial" panose="020B0604020202020204" pitchFamily="34" charset="0"/>
              </a:rPr>
              <a:t>VISTA PARA EL DIRECTOR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D6AE56C-9883-4A45-84A7-EFBE032E34D3}"/>
              </a:ext>
            </a:extLst>
          </p:cNvPr>
          <p:cNvSpPr txBox="1"/>
          <p:nvPr/>
        </p:nvSpPr>
        <p:spPr>
          <a:xfrm>
            <a:off x="510639" y="2202417"/>
            <a:ext cx="131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Diferidos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57DD456-8782-4F60-B4CB-60E3A45996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" t="830" r="750" b="1395"/>
          <a:stretch/>
        </p:blipFill>
        <p:spPr>
          <a:xfrm>
            <a:off x="1854201" y="914399"/>
            <a:ext cx="6445250" cy="329565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25837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5DA31F0-5191-4B39-BD60-52ECF2310C83}"/>
              </a:ext>
            </a:extLst>
          </p:cNvPr>
          <p:cNvSpPr txBox="1"/>
          <p:nvPr/>
        </p:nvSpPr>
        <p:spPr>
          <a:xfrm>
            <a:off x="510639" y="2110085"/>
            <a:ext cx="1318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latin typeface="Eurostile"/>
                <a:cs typeface="Arial" panose="020B0604020202020204" pitchFamily="34" charset="0"/>
              </a:rPr>
              <a:t>Vista en tiempo real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9998FB6-4253-453C-BFC3-C05532ADE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381" y="667863"/>
            <a:ext cx="6390555" cy="359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5142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148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0D3112F2-EE79-4CD8-82E7-0FFD555CA5D5}"/>
              </a:ext>
            </a:extLst>
          </p:cNvPr>
          <p:cNvSpPr txBox="1">
            <a:spLocks/>
          </p:cNvSpPr>
          <p:nvPr/>
        </p:nvSpPr>
        <p:spPr>
          <a:xfrm>
            <a:off x="320040" y="525296"/>
            <a:ext cx="8503920" cy="6598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sz="3600" b="1" dirty="0">
                <a:latin typeface="Eurostile"/>
                <a:ea typeface="Tahoma" panose="020B0604030504040204" pitchFamily="34" charset="0"/>
                <a:cs typeface="Tahoma" panose="020B0604030504040204" pitchFamily="34" charset="0"/>
              </a:rPr>
              <a:t>INFORMACIÓN DE LA EMPRESA</a:t>
            </a:r>
            <a:endParaRPr lang="es-ES" sz="2000" b="1" dirty="0">
              <a:latin typeface="Eurostile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20040" y="1562481"/>
            <a:ext cx="3931920" cy="20185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dirty="0">
                <a:solidFill>
                  <a:srgbClr val="FF0000"/>
                </a:solidFill>
                <a:latin typeface="Eurostile"/>
              </a:rPr>
              <a:t>RUBRO DE LA EMPRESA</a:t>
            </a:r>
          </a:p>
          <a:p>
            <a:pPr marL="284400" lvl="0" algn="just">
              <a:lnSpc>
                <a:spcPct val="150000"/>
              </a:lnSpc>
              <a:spcAft>
                <a:spcPts val="0"/>
              </a:spcAft>
            </a:pPr>
            <a:r>
              <a:rPr lang="es-ES" sz="1600" dirty="0">
                <a:solidFill>
                  <a:srgbClr val="000000"/>
                </a:solidFill>
                <a:latin typeface="Eurostile"/>
                <a:ea typeface="Arial" panose="020B0604020202020204" pitchFamily="34" charset="0"/>
              </a:rPr>
              <a:t>Educación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dirty="0">
                <a:solidFill>
                  <a:srgbClr val="FF0000"/>
                </a:solidFill>
                <a:latin typeface="Eurostile"/>
              </a:rPr>
              <a:t>AÑO DE INICIO DE FUNCIONES</a:t>
            </a:r>
          </a:p>
          <a:p>
            <a:pPr marL="284400" algn="just">
              <a:lnSpc>
                <a:spcPct val="150000"/>
              </a:lnSpc>
            </a:pPr>
            <a:r>
              <a:rPr lang="es-ES" sz="1600" dirty="0">
                <a:solidFill>
                  <a:srgbClr val="000000"/>
                </a:solidFill>
                <a:latin typeface="Eurostile"/>
                <a:ea typeface="Arial" panose="020B0604020202020204" pitchFamily="34" charset="0"/>
              </a:rPr>
              <a:t>02 de Enero del 2015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992624" y="1360170"/>
            <a:ext cx="3831336" cy="24231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dirty="0">
                <a:solidFill>
                  <a:srgbClr val="FF0000"/>
                </a:solidFill>
                <a:latin typeface="Eurostile"/>
              </a:rPr>
              <a:t>CANTIDAD TRABAJADORES</a:t>
            </a:r>
          </a:p>
          <a:p>
            <a:pPr marL="284400" algn="just">
              <a:lnSpc>
                <a:spcPct val="150000"/>
              </a:lnSpc>
            </a:pPr>
            <a:endParaRPr lang="es-ES" sz="1600" dirty="0">
              <a:solidFill>
                <a:srgbClr val="000000"/>
              </a:solidFill>
              <a:latin typeface="Eurostile"/>
              <a:ea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dirty="0">
                <a:solidFill>
                  <a:srgbClr val="FF0000"/>
                </a:solidFill>
                <a:latin typeface="Eurostile"/>
              </a:rPr>
              <a:t>AREA DE ACCIÓN</a:t>
            </a:r>
          </a:p>
          <a:p>
            <a:pPr marL="284400" algn="just">
              <a:lnSpc>
                <a:spcPct val="150000"/>
              </a:lnSpc>
            </a:pPr>
            <a:r>
              <a:rPr lang="es-ES" sz="1600" dirty="0">
                <a:solidFill>
                  <a:srgbClr val="000000"/>
                </a:solidFill>
                <a:latin typeface="Eurostile"/>
                <a:ea typeface="Arial" panose="020B0604020202020204" pitchFamily="34" charset="0"/>
              </a:rPr>
              <a:t>Salones de clases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dirty="0">
                <a:solidFill>
                  <a:srgbClr val="FF0000"/>
                </a:solidFill>
                <a:latin typeface="Eurostile"/>
              </a:rPr>
              <a:t>CLIENTES</a:t>
            </a:r>
          </a:p>
          <a:p>
            <a:pPr marL="284400" algn="just">
              <a:lnSpc>
                <a:spcPct val="150000"/>
              </a:lnSpc>
            </a:pPr>
            <a:r>
              <a:rPr lang="es-ES" sz="1600" dirty="0">
                <a:solidFill>
                  <a:srgbClr val="000000"/>
                </a:solidFill>
                <a:latin typeface="Eurostile"/>
                <a:ea typeface="Arial" panose="020B0604020202020204" pitchFamily="34" charset="0"/>
              </a:rPr>
              <a:t>Alumnos preescolares, primaria y secundaria</a:t>
            </a:r>
          </a:p>
        </p:txBody>
      </p:sp>
    </p:spTree>
    <p:extLst>
      <p:ext uri="{BB962C8B-B14F-4D97-AF65-F5344CB8AC3E}">
        <p14:creationId xmlns:p14="http://schemas.microsoft.com/office/powerpoint/2010/main" val="159368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3616A3A9-3A44-4A03-AB72-4BF8238C77D6}"/>
              </a:ext>
            </a:extLst>
          </p:cNvPr>
          <p:cNvSpPr txBox="1">
            <a:spLocks/>
          </p:cNvSpPr>
          <p:nvPr/>
        </p:nvSpPr>
        <p:spPr>
          <a:xfrm>
            <a:off x="283464" y="2032627"/>
            <a:ext cx="8577072" cy="54737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sz="4000" b="1" dirty="0">
                <a:latin typeface="Eurostile"/>
                <a:ea typeface="Tahoma" panose="020B0604030504040204" pitchFamily="34" charset="0"/>
                <a:cs typeface="Tahoma" panose="020B0604030504040204" pitchFamily="34" charset="0"/>
              </a:rPr>
              <a:t>DESARROLLO DEL PROYECTO</a:t>
            </a:r>
            <a:endParaRPr lang="es-ES" sz="6000" b="1" dirty="0">
              <a:latin typeface="Eurostile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84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0D3112F2-EE79-4CD8-82E7-0FFD555CA5D5}"/>
              </a:ext>
            </a:extLst>
          </p:cNvPr>
          <p:cNvSpPr txBox="1">
            <a:spLocks/>
          </p:cNvSpPr>
          <p:nvPr/>
        </p:nvSpPr>
        <p:spPr>
          <a:xfrm>
            <a:off x="1641898" y="365941"/>
            <a:ext cx="5434217" cy="7846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sz="3600" b="1" dirty="0">
                <a:latin typeface="Eurostile"/>
                <a:ea typeface="Tahoma" panose="020B0604030504040204" pitchFamily="34" charset="0"/>
                <a:cs typeface="Tahoma" panose="020B0604030504040204" pitchFamily="34" charset="0"/>
              </a:rPr>
              <a:t>OBJETIVOS</a:t>
            </a:r>
            <a:endParaRPr lang="es-ES" sz="4000" b="1" dirty="0">
              <a:latin typeface="Eurostile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337FEC7-6510-4CB1-90E1-41B67BCA405F}"/>
              </a:ext>
            </a:extLst>
          </p:cNvPr>
          <p:cNvSpPr txBox="1"/>
          <p:nvPr/>
        </p:nvSpPr>
        <p:spPr>
          <a:xfrm>
            <a:off x="1063605" y="1356524"/>
            <a:ext cx="7251720" cy="868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"/>
            </a:pPr>
            <a:r>
              <a:rPr lang="es-ES" dirty="0">
                <a:effectLst/>
                <a:latin typeface="Eurostile"/>
                <a:ea typeface="Calibri" panose="020F0502020204030204" pitchFamily="34" charset="0"/>
                <a:cs typeface="Times New Roman" panose="02020603050405020304" pitchFamily="18" charset="0"/>
              </a:rPr>
              <a:t>Mejorar la calidad en las funcionalidades de la plataforma virtual implementando una interfaz gráfica a través de “System Design”.</a:t>
            </a:r>
            <a:endParaRPr lang="es-PE" dirty="0">
              <a:effectLst/>
              <a:latin typeface="Eurostil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D9C810A-F362-4CD0-9907-767056D48834}"/>
              </a:ext>
            </a:extLst>
          </p:cNvPr>
          <p:cNvSpPr txBox="1"/>
          <p:nvPr/>
        </p:nvSpPr>
        <p:spPr>
          <a:xfrm>
            <a:off x="897351" y="949092"/>
            <a:ext cx="5393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Eurostile"/>
              </a:rPr>
              <a:t>OBJETIVO GENERAL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207BAB7-0579-4316-9FED-B724B415A2C8}"/>
              </a:ext>
            </a:extLst>
          </p:cNvPr>
          <p:cNvSpPr txBox="1"/>
          <p:nvPr/>
        </p:nvSpPr>
        <p:spPr>
          <a:xfrm>
            <a:off x="897350" y="2358374"/>
            <a:ext cx="423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Eurostile"/>
              </a:rPr>
              <a:t>OBJETIVOS ESPECÍFICOS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ED41D97-BDD1-4C47-A76D-F3B7FE7A4270}"/>
              </a:ext>
            </a:extLst>
          </p:cNvPr>
          <p:cNvSpPr txBox="1"/>
          <p:nvPr/>
        </p:nvSpPr>
        <p:spPr>
          <a:xfrm>
            <a:off x="1063605" y="2746271"/>
            <a:ext cx="7011928" cy="1754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dirty="0">
                <a:effectLst/>
                <a:latin typeface="Eurostile"/>
                <a:ea typeface="Calibri" panose="020F0502020204030204" pitchFamily="34" charset="0"/>
                <a:cs typeface="Times New Roman" panose="02020603050405020304" pitchFamily="18" charset="0"/>
              </a:rPr>
              <a:t>Implementar un estilo de programación escalable, que sea compatible con nuevos cambios en las características.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dirty="0">
                <a:effectLst/>
                <a:latin typeface="Eurostile"/>
                <a:ea typeface="Calibri" panose="020F0502020204030204" pitchFamily="34" charset="0"/>
                <a:cs typeface="Times New Roman" panose="02020603050405020304" pitchFamily="18" charset="0"/>
              </a:rPr>
              <a:t>Introducir la técnica de código limpio en el desarrollo de la interfaz gráfica, en base del libro: "Código limpio” (Clean Code).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dirty="0">
                <a:latin typeface="Eurostile"/>
                <a:ea typeface="Calibri" panose="020F0502020204030204" pitchFamily="34" charset="0"/>
                <a:cs typeface="Times New Roman" panose="02020603050405020304" pitchFamily="18" charset="0"/>
              </a:rPr>
              <a:t>Inspeccionar y revisar el código con herramientas Linting.</a:t>
            </a:r>
            <a:endParaRPr lang="es-ES" dirty="0">
              <a:effectLst/>
              <a:latin typeface="Eurostil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17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FB528E0-B7BE-4E22-81A8-60CE8E0F65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2931" y="2348483"/>
            <a:ext cx="5418138" cy="446534"/>
          </a:xfrm>
        </p:spPr>
        <p:txBody>
          <a:bodyPr/>
          <a:lstStyle/>
          <a:p>
            <a:r>
              <a:rPr lang="es-MX" dirty="0"/>
              <a:t>1 – IDENTIFICACIÓN DEL PROBLEMA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01477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0D3112F2-EE79-4CD8-82E7-0FFD555CA5D5}"/>
              </a:ext>
            </a:extLst>
          </p:cNvPr>
          <p:cNvSpPr txBox="1">
            <a:spLocks/>
          </p:cNvSpPr>
          <p:nvPr/>
        </p:nvSpPr>
        <p:spPr>
          <a:xfrm>
            <a:off x="346334" y="1542490"/>
            <a:ext cx="1968241" cy="20585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sz="2800" b="1" dirty="0">
                <a:latin typeface="Eurostile"/>
                <a:ea typeface="Tahoma" panose="020B0604030504040204" pitchFamily="34" charset="0"/>
                <a:cs typeface="Tahoma" panose="020B0604030504040204" pitchFamily="34" charset="0"/>
              </a:rPr>
              <a:t>PROBLEMAS </a:t>
            </a:r>
          </a:p>
          <a:p>
            <a:pPr algn="ctr"/>
            <a:r>
              <a:rPr lang="es-PE" sz="2800" b="1" dirty="0">
                <a:latin typeface="Eurostile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</a:p>
          <a:p>
            <a:pPr algn="ctr"/>
            <a:r>
              <a:rPr lang="es-PE" sz="2800" b="1" dirty="0">
                <a:latin typeface="Eurostile"/>
                <a:ea typeface="Tahoma" panose="020B0604030504040204" pitchFamily="34" charset="0"/>
                <a:cs typeface="Tahoma" panose="020B0604030504040204" pitchFamily="34" charset="0"/>
              </a:rPr>
              <a:t>LLUVIA </a:t>
            </a:r>
          </a:p>
          <a:p>
            <a:pPr algn="ctr"/>
            <a:r>
              <a:rPr lang="es-PE" sz="2800" b="1" dirty="0">
                <a:latin typeface="Eurostile"/>
                <a:ea typeface="Tahoma" panose="020B0604030504040204" pitchFamily="34" charset="0"/>
                <a:cs typeface="Tahoma" panose="020B0604030504040204" pitchFamily="34" charset="0"/>
              </a:rPr>
              <a:t>DE </a:t>
            </a:r>
          </a:p>
          <a:p>
            <a:pPr algn="ctr"/>
            <a:r>
              <a:rPr lang="es-PE" sz="2800" b="1" dirty="0">
                <a:latin typeface="Eurostile"/>
                <a:ea typeface="Tahoma" panose="020B0604030504040204" pitchFamily="34" charset="0"/>
                <a:cs typeface="Tahoma" panose="020B0604030504040204" pitchFamily="34" charset="0"/>
              </a:rPr>
              <a:t>IDEAS</a:t>
            </a:r>
            <a:endParaRPr lang="es-ES" sz="2800" b="1" dirty="0">
              <a:latin typeface="Eurostile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7AC72A7-AF87-4BEF-BE0E-8ED8F9D44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495" y="367568"/>
            <a:ext cx="5712724" cy="409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20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0D3112F2-EE79-4CD8-82E7-0FFD555CA5D5}"/>
              </a:ext>
            </a:extLst>
          </p:cNvPr>
          <p:cNvSpPr txBox="1">
            <a:spLocks/>
          </p:cNvSpPr>
          <p:nvPr/>
        </p:nvSpPr>
        <p:spPr>
          <a:xfrm>
            <a:off x="292608" y="449692"/>
            <a:ext cx="8558783" cy="5064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sz="3600" b="1" dirty="0">
                <a:latin typeface="Eurostile"/>
                <a:cs typeface="Arial" panose="020B0604020202020204" pitchFamily="34" charset="0"/>
              </a:rPr>
              <a:t>IDENTIFICACIÓN DEL PROBLEMA - PARETO</a:t>
            </a:r>
            <a:endParaRPr lang="es-ES" sz="3600" b="1" dirty="0">
              <a:latin typeface="Eurostile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295C350-778C-47AA-B386-502E57897200}"/>
              </a:ext>
            </a:extLst>
          </p:cNvPr>
          <p:cNvSpPr txBox="1"/>
          <p:nvPr/>
        </p:nvSpPr>
        <p:spPr>
          <a:xfrm>
            <a:off x="318894" y="2158247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Eurostile"/>
                <a:cs typeface="Arial" panose="020B0604020202020204" pitchFamily="34" charset="0"/>
              </a:rPr>
              <a:t>Tabla de factibilidad utilizada para </a:t>
            </a:r>
          </a:p>
          <a:p>
            <a:r>
              <a:rPr lang="es-ES" sz="1200" dirty="0">
                <a:latin typeface="Eurostile"/>
                <a:cs typeface="Arial" panose="020B0604020202020204" pitchFamily="34" charset="0"/>
              </a:rPr>
              <a:t>obtener la frecuencia de cada uno </a:t>
            </a:r>
          </a:p>
          <a:p>
            <a:r>
              <a:rPr lang="es-ES" sz="1200" dirty="0">
                <a:latin typeface="Eurostile"/>
                <a:cs typeface="Arial" panose="020B0604020202020204" pitchFamily="34" charset="0"/>
              </a:rPr>
              <a:t>de los problemas.</a:t>
            </a:r>
            <a:endParaRPr lang="es-PE" sz="1200" dirty="0">
              <a:latin typeface="Eurostile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6511AB6-4E26-4928-A6AC-57F1A7AB0C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12" t="33696" r="59295" b="51479"/>
          <a:stretch/>
        </p:blipFill>
        <p:spPr>
          <a:xfrm>
            <a:off x="318894" y="1266628"/>
            <a:ext cx="1864613" cy="76219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5F6AC65-52DE-4C5F-B30D-09FF4E879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614" y="1165727"/>
            <a:ext cx="5284145" cy="327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895053"/>
      </p:ext>
    </p:extLst>
  </p:cSld>
  <p:clrMapOvr>
    <a:masterClrMapping/>
  </p:clrMapOvr>
</p:sld>
</file>

<file path=ppt/theme/theme1.xml><?xml version="1.0" encoding="utf-8"?>
<a:theme xmlns:a="http://schemas.openxmlformats.org/drawingml/2006/main" name="SENA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4135</TotalTime>
  <Words>840</Words>
  <Application>Microsoft Office PowerPoint</Application>
  <PresentationFormat>Presentación en pantalla (16:9)</PresentationFormat>
  <Paragraphs>113</Paragraphs>
  <Slides>37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3" baseType="lpstr">
      <vt:lpstr>.AppleSystemUIFont</vt:lpstr>
      <vt:lpstr>Arial</vt:lpstr>
      <vt:lpstr>Calibri</vt:lpstr>
      <vt:lpstr>Eurostile</vt:lpstr>
      <vt:lpstr>Wingdings</vt:lpstr>
      <vt:lpstr>SENATI</vt:lpstr>
      <vt:lpstr>Presentación de PowerPoint</vt:lpstr>
      <vt:lpstr>Presentación de PowerPoint</vt:lpstr>
      <vt:lpstr>DATOS DE LA EMPRESA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DAP ACTUAL / DAP MEJORADO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SUAREZ ALBERTO,LEONARDO MIGUEL</dc:creator>
  <cp:lastModifiedBy>ARIAS SAAVEDRA, MARCELO ANDRE</cp:lastModifiedBy>
  <cp:revision>140</cp:revision>
  <dcterms:created xsi:type="dcterms:W3CDTF">2020-12-15T21:45:49Z</dcterms:created>
  <dcterms:modified xsi:type="dcterms:W3CDTF">2021-10-31T03:56:21Z</dcterms:modified>
</cp:coreProperties>
</file>