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7" r:id="rId11"/>
    <p:sldId id="265" r:id="rId12"/>
    <p:sldId id="266" r:id="rId13"/>
    <p:sldId id="269" r:id="rId14"/>
    <p:sldId id="268" r:id="rId15"/>
    <p:sldId id="271" r:id="rId16"/>
    <p:sldId id="270" r:id="rId17"/>
    <p:sldId id="273" r:id="rId18"/>
    <p:sldId id="272" r:id="rId19"/>
    <p:sldId id="274"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3D6F66-6ADD-47F7-9A96-092E08D4931D}" type="datetimeFigureOut">
              <a:rPr lang="en-US" smtClean="0"/>
              <a:pPr/>
              <a:t>27-Dec-19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D6F66-6ADD-47F7-9A96-092E08D4931D}" type="datetimeFigureOut">
              <a:rPr lang="en-US" smtClean="0"/>
              <a:pPr/>
              <a:t>27-Dec-19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D6F66-6ADD-47F7-9A96-092E08D4931D}" type="datetimeFigureOut">
              <a:rPr lang="en-US" smtClean="0"/>
              <a:pPr/>
              <a:t>27-Dec-19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D6F66-6ADD-47F7-9A96-092E08D4931D}" type="datetimeFigureOut">
              <a:rPr lang="en-US" smtClean="0"/>
              <a:pPr/>
              <a:t>27-Dec-19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D6F66-6ADD-47F7-9A96-092E08D4931D}" type="datetimeFigureOut">
              <a:rPr lang="en-US" smtClean="0"/>
              <a:pPr/>
              <a:t>27-Dec-19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3D6F66-6ADD-47F7-9A96-092E08D4931D}" type="datetimeFigureOut">
              <a:rPr lang="en-US" smtClean="0"/>
              <a:pPr/>
              <a:t>27-Dec-19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D6F66-6ADD-47F7-9A96-092E08D4931D}" type="datetimeFigureOut">
              <a:rPr lang="en-US" smtClean="0"/>
              <a:pPr/>
              <a:t>27-Dec-19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D6F66-6ADD-47F7-9A96-092E08D4931D}" type="datetimeFigureOut">
              <a:rPr lang="en-US" smtClean="0"/>
              <a:pPr/>
              <a:t>27-Dec-19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D6F66-6ADD-47F7-9A96-092E08D4931D}" type="datetimeFigureOut">
              <a:rPr lang="en-US" smtClean="0"/>
              <a:pPr/>
              <a:t>27-Dec-19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D6F66-6ADD-47F7-9A96-092E08D4931D}" type="datetimeFigureOut">
              <a:rPr lang="en-US" smtClean="0"/>
              <a:pPr/>
              <a:t>27-Dec-19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D6F66-6ADD-47F7-9A96-092E08D4931D}" type="datetimeFigureOut">
              <a:rPr lang="en-US" smtClean="0"/>
              <a:pPr/>
              <a:t>27-Dec-19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D6746-F726-499C-8D82-A8DCE68207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D6F66-6ADD-47F7-9A96-092E08D4931D}" type="datetimeFigureOut">
              <a:rPr lang="en-US" smtClean="0"/>
              <a:pPr/>
              <a:t>27-Dec-19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D6746-F726-499C-8D82-A8DCE68207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CONFLICT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Paraphrase your understanding of the problem and ask questions to clarify issues.</a:t>
            </a:r>
          </a:p>
          <a:p>
            <a:r>
              <a:rPr lang="en-US" dirty="0" smtClean="0"/>
              <a:t>Seek common ground by finding some aspects of the complaint to agree with</a:t>
            </a:r>
          </a:p>
          <a:p>
            <a:r>
              <a:rPr lang="en-US" dirty="0" smtClean="0"/>
              <a:t>Ask the person to suggest alternatives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22530" name="Picture 2" descr="http://image.slidesharecdn.com/session11conflictmanagement-100610160004-phpapp01/95/slide-11-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22531" name="Picture 3" descr="http://image.slidesharecdn.com/session11conflictmanagement-100610160004-phpapp01/95/slide-12-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23554" name="Picture 2" descr="http://image.slidesharecdn.com/session11conflictmanagement-100610160004-phpapp01/95/slide-12-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23555" name="Picture 3" descr="http://image.slidesharecdn.com/session11conflictmanagement-100610160004-phpapp01/95/slide-13-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Neutrality: demonstrating indifference and lack of commitment</a:t>
            </a:r>
          </a:p>
          <a:p>
            <a:r>
              <a:rPr lang="en-US" dirty="0" smtClean="0"/>
              <a:t>Superiority: expressing dominance</a:t>
            </a:r>
          </a:p>
          <a:p>
            <a:r>
              <a:rPr lang="en-US" dirty="0" smtClean="0"/>
              <a:t>Certainty: being rigid in one’s willingness to listen to others.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pic>
        <p:nvPicPr>
          <p:cNvPr id="26626" name="Picture 2" descr="http://image.slidesharecdn.com/session11conflictmanagement-100610160004-phpapp01/95/slide-14-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26627" name="Picture 3" descr="http://image.slidesharecdn.com/session11conflictmanagement-100610160004-phpapp01/95/slide-15-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Empathy: Understanding another person’s thoughts</a:t>
            </a:r>
          </a:p>
          <a:p>
            <a:r>
              <a:rPr lang="en-US" dirty="0" smtClean="0"/>
              <a:t>Equality: asking for opinions</a:t>
            </a:r>
          </a:p>
          <a:p>
            <a:r>
              <a:rPr lang="en-US" dirty="0" smtClean="0"/>
              <a:t>Provisionalism: Expressing a willingness to listen to the ideas of others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28674" name="Picture 2" descr="http://image.slidesharecdn.com/session11conflictmanagement-100610160004-phpapp01/95/slide-16-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28675" name="Picture 3" descr="http://image.slidesharecdn.com/session11conflictmanagement-100610160004-phpapp01/95/slide-17-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smtClean="0"/>
          </a:p>
          <a:p>
            <a:r>
              <a:rPr lang="en-US" dirty="0" smtClean="0"/>
              <a:t>Get a perspective by disscussing the issue with your friend or by putting it down in writing.Consider:</a:t>
            </a:r>
          </a:p>
          <a:p>
            <a:r>
              <a:rPr lang="en-US" dirty="0" smtClean="0"/>
              <a:t>How important is this issue?</a:t>
            </a:r>
          </a:p>
          <a:p>
            <a:r>
              <a:rPr lang="en-US" dirty="0" smtClean="0"/>
              <a:t>Does the issue seem worse because you are tired, angry at something else,etc?</a:t>
            </a:r>
          </a:p>
          <a:p>
            <a:r>
              <a:rPr lang="en-US" dirty="0" smtClean="0"/>
              <a:t>What’s your role in this issue?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pic>
        <p:nvPicPr>
          <p:cNvPr id="31746" name="Picture 2" descr="http://image.slidesharecdn.com/session11conflictmanagement-100610160004-phpapp01/95/slide-18-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31747" name="Picture 3" descr="http://image.slidesharecdn.com/session11conflictmanagement-100610160004-phpapp01/95/slide-19-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pic>
        <p:nvPicPr>
          <p:cNvPr id="33794" name="Picture 2" descr="http://image.slidesharecdn.com/session11conflictmanagement-100610160004-phpapp01/95/slide-20-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42" name="Picture 2" descr="http://image.slidesharecdn.com/session11conflictmanagement-100610160004-phpapp01/95/slide-1-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10243" name="Picture 3" descr="http://image.slidesharecdn.com/session11conflictmanagement-100610160004-phpapp01/95/slide-2-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Conflicts</a:t>
            </a:r>
            <a:endParaRPr lang="en-US" dirty="0"/>
          </a:p>
        </p:txBody>
      </p:sp>
      <p:sp>
        <p:nvSpPr>
          <p:cNvPr id="3" name="Content Placeholder 2"/>
          <p:cNvSpPr>
            <a:spLocks noGrp="1"/>
          </p:cNvSpPr>
          <p:nvPr>
            <p:ph idx="1"/>
          </p:nvPr>
        </p:nvSpPr>
        <p:spPr/>
        <p:txBody>
          <a:bodyPr/>
          <a:lstStyle/>
          <a:p>
            <a:pPr>
              <a:buNone/>
            </a:pPr>
            <a:r>
              <a:rPr lang="en-US" dirty="0" smtClean="0"/>
              <a:t>4. Constructive and Destructive</a:t>
            </a:r>
          </a:p>
          <a:p>
            <a:pPr>
              <a:buNone/>
            </a:pPr>
            <a:r>
              <a:rPr lang="en-US" dirty="0" smtClean="0"/>
              <a:t>5. Intrapersonal and Interpersonal</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b="1" dirty="0" smtClean="0"/>
              <a:t>     Interpersonal Conflict</a:t>
            </a:r>
          </a:p>
          <a:p>
            <a:pPr>
              <a:buNone/>
            </a:pPr>
            <a:r>
              <a:rPr lang="en-US" dirty="0" smtClean="0"/>
              <a:t>     In interpersonal conflict, you are in conflict with other individuals. This is considered a major level of conflict and can occur between co-workers, siblings, spouses, roommates and neighbors, reports </a:t>
            </a:r>
            <a:r>
              <a:rPr lang="en-US" dirty="0" err="1" smtClean="0"/>
              <a:t>Lewicki</a:t>
            </a:r>
            <a:r>
              <a:rPr lang="en-US" dirty="0" smtClean="0"/>
              <a:t>, Barry, and Saunders, writing in "Essentials of Negotiation." This is the form of conflict most people have in mind when they think about being in conflict.</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10000"/>
          </a:bodyPr>
          <a:lstStyle/>
          <a:p>
            <a:pPr>
              <a:buNone/>
            </a:pPr>
            <a:r>
              <a:rPr lang="en-US" b="1" dirty="0" smtClean="0"/>
              <a:t>     Intrapersonal Conflict</a:t>
            </a:r>
          </a:p>
          <a:p>
            <a:pPr>
              <a:buNone/>
            </a:pPr>
            <a:r>
              <a:rPr lang="en-US" dirty="0" smtClean="0"/>
              <a:t>    According to </a:t>
            </a:r>
            <a:r>
              <a:rPr lang="en-US" dirty="0" err="1" smtClean="0"/>
              <a:t>Lewicki</a:t>
            </a:r>
            <a:r>
              <a:rPr lang="en-US" dirty="0" smtClean="0"/>
              <a:t>, Barry, and Saunders, intrapersonal conflict is also called </a:t>
            </a:r>
            <a:r>
              <a:rPr lang="en-US" dirty="0" err="1" smtClean="0"/>
              <a:t>intrapsychic</a:t>
            </a:r>
            <a:r>
              <a:rPr lang="en-US" dirty="0" smtClean="0"/>
              <a:t> conflict. It occurs within you. This conflict can develop out of your own thoughts, ideas, emotions, values and predispositions, reports </a:t>
            </a:r>
            <a:r>
              <a:rPr lang="en-US" dirty="0" err="1" smtClean="0"/>
              <a:t>Lewicki</a:t>
            </a:r>
            <a:r>
              <a:rPr lang="en-US" dirty="0" smtClean="0"/>
              <a:t>, Barry, and Saunders. Intrapersonal conflict occurs when you internally argue with yourself about something, such as when you want a new pair of shoes but you know you should not spend the money on them.</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smtClean="0"/>
              <a:t>Significance</a:t>
            </a:r>
          </a:p>
          <a:p>
            <a:pPr>
              <a:buNone/>
            </a:pPr>
            <a:r>
              <a:rPr lang="en-US" dirty="0" smtClean="0"/>
              <a:t>      These types of conflicts are important because we encounter them on a daily basis and have to negotiate through them. You may think of conflict as negative, but both interpersonal and intrapersonal conflict can have benefits. Healthy conflict provides you with the skills to develop better relationships, gain an understanding of yourself, increase your resolution skills and avoid negative and damaging reactions. Intrapersonal conflict can be disruptive and stressful if you do not understand your own needs and desires, reports Help Guide. Therefore, it is important to understand your deep emotions and interests and stay in touch with yourself, suggests Help Guide. This deeper understanding of yourself will give you a better basis for negotiating through interpersonal conflicts, allowing you to develop better, more trusting relationships, reports Help Guide.</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b="1" dirty="0" smtClean="0"/>
              <a:t>Destructive Conflict</a:t>
            </a:r>
          </a:p>
          <a:p>
            <a:pPr>
              <a:buNone/>
            </a:pPr>
            <a:r>
              <a:rPr lang="en-US" dirty="0" smtClean="0"/>
              <a:t>    Conflict is typically seen as “bad." This is in reference to destructive conflict. Battles, petty arguments, drug and turf wars, and rants and raves fall into this category.</a:t>
            </a:r>
          </a:p>
          <a:p>
            <a:r>
              <a:rPr lang="en-US" b="1" dirty="0" smtClean="0"/>
              <a:t>Constructive Conflict</a:t>
            </a:r>
          </a:p>
          <a:p>
            <a:pPr>
              <a:buNone/>
            </a:pPr>
            <a:r>
              <a:rPr lang="en-US" dirty="0" smtClean="0"/>
              <a:t>    Two people compete for government money—one advocates cancer research, the other for charity. As they go back and forth, pointing out the flaws in each other’s persuasive attempts, a truly optimal solution is found—hence the “constructive” modifier.</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b="1" dirty="0" smtClean="0"/>
              <a:t>      Causes</a:t>
            </a:r>
          </a:p>
          <a:p>
            <a:pPr>
              <a:buNone/>
            </a:pPr>
            <a:r>
              <a:rPr lang="en-US" dirty="0" smtClean="0"/>
              <a:t>      A number of factors can contribute to destructive conflict in personal and professional relationships. A history of unresolved conflict can significantly increase the potential for destructive conflict, and past experiences with conflict can also influence how people respond to disagreements and arguments. Constructive conflict often grows out of healthy and trusting interpersonal relationships among those involved. Isa N. Engleberg and Dianna R. Wynn, in “Working in Groups,” explain that constructive conflict occurs in relationships where people “can disagree and still respect one another.”</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The End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16386" name="Picture 2" descr="http://image.slidesharecdn.com/session11conflictmanagement-100610160004-phpapp01/95/slide-2-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16387" name="Picture 3" descr="http://image.slidesharecdn.com/session11conflictmanagement-100610160004-phpapp01/95/slide-3-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15362" name="Picture 2" descr="http://image.slidesharecdn.com/session11conflictmanagement-100610160004-phpapp01/95/slide-3-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15363" name="Picture 3" descr="http://image.slidesharecdn.com/session11conflictmanagement-100610160004-phpapp01/95/slide-4-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17410" name="Picture 2" descr="http://image.slidesharecdn.com/session11conflictmanagement-100610160004-phpapp01/95/slide-5-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17411" name="Picture 3" descr="http://image.slidesharecdn.com/session11conflictmanagement-100610160004-phpapp01/95/slide-6-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smtClean="0"/>
          </a:p>
          <a:p>
            <a:endParaRPr lang="en-US" dirty="0"/>
          </a:p>
        </p:txBody>
      </p:sp>
      <p:pic>
        <p:nvPicPr>
          <p:cNvPr id="18434" name="Picture 2" descr="http://image.slidesharecdn.com/session11conflictmanagement-100610160004-phpapp01/95/slide-6-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18435" name="Picture 3" descr="http://image.slidesharecdn.com/session11conflictmanagement-100610160004-phpapp01/95/slide-7-728.jpg?1276203714"/>
          <p:cNvPicPr>
            <a:picLocks noChangeAspect="1" noChangeArrowheads="1"/>
          </p:cNvPicPr>
          <p:nvPr/>
        </p:nvPicPr>
        <p:blipFill>
          <a:blip r:embed="rId3" cstate="print"/>
          <a:srcRect/>
          <a:stretch>
            <a:fillRect/>
          </a:stretch>
        </p:blipFill>
        <p:spPr bwMode="auto">
          <a:xfrm>
            <a:off x="0" y="304800"/>
            <a:ext cx="6934200" cy="52006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endParaRPr lang="en-US" dirty="0" smtClean="0"/>
          </a:p>
          <a:p>
            <a:endParaRPr lang="en-US" dirty="0"/>
          </a:p>
        </p:txBody>
      </p:sp>
      <p:pic>
        <p:nvPicPr>
          <p:cNvPr id="19458" name="Picture 2" descr="http://image.slidesharecdn.com/session11conflictmanagement-100610160004-phpapp01/95/slide-7-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19459" name="Picture 3" descr="http://image.slidesharecdn.com/session11conflictmanagement-100610160004-phpapp01/95/slide-8-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p:txBody>
      </p:sp>
      <p:pic>
        <p:nvPicPr>
          <p:cNvPr id="20482" name="Picture 2" descr="http://image.slidesharecdn.com/session11conflictmanagement-100610160004-phpapp01/95/slide-9-728.jpg?1276203714"/>
          <p:cNvPicPr>
            <a:picLocks noChangeAspect="1" noChangeArrowheads="1"/>
          </p:cNvPicPr>
          <p:nvPr/>
        </p:nvPicPr>
        <p:blipFill>
          <a:blip r:embed="rId2" cstate="print"/>
          <a:srcRect/>
          <a:stretch>
            <a:fillRect/>
          </a:stretch>
        </p:blipFill>
        <p:spPr bwMode="auto">
          <a:xfrm>
            <a:off x="685800" y="457200"/>
            <a:ext cx="8153400" cy="6096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p:txBody>
      </p:sp>
      <p:pic>
        <p:nvPicPr>
          <p:cNvPr id="21506" name="Picture 2" descr="http://image.slidesharecdn.com/session11conflictmanagement-100610160004-phpapp01/95/slide-9-728.jpg?1276203714"/>
          <p:cNvPicPr>
            <a:picLocks noChangeAspect="1" noChangeArrowheads="1"/>
          </p:cNvPicPr>
          <p:nvPr/>
        </p:nvPicPr>
        <p:blipFill>
          <a:blip r:embed="rId2" cstate="print"/>
          <a:srcRect/>
          <a:stretch>
            <a:fillRect/>
          </a:stretch>
        </p:blipFill>
        <p:spPr bwMode="auto">
          <a:xfrm>
            <a:off x="0" y="0"/>
            <a:ext cx="6934200" cy="5200650"/>
          </a:xfrm>
          <a:prstGeom prst="rect">
            <a:avLst/>
          </a:prstGeom>
          <a:noFill/>
        </p:spPr>
      </p:pic>
      <p:pic>
        <p:nvPicPr>
          <p:cNvPr id="21507" name="Picture 3" descr="http://image.slidesharecdn.com/session11conflictmanagement-100610160004-phpapp01/95/slide-10-728.jpg?1276203714"/>
          <p:cNvPicPr>
            <a:picLocks noChangeAspect="1" noChangeArrowheads="1"/>
          </p:cNvPicPr>
          <p:nvPr/>
        </p:nvPicPr>
        <p:blipFill>
          <a:blip r:embed="rId3" cstate="print"/>
          <a:srcRect/>
          <a:stretch>
            <a:fillRect/>
          </a:stretch>
        </p:blipFill>
        <p:spPr bwMode="auto">
          <a:xfrm>
            <a:off x="0" y="0"/>
            <a:ext cx="6934200" cy="520065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622</Words>
  <Application>Microsoft Office PowerPoint</Application>
  <PresentationFormat>On-screen Show (4:3)</PresentationFormat>
  <Paragraphs>41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CONFLICT MANAGEMENT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Types of Conflicts</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MANAGEMENT</dc:title>
  <dc:creator>Family</dc:creator>
  <cp:lastModifiedBy>omsai</cp:lastModifiedBy>
  <cp:revision>21</cp:revision>
  <dcterms:created xsi:type="dcterms:W3CDTF">2012-10-04T04:20:03Z</dcterms:created>
  <dcterms:modified xsi:type="dcterms:W3CDTF">2019-12-27T14:24:13Z</dcterms:modified>
</cp:coreProperties>
</file>