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47E9F-12B6-4909-8558-E584B6BB35B9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9A529A1-2DD3-403C-8F7B-4A5D8B1C50A9}">
      <dgm:prSet/>
      <dgm:spPr/>
      <dgm:t>
        <a:bodyPr/>
        <a:lstStyle/>
        <a:p>
          <a:r>
            <a:rPr lang="en-IN"/>
            <a:t>The end </a:t>
          </a:r>
          <a:endParaRPr lang="en-US"/>
        </a:p>
      </dgm:t>
    </dgm:pt>
    <dgm:pt modelId="{F1C35A30-AD2F-4A38-886A-D647F024B345}" type="parTrans" cxnId="{877B56D2-7235-40EA-8924-9E50855FBC30}">
      <dgm:prSet/>
      <dgm:spPr/>
      <dgm:t>
        <a:bodyPr/>
        <a:lstStyle/>
        <a:p>
          <a:endParaRPr lang="en-US"/>
        </a:p>
      </dgm:t>
    </dgm:pt>
    <dgm:pt modelId="{98318558-3D64-4FEB-9A58-AC4869BAC4A0}" type="sibTrans" cxnId="{877B56D2-7235-40EA-8924-9E50855FBC30}">
      <dgm:prSet/>
      <dgm:spPr/>
      <dgm:t>
        <a:bodyPr/>
        <a:lstStyle/>
        <a:p>
          <a:endParaRPr lang="en-US"/>
        </a:p>
      </dgm:t>
    </dgm:pt>
    <dgm:pt modelId="{D1E471B7-6FA1-4B85-A981-3BD520AD4D8B}" type="pres">
      <dgm:prSet presAssocID="{69447E9F-12B6-4909-8558-E584B6BB35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B63F2B-1756-4A48-9973-01A468F29C6D}" type="pres">
      <dgm:prSet presAssocID="{E9A529A1-2DD3-403C-8F7B-4A5D8B1C50A9}" presName="hierRoot1" presStyleCnt="0"/>
      <dgm:spPr/>
    </dgm:pt>
    <dgm:pt modelId="{8690DF9F-9B87-491E-94EE-20132CD364C1}" type="pres">
      <dgm:prSet presAssocID="{E9A529A1-2DD3-403C-8F7B-4A5D8B1C50A9}" presName="composite" presStyleCnt="0"/>
      <dgm:spPr/>
    </dgm:pt>
    <dgm:pt modelId="{B9FE32B2-A06A-4E30-A10B-48A623BA0CAD}" type="pres">
      <dgm:prSet presAssocID="{E9A529A1-2DD3-403C-8F7B-4A5D8B1C50A9}" presName="background" presStyleLbl="node0" presStyleIdx="0" presStyleCnt="1"/>
      <dgm:spPr/>
    </dgm:pt>
    <dgm:pt modelId="{A2400D15-BCF1-4AB2-B0AC-D7D39F36EBFE}" type="pres">
      <dgm:prSet presAssocID="{E9A529A1-2DD3-403C-8F7B-4A5D8B1C50A9}" presName="text" presStyleLbl="fgAcc0" presStyleIdx="0" presStyleCnt="1">
        <dgm:presLayoutVars>
          <dgm:chPref val="3"/>
        </dgm:presLayoutVars>
      </dgm:prSet>
      <dgm:spPr/>
    </dgm:pt>
    <dgm:pt modelId="{7D56BC37-2062-4757-9C3A-54AAC2515D14}" type="pres">
      <dgm:prSet presAssocID="{E9A529A1-2DD3-403C-8F7B-4A5D8B1C50A9}" presName="hierChild2" presStyleCnt="0"/>
      <dgm:spPr/>
    </dgm:pt>
  </dgm:ptLst>
  <dgm:cxnLst>
    <dgm:cxn modelId="{68BD9686-B378-41B5-A64E-F417027D2A27}" type="presOf" srcId="{E9A529A1-2DD3-403C-8F7B-4A5D8B1C50A9}" destId="{A2400D15-BCF1-4AB2-B0AC-D7D39F36EBFE}" srcOrd="0" destOrd="0" presId="urn:microsoft.com/office/officeart/2005/8/layout/hierarchy1"/>
    <dgm:cxn modelId="{0A4CBDA4-9E59-4FDA-89B1-2C193A44447F}" type="presOf" srcId="{69447E9F-12B6-4909-8558-E584B6BB35B9}" destId="{D1E471B7-6FA1-4B85-A981-3BD520AD4D8B}" srcOrd="0" destOrd="0" presId="urn:microsoft.com/office/officeart/2005/8/layout/hierarchy1"/>
    <dgm:cxn modelId="{877B56D2-7235-40EA-8924-9E50855FBC30}" srcId="{69447E9F-12B6-4909-8558-E584B6BB35B9}" destId="{E9A529A1-2DD3-403C-8F7B-4A5D8B1C50A9}" srcOrd="0" destOrd="0" parTransId="{F1C35A30-AD2F-4A38-886A-D647F024B345}" sibTransId="{98318558-3D64-4FEB-9A58-AC4869BAC4A0}"/>
    <dgm:cxn modelId="{AAB383CF-BD6C-4522-980B-45E2B17DAE49}" type="presParOf" srcId="{D1E471B7-6FA1-4B85-A981-3BD520AD4D8B}" destId="{FFB63F2B-1756-4A48-9973-01A468F29C6D}" srcOrd="0" destOrd="0" presId="urn:microsoft.com/office/officeart/2005/8/layout/hierarchy1"/>
    <dgm:cxn modelId="{9A25BF25-E3AB-4548-B5BB-31CE5D31DA0E}" type="presParOf" srcId="{FFB63F2B-1756-4A48-9973-01A468F29C6D}" destId="{8690DF9F-9B87-491E-94EE-20132CD364C1}" srcOrd="0" destOrd="0" presId="urn:microsoft.com/office/officeart/2005/8/layout/hierarchy1"/>
    <dgm:cxn modelId="{ACA958AC-E271-47FA-AF1C-803D5C7953AE}" type="presParOf" srcId="{8690DF9F-9B87-491E-94EE-20132CD364C1}" destId="{B9FE32B2-A06A-4E30-A10B-48A623BA0CAD}" srcOrd="0" destOrd="0" presId="urn:microsoft.com/office/officeart/2005/8/layout/hierarchy1"/>
    <dgm:cxn modelId="{F5917426-088F-4C6C-AA62-941A1C944014}" type="presParOf" srcId="{8690DF9F-9B87-491E-94EE-20132CD364C1}" destId="{A2400D15-BCF1-4AB2-B0AC-D7D39F36EBFE}" srcOrd="1" destOrd="0" presId="urn:microsoft.com/office/officeart/2005/8/layout/hierarchy1"/>
    <dgm:cxn modelId="{E2673286-3E1A-47F1-8B51-BE2158148100}" type="presParOf" srcId="{FFB63F2B-1756-4A48-9973-01A468F29C6D}" destId="{7D56BC37-2062-4757-9C3A-54AAC2515D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E32B2-A06A-4E30-A10B-48A623BA0CAD}">
      <dsp:nvSpPr>
        <dsp:cNvPr id="0" name=""/>
        <dsp:cNvSpPr/>
      </dsp:nvSpPr>
      <dsp:spPr>
        <a:xfrm>
          <a:off x="43263" y="93"/>
          <a:ext cx="4612906" cy="2929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400D15-BCF1-4AB2-B0AC-D7D39F36EBFE}">
      <dsp:nvSpPr>
        <dsp:cNvPr id="0" name=""/>
        <dsp:cNvSpPr/>
      </dsp:nvSpPr>
      <dsp:spPr>
        <a:xfrm>
          <a:off x="555808" y="487011"/>
          <a:ext cx="4612906" cy="29291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The end </a:t>
          </a:r>
          <a:endParaRPr lang="en-US" sz="6500" kern="1200"/>
        </a:p>
      </dsp:txBody>
      <dsp:txXfrm>
        <a:off x="641601" y="572804"/>
        <a:ext cx="4441320" cy="2757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6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0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9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7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6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18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0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3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6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2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19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4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0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471D27-B19E-4F14-AF33-9E1F54C2474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47FFC6B-6F83-470D-8C5A-A4D169CBE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1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36B63-1AAA-42E6-BBC8-14211CCB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IN" sz="6600">
                <a:solidFill>
                  <a:srgbClr val="FFFFFF"/>
                </a:solidFill>
              </a:rPr>
              <a:t>Confusing words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0514-A096-4941-A13E-B33F3B562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2000">
                <a:solidFill>
                  <a:schemeClr val="tx2"/>
                </a:solidFill>
              </a:rPr>
              <a:t>The words either look alike ,sound alike or worst of all look and sound alike but have completely different meanings</a:t>
            </a:r>
          </a:p>
        </p:txBody>
      </p:sp>
    </p:spTree>
    <p:extLst>
      <p:ext uri="{BB962C8B-B14F-4D97-AF65-F5344CB8AC3E}">
        <p14:creationId xmlns:p14="http://schemas.microsoft.com/office/powerpoint/2010/main" val="27415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A521-FF0E-4C42-A4D5-485C2623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143001"/>
            <a:ext cx="8182191" cy="466686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500" u="sng" dirty="0">
                <a:solidFill>
                  <a:schemeClr val="tx1"/>
                </a:solidFill>
              </a:rPr>
              <a:t>amongst , among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amongst</a:t>
            </a:r>
            <a:r>
              <a:rPr lang="en-IN" sz="1500" dirty="0">
                <a:solidFill>
                  <a:schemeClr val="tx1"/>
                </a:solidFill>
              </a:rPr>
              <a:t> - In the middle of ,More commonly used in Britain.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among</a:t>
            </a:r>
            <a:r>
              <a:rPr lang="en-IN" sz="1500" dirty="0">
                <a:solidFill>
                  <a:schemeClr val="tx1"/>
                </a:solidFill>
              </a:rPr>
              <a:t> -In the middle of ,more commonly used in USA.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assure, insure, ensure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assure</a:t>
            </a:r>
            <a:r>
              <a:rPr lang="en-IN" sz="1500" dirty="0">
                <a:solidFill>
                  <a:schemeClr val="tx1"/>
                </a:solidFill>
              </a:rPr>
              <a:t>- convince, satisfy ,persuade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-Victory was assured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insure</a:t>
            </a:r>
            <a:r>
              <a:rPr lang="en-IN" sz="1500" dirty="0">
                <a:solidFill>
                  <a:schemeClr val="tx1"/>
                </a:solidFill>
              </a:rPr>
              <a:t> - insurance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-We  insured the house.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Ensure</a:t>
            </a:r>
            <a:r>
              <a:rPr lang="en-IN" sz="1500" dirty="0">
                <a:solidFill>
                  <a:schemeClr val="tx1"/>
                </a:solidFill>
              </a:rPr>
              <a:t> - to make sure of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-I ensured that everybody has enough food to take with them .</a:t>
            </a:r>
          </a:p>
          <a:p>
            <a:pPr>
              <a:lnSpc>
                <a:spcPct val="90000"/>
              </a:lnSpc>
            </a:pPr>
            <a:endParaRPr lang="en-IN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3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FD4B5-51FC-4F7F-B5C1-CDA5D8E62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106775"/>
              </p:ext>
            </p:extLst>
          </p:nvPr>
        </p:nvGraphicFramePr>
        <p:xfrm>
          <a:off x="5980954" y="2603500"/>
          <a:ext cx="521197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89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F37B5FD-D7E4-4F45-B9C2-4AC4FD02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333501"/>
            <a:ext cx="8182191" cy="447636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500" u="sng" dirty="0">
                <a:solidFill>
                  <a:schemeClr val="tx1"/>
                </a:solidFill>
              </a:rPr>
              <a:t>Its ,it’s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Its</a:t>
            </a:r>
            <a:r>
              <a:rPr lang="en-IN" sz="1500" dirty="0">
                <a:solidFill>
                  <a:schemeClr val="tx1"/>
                </a:solidFill>
              </a:rPr>
              <a:t>  -belonging to or associated with the thing previously mentioned or easily identified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–’Turn the camera on its side’.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It’s</a:t>
            </a:r>
            <a:r>
              <a:rPr lang="en-IN" sz="1500" dirty="0">
                <a:solidFill>
                  <a:schemeClr val="tx1"/>
                </a:solidFill>
              </a:rPr>
              <a:t> –when the word is a contraction of ‘it is’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-‘It’s difficult to say’.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5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u="sng" dirty="0">
                <a:solidFill>
                  <a:schemeClr val="tx1"/>
                </a:solidFill>
              </a:rPr>
              <a:t>loose ,lose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Loose</a:t>
            </a:r>
            <a:r>
              <a:rPr lang="en-IN" sz="1500" dirty="0">
                <a:solidFill>
                  <a:schemeClr val="tx1"/>
                </a:solidFill>
              </a:rPr>
              <a:t> – not tightly fixed in place, detached or unable to be detached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– ‘I have loose change with me’.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Lose</a:t>
            </a:r>
            <a:r>
              <a:rPr lang="en-IN" sz="1500" dirty="0">
                <a:solidFill>
                  <a:schemeClr val="tx1"/>
                </a:solidFill>
              </a:rPr>
              <a:t> - loss or no longer have ,stop having ,be deprived of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- ‘He's losing a lot of blood’. </a:t>
            </a:r>
          </a:p>
        </p:txBody>
      </p:sp>
    </p:spTree>
    <p:extLst>
      <p:ext uri="{BB962C8B-B14F-4D97-AF65-F5344CB8AC3E}">
        <p14:creationId xmlns:p14="http://schemas.microsoft.com/office/powerpoint/2010/main" val="218109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6810-28B5-4DF1-B6D2-16588165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143001"/>
            <a:ext cx="8182191" cy="466686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400" u="sng" dirty="0">
                <a:solidFill>
                  <a:schemeClr val="tx1"/>
                </a:solidFill>
              </a:rPr>
              <a:t>enquiry ,inquiry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b="1" dirty="0">
                <a:solidFill>
                  <a:schemeClr val="tx1"/>
                </a:solidFill>
              </a:rPr>
              <a:t>Enquiry</a:t>
            </a:r>
            <a:r>
              <a:rPr lang="en-IN" sz="1400" dirty="0">
                <a:solidFill>
                  <a:schemeClr val="tx1"/>
                </a:solidFill>
              </a:rPr>
              <a:t> –a question which you ask in order to get information.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>
                <a:solidFill>
                  <a:schemeClr val="tx1"/>
                </a:solidFill>
              </a:rPr>
              <a:t>For example –He made some enquiries and discovered that his friend had gone abroad.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b="1" dirty="0">
                <a:solidFill>
                  <a:schemeClr val="tx1"/>
                </a:solidFill>
              </a:rPr>
              <a:t>Inquiry</a:t>
            </a:r>
            <a:r>
              <a:rPr lang="en-IN" sz="1400" dirty="0">
                <a:solidFill>
                  <a:schemeClr val="tx1"/>
                </a:solidFill>
              </a:rPr>
              <a:t> – asking questions for investigating.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>
                <a:solidFill>
                  <a:schemeClr val="tx1"/>
                </a:solidFill>
              </a:rPr>
              <a:t>For example –The inquiry found evidence of serious misapplication of funds.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400" u="sng" dirty="0">
                <a:solidFill>
                  <a:schemeClr val="tx1"/>
                </a:solidFill>
              </a:rPr>
              <a:t>stationary ,stationery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b="1" dirty="0">
                <a:solidFill>
                  <a:schemeClr val="tx1"/>
                </a:solidFill>
              </a:rPr>
              <a:t>Stationary</a:t>
            </a:r>
            <a:r>
              <a:rPr lang="en-IN" sz="1400" dirty="0">
                <a:solidFill>
                  <a:schemeClr val="tx1"/>
                </a:solidFill>
              </a:rPr>
              <a:t> –adjective ; motionless, at a standstill,uniform,undeviating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>
                <a:solidFill>
                  <a:schemeClr val="tx1"/>
                </a:solidFill>
              </a:rPr>
              <a:t>For example –a stationary vehicle ,a stationary population.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b="1" dirty="0">
                <a:solidFill>
                  <a:schemeClr val="tx1"/>
                </a:solidFill>
              </a:rPr>
              <a:t>Stationery</a:t>
            </a:r>
            <a:r>
              <a:rPr lang="en-IN" sz="1400" dirty="0">
                <a:solidFill>
                  <a:schemeClr val="tx1"/>
                </a:solidFill>
              </a:rPr>
              <a:t> – writing and other office materials.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>
                <a:solidFill>
                  <a:schemeClr val="tx1"/>
                </a:solidFill>
              </a:rPr>
              <a:t>For example –a range of stationery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IN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4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70A3-124A-4B79-96C3-C71C2573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500" u="sng" dirty="0">
                <a:solidFill>
                  <a:schemeClr val="tx1"/>
                </a:solidFill>
              </a:rPr>
              <a:t>emigrate, immigrate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Emigrate</a:t>
            </a:r>
            <a:r>
              <a:rPr lang="en-IN" sz="1500" dirty="0">
                <a:solidFill>
                  <a:schemeClr val="tx1"/>
                </a:solidFill>
              </a:rPr>
              <a:t>-Leave one’s own country in order to settle permanently in another.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–My parents emigrated to Australia.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Immigrate</a:t>
            </a:r>
            <a:r>
              <a:rPr lang="en-IN" sz="1500" dirty="0">
                <a:solidFill>
                  <a:schemeClr val="tx1"/>
                </a:solidFill>
              </a:rPr>
              <a:t> – Come to live permanently in a foreign country.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example-My German friend immigrated to India .</a:t>
            </a:r>
          </a:p>
          <a:p>
            <a:pPr>
              <a:lnSpc>
                <a:spcPct val="90000"/>
              </a:lnSpc>
            </a:pPr>
            <a:endParaRPr lang="en-IN" sz="15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500" u="sng" dirty="0">
                <a:solidFill>
                  <a:schemeClr val="tx1"/>
                </a:solidFill>
              </a:rPr>
              <a:t>disinterested ,uninterested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Disinterested</a:t>
            </a:r>
            <a:r>
              <a:rPr lang="en-IN" sz="1500" dirty="0">
                <a:solidFill>
                  <a:schemeClr val="tx1"/>
                </a:solidFill>
              </a:rPr>
              <a:t> –Not influenced by considerations of personal advantage.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-   A banker is under an obligation to give disinterested advice.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Uninterested</a:t>
            </a:r>
            <a:r>
              <a:rPr lang="en-IN" sz="1500" dirty="0">
                <a:solidFill>
                  <a:schemeClr val="tx1"/>
                </a:solidFill>
              </a:rPr>
              <a:t> –Not interested in or concerned about something or someone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 For example – I was totally uninterested in Athletics.</a:t>
            </a:r>
          </a:p>
          <a:p>
            <a:pPr>
              <a:lnSpc>
                <a:spcPct val="90000"/>
              </a:lnSpc>
            </a:pPr>
            <a:endParaRPr lang="en-IN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1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2DBD-100D-42C6-A121-C5575C0D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333501"/>
            <a:ext cx="8182191" cy="447636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500" u="sng" dirty="0">
                <a:solidFill>
                  <a:schemeClr val="tx1"/>
                </a:solidFill>
              </a:rPr>
              <a:t>principle, principal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u="sng" dirty="0">
                <a:solidFill>
                  <a:schemeClr val="tx1"/>
                </a:solidFill>
              </a:rPr>
              <a:t>principle</a:t>
            </a:r>
            <a:r>
              <a:rPr lang="en-IN" sz="1500" dirty="0">
                <a:solidFill>
                  <a:schemeClr val="tx1"/>
                </a:solidFill>
              </a:rPr>
              <a:t> –  A mental truth, a proposition that serves as a foundation for 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system of belief or behaviour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example- The basic principles of justice.</a:t>
            </a:r>
            <a:endParaRPr lang="en-IN" sz="15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u="sng" dirty="0">
                <a:solidFill>
                  <a:schemeClr val="tx1"/>
                </a:solidFill>
              </a:rPr>
              <a:t>principal</a:t>
            </a:r>
            <a:r>
              <a:rPr lang="en-IN" sz="1500" dirty="0">
                <a:solidFill>
                  <a:schemeClr val="tx1"/>
                </a:solidFill>
              </a:rPr>
              <a:t>-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as an adjective </a:t>
            </a:r>
            <a:r>
              <a:rPr lang="en-IN" sz="1500" dirty="0">
                <a:solidFill>
                  <a:schemeClr val="tx1"/>
                </a:solidFill>
              </a:rPr>
              <a:t>–First in order of importance ;main,chief,primary,most important, original sum invested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-The country’s principal cities or The principal amount of your investment.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as a noun </a:t>
            </a:r>
            <a:r>
              <a:rPr lang="en-IN" sz="1500" dirty="0">
                <a:solidFill>
                  <a:schemeClr val="tx1"/>
                </a:solidFill>
              </a:rPr>
              <a:t>–The most important or senior person in an organisation or a group.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–The Principal of the school.</a:t>
            </a:r>
          </a:p>
          <a:p>
            <a:pPr>
              <a:lnSpc>
                <a:spcPct val="90000"/>
              </a:lnSpc>
            </a:pPr>
            <a:endParaRPr lang="en-IN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7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7CFA-527F-450C-AE00-2570DD30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971551"/>
            <a:ext cx="8182191" cy="483831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300" u="sng" dirty="0">
                <a:solidFill>
                  <a:schemeClr val="tx1"/>
                </a:solidFill>
              </a:rPr>
              <a:t>breathe , Breath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300" b="1" dirty="0">
                <a:solidFill>
                  <a:schemeClr val="tx1"/>
                </a:solidFill>
              </a:rPr>
              <a:t>breathe</a:t>
            </a:r>
            <a:r>
              <a:rPr lang="en-IN" sz="1300" dirty="0">
                <a:solidFill>
                  <a:schemeClr val="tx1"/>
                </a:solidFill>
              </a:rPr>
              <a:t> - Inhale and exhale, respire ,draw breath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300" dirty="0">
                <a:solidFill>
                  <a:schemeClr val="tx1"/>
                </a:solidFill>
              </a:rPr>
              <a:t>For example- Adult amphibians also breathe through the skin.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300" b="1" dirty="0">
                <a:solidFill>
                  <a:schemeClr val="tx1"/>
                </a:solidFill>
              </a:rPr>
              <a:t>breath</a:t>
            </a:r>
            <a:r>
              <a:rPr lang="en-IN" sz="1300" dirty="0">
                <a:solidFill>
                  <a:schemeClr val="tx1"/>
                </a:solidFill>
              </a:rPr>
              <a:t> –The process or act of breathing.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300" dirty="0">
                <a:solidFill>
                  <a:schemeClr val="tx1"/>
                </a:solidFill>
              </a:rPr>
              <a:t>For example -I was gasping for breath. </a:t>
            </a:r>
          </a:p>
          <a:p>
            <a:pPr>
              <a:lnSpc>
                <a:spcPct val="90000"/>
              </a:lnSpc>
            </a:pPr>
            <a:endParaRPr lang="en-IN" sz="13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300" u="sng" dirty="0">
                <a:solidFill>
                  <a:schemeClr val="tx1"/>
                </a:solidFill>
              </a:rPr>
              <a:t>farther ,further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300" b="1" dirty="0">
                <a:solidFill>
                  <a:schemeClr val="tx1"/>
                </a:solidFill>
              </a:rPr>
              <a:t>Farther</a:t>
            </a:r>
            <a:r>
              <a:rPr lang="en-IN" sz="1300" dirty="0">
                <a:solidFill>
                  <a:schemeClr val="tx1"/>
                </a:solidFill>
              </a:rPr>
              <a:t>- A great distance.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300" dirty="0">
                <a:solidFill>
                  <a:schemeClr val="tx1"/>
                </a:solidFill>
              </a:rPr>
              <a:t>For example -my house is farther down the lane.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300" b="1" dirty="0">
                <a:solidFill>
                  <a:schemeClr val="tx1"/>
                </a:solidFill>
              </a:rPr>
              <a:t>Further</a:t>
            </a:r>
            <a:r>
              <a:rPr lang="en-IN" sz="1300" dirty="0">
                <a:solidFill>
                  <a:schemeClr val="tx1"/>
                </a:solidFill>
              </a:rPr>
              <a:t> –Additionally ,to a greater extent ,promote, develop ,stimulate etcetera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300" dirty="0">
                <a:solidFill>
                  <a:schemeClr val="tx1"/>
                </a:solidFill>
              </a:rPr>
              <a:t>For example -Cook for further 10 minutes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300" dirty="0">
                <a:solidFill>
                  <a:schemeClr val="tx1"/>
                </a:solidFill>
              </a:rPr>
              <a:t>He had depended using them to further his own career. </a:t>
            </a:r>
          </a:p>
        </p:txBody>
      </p:sp>
    </p:spTree>
    <p:extLst>
      <p:ext uri="{BB962C8B-B14F-4D97-AF65-F5344CB8AC3E}">
        <p14:creationId xmlns:p14="http://schemas.microsoft.com/office/powerpoint/2010/main" val="103833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C193-44EA-4FAF-BB8C-919C5A43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495425"/>
            <a:ext cx="8182191" cy="431443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500" u="sng" dirty="0">
                <a:solidFill>
                  <a:schemeClr val="tx1"/>
                </a:solidFill>
              </a:rPr>
              <a:t>effect , affect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effect</a:t>
            </a:r>
            <a:r>
              <a:rPr lang="en-IN" sz="1500" dirty="0">
                <a:solidFill>
                  <a:schemeClr val="tx1"/>
                </a:solidFill>
              </a:rPr>
              <a:t> - a change which is the result or consequence of an action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-The effects of hard drugs.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affect</a:t>
            </a:r>
            <a:r>
              <a:rPr lang="en-IN" sz="1500" dirty="0">
                <a:solidFill>
                  <a:schemeClr val="tx1"/>
                </a:solidFill>
              </a:rPr>
              <a:t> –Hey have an affect on hey or make a difference to influence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 -The dampness began to affect my health. </a:t>
            </a:r>
          </a:p>
          <a:p>
            <a:pPr marL="0" indent="0">
              <a:lnSpc>
                <a:spcPct val="90000"/>
              </a:lnSpc>
              <a:buNone/>
            </a:pPr>
            <a:endParaRPr lang="en-IN" sz="15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500" u="sng" dirty="0">
                <a:solidFill>
                  <a:schemeClr val="tx1"/>
                </a:solidFill>
              </a:rPr>
              <a:t>compliment, complement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compliment</a:t>
            </a:r>
            <a:r>
              <a:rPr lang="en-IN" sz="1500" dirty="0">
                <a:solidFill>
                  <a:schemeClr val="tx1"/>
                </a:solidFill>
              </a:rPr>
              <a:t> - a polite expression of praise or admiration.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-He complimented on the food.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b="1" dirty="0">
                <a:solidFill>
                  <a:schemeClr val="tx1"/>
                </a:solidFill>
              </a:rPr>
              <a:t>complement </a:t>
            </a:r>
            <a:r>
              <a:rPr lang="en-IN" sz="1500" dirty="0">
                <a:solidFill>
                  <a:schemeClr val="tx1"/>
                </a:solidFill>
              </a:rPr>
              <a:t>– interdependent, supportive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>
                <a:solidFill>
                  <a:schemeClr val="tx1"/>
                </a:solidFill>
              </a:rPr>
              <a:t>For example – They have different but complementary skills. </a:t>
            </a:r>
          </a:p>
          <a:p>
            <a:pPr>
              <a:lnSpc>
                <a:spcPct val="90000"/>
              </a:lnSpc>
            </a:pPr>
            <a:endParaRPr lang="en-IN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7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229D-B1AB-410E-AD82-26F77CF2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209675"/>
            <a:ext cx="8182191" cy="460018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400" u="sng" dirty="0">
                <a:solidFill>
                  <a:schemeClr val="tx1"/>
                </a:solidFill>
              </a:rPr>
              <a:t>advice , advise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b="1" dirty="0">
                <a:solidFill>
                  <a:schemeClr val="tx1"/>
                </a:solidFill>
              </a:rPr>
              <a:t>advice</a:t>
            </a:r>
            <a:r>
              <a:rPr lang="en-IN" sz="1400" dirty="0">
                <a:solidFill>
                  <a:schemeClr val="tx1"/>
                </a:solidFill>
              </a:rPr>
              <a:t> – Guidance or recommendations offered with regard to future action.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>
                <a:solidFill>
                  <a:schemeClr val="tx1"/>
                </a:solidFill>
              </a:rPr>
              <a:t>For example -My advice is to see your doctor.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b="1" dirty="0">
                <a:solidFill>
                  <a:schemeClr val="tx1"/>
                </a:solidFill>
              </a:rPr>
              <a:t>advise</a:t>
            </a:r>
            <a:r>
              <a:rPr lang="en-IN" sz="1400" dirty="0">
                <a:solidFill>
                  <a:schemeClr val="tx1"/>
                </a:solidFill>
              </a:rPr>
              <a:t> – Give guidance, offer suggestions, offer opinions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>
                <a:solidFill>
                  <a:schemeClr val="tx1"/>
                </a:solidFill>
              </a:rPr>
              <a:t>For example - My lecturers advised me about the application process 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>
                <a:solidFill>
                  <a:schemeClr val="tx1"/>
                </a:solidFill>
              </a:rPr>
              <a:t>Compose ,comprise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b="1" dirty="0">
                <a:solidFill>
                  <a:schemeClr val="tx1"/>
                </a:solidFill>
              </a:rPr>
              <a:t>Compose</a:t>
            </a:r>
            <a:r>
              <a:rPr lang="en-IN" sz="1400" dirty="0">
                <a:solidFill>
                  <a:schemeClr val="tx1"/>
                </a:solidFill>
              </a:rPr>
              <a:t> -to write or create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>
                <a:solidFill>
                  <a:schemeClr val="tx1"/>
                </a:solidFill>
              </a:rPr>
              <a:t>For example - He composed the first violin Sonata 4  years earlier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b="1" dirty="0">
                <a:solidFill>
                  <a:schemeClr val="tx1"/>
                </a:solidFill>
              </a:rPr>
              <a:t>Comprise</a:t>
            </a:r>
            <a:r>
              <a:rPr lang="en-IN" sz="1400" dirty="0">
                <a:solidFill>
                  <a:schemeClr val="tx1"/>
                </a:solidFill>
              </a:rPr>
              <a:t> -made up of ,consist of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dirty="0">
                <a:solidFill>
                  <a:schemeClr val="tx1"/>
                </a:solidFill>
              </a:rPr>
              <a:t>For example -The country comprises of 20 states .This breed comprises of 50% the cattle population.</a:t>
            </a:r>
          </a:p>
          <a:p>
            <a:pPr>
              <a:lnSpc>
                <a:spcPct val="90000"/>
              </a:lnSpc>
            </a:pP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9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37C7-0BC8-46B2-BB5C-56030350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514475"/>
            <a:ext cx="8182191" cy="42953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u="sng" dirty="0">
                <a:solidFill>
                  <a:schemeClr val="tx1"/>
                </a:solidFill>
              </a:rPr>
              <a:t>allusion, illusion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allusion</a:t>
            </a:r>
            <a:r>
              <a:rPr lang="en-IN" dirty="0">
                <a:solidFill>
                  <a:schemeClr val="tx1"/>
                </a:solidFill>
              </a:rPr>
              <a:t>-An expression or a design to call something to mind without mentioning it explicitly, an indirect passing reference.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For example - An allusion to Shakespeare.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illusion</a:t>
            </a:r>
            <a:r>
              <a:rPr lang="en-IN" dirty="0">
                <a:solidFill>
                  <a:schemeClr val="tx1"/>
                </a:solidFill>
              </a:rPr>
              <a:t> –Mirage, fantasy ,imagination 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For example -The magical illusion is created using mirrors ,lights and paint. 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65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826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Confusing words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Confusing words </dc:title>
  <dc:creator>Ipshita Banerjee</dc:creator>
  <cp:lastModifiedBy>Ipshita Banerjee</cp:lastModifiedBy>
  <cp:revision>2</cp:revision>
  <dcterms:created xsi:type="dcterms:W3CDTF">2020-04-16T13:27:07Z</dcterms:created>
  <dcterms:modified xsi:type="dcterms:W3CDTF">2020-04-16T13:35:40Z</dcterms:modified>
</cp:coreProperties>
</file>