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4"/>
  </p:sldMasterIdLst>
  <p:sldIdLst>
    <p:sldId id="256" r:id="rId5"/>
    <p:sldId id="257" r:id="rId6"/>
    <p:sldId id="263" r:id="rId7"/>
    <p:sldId id="258" r:id="rId8"/>
    <p:sldId id="264" r:id="rId9"/>
    <p:sldId id="259" r:id="rId10"/>
    <p:sldId id="260" r:id="rId11"/>
    <p:sldId id="265" r:id="rId12"/>
    <p:sldId id="261" r:id="rId13"/>
    <p:sldId id="262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294C7-6C2D-4DC0-922B-69868D9F113B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503D-D1D9-4484-BA8D-49E364039C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2758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294C7-6C2D-4DC0-922B-69868D9F113B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503D-D1D9-4484-BA8D-49E364039C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746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294C7-6C2D-4DC0-922B-69868D9F113B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503D-D1D9-4484-BA8D-49E364039C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426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294C7-6C2D-4DC0-922B-69868D9F113B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503D-D1D9-4484-BA8D-49E364039C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005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294C7-6C2D-4DC0-922B-69868D9F113B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503D-D1D9-4484-BA8D-49E364039C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114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294C7-6C2D-4DC0-922B-69868D9F113B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503D-D1D9-4484-BA8D-49E364039C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468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294C7-6C2D-4DC0-922B-69868D9F113B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503D-D1D9-4484-BA8D-49E364039C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3351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294C7-6C2D-4DC0-922B-69868D9F113B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503D-D1D9-4484-BA8D-49E364039C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29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294C7-6C2D-4DC0-922B-69868D9F113B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503D-D1D9-4484-BA8D-49E364039C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132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294C7-6C2D-4DC0-922B-69868D9F113B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94C503D-D1D9-4484-BA8D-49E364039C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685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294C7-6C2D-4DC0-922B-69868D9F113B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503D-D1D9-4484-BA8D-49E364039C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800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294C7-6C2D-4DC0-922B-69868D9F113B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503D-D1D9-4484-BA8D-49E364039C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051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294C7-6C2D-4DC0-922B-69868D9F113B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503D-D1D9-4484-BA8D-49E364039C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66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294C7-6C2D-4DC0-922B-69868D9F113B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503D-D1D9-4484-BA8D-49E364039C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306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294C7-6C2D-4DC0-922B-69868D9F113B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503D-D1D9-4484-BA8D-49E364039C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501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294C7-6C2D-4DC0-922B-69868D9F113B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503D-D1D9-4484-BA8D-49E364039C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31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294C7-6C2D-4DC0-922B-69868D9F113B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503D-D1D9-4484-BA8D-49E364039C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12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39294C7-6C2D-4DC0-922B-69868D9F113B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4C503D-D1D9-4484-BA8D-49E364039C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46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67A1FC6-22FB-4EA7-B90A-C9F18FBEF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246FDC4-DD97-431A-914A-9EB57A4A3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912130" cy="6858000"/>
          </a:xfrm>
          <a:custGeom>
            <a:avLst/>
            <a:gdLst>
              <a:gd name="connsiteX0" fmla="*/ 1073044 w 7912130"/>
              <a:gd name="connsiteY0" fmla="*/ 3032931 h 6858000"/>
              <a:gd name="connsiteX1" fmla="*/ 1073044 w 7912130"/>
              <a:gd name="connsiteY1" fmla="*/ 3035810 h 6858000"/>
              <a:gd name="connsiteX2" fmla="*/ 1076802 w 7912130"/>
              <a:gd name="connsiteY2" fmla="*/ 3035810 h 6858000"/>
              <a:gd name="connsiteX3" fmla="*/ 1170738 w 7912130"/>
              <a:gd name="connsiteY3" fmla="*/ 1248347 h 6858000"/>
              <a:gd name="connsiteX4" fmla="*/ 1170738 w 7912130"/>
              <a:gd name="connsiteY4" fmla="*/ 1273486 h 6858000"/>
              <a:gd name="connsiteX5" fmla="*/ 1183895 w 7912130"/>
              <a:gd name="connsiteY5" fmla="*/ 1248347 h 6858000"/>
              <a:gd name="connsiteX6" fmla="*/ 0 w 7912130"/>
              <a:gd name="connsiteY6" fmla="*/ 0 h 6858000"/>
              <a:gd name="connsiteX7" fmla="*/ 2133906 w 7912130"/>
              <a:gd name="connsiteY7" fmla="*/ 0 h 6858000"/>
              <a:gd name="connsiteX8" fmla="*/ 2629909 w 7912130"/>
              <a:gd name="connsiteY8" fmla="*/ 0 h 6858000"/>
              <a:gd name="connsiteX9" fmla="*/ 1227479 w 7912130"/>
              <a:gd name="connsiteY9" fmla="*/ 2669551 h 6858000"/>
              <a:gd name="connsiteX10" fmla="*/ 1235349 w 7912130"/>
              <a:gd name="connsiteY10" fmla="*/ 2673350 h 6858000"/>
              <a:gd name="connsiteX11" fmla="*/ 1353755 w 7912130"/>
              <a:gd name="connsiteY11" fmla="*/ 2754312 h 6858000"/>
              <a:gd name="connsiteX12" fmla="*/ 7912130 w 7912130"/>
              <a:gd name="connsiteY12" fmla="*/ 6858000 h 6858000"/>
              <a:gd name="connsiteX13" fmla="*/ 6066970 w 7912130"/>
              <a:gd name="connsiteY13" fmla="*/ 6858000 h 6858000"/>
              <a:gd name="connsiteX14" fmla="*/ 6059889 w 7912130"/>
              <a:gd name="connsiteY14" fmla="*/ 6852577 h 6858000"/>
              <a:gd name="connsiteX15" fmla="*/ 6059889 w 7912130"/>
              <a:gd name="connsiteY15" fmla="*/ 6857999 h 6858000"/>
              <a:gd name="connsiteX16" fmla="*/ 1707025 w 7912130"/>
              <a:gd name="connsiteY16" fmla="*/ 6857999 h 6858000"/>
              <a:gd name="connsiteX17" fmla="*/ 1707025 w 7912130"/>
              <a:gd name="connsiteY17" fmla="*/ 6858000 h 6858000"/>
              <a:gd name="connsiteX18" fmla="*/ 1073044 w 7912130"/>
              <a:gd name="connsiteY18" fmla="*/ 6858000 h 6858000"/>
              <a:gd name="connsiteX19" fmla="*/ 536592 w 7912130"/>
              <a:gd name="connsiteY19" fmla="*/ 6858000 h 6858000"/>
              <a:gd name="connsiteX20" fmla="*/ 0 w 7912130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912130" h="6858000">
                <a:moveTo>
                  <a:pt x="1073044" y="3032931"/>
                </a:moveTo>
                <a:lnTo>
                  <a:pt x="1073044" y="3035810"/>
                </a:lnTo>
                <a:lnTo>
                  <a:pt x="1076802" y="3035810"/>
                </a:lnTo>
                <a:close/>
                <a:moveTo>
                  <a:pt x="1170738" y="1248347"/>
                </a:moveTo>
                <a:lnTo>
                  <a:pt x="1170738" y="1273486"/>
                </a:lnTo>
                <a:lnTo>
                  <a:pt x="1183895" y="1248347"/>
                </a:lnTo>
                <a:close/>
                <a:moveTo>
                  <a:pt x="0" y="0"/>
                </a:moveTo>
                <a:lnTo>
                  <a:pt x="2133906" y="0"/>
                </a:lnTo>
                <a:lnTo>
                  <a:pt x="2629909" y="0"/>
                </a:lnTo>
                <a:lnTo>
                  <a:pt x="1227479" y="2669551"/>
                </a:lnTo>
                <a:lnTo>
                  <a:pt x="1235349" y="2673350"/>
                </a:lnTo>
                <a:lnTo>
                  <a:pt x="1353755" y="2754312"/>
                </a:lnTo>
                <a:lnTo>
                  <a:pt x="7912130" y="6858000"/>
                </a:lnTo>
                <a:lnTo>
                  <a:pt x="6066970" y="6858000"/>
                </a:lnTo>
                <a:lnTo>
                  <a:pt x="6059889" y="6852577"/>
                </a:lnTo>
                <a:lnTo>
                  <a:pt x="6059889" y="6857999"/>
                </a:lnTo>
                <a:lnTo>
                  <a:pt x="1707025" y="6857999"/>
                </a:lnTo>
                <a:lnTo>
                  <a:pt x="1707025" y="6858000"/>
                </a:lnTo>
                <a:lnTo>
                  <a:pt x="1073044" y="6858000"/>
                </a:lnTo>
                <a:lnTo>
                  <a:pt x="5365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D4E68A2-74B0-42F5-BB75-2E1A7C201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535917" cy="6858000"/>
          </a:xfrm>
          <a:custGeom>
            <a:avLst/>
            <a:gdLst>
              <a:gd name="connsiteX0" fmla="*/ 696831 w 7535917"/>
              <a:gd name="connsiteY0" fmla="*/ 3032931 h 6858000"/>
              <a:gd name="connsiteX1" fmla="*/ 696831 w 7535917"/>
              <a:gd name="connsiteY1" fmla="*/ 3035810 h 6858000"/>
              <a:gd name="connsiteX2" fmla="*/ 700589 w 7535917"/>
              <a:gd name="connsiteY2" fmla="*/ 3035810 h 6858000"/>
              <a:gd name="connsiteX3" fmla="*/ 794525 w 7535917"/>
              <a:gd name="connsiteY3" fmla="*/ 1248347 h 6858000"/>
              <a:gd name="connsiteX4" fmla="*/ 794525 w 7535917"/>
              <a:gd name="connsiteY4" fmla="*/ 1273486 h 6858000"/>
              <a:gd name="connsiteX5" fmla="*/ 807682 w 7535917"/>
              <a:gd name="connsiteY5" fmla="*/ 1248347 h 6858000"/>
              <a:gd name="connsiteX6" fmla="*/ 0 w 7535917"/>
              <a:gd name="connsiteY6" fmla="*/ 0 h 6858000"/>
              <a:gd name="connsiteX7" fmla="*/ 1757693 w 7535917"/>
              <a:gd name="connsiteY7" fmla="*/ 0 h 6858000"/>
              <a:gd name="connsiteX8" fmla="*/ 2253696 w 7535917"/>
              <a:gd name="connsiteY8" fmla="*/ 0 h 6858000"/>
              <a:gd name="connsiteX9" fmla="*/ 851266 w 7535917"/>
              <a:gd name="connsiteY9" fmla="*/ 2669551 h 6858000"/>
              <a:gd name="connsiteX10" fmla="*/ 859136 w 7535917"/>
              <a:gd name="connsiteY10" fmla="*/ 2673350 h 6858000"/>
              <a:gd name="connsiteX11" fmla="*/ 977542 w 7535917"/>
              <a:gd name="connsiteY11" fmla="*/ 2754312 h 6858000"/>
              <a:gd name="connsiteX12" fmla="*/ 7535917 w 7535917"/>
              <a:gd name="connsiteY12" fmla="*/ 6858000 h 6858000"/>
              <a:gd name="connsiteX13" fmla="*/ 5690757 w 7535917"/>
              <a:gd name="connsiteY13" fmla="*/ 6858000 h 6858000"/>
              <a:gd name="connsiteX14" fmla="*/ 5683676 w 7535917"/>
              <a:gd name="connsiteY14" fmla="*/ 6852577 h 6858000"/>
              <a:gd name="connsiteX15" fmla="*/ 5683676 w 7535917"/>
              <a:gd name="connsiteY15" fmla="*/ 6857999 h 6858000"/>
              <a:gd name="connsiteX16" fmla="*/ 1330812 w 7535917"/>
              <a:gd name="connsiteY16" fmla="*/ 6857999 h 6858000"/>
              <a:gd name="connsiteX17" fmla="*/ 1330812 w 7535917"/>
              <a:gd name="connsiteY17" fmla="*/ 6858000 h 6858000"/>
              <a:gd name="connsiteX18" fmla="*/ 696831 w 7535917"/>
              <a:gd name="connsiteY18" fmla="*/ 6858000 h 6858000"/>
              <a:gd name="connsiteX19" fmla="*/ 160379 w 7535917"/>
              <a:gd name="connsiteY19" fmla="*/ 6858000 h 6858000"/>
              <a:gd name="connsiteX20" fmla="*/ 0 w 7535917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535917" h="6858000">
                <a:moveTo>
                  <a:pt x="696831" y="3032931"/>
                </a:moveTo>
                <a:lnTo>
                  <a:pt x="696831" y="3035810"/>
                </a:lnTo>
                <a:lnTo>
                  <a:pt x="700589" y="3035810"/>
                </a:lnTo>
                <a:close/>
                <a:moveTo>
                  <a:pt x="794525" y="1248347"/>
                </a:moveTo>
                <a:lnTo>
                  <a:pt x="794525" y="1273486"/>
                </a:lnTo>
                <a:lnTo>
                  <a:pt x="807682" y="1248347"/>
                </a:lnTo>
                <a:close/>
                <a:moveTo>
                  <a:pt x="0" y="0"/>
                </a:moveTo>
                <a:lnTo>
                  <a:pt x="1757693" y="0"/>
                </a:lnTo>
                <a:lnTo>
                  <a:pt x="2253696" y="0"/>
                </a:lnTo>
                <a:lnTo>
                  <a:pt x="851266" y="2669551"/>
                </a:lnTo>
                <a:lnTo>
                  <a:pt x="859136" y="2673350"/>
                </a:lnTo>
                <a:lnTo>
                  <a:pt x="977542" y="2754312"/>
                </a:lnTo>
                <a:lnTo>
                  <a:pt x="7535917" y="6858000"/>
                </a:lnTo>
                <a:lnTo>
                  <a:pt x="5690757" y="6858000"/>
                </a:lnTo>
                <a:lnTo>
                  <a:pt x="5683676" y="6852577"/>
                </a:lnTo>
                <a:lnTo>
                  <a:pt x="5683676" y="6857999"/>
                </a:lnTo>
                <a:lnTo>
                  <a:pt x="1330812" y="6857999"/>
                </a:lnTo>
                <a:lnTo>
                  <a:pt x="1330812" y="6858000"/>
                </a:lnTo>
                <a:lnTo>
                  <a:pt x="696831" y="6858000"/>
                </a:lnTo>
                <a:lnTo>
                  <a:pt x="1603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86F77C-D90F-4380-90F3-AA577C801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4658" y="755904"/>
            <a:ext cx="7711025" cy="3084576"/>
          </a:xfrm>
        </p:spPr>
        <p:txBody>
          <a:bodyPr anchor="ctr">
            <a:normAutofit/>
          </a:bodyPr>
          <a:lstStyle/>
          <a:p>
            <a:pPr algn="l"/>
            <a:r>
              <a:rPr lang="en-IN"/>
              <a:t>Idioms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24554C-518B-45D0-A5FE-DF82D7D849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12131" y="4089910"/>
            <a:ext cx="3316702" cy="1712176"/>
          </a:xfrm>
        </p:spPr>
        <p:txBody>
          <a:bodyPr>
            <a:normAutofit/>
          </a:bodyPr>
          <a:lstStyle/>
          <a:p>
            <a:pPr algn="l"/>
            <a:r>
              <a:rPr lang="en-IN"/>
              <a:t>Words coined together to bring out a powerful meaning or create a feeling</a:t>
            </a:r>
          </a:p>
        </p:txBody>
      </p:sp>
    </p:spTree>
    <p:extLst>
      <p:ext uri="{BB962C8B-B14F-4D97-AF65-F5344CB8AC3E}">
        <p14:creationId xmlns:p14="http://schemas.microsoft.com/office/powerpoint/2010/main" val="1782798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15ABB-6663-448F-8E67-B57166E93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560" y="1270000"/>
            <a:ext cx="9816463" cy="4521200"/>
          </a:xfrm>
        </p:spPr>
        <p:txBody>
          <a:bodyPr>
            <a:normAutofit fontScale="62500" lnSpcReduction="20000"/>
          </a:bodyPr>
          <a:lstStyle/>
          <a:p>
            <a:r>
              <a:rPr lang="en-IN" sz="2900"/>
              <a:t>the last straw </a:t>
            </a:r>
          </a:p>
          <a:p>
            <a:pPr marL="0" indent="0">
              <a:buNone/>
            </a:pPr>
            <a:r>
              <a:rPr lang="en-IN" sz="2900"/>
              <a:t>Meaning - a further difficulty coming on top of a series of difficulties that makes a situation unbearable</a:t>
            </a:r>
          </a:p>
          <a:p>
            <a:r>
              <a:rPr lang="en-IN" sz="2900"/>
              <a:t>setting someone's Thunder</a:t>
            </a:r>
          </a:p>
          <a:p>
            <a:pPr marL="0" indent="0">
              <a:buNone/>
            </a:pPr>
            <a:r>
              <a:rPr lang="en-IN" sz="2900"/>
              <a:t>Meaning- to prevent someone from having success or getting attention praise etc by doing something or saying whatever that person was planning to do .</a:t>
            </a:r>
          </a:p>
          <a:p>
            <a:r>
              <a:rPr lang="en-IN" sz="2900"/>
              <a:t> nip in the Bud </a:t>
            </a:r>
          </a:p>
          <a:p>
            <a:pPr marL="0" indent="0">
              <a:buNone/>
            </a:pPr>
            <a:r>
              <a:rPr lang="en-IN" sz="2900"/>
              <a:t>Meaning - halt something at an early stage </a:t>
            </a:r>
          </a:p>
          <a:p>
            <a:r>
              <a:rPr lang="en-IN" sz="2900"/>
              <a:t>devil's advocate </a:t>
            </a:r>
          </a:p>
          <a:p>
            <a:pPr marL="0" indent="0">
              <a:buNone/>
            </a:pPr>
            <a:r>
              <a:rPr lang="en-IN" sz="2900"/>
              <a:t>Meaning -It refers to someone who puts forth an unpopular opinion or disputes an idea just for the sake of the argument </a:t>
            </a:r>
          </a:p>
          <a:p>
            <a:r>
              <a:rPr lang="en-IN" sz="2900"/>
              <a:t>a penny for your thought</a:t>
            </a:r>
          </a:p>
          <a:p>
            <a:pPr marL="0" indent="0">
              <a:buNone/>
            </a:pPr>
            <a:r>
              <a:rPr lang="en-IN" sz="2900"/>
              <a:t>Meaning -to ask someone what they are thinking about  </a:t>
            </a:r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8640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543D1-3478-4125-83EB-D903E8C71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IN" sz="1800"/>
              <a:t>                                                         The end</a:t>
            </a:r>
          </a:p>
        </p:txBody>
      </p:sp>
    </p:spTree>
    <p:extLst>
      <p:ext uri="{BB962C8B-B14F-4D97-AF65-F5344CB8AC3E}">
        <p14:creationId xmlns:p14="http://schemas.microsoft.com/office/powerpoint/2010/main" val="38083708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1E33F-6FA2-4AAC-AE08-ECFAE7A15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8320" y="1209040"/>
            <a:ext cx="9136016" cy="5100320"/>
          </a:xfrm>
        </p:spPr>
        <p:txBody>
          <a:bodyPr anchor="ctr">
            <a:normAutofit fontScale="85000" lnSpcReduction="20000"/>
          </a:bodyPr>
          <a:lstStyle/>
          <a:p>
            <a:pPr>
              <a:lnSpc>
                <a:spcPct val="101000"/>
              </a:lnSpc>
            </a:pPr>
            <a:r>
              <a:rPr lang="en-IN" sz="2900" dirty="0"/>
              <a:t>Put your foot in the mouth </a:t>
            </a:r>
          </a:p>
          <a:p>
            <a:pPr marL="0" indent="0">
              <a:lnSpc>
                <a:spcPct val="101000"/>
              </a:lnSpc>
              <a:buNone/>
            </a:pPr>
            <a:r>
              <a:rPr lang="en-IN" sz="2900" dirty="0"/>
              <a:t>Meaning say or do something tactless or embarrassing  </a:t>
            </a:r>
          </a:p>
          <a:p>
            <a:pPr>
              <a:lnSpc>
                <a:spcPct val="101000"/>
              </a:lnSpc>
            </a:pPr>
            <a:r>
              <a:rPr lang="en-IN" sz="2900" dirty="0"/>
              <a:t>stick in the mud </a:t>
            </a:r>
          </a:p>
          <a:p>
            <a:pPr marL="0" indent="0">
              <a:lnSpc>
                <a:spcPct val="101000"/>
              </a:lnSpc>
              <a:buNone/>
            </a:pPr>
            <a:r>
              <a:rPr lang="en-IN" sz="2900" dirty="0"/>
              <a:t>Meaning -a person who is dull and unadventurous and who resists change </a:t>
            </a:r>
          </a:p>
          <a:p>
            <a:pPr>
              <a:lnSpc>
                <a:spcPct val="101000"/>
              </a:lnSpc>
            </a:pPr>
            <a:r>
              <a:rPr lang="en-IN" sz="2900" dirty="0"/>
              <a:t>at sixes and sevens </a:t>
            </a:r>
          </a:p>
          <a:p>
            <a:pPr marL="0" indent="0">
              <a:lnSpc>
                <a:spcPct val="101000"/>
              </a:lnSpc>
              <a:buNone/>
            </a:pPr>
            <a:r>
              <a:rPr lang="en-IN" sz="2900" dirty="0"/>
              <a:t>Meaning -Use to describe a condition of confusion or disarray</a:t>
            </a:r>
          </a:p>
          <a:p>
            <a:pPr>
              <a:lnSpc>
                <a:spcPct val="101000"/>
              </a:lnSpc>
            </a:pPr>
            <a:r>
              <a:rPr lang="en-IN" sz="2900" dirty="0"/>
              <a:t>a lady killer </a:t>
            </a:r>
          </a:p>
          <a:p>
            <a:pPr marL="0" indent="0">
              <a:lnSpc>
                <a:spcPct val="101000"/>
              </a:lnSpc>
              <a:buNone/>
            </a:pPr>
            <a:r>
              <a:rPr lang="en-IN" sz="2900" dirty="0"/>
              <a:t>Meaning - popular with the ladies </a:t>
            </a:r>
          </a:p>
          <a:p>
            <a:pPr>
              <a:lnSpc>
                <a:spcPct val="101000"/>
              </a:lnSpc>
            </a:pPr>
            <a:r>
              <a:rPr lang="en-IN" sz="2900" dirty="0"/>
              <a:t>give a peace of one’s mind</a:t>
            </a:r>
          </a:p>
          <a:p>
            <a:pPr marL="0" indent="0">
              <a:lnSpc>
                <a:spcPct val="101000"/>
              </a:lnSpc>
              <a:buNone/>
            </a:pPr>
            <a:r>
              <a:rPr lang="en-IN" sz="2900" dirty="0"/>
              <a:t>Meaning -To scold or rebuke someone </a:t>
            </a:r>
          </a:p>
          <a:p>
            <a:pPr>
              <a:lnSpc>
                <a:spcPct val="101000"/>
              </a:lnSpc>
            </a:pPr>
            <a:endParaRPr lang="en-IN" sz="1300" dirty="0"/>
          </a:p>
        </p:txBody>
      </p:sp>
    </p:spTree>
    <p:extLst>
      <p:ext uri="{BB962C8B-B14F-4D97-AF65-F5344CB8AC3E}">
        <p14:creationId xmlns:p14="http://schemas.microsoft.com/office/powerpoint/2010/main" val="4000440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78187-02C2-44B6-8A10-1CC00630C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2320" y="1229359"/>
            <a:ext cx="9301480" cy="4947603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dog in the manger</a:t>
            </a:r>
          </a:p>
          <a:p>
            <a:pPr marL="0" indent="0">
              <a:buNone/>
            </a:pPr>
            <a:r>
              <a:rPr lang="en-IN" dirty="0"/>
              <a:t>Meaning -a possession that would be of use or value to others but who prevents others from having it </a:t>
            </a:r>
          </a:p>
          <a:p>
            <a:r>
              <a:rPr lang="en-IN" dirty="0"/>
              <a:t>the cat is out of the bag </a:t>
            </a:r>
          </a:p>
          <a:p>
            <a:pPr marL="0" indent="0">
              <a:buNone/>
            </a:pPr>
            <a:r>
              <a:rPr lang="en-IN" dirty="0"/>
              <a:t>Meaning - to reveal facts previously hidden </a:t>
            </a:r>
          </a:p>
          <a:p>
            <a:r>
              <a:rPr lang="en-IN" dirty="0"/>
              <a:t>a bull in a China shop</a:t>
            </a:r>
          </a:p>
          <a:p>
            <a:pPr marL="0" indent="0">
              <a:buNone/>
            </a:pPr>
            <a:r>
              <a:rPr lang="en-IN" dirty="0"/>
              <a:t>Meaning -a person who breaks things or  makes mistakes ,causes damage in situations that require  careful thinking or behavior </a:t>
            </a:r>
          </a:p>
          <a:p>
            <a:r>
              <a:rPr lang="en-IN" dirty="0"/>
              <a:t>hit the bullseye</a:t>
            </a:r>
          </a:p>
          <a:p>
            <a:pPr marL="0" indent="0">
              <a:buNone/>
            </a:pPr>
            <a:r>
              <a:rPr lang="en-IN" dirty="0"/>
              <a:t>Meaning- to do something just right ,to get the best result possible ,to be exactly right </a:t>
            </a:r>
          </a:p>
          <a:p>
            <a:pPr marL="0" indent="0">
              <a:buNone/>
            </a:pPr>
            <a:r>
              <a:rPr lang="en-IN" dirty="0"/>
              <a:t> 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0679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9DD11-B244-4FF4-A357-221FFDFFF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8320" y="995680"/>
            <a:ext cx="9555480" cy="5181283"/>
          </a:xfrm>
        </p:spPr>
        <p:txBody>
          <a:bodyPr>
            <a:normAutofit/>
          </a:bodyPr>
          <a:lstStyle/>
          <a:p>
            <a:r>
              <a:rPr lang="en-IN" dirty="0"/>
              <a:t>pulling the horse before the cart</a:t>
            </a:r>
          </a:p>
          <a:p>
            <a:pPr marL="0" indent="0">
              <a:buNone/>
            </a:pPr>
            <a:r>
              <a:rPr lang="en-IN" dirty="0"/>
              <a:t>Meaning -doing things in the wrong order hey  </a:t>
            </a:r>
          </a:p>
          <a:p>
            <a:r>
              <a:rPr lang="en-IN" dirty="0"/>
              <a:t>fish out of water </a:t>
            </a:r>
          </a:p>
          <a:p>
            <a:pPr marL="0" indent="0">
              <a:buNone/>
            </a:pPr>
            <a:r>
              <a:rPr lang="en-IN" dirty="0"/>
              <a:t>Meaning – A person who is uncomfortable in a situation </a:t>
            </a:r>
          </a:p>
          <a:p>
            <a:r>
              <a:rPr lang="en-IN" dirty="0"/>
              <a:t>a Guinea pig </a:t>
            </a:r>
          </a:p>
          <a:p>
            <a:pPr marL="0" indent="0">
              <a:buNone/>
            </a:pPr>
            <a:r>
              <a:rPr lang="en-IN" dirty="0"/>
              <a:t>Meaning someone or something used as a subject of an experiment </a:t>
            </a:r>
          </a:p>
          <a:p>
            <a:r>
              <a:rPr lang="en-IN" dirty="0"/>
              <a:t>raining cats and dogs </a:t>
            </a:r>
          </a:p>
          <a:p>
            <a:pPr marL="0" indent="0">
              <a:buNone/>
            </a:pPr>
            <a:r>
              <a:rPr lang="en-IN" dirty="0"/>
              <a:t>Meaning -heavy rain </a:t>
            </a:r>
          </a:p>
          <a:p>
            <a:r>
              <a:rPr lang="en-IN" dirty="0"/>
              <a:t>to shed crocodile tears</a:t>
            </a:r>
          </a:p>
          <a:p>
            <a:pPr marL="0" indent="0">
              <a:buNone/>
            </a:pPr>
            <a:r>
              <a:rPr lang="en-IN" dirty="0"/>
              <a:t>Meaning to display false insincere critical sadness or remorse  </a:t>
            </a:r>
          </a:p>
        </p:txBody>
      </p:sp>
    </p:spTree>
    <p:extLst>
      <p:ext uri="{BB962C8B-B14F-4D97-AF65-F5344CB8AC3E}">
        <p14:creationId xmlns:p14="http://schemas.microsoft.com/office/powerpoint/2010/main" val="3936390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6B906-3A1D-4D76-8639-CD2CD9704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8480" y="2834639"/>
            <a:ext cx="9545320" cy="3342323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a storm in a teacup </a:t>
            </a:r>
          </a:p>
          <a:p>
            <a:pPr marL="0" indent="0">
              <a:buNone/>
            </a:pPr>
            <a:r>
              <a:rPr lang="en-IN" dirty="0"/>
              <a:t>Meaning- great excitement about a trivial matter </a:t>
            </a:r>
          </a:p>
          <a:p>
            <a:r>
              <a:rPr lang="en-IN" dirty="0"/>
              <a:t>ace up his sleep </a:t>
            </a:r>
          </a:p>
          <a:p>
            <a:pPr marL="0" indent="0">
              <a:buNone/>
            </a:pPr>
            <a:r>
              <a:rPr lang="en-IN" dirty="0"/>
              <a:t>Meaning - a secret advantage specially something tricky that is kept hidden until needed</a:t>
            </a:r>
          </a:p>
          <a:p>
            <a:r>
              <a:rPr lang="en-IN" dirty="0"/>
              <a:t>butterflies in the stomach </a:t>
            </a:r>
          </a:p>
          <a:p>
            <a:pPr marL="0" indent="0">
              <a:buNone/>
            </a:pPr>
            <a:r>
              <a:rPr lang="en-IN" dirty="0"/>
              <a:t>Meaning to be anxious or nervous </a:t>
            </a:r>
          </a:p>
          <a:p>
            <a:r>
              <a:rPr lang="en-IN" dirty="0"/>
              <a:t>back seat driving </a:t>
            </a:r>
          </a:p>
          <a:p>
            <a:pPr marL="0" indent="0">
              <a:buNone/>
            </a:pPr>
            <a:r>
              <a:rPr lang="en-IN" dirty="0"/>
              <a:t>Meaning -someone who gives unwanted advice , tries to control something that is supposed to be controlled by someone else 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4103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A57F-CD07-4E21-A0E3-76C6D17B7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2640" y="1899920"/>
            <a:ext cx="9281160" cy="4277043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a white elephant </a:t>
            </a:r>
          </a:p>
          <a:p>
            <a:pPr marL="0" indent="0">
              <a:buNone/>
            </a:pPr>
            <a:r>
              <a:rPr lang="en-IN" dirty="0"/>
              <a:t>Meaning- a possession that is useless or troublesome specially one that is expensive to maintain and difficult to dispose of </a:t>
            </a:r>
          </a:p>
          <a:p>
            <a:r>
              <a:rPr lang="en-IN" dirty="0"/>
              <a:t>bolt from the blue </a:t>
            </a:r>
          </a:p>
          <a:p>
            <a:pPr marL="0" indent="0">
              <a:buNone/>
            </a:pPr>
            <a:r>
              <a:rPr lang="en-IN" dirty="0"/>
              <a:t>Meaning a sudden unexpected event </a:t>
            </a:r>
          </a:p>
          <a:p>
            <a:r>
              <a:rPr lang="en-IN" dirty="0"/>
              <a:t>a shot in the arm </a:t>
            </a:r>
          </a:p>
          <a:p>
            <a:pPr marL="0" indent="0">
              <a:buNone/>
            </a:pPr>
            <a:r>
              <a:rPr lang="en-IN" dirty="0"/>
              <a:t>Meaning - an encouragement, a boost, a stimulus </a:t>
            </a:r>
          </a:p>
          <a:p>
            <a:r>
              <a:rPr lang="en-IN" dirty="0"/>
              <a:t>water it down </a:t>
            </a:r>
          </a:p>
          <a:p>
            <a:pPr marL="0" indent="0">
              <a:buNone/>
            </a:pPr>
            <a:r>
              <a:rPr lang="en-IN" dirty="0"/>
              <a:t>Meaning -to reduce the effectiveness </a:t>
            </a:r>
          </a:p>
          <a:p>
            <a:r>
              <a:rPr lang="en-IN" dirty="0"/>
              <a:t>face the music </a:t>
            </a:r>
          </a:p>
          <a:p>
            <a:pPr marL="0" indent="0">
              <a:buNone/>
            </a:pPr>
            <a:r>
              <a:rPr lang="en-IN" dirty="0"/>
              <a:t>Meaning - to accept consequences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6384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3E6BD-ED16-42A0-930E-BA0F326F5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9440" y="1209039"/>
            <a:ext cx="9484360" cy="4967923"/>
          </a:xfrm>
        </p:spPr>
        <p:txBody>
          <a:bodyPr>
            <a:normAutofit fontScale="92500"/>
          </a:bodyPr>
          <a:lstStyle/>
          <a:p>
            <a:r>
              <a:rPr lang="en-IN" dirty="0"/>
              <a:t>the buck  stops here</a:t>
            </a:r>
          </a:p>
          <a:p>
            <a:pPr marL="0" indent="0">
              <a:buNone/>
            </a:pPr>
            <a:r>
              <a:rPr lang="en-IN" dirty="0"/>
              <a:t>Meaning - to make the decisions and accept the ultimate responsibility for those decisions </a:t>
            </a:r>
          </a:p>
          <a:p>
            <a:r>
              <a:rPr lang="en-IN" dirty="0"/>
              <a:t>call a Spade a Spade hey </a:t>
            </a:r>
          </a:p>
          <a:p>
            <a:pPr marL="0" indent="0">
              <a:buNone/>
            </a:pPr>
            <a:r>
              <a:rPr lang="en-IN" dirty="0"/>
              <a:t>Meaning - to speak plainly the without softening the hard realities of the truth </a:t>
            </a:r>
          </a:p>
          <a:p>
            <a:r>
              <a:rPr lang="en-IN" dirty="0"/>
              <a:t>take a back seat </a:t>
            </a:r>
          </a:p>
          <a:p>
            <a:pPr marL="0" indent="0">
              <a:buNone/>
            </a:pPr>
            <a:r>
              <a:rPr lang="en-IN" dirty="0"/>
              <a:t>Meaning – to occupy an inferior position and allow another to be in control </a:t>
            </a:r>
          </a:p>
          <a:p>
            <a:r>
              <a:rPr lang="en-IN" dirty="0"/>
              <a:t>the black sheep </a:t>
            </a:r>
          </a:p>
          <a:p>
            <a:pPr marL="0" indent="0">
              <a:buNone/>
            </a:pPr>
            <a:r>
              <a:rPr lang="en-IN" dirty="0"/>
              <a:t>Meaning -a member of a family of road who is regarded as a disgrace to</a:t>
            </a:r>
          </a:p>
          <a:p>
            <a:pPr marL="0" indent="0">
              <a:buNone/>
            </a:pPr>
            <a:r>
              <a:rPr lang="en-IN" dirty="0"/>
              <a:t>   the family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6517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B51ED-FF13-474F-8BCB-B785A1655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9760" y="1229359"/>
            <a:ext cx="9464040" cy="4947603"/>
          </a:xfrm>
        </p:spPr>
        <p:txBody>
          <a:bodyPr/>
          <a:lstStyle/>
          <a:p>
            <a:r>
              <a:rPr lang="en-IN" dirty="0"/>
              <a:t>a couch potato</a:t>
            </a:r>
          </a:p>
          <a:p>
            <a:pPr marL="0" indent="0">
              <a:buNone/>
            </a:pPr>
            <a:r>
              <a:rPr lang="en-IN" dirty="0"/>
              <a:t>Meaning – to  sit on the couch and watch television whole day </a:t>
            </a:r>
          </a:p>
          <a:p>
            <a:r>
              <a:rPr lang="en-IN" dirty="0"/>
              <a:t> keeping body and soul together</a:t>
            </a:r>
          </a:p>
          <a:p>
            <a:pPr marL="0" indent="0">
              <a:buNone/>
            </a:pPr>
            <a:r>
              <a:rPr lang="en-IN" dirty="0"/>
              <a:t>Meaning -stay alive especially in difficult circumstances  </a:t>
            </a:r>
          </a:p>
          <a:p>
            <a:r>
              <a:rPr lang="en-IN" dirty="0"/>
              <a:t>beat around the Bush </a:t>
            </a:r>
          </a:p>
          <a:p>
            <a:pPr marL="0" indent="0">
              <a:buNone/>
            </a:pPr>
            <a:r>
              <a:rPr lang="en-IN" dirty="0"/>
              <a:t>Meaning- to avoid talking about something are difficult or unpleasant </a:t>
            </a:r>
          </a:p>
          <a:p>
            <a:r>
              <a:rPr lang="en-IN" dirty="0"/>
              <a:t>at the 11th hour</a:t>
            </a:r>
          </a:p>
          <a:p>
            <a:pPr marL="0" indent="0">
              <a:buNone/>
            </a:pPr>
            <a:r>
              <a:rPr lang="en-IN" dirty="0"/>
              <a:t>Meaning - at the last minute 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0997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A71BF-FC65-475B-BB54-2572447A8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7360" y="1076960"/>
            <a:ext cx="9616440" cy="5100003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pull someone’s leg </a:t>
            </a:r>
          </a:p>
          <a:p>
            <a:pPr marL="0" indent="0">
              <a:buNone/>
            </a:pPr>
            <a:r>
              <a:rPr lang="en-IN" dirty="0"/>
              <a:t>Meaning -to tease someone </a:t>
            </a:r>
          </a:p>
          <a:p>
            <a:r>
              <a:rPr lang="en-IN" dirty="0"/>
              <a:t>Cat among pigeons </a:t>
            </a:r>
          </a:p>
          <a:p>
            <a:pPr marL="0" indent="0">
              <a:buNone/>
            </a:pPr>
            <a:r>
              <a:rPr lang="en-IN" dirty="0"/>
              <a:t>Meaning -a disturbance caused by an undesirable person from the perspective of a group </a:t>
            </a:r>
          </a:p>
          <a:p>
            <a:r>
              <a:rPr lang="en-IN" dirty="0"/>
              <a:t>cock and bull story</a:t>
            </a:r>
          </a:p>
          <a:p>
            <a:pPr marL="0" indent="0">
              <a:buNone/>
            </a:pPr>
            <a:r>
              <a:rPr lang="en-IN" dirty="0"/>
              <a:t>Meaning -a fake story or a made up story ,a lie  </a:t>
            </a:r>
          </a:p>
          <a:p>
            <a:r>
              <a:rPr lang="en-IN" dirty="0"/>
              <a:t>see eye to eye </a:t>
            </a:r>
          </a:p>
          <a:p>
            <a:pPr marL="0" indent="0">
              <a:buNone/>
            </a:pPr>
            <a:r>
              <a:rPr lang="en-IN" dirty="0"/>
              <a:t>Meaning- to view something the same way as others do </a:t>
            </a:r>
          </a:p>
          <a:p>
            <a:r>
              <a:rPr lang="en-IN" dirty="0"/>
              <a:t>give someone the cold shoulder </a:t>
            </a:r>
          </a:p>
          <a:p>
            <a:pPr marL="0" indent="0">
              <a:buNone/>
            </a:pPr>
            <a:r>
              <a:rPr lang="en-IN" dirty="0"/>
              <a:t>Meaning- to ignore someone intentionally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82324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522CE5C1A2CC42B037795970D26C7A" ma:contentTypeVersion="2" ma:contentTypeDescription="Create a new document." ma:contentTypeScope="" ma:versionID="f669ff46f772872c4126dcb1e00c0838">
  <xsd:schema xmlns:xsd="http://www.w3.org/2001/XMLSchema" xmlns:xs="http://www.w3.org/2001/XMLSchema" xmlns:p="http://schemas.microsoft.com/office/2006/metadata/properties" xmlns:ns3="0617059b-2206-4d33-b96e-fc8b6fa52716" targetNamespace="http://schemas.microsoft.com/office/2006/metadata/properties" ma:root="true" ma:fieldsID="675ebc0edd75fcaf946892d490fef644" ns3:_="">
    <xsd:import namespace="0617059b-2206-4d33-b96e-fc8b6fa5271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17059b-2206-4d33-b96e-fc8b6fa527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C1CAF48-F1F7-45F5-B3B9-28AC0CD9EA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617059b-2206-4d33-b96e-fc8b6fa527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B61B46C-70F7-4F4B-B84C-CBEB100DD47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A8E578C-C4CC-4B0C-8C03-86D74467B99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0617059b-2206-4d33-b96e-fc8b6fa52716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664</Words>
  <Application>Microsoft Office PowerPoint</Application>
  <PresentationFormat>Widescreen</PresentationFormat>
  <Paragraphs>94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Parallax</vt:lpstr>
      <vt:lpstr>Idioms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Idioms</dc:title>
  <dc:creator>Ipshita Banerjee</dc:creator>
  <cp:lastModifiedBy>Ipshita Banerjee</cp:lastModifiedBy>
  <cp:revision>1</cp:revision>
  <dcterms:created xsi:type="dcterms:W3CDTF">2020-04-13T09:15:37Z</dcterms:created>
  <dcterms:modified xsi:type="dcterms:W3CDTF">2020-04-13T09:16:47Z</dcterms:modified>
</cp:coreProperties>
</file>