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78"/>
  </p:notesMasterIdLst>
  <p:sldIdLst>
    <p:sldId id="256" r:id="rId3"/>
    <p:sldId id="257"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417" r:id="rId22"/>
    <p:sldId id="418" r:id="rId23"/>
    <p:sldId id="424" r:id="rId24"/>
    <p:sldId id="419" r:id="rId25"/>
    <p:sldId id="367" r:id="rId26"/>
    <p:sldId id="368" r:id="rId27"/>
    <p:sldId id="369" r:id="rId28"/>
    <p:sldId id="370" r:id="rId29"/>
    <p:sldId id="371" r:id="rId30"/>
    <p:sldId id="372" r:id="rId31"/>
    <p:sldId id="373" r:id="rId32"/>
    <p:sldId id="374" r:id="rId33"/>
    <p:sldId id="375" r:id="rId34"/>
    <p:sldId id="376" r:id="rId35"/>
    <p:sldId id="420" r:id="rId36"/>
    <p:sldId id="423" r:id="rId37"/>
    <p:sldId id="421" r:id="rId38"/>
    <p:sldId id="380" r:id="rId39"/>
    <p:sldId id="381" r:id="rId40"/>
    <p:sldId id="382" r:id="rId41"/>
    <p:sldId id="383" r:id="rId42"/>
    <p:sldId id="384" r:id="rId43"/>
    <p:sldId id="422" r:id="rId44"/>
    <p:sldId id="385" r:id="rId45"/>
    <p:sldId id="386" r:id="rId46"/>
    <p:sldId id="408" r:id="rId47"/>
    <p:sldId id="409" r:id="rId48"/>
    <p:sldId id="410" r:id="rId49"/>
    <p:sldId id="411" r:id="rId50"/>
    <p:sldId id="412" r:id="rId51"/>
    <p:sldId id="413" r:id="rId52"/>
    <p:sldId id="414" r:id="rId53"/>
    <p:sldId id="387" r:id="rId54"/>
    <p:sldId id="388" r:id="rId55"/>
    <p:sldId id="389" r:id="rId56"/>
    <p:sldId id="390" r:id="rId57"/>
    <p:sldId id="391" r:id="rId58"/>
    <p:sldId id="392" r:id="rId59"/>
    <p:sldId id="393" r:id="rId60"/>
    <p:sldId id="415" r:id="rId61"/>
    <p:sldId id="416" r:id="rId62"/>
    <p:sldId id="394" r:id="rId63"/>
    <p:sldId id="395" r:id="rId64"/>
    <p:sldId id="396" r:id="rId65"/>
    <p:sldId id="397" r:id="rId66"/>
    <p:sldId id="398" r:id="rId67"/>
    <p:sldId id="399" r:id="rId68"/>
    <p:sldId id="400" r:id="rId69"/>
    <p:sldId id="401" r:id="rId70"/>
    <p:sldId id="258" r:id="rId71"/>
    <p:sldId id="259" r:id="rId72"/>
    <p:sldId id="260" r:id="rId73"/>
    <p:sldId id="261" r:id="rId74"/>
    <p:sldId id="262" r:id="rId75"/>
    <p:sldId id="263" r:id="rId76"/>
    <p:sldId id="264" r:id="rId77"/>
  </p:sldIdLst>
  <p:sldSz cx="9144000" cy="6858000" type="screen4x3"/>
  <p:notesSz cx="6858000" cy="9144000"/>
  <p:embeddedFontLst>
    <p:embeddedFont>
      <p:font typeface="Calibri" panose="020F0502020204030204" pitchFamily="34" charset="0"/>
      <p:regular r:id="rId79"/>
      <p:bold r:id="rId80"/>
      <p:italic r:id="rId81"/>
      <p:boldItalic r:id="rId82"/>
    </p:embeddedFont>
    <p:embeddedFont>
      <p:font typeface="Questrial" panose="020B0604020202020204" charset="0"/>
      <p:regular r:id="rId83"/>
    </p:embeddedFont>
    <p:embeddedFont>
      <p:font typeface="Tw Cen MT" panose="020B0602020104020603" pitchFamily="3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jpxQprJ2c840Bq3OFeOigrHchT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85" autoAdjust="0"/>
  </p:normalViewPr>
  <p:slideViewPr>
    <p:cSldViewPr snapToGrid="0">
      <p:cViewPr varScale="1">
        <p:scale>
          <a:sx n="75" d="100"/>
          <a:sy n="75" d="100"/>
        </p:scale>
        <p:origin x="159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1.fntdata"/><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2.fntdata"/><Relationship Id="rId85" Type="http://schemas.openxmlformats.org/officeDocument/2006/relationships/font" Target="fonts/font7.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5.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9.fntdata"/><Relationship Id="rId61" Type="http://schemas.openxmlformats.org/officeDocument/2006/relationships/slide" Target="slides/slide59.xml"/><Relationship Id="rId82" Type="http://schemas.openxmlformats.org/officeDocument/2006/relationships/font" Target="fonts/font4.fntdata"/><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35858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9176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b="1" dirty="0"/>
              <a:t>Extraneous : </a:t>
            </a:r>
            <a:r>
              <a:rPr lang="en-US" sz="1200" b="0" i="0" kern="1200" dirty="0">
                <a:solidFill>
                  <a:schemeClr val="tx1"/>
                </a:solidFill>
                <a:latin typeface="+mn-lt"/>
                <a:ea typeface="+mn-ea"/>
                <a:cs typeface="+mn-cs"/>
              </a:rPr>
              <a:t>irrelevant or unrelated to the subject being dealt with.</a:t>
            </a:r>
            <a:endParaRPr lang="en-US" dirty="0"/>
          </a:p>
          <a:p>
            <a:endParaRPr lang="en-US" dirty="0"/>
          </a:p>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endParaRPr lang="en-US" dirty="0"/>
          </a:p>
        </p:txBody>
      </p:sp>
    </p:spTree>
    <p:extLst>
      <p:ext uri="{BB962C8B-B14F-4D97-AF65-F5344CB8AC3E}">
        <p14:creationId xmlns:p14="http://schemas.microsoft.com/office/powerpoint/2010/main" val="4827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37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7054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38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19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4361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2929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endParaRPr lang="en-US" dirty="0"/>
          </a:p>
        </p:txBody>
      </p:sp>
    </p:spTree>
    <p:extLst>
      <p:ext uri="{BB962C8B-B14F-4D97-AF65-F5344CB8AC3E}">
        <p14:creationId xmlns:p14="http://schemas.microsoft.com/office/powerpoint/2010/main" val="1417198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endParaRPr lang="en-US" dirty="0"/>
          </a:p>
        </p:txBody>
      </p:sp>
    </p:spTree>
    <p:extLst>
      <p:ext uri="{BB962C8B-B14F-4D97-AF65-F5344CB8AC3E}">
        <p14:creationId xmlns:p14="http://schemas.microsoft.com/office/powerpoint/2010/main" val="33327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239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9307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3027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2582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8403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4495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44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4308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0329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8451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0875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584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47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9567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3730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841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8125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963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6463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8602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1829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8680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60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019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endParaRPr lang="en-US" dirty="0"/>
          </a:p>
        </p:txBody>
      </p:sp>
    </p:spTree>
    <p:extLst>
      <p:ext uri="{BB962C8B-B14F-4D97-AF65-F5344CB8AC3E}">
        <p14:creationId xmlns:p14="http://schemas.microsoft.com/office/powerpoint/2010/main" val="1728308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2" name="Google Shape;13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9811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9" name="Google Shape;13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6666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6" name="Google Shape;14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2886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3" name="Google Shape;1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02972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3162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0754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9" name="Google Shape;18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787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12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latin typeface="+mn-lt"/>
                <a:ea typeface="+mn-ea"/>
                <a:cs typeface="+mn-cs"/>
              </a:rPr>
              <a:t>Rational -based on or in accordance with reason or logic.</a:t>
            </a:r>
            <a:endParaRPr lang="en-US" dirty="0"/>
          </a:p>
        </p:txBody>
      </p:sp>
    </p:spTree>
    <p:extLst>
      <p:ext uri="{BB962C8B-B14F-4D97-AF65-F5344CB8AC3E}">
        <p14:creationId xmlns:p14="http://schemas.microsoft.com/office/powerpoint/2010/main" val="244440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22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endParaRPr lang="en-US" dirty="0"/>
          </a:p>
        </p:txBody>
      </p:sp>
    </p:spTree>
    <p:extLst>
      <p:ext uri="{BB962C8B-B14F-4D97-AF65-F5344CB8AC3E}">
        <p14:creationId xmlns:p14="http://schemas.microsoft.com/office/powerpoint/2010/main" val="320680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Development Life Cycle (SDLC), or System Development Life Cycle in systems engineering, information systems and software engineering, is the entire process of formal, logical steps taken to develop a software product. The concept generally refers to computer or information systems. </a:t>
            </a:r>
          </a:p>
          <a:p>
            <a:endParaRPr lang="en-US" dirty="0"/>
          </a:p>
          <a:p>
            <a:r>
              <a:rPr lang="en-US" dirty="0"/>
              <a:t>Phases of SDLC The phases of SDLC include the following: 1. Problem Definition. 2. Program Design. 3. Coding. 4. Debugging. 5. Testing. 6. Documentation. 7. Maintenance. 8. Extension and Redesign</a:t>
            </a:r>
          </a:p>
          <a:p>
            <a:r>
              <a:rPr lang="en-US" dirty="0"/>
              <a:t>Problem Definition: Problem definition is the basic and primary step of software development life cycle. It includes the goal of system analysis and to determine where the problem is in an attempt to fix the system. This step involves "breaking down" the system in different pieces to analyze the situation. Requirements Gathering is also a step to be taken in this stage. Requirements Gathering sometimes requires individuals/teams from client as well as service provider sides to get detailed and accurate requirements.</a:t>
            </a:r>
          </a:p>
          <a:p>
            <a:r>
              <a:rPr lang="en-US" dirty="0"/>
              <a:t>2. Program Design: In systems, design functions and operations are described in detail, including screen layouts, business rules, process diagrams and other documentation. The output of this stage will describe the new system as a collection of modules or subsystems. The design stage takes as its initial input the requirements identified in the approved requirements document. Design elements describe the desired software features in detail, and generally include functional hierarchy diagrams, screen layout diagrams, tables of business rules, business process diagrams, pseudo code, and a complete </a:t>
            </a:r>
            <a:r>
              <a:rPr lang="en-US" dirty="0" err="1"/>
              <a:t>entityrelationship</a:t>
            </a:r>
            <a:r>
              <a:rPr lang="en-US" dirty="0"/>
              <a:t> diagram with a full data dictionary. Coding: Modular and subsystem programming code will be accomplished during this stage. Coding includes the application of various logic and internal work done by various specialists. This stage is intermingled with the next in that individual modules will need testing before integration to the main project Debugging: Debugging is the process of removing the errors that occurs during the coding part. Debugging is essential for this stage establishes the platform for further stages of development. Testing: The code is tested at various levels in software testing. Unit, system and user acceptance testing’s are often performed. This is a grey area as many different opinions exist as to what the stages of testing are and how much if any iteration occurs. Documentation: Documentation is the process of writing down every stages and each and every details of the process of life cycle development so that anyone who follows this process may be able to do it in the real sense. Documenting the internal design of software for the purpose of future maintenance and enhancement is done throughout development. Maintenance: Maintaining the system is an important aspect of SDLC. As key personnel change positions in the organization, new changes will be implemented, which will require system updates. Maintenance is the process of keeping the software in its fully functional form and see to that nothing goes wrong. Maintaining and enhancing software to cope with newly discovered problems or new requirements can take far more time than the initial development of the software Extension and Redesign: This is the last step of system design where there is always scope for extension and redesign whenever required. This stage allows for the extension of any part for the advancement of the software or so that the developed software does not become useless. This stage allows further designing and following all the steps again.</a:t>
            </a:r>
          </a:p>
          <a:p>
            <a:r>
              <a:rPr lang="en-US" sz="1200" b="0" i="0" kern="1200" dirty="0">
                <a:solidFill>
                  <a:schemeClr val="tx1"/>
                </a:solidFill>
                <a:latin typeface="+mn-lt"/>
                <a:ea typeface="+mn-ea"/>
                <a:cs typeface="+mn-cs"/>
              </a:rPr>
              <a:t>Vickers was a famous name in British engineering that existed through many companies from 1828 until 1999. Vickers was a famous name in British engineering that existed through many companies from 1828 until 1999. </a:t>
            </a:r>
            <a:endParaRPr lang="en-US" dirty="0"/>
          </a:p>
        </p:txBody>
      </p:sp>
    </p:spTree>
    <p:extLst>
      <p:ext uri="{BB962C8B-B14F-4D97-AF65-F5344CB8AC3E}">
        <p14:creationId xmlns:p14="http://schemas.microsoft.com/office/powerpoint/2010/main" val="52719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8"/>
        <p:cNvGrpSpPr/>
        <p:nvPr/>
      </p:nvGrpSpPr>
      <p:grpSpPr>
        <a:xfrm>
          <a:off x="0" y="0"/>
          <a:ext cx="0" cy="0"/>
          <a:chOff x="0" y="0"/>
          <a:chExt cx="0" cy="0"/>
        </a:xfrm>
      </p:grpSpPr>
      <p:sp>
        <p:nvSpPr>
          <p:cNvPr id="19" name="Google Shape;19;p80"/>
          <p:cNvSpPr/>
          <p:nvPr/>
        </p:nvSpPr>
        <p:spPr>
          <a:xfrm>
            <a:off x="0" y="5970588"/>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80"/>
          <p:cNvSpPr/>
          <p:nvPr/>
        </p:nvSpPr>
        <p:spPr>
          <a:xfrm>
            <a:off x="-9525" y="6053138"/>
            <a:ext cx="2249488"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 name="Google Shape;21;p80"/>
          <p:cNvSpPr/>
          <p:nvPr/>
        </p:nvSpPr>
        <p:spPr>
          <a:xfrm>
            <a:off x="2359025" y="6043613"/>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80"/>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lt2"/>
                </a:solidFill>
                <a:latin typeface="Questrial"/>
                <a:ea typeface="Questrial"/>
                <a:cs typeface="Questrial"/>
                <a:sym typeface="Questrial"/>
              </a:defRPr>
            </a:lvl9pPr>
          </a:lstStyle>
          <a:p>
            <a:endParaRPr/>
          </a:p>
        </p:txBody>
      </p:sp>
      <p:sp>
        <p:nvSpPr>
          <p:cNvPr id="23" name="Google Shape;23;p80"/>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700"/>
              </a:spcBef>
              <a:spcAft>
                <a:spcPts val="0"/>
              </a:spcAft>
              <a:buClr>
                <a:schemeClr val="accent2"/>
              </a:buClr>
              <a:buSzPts val="1560"/>
              <a:buFont typeface="Noto Sans Symbols"/>
              <a:buNone/>
              <a:defRPr sz="2600" b="0" i="0" u="none" strike="noStrike" cap="none">
                <a:solidFill>
                  <a:srgbClr val="FFFFFF"/>
                </a:solidFill>
                <a:latin typeface="Questrial"/>
                <a:ea typeface="Questrial"/>
                <a:cs typeface="Questrial"/>
                <a:sym typeface="Questrial"/>
              </a:defRPr>
            </a:lvl1pPr>
            <a:lvl2pPr marR="0" lvl="1" algn="ctr">
              <a:lnSpc>
                <a:spcPct val="100000"/>
              </a:lnSpc>
              <a:spcBef>
                <a:spcPts val="550"/>
              </a:spcBef>
              <a:spcAft>
                <a:spcPts val="0"/>
              </a:spcAft>
              <a:buClr>
                <a:schemeClr val="accent1"/>
              </a:buClr>
              <a:buSzPts val="1820"/>
              <a:buFont typeface="Noto Sans Symbols"/>
              <a:buNone/>
              <a:defRPr sz="2600" b="0" i="0" u="none" strike="noStrike" cap="none">
                <a:solidFill>
                  <a:schemeClr val="lt1"/>
                </a:solidFill>
                <a:latin typeface="Questrial"/>
                <a:ea typeface="Questrial"/>
                <a:cs typeface="Questrial"/>
                <a:sym typeface="Questrial"/>
              </a:defRPr>
            </a:lvl2pPr>
            <a:lvl3pPr marR="0" lvl="2" algn="ctr">
              <a:lnSpc>
                <a:spcPct val="100000"/>
              </a:lnSpc>
              <a:spcBef>
                <a:spcPts val="500"/>
              </a:spcBef>
              <a:spcAft>
                <a:spcPts val="0"/>
              </a:spcAft>
              <a:buClr>
                <a:schemeClr val="accent2"/>
              </a:buClr>
              <a:buSzPts val="1725"/>
              <a:buFont typeface="Noto Sans Symbols"/>
              <a:buNone/>
              <a:defRPr sz="2300" b="0" i="0" u="none" strike="noStrike" cap="none">
                <a:solidFill>
                  <a:schemeClr val="lt1"/>
                </a:solidFill>
                <a:latin typeface="Questrial"/>
                <a:ea typeface="Questrial"/>
                <a:cs typeface="Questrial"/>
                <a:sym typeface="Questrial"/>
              </a:defRPr>
            </a:lvl3pPr>
            <a:lvl4pPr marR="0" lvl="3" algn="ctr">
              <a:lnSpc>
                <a:spcPct val="100000"/>
              </a:lnSpc>
              <a:spcBef>
                <a:spcPts val="400"/>
              </a:spcBef>
              <a:spcAft>
                <a:spcPts val="0"/>
              </a:spcAft>
              <a:buClr>
                <a:srgbClr val="A28E6A"/>
              </a:buClr>
              <a:buSzPts val="1500"/>
              <a:buFont typeface="Noto Sans Symbols"/>
              <a:buNone/>
              <a:defRPr sz="2000" b="0" i="0" u="none" strike="noStrike" cap="none">
                <a:solidFill>
                  <a:schemeClr val="lt1"/>
                </a:solidFill>
                <a:latin typeface="Questrial"/>
                <a:ea typeface="Questrial"/>
                <a:cs typeface="Questrial"/>
                <a:sym typeface="Questrial"/>
              </a:defRPr>
            </a:lvl4pPr>
            <a:lvl5pPr marR="0" lvl="4" algn="ctr">
              <a:lnSpc>
                <a:spcPct val="100000"/>
              </a:lnSpc>
              <a:spcBef>
                <a:spcPts val="400"/>
              </a:spcBef>
              <a:spcAft>
                <a:spcPts val="0"/>
              </a:spcAft>
              <a:buClr>
                <a:srgbClr val="956251"/>
              </a:buClr>
              <a:buSzPts val="1300"/>
              <a:buFont typeface="Noto Sans Symbols"/>
              <a:buNone/>
              <a:defRPr sz="2000" b="0" i="0" u="none" strike="noStrike" cap="none">
                <a:solidFill>
                  <a:schemeClr val="lt1"/>
                </a:solidFill>
                <a:latin typeface="Questrial"/>
                <a:ea typeface="Questrial"/>
                <a:cs typeface="Questrial"/>
                <a:sym typeface="Questrial"/>
              </a:defRPr>
            </a:lvl5pPr>
            <a:lvl6pPr marR="0" lvl="5" algn="ctr">
              <a:lnSpc>
                <a:spcPct val="100000"/>
              </a:lnSpc>
              <a:spcBef>
                <a:spcPts val="360"/>
              </a:spcBef>
              <a:spcAft>
                <a:spcPts val="0"/>
              </a:spcAft>
              <a:buClr>
                <a:schemeClr val="accent1"/>
              </a:buClr>
              <a:buSzPts val="1800"/>
              <a:buFont typeface="Noto Sans Symbols"/>
              <a:buNone/>
              <a:defRPr sz="1800" b="0" i="0" u="none" strike="noStrike" cap="none">
                <a:solidFill>
                  <a:schemeClr val="lt1"/>
                </a:solidFill>
                <a:latin typeface="Questrial"/>
                <a:ea typeface="Questrial"/>
                <a:cs typeface="Questrial"/>
                <a:sym typeface="Questrial"/>
              </a:defRPr>
            </a:lvl6pPr>
            <a:lvl7pPr marR="0" lvl="6" algn="ctr">
              <a:lnSpc>
                <a:spcPct val="100000"/>
              </a:lnSpc>
              <a:spcBef>
                <a:spcPts val="360"/>
              </a:spcBef>
              <a:spcAft>
                <a:spcPts val="0"/>
              </a:spcAft>
              <a:buClr>
                <a:schemeClr val="accent2"/>
              </a:buClr>
              <a:buSzPts val="1800"/>
              <a:buFont typeface="Noto Sans Symbols"/>
              <a:buNone/>
              <a:defRPr sz="1800" b="0" i="0" u="none" strike="noStrike" cap="none">
                <a:solidFill>
                  <a:schemeClr val="lt1"/>
                </a:solidFill>
                <a:latin typeface="Questrial"/>
                <a:ea typeface="Questrial"/>
                <a:cs typeface="Questrial"/>
                <a:sym typeface="Questrial"/>
              </a:defRPr>
            </a:lvl7pPr>
            <a:lvl8pPr marR="0" lvl="7" algn="ctr">
              <a:lnSpc>
                <a:spcPct val="100000"/>
              </a:lnSpc>
              <a:spcBef>
                <a:spcPts val="360"/>
              </a:spcBef>
              <a:spcAft>
                <a:spcPts val="0"/>
              </a:spcAft>
              <a:buClr>
                <a:schemeClr val="accent3"/>
              </a:buClr>
              <a:buSzPts val="1800"/>
              <a:buFont typeface="Noto Sans Symbols"/>
              <a:buNone/>
              <a:defRPr sz="1800" b="0" i="0" u="none" strike="noStrike" cap="none">
                <a:solidFill>
                  <a:schemeClr val="lt1"/>
                </a:solidFill>
                <a:latin typeface="Questrial"/>
                <a:ea typeface="Questrial"/>
                <a:cs typeface="Questrial"/>
                <a:sym typeface="Questrial"/>
              </a:defRPr>
            </a:lvl8pPr>
            <a:lvl9pPr marR="0" lvl="8" algn="ctr">
              <a:lnSpc>
                <a:spcPct val="100000"/>
              </a:lnSpc>
              <a:spcBef>
                <a:spcPts val="360"/>
              </a:spcBef>
              <a:spcAft>
                <a:spcPts val="0"/>
              </a:spcAft>
              <a:buClr>
                <a:schemeClr val="accent4"/>
              </a:buClr>
              <a:buSzPts val="1800"/>
              <a:buFont typeface="Noto Sans Symbols"/>
              <a:buNone/>
              <a:defRPr sz="1800" b="0" i="0" u="none" strike="noStrike" cap="none">
                <a:solidFill>
                  <a:schemeClr val="lt1"/>
                </a:solidFill>
                <a:latin typeface="Questrial"/>
                <a:ea typeface="Questrial"/>
                <a:cs typeface="Questrial"/>
                <a:sym typeface="Questrial"/>
              </a:defRPr>
            </a:lvl9pPr>
          </a:lstStyle>
          <a:p>
            <a:endParaRPr/>
          </a:p>
        </p:txBody>
      </p:sp>
      <p:sp>
        <p:nvSpPr>
          <p:cNvPr id="24" name="Google Shape;24;p80"/>
          <p:cNvSpPr txBox="1">
            <a:spLocks noGrp="1"/>
          </p:cNvSpPr>
          <p:nvPr>
            <p:ph type="dt" idx="10"/>
          </p:nvPr>
        </p:nvSpPr>
        <p:spPr>
          <a:xfrm>
            <a:off x="76200" y="6069013"/>
            <a:ext cx="20574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5" name="Google Shape;25;p80"/>
          <p:cNvSpPr txBox="1">
            <a:spLocks noGrp="1"/>
          </p:cNvSpPr>
          <p:nvPr>
            <p:ph type="ftr" idx="11"/>
          </p:nvPr>
        </p:nvSpPr>
        <p:spPr>
          <a:xfrm>
            <a:off x="2085975" y="236538"/>
            <a:ext cx="5867400"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b="0" i="0" u="none" strike="noStrike" cap="none">
                <a:solidFill>
                  <a:schemeClr val="lt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6" name="Google Shape;26;p80"/>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90"/>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96" name="Google Shape;96;p90"/>
          <p:cNvSpPr txBox="1">
            <a:spLocks noGrp="1"/>
          </p:cNvSpPr>
          <p:nvPr>
            <p:ph type="body" idx="1"/>
          </p:nvPr>
        </p:nvSpPr>
        <p:spPr>
          <a:xfrm rot="5400000">
            <a:off x="2247900" y="-190499"/>
            <a:ext cx="4876800" cy="8458199"/>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97" name="Google Shape;97;p9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8" name="Google Shape;98;p90"/>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9" name="Google Shape;99;p90"/>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91"/>
          <p:cNvSpPr/>
          <p:nvPr/>
        </p:nvSpPr>
        <p:spPr>
          <a:xfrm>
            <a:off x="6096000" y="0"/>
            <a:ext cx="32067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 name="Google Shape;102;p91"/>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 name="Google Shape;103;p91"/>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 name="Google Shape;104;p91"/>
          <p:cNvSpPr txBox="1">
            <a:spLocks noGrp="1"/>
          </p:cNvSpPr>
          <p:nvPr>
            <p:ph type="title"/>
          </p:nvPr>
        </p:nvSpPr>
        <p:spPr>
          <a:xfrm rot="5400000">
            <a:off x="4823619" y="2339181"/>
            <a:ext cx="5516563" cy="20574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105" name="Google Shape;105;p91"/>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106" name="Google Shape;106;p91"/>
          <p:cNvSpPr txBox="1">
            <a:spLocks noGrp="1"/>
          </p:cNvSpPr>
          <p:nvPr>
            <p:ph type="dt" idx="10"/>
          </p:nvPr>
        </p:nvSpPr>
        <p:spPr>
          <a:xfrm>
            <a:off x="6553200" y="6248400"/>
            <a:ext cx="2209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7" name="Google Shape;107;p91"/>
          <p:cNvSpPr txBox="1">
            <a:spLocks noGrp="1"/>
          </p:cNvSpPr>
          <p:nvPr>
            <p:ph type="ftr" idx="11"/>
          </p:nvPr>
        </p:nvSpPr>
        <p:spPr>
          <a:xfrm>
            <a:off x="457200" y="6248400"/>
            <a:ext cx="55737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8" name="Google Shape;108;p91"/>
          <p:cNvSpPr txBox="1">
            <a:spLocks noGrp="1"/>
          </p:cNvSpPr>
          <p:nvPr>
            <p:ph type="sldNum" idx="12"/>
          </p:nvPr>
        </p:nvSpPr>
        <p:spPr>
          <a:xfrm rot="5400000">
            <a:off x="5989638" y="144462"/>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92"/>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111" name="Google Shape;111;p9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2" name="Google Shape;112;p92"/>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9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82"/>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38" name="Google Shape;38;p8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39" name="Google Shape;39;p8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0" name="Google Shape;40;p82"/>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8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42"/>
        <p:cNvGrpSpPr/>
        <p:nvPr/>
      </p:nvGrpSpPr>
      <p:grpSpPr>
        <a:xfrm>
          <a:off x="0" y="0"/>
          <a:ext cx="0" cy="0"/>
          <a:chOff x="0" y="0"/>
          <a:chExt cx="0" cy="0"/>
        </a:xfrm>
      </p:grpSpPr>
      <p:sp>
        <p:nvSpPr>
          <p:cNvPr id="43" name="Google Shape;43;p83"/>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p83"/>
          <p:cNvSpPr/>
          <p:nvPr/>
        </p:nvSpPr>
        <p:spPr>
          <a:xfrm>
            <a:off x="0" y="1600200"/>
            <a:ext cx="12954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p83"/>
          <p:cNvSpPr/>
          <p:nvPr/>
        </p:nvSpPr>
        <p:spPr>
          <a:xfrm>
            <a:off x="1371600" y="1600200"/>
            <a:ext cx="77724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p83"/>
          <p:cNvSpPr txBox="1">
            <a:spLocks noGrp="1"/>
          </p:cNvSpPr>
          <p:nvPr>
            <p:ph type="body" idx="1"/>
          </p:nvPr>
        </p:nvSpPr>
        <p:spPr>
          <a:xfrm>
            <a:off x="1371600" y="2743200"/>
            <a:ext cx="7123113" cy="1673225"/>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700"/>
              </a:spcBef>
              <a:spcAft>
                <a:spcPts val="0"/>
              </a:spcAft>
              <a:buClr>
                <a:schemeClr val="accent2"/>
              </a:buClr>
              <a:buSzPts val="1680"/>
              <a:buFont typeface="Noto Sans Symbols"/>
              <a:buNone/>
              <a:defRPr sz="2800" b="0" i="0" u="none" strike="noStrike" cap="none">
                <a:solidFill>
                  <a:schemeClr val="dk2"/>
                </a:solidFill>
                <a:latin typeface="Questrial"/>
                <a:ea typeface="Questrial"/>
                <a:cs typeface="Questrial"/>
                <a:sym typeface="Questrial"/>
              </a:defRPr>
            </a:lvl1pPr>
            <a:lvl2pPr marL="914400" marR="0" lvl="1" indent="-228600" algn="l">
              <a:lnSpc>
                <a:spcPct val="100000"/>
              </a:lnSpc>
              <a:spcBef>
                <a:spcPts val="550"/>
              </a:spcBef>
              <a:spcAft>
                <a:spcPts val="0"/>
              </a:spcAft>
              <a:buClr>
                <a:schemeClr val="accent1"/>
              </a:buClr>
              <a:buSzPts val="1260"/>
              <a:buFont typeface="Noto Sans Symbols"/>
              <a:buNone/>
              <a:defRPr sz="1800" b="0" i="0" u="none" strike="noStrike" cap="none">
                <a:solidFill>
                  <a:srgbClr val="888888"/>
                </a:solidFill>
                <a:latin typeface="Questrial"/>
                <a:ea typeface="Questrial"/>
                <a:cs typeface="Questrial"/>
                <a:sym typeface="Questrial"/>
              </a:defRPr>
            </a:lvl2pPr>
            <a:lvl3pPr marL="1371600" marR="0" lvl="2" indent="-228600" algn="l">
              <a:lnSpc>
                <a:spcPct val="100000"/>
              </a:lnSpc>
              <a:spcBef>
                <a:spcPts val="500"/>
              </a:spcBef>
              <a:spcAft>
                <a:spcPts val="0"/>
              </a:spcAft>
              <a:buClr>
                <a:schemeClr val="accent2"/>
              </a:buClr>
              <a:buSzPts val="1200"/>
              <a:buFont typeface="Noto Sans Symbols"/>
              <a:buNone/>
              <a:defRPr sz="1600" b="0" i="0" u="none" strike="noStrike" cap="none">
                <a:solidFill>
                  <a:srgbClr val="888888"/>
                </a:solidFill>
                <a:latin typeface="Questrial"/>
                <a:ea typeface="Questrial"/>
                <a:cs typeface="Questrial"/>
                <a:sym typeface="Questrial"/>
              </a:defRPr>
            </a:lvl3pPr>
            <a:lvl4pPr marL="1828800" marR="0" lvl="3" indent="-228600" algn="l">
              <a:lnSpc>
                <a:spcPct val="100000"/>
              </a:lnSpc>
              <a:spcBef>
                <a:spcPts val="400"/>
              </a:spcBef>
              <a:spcAft>
                <a:spcPts val="0"/>
              </a:spcAft>
              <a:buClr>
                <a:srgbClr val="A28E6A"/>
              </a:buClr>
              <a:buSzPts val="1050"/>
              <a:buFont typeface="Noto Sans Symbols"/>
              <a:buNone/>
              <a:defRPr sz="1400" b="0" i="0" u="none" strike="noStrike" cap="none">
                <a:solidFill>
                  <a:srgbClr val="888888"/>
                </a:solidFill>
                <a:latin typeface="Questrial"/>
                <a:ea typeface="Questrial"/>
                <a:cs typeface="Questrial"/>
                <a:sym typeface="Questrial"/>
              </a:defRPr>
            </a:lvl4pPr>
            <a:lvl5pPr marL="2286000" marR="0" lvl="4" indent="-228600" algn="l">
              <a:lnSpc>
                <a:spcPct val="100000"/>
              </a:lnSpc>
              <a:spcBef>
                <a:spcPts val="400"/>
              </a:spcBef>
              <a:spcAft>
                <a:spcPts val="0"/>
              </a:spcAft>
              <a:buClr>
                <a:srgbClr val="956251"/>
              </a:buClr>
              <a:buSzPts val="910"/>
              <a:buFont typeface="Noto Sans Symbols"/>
              <a:buNone/>
              <a:defRPr sz="1400" b="0" i="0" u="none" strike="noStrike" cap="none">
                <a:solidFill>
                  <a:srgbClr val="888888"/>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47" name="Google Shape;47;p83"/>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4400"/>
              <a:buFont typeface="Questrial"/>
              <a:buNone/>
              <a:defRPr sz="4400" b="0" i="0" u="none" strike="noStrike" cap="none">
                <a:solidFill>
                  <a:srgbClr val="FFFFFF"/>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48" name="Google Shape;48;p8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9" name="Google Shape;49;p83"/>
          <p:cNvSpPr txBox="1">
            <a:spLocks noGrp="1"/>
          </p:cNvSpPr>
          <p:nvPr>
            <p:ph type="sldNum" idx="12"/>
          </p:nvPr>
        </p:nvSpPr>
        <p:spPr>
          <a:xfrm>
            <a:off x="0" y="1752600"/>
            <a:ext cx="12954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0" name="Google Shape;50;p83"/>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84"/>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53" name="Google Shape;53;p84"/>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54" name="Google Shape;54;p84"/>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55" name="Google Shape;55;p8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6" name="Google Shape;56;p8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7" name="Google Shape;57;p84"/>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85"/>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60" name="Google Shape;60;p85"/>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61" name="Google Shape;61;p85"/>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62" name="Google Shape;62;p85"/>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Autofit/>
          </a:bodyPr>
          <a:lstStyle>
            <a:lvl1pPr marL="457200" marR="0" lvl="0" indent="-228600" algn="l">
              <a:lnSpc>
                <a:spcPct val="100000"/>
              </a:lnSpc>
              <a:spcBef>
                <a:spcPts val="700"/>
              </a:spcBef>
              <a:spcAft>
                <a:spcPts val="0"/>
              </a:spcAft>
              <a:buClr>
                <a:schemeClr val="accent2"/>
              </a:buClr>
              <a:buSzPts val="1200"/>
              <a:buFont typeface="Noto Sans Symbols"/>
              <a:buNone/>
              <a:defRPr sz="2000" b="1" i="0" u="none" strike="noStrike" cap="none">
                <a:solidFill>
                  <a:srgbClr val="FFFFFF"/>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63" name="Google Shape;63;p85"/>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Autofit/>
          </a:bodyPr>
          <a:lstStyle>
            <a:lvl1pPr marL="457200" marR="0" lvl="0" indent="-228600" algn="l">
              <a:lnSpc>
                <a:spcPct val="100000"/>
              </a:lnSpc>
              <a:spcBef>
                <a:spcPts val="700"/>
              </a:spcBef>
              <a:spcAft>
                <a:spcPts val="0"/>
              </a:spcAft>
              <a:buClr>
                <a:schemeClr val="accent2"/>
              </a:buClr>
              <a:buSzPts val="1200"/>
              <a:buFont typeface="Noto Sans Symbols"/>
              <a:buNone/>
              <a:defRPr sz="2000" b="1" i="0" u="none" strike="noStrike" cap="none">
                <a:solidFill>
                  <a:srgbClr val="FFFFFF"/>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64" name="Google Shape;64;p8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85"/>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66" name="Google Shape;66;p85"/>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86"/>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69" name="Google Shape;69;p8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86"/>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86"/>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2"/>
        <p:cNvGrpSpPr/>
        <p:nvPr/>
      </p:nvGrpSpPr>
      <p:grpSpPr>
        <a:xfrm>
          <a:off x="0" y="0"/>
          <a:ext cx="0" cy="0"/>
          <a:chOff x="0" y="0"/>
          <a:chExt cx="0" cy="0"/>
        </a:xfrm>
      </p:grpSpPr>
      <p:sp>
        <p:nvSpPr>
          <p:cNvPr id="73" name="Google Shape;73;p8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Google Shape;74;p87"/>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87"/>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88"/>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chemeClr val="dk2"/>
              </a:buClr>
              <a:buSzPts val="4400"/>
              <a:buFont typeface="Questrial"/>
              <a:buNone/>
              <a:defRPr sz="4400" b="0" i="0" u="none" strike="noStrike" cap="none">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78" name="Google Shape;78;p88"/>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marR="0" lvl="0" indent="-228600" algn="l">
              <a:lnSpc>
                <a:spcPct val="100000"/>
              </a:lnSpc>
              <a:spcBef>
                <a:spcPts val="700"/>
              </a:spcBef>
              <a:spcAft>
                <a:spcPts val="0"/>
              </a:spcAft>
              <a:buClr>
                <a:schemeClr val="accent2"/>
              </a:buClr>
              <a:buSzPts val="1080"/>
              <a:buFont typeface="Noto Sans Symbols"/>
              <a:buNone/>
              <a:defRPr sz="1800" b="0" i="0" u="none" strike="noStrike" cap="none">
                <a:solidFill>
                  <a:schemeClr val="dk1"/>
                </a:solidFill>
                <a:latin typeface="Questrial"/>
                <a:ea typeface="Questrial"/>
                <a:cs typeface="Questrial"/>
                <a:sym typeface="Questrial"/>
              </a:defRPr>
            </a:lvl1pPr>
            <a:lvl2pPr marL="914400" marR="0" lvl="1" indent="-228600" algn="l">
              <a:lnSpc>
                <a:spcPct val="100000"/>
              </a:lnSpc>
              <a:spcBef>
                <a:spcPts val="1000"/>
              </a:spcBef>
              <a:spcAft>
                <a:spcPts val="0"/>
              </a:spcAft>
              <a:buClr>
                <a:schemeClr val="accent1"/>
              </a:buClr>
              <a:buSzPts val="840"/>
              <a:buFont typeface="Noto Sans Symbols"/>
              <a:buNone/>
              <a:defRPr sz="1200" b="0" i="0" u="none" strike="noStrike" cap="none">
                <a:solidFill>
                  <a:schemeClr val="dk1"/>
                </a:solidFill>
                <a:latin typeface="Questrial"/>
                <a:ea typeface="Questrial"/>
                <a:cs typeface="Questrial"/>
                <a:sym typeface="Questrial"/>
              </a:defRPr>
            </a:lvl2pPr>
            <a:lvl3pPr marL="1371600" marR="0" lvl="2" indent="-228600" algn="l">
              <a:lnSpc>
                <a:spcPct val="100000"/>
              </a:lnSpc>
              <a:spcBef>
                <a:spcPts val="500"/>
              </a:spcBef>
              <a:spcAft>
                <a:spcPts val="0"/>
              </a:spcAft>
              <a:buClr>
                <a:schemeClr val="accent2"/>
              </a:buClr>
              <a:buSzPts val="750"/>
              <a:buFont typeface="Noto Sans Symbols"/>
              <a:buNone/>
              <a:defRPr sz="1000" b="0" i="0" u="none" strike="noStrike" cap="none">
                <a:solidFill>
                  <a:schemeClr val="dk1"/>
                </a:solidFill>
                <a:latin typeface="Questrial"/>
                <a:ea typeface="Questrial"/>
                <a:cs typeface="Questrial"/>
                <a:sym typeface="Questrial"/>
              </a:defRPr>
            </a:lvl3pPr>
            <a:lvl4pPr marL="1828800" marR="0" lvl="3" indent="-228600" algn="l">
              <a:lnSpc>
                <a:spcPct val="100000"/>
              </a:lnSpc>
              <a:spcBef>
                <a:spcPts val="400"/>
              </a:spcBef>
              <a:spcAft>
                <a:spcPts val="0"/>
              </a:spcAft>
              <a:buClr>
                <a:srgbClr val="A28E6A"/>
              </a:buClr>
              <a:buSzPts val="675"/>
              <a:buFont typeface="Noto Sans Symbols"/>
              <a:buNone/>
              <a:defRPr sz="900" b="0" i="0" u="none" strike="noStrike" cap="none">
                <a:solidFill>
                  <a:schemeClr val="dk1"/>
                </a:solidFill>
                <a:latin typeface="Questrial"/>
                <a:ea typeface="Questrial"/>
                <a:cs typeface="Questrial"/>
                <a:sym typeface="Questrial"/>
              </a:defRPr>
            </a:lvl4pPr>
            <a:lvl5pPr marL="2286000" marR="0" lvl="4" indent="-228600" algn="l">
              <a:lnSpc>
                <a:spcPct val="100000"/>
              </a:lnSpc>
              <a:spcBef>
                <a:spcPts val="400"/>
              </a:spcBef>
              <a:spcAft>
                <a:spcPts val="0"/>
              </a:spcAft>
              <a:buClr>
                <a:srgbClr val="956251"/>
              </a:buClr>
              <a:buSzPts val="585"/>
              <a:buFont typeface="Noto Sans Symbols"/>
              <a:buNone/>
              <a:defRPr sz="9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79" name="Google Shape;79;p88"/>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Autofit/>
          </a:bodyPr>
          <a:lstStyle>
            <a:lvl1pPr marL="457200" marR="0" lvl="0" indent="-339090" algn="l">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80" name="Google Shape;80;p8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1" name="Google Shape;81;p88"/>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88"/>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83"/>
        <p:cNvGrpSpPr/>
        <p:nvPr/>
      </p:nvGrpSpPr>
      <p:grpSpPr>
        <a:xfrm>
          <a:off x="0" y="0"/>
          <a:ext cx="0" cy="0"/>
          <a:chOff x="0" y="0"/>
          <a:chExt cx="0" cy="0"/>
        </a:xfrm>
      </p:grpSpPr>
      <p:sp>
        <p:nvSpPr>
          <p:cNvPr id="84" name="Google Shape;84;p89"/>
          <p:cNvSpPr/>
          <p:nvPr/>
        </p:nvSpPr>
        <p:spPr>
          <a:xfrm>
            <a:off x="-9525" y="4572000"/>
            <a:ext cx="9144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89"/>
          <p:cNvSpPr/>
          <p:nvPr/>
        </p:nvSpPr>
        <p:spPr>
          <a:xfrm>
            <a:off x="-9525" y="4664075"/>
            <a:ext cx="1463675"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89"/>
          <p:cNvSpPr/>
          <p:nvPr/>
        </p:nvSpPr>
        <p:spPr>
          <a:xfrm>
            <a:off x="1544638" y="4654550"/>
            <a:ext cx="7599362"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 name="Google Shape;87;p89"/>
          <p:cNvSpPr/>
          <p:nvPr/>
        </p:nvSpPr>
        <p:spPr>
          <a:xfrm>
            <a:off x="1447800" y="0"/>
            <a:ext cx="100013"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8" name="Google Shape;88;p89"/>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700"/>
              </a:spcBef>
              <a:spcAft>
                <a:spcPts val="0"/>
              </a:spcAft>
              <a:buClr>
                <a:schemeClr val="accent2"/>
              </a:buClr>
              <a:buSzPts val="1020"/>
              <a:buFont typeface="Noto Sans Symbols"/>
              <a:buNone/>
              <a:defRPr sz="1700" b="0" i="0" u="none" strike="noStrike" cap="none">
                <a:solidFill>
                  <a:schemeClr val="dk1"/>
                </a:solidFill>
                <a:latin typeface="Questrial"/>
                <a:ea typeface="Questrial"/>
                <a:cs typeface="Questrial"/>
                <a:sym typeface="Questrial"/>
              </a:defRPr>
            </a:lvl1pPr>
            <a:lvl2pPr marL="914400" marR="0" lvl="1" indent="-228600" algn="l">
              <a:lnSpc>
                <a:spcPct val="100000"/>
              </a:lnSpc>
              <a:spcBef>
                <a:spcPts val="550"/>
              </a:spcBef>
              <a:spcAft>
                <a:spcPts val="0"/>
              </a:spcAft>
              <a:buClr>
                <a:schemeClr val="accent1"/>
              </a:buClr>
              <a:buSzPts val="840"/>
              <a:buFont typeface="Noto Sans Symbols"/>
              <a:buNone/>
              <a:defRPr sz="1200" b="0" i="0" u="none" strike="noStrike" cap="none">
                <a:solidFill>
                  <a:schemeClr val="dk1"/>
                </a:solidFill>
                <a:latin typeface="Questrial"/>
                <a:ea typeface="Questrial"/>
                <a:cs typeface="Questrial"/>
                <a:sym typeface="Questrial"/>
              </a:defRPr>
            </a:lvl2pPr>
            <a:lvl3pPr marL="1371600" marR="0" lvl="2" indent="-228600" algn="l">
              <a:lnSpc>
                <a:spcPct val="100000"/>
              </a:lnSpc>
              <a:spcBef>
                <a:spcPts val="500"/>
              </a:spcBef>
              <a:spcAft>
                <a:spcPts val="0"/>
              </a:spcAft>
              <a:buClr>
                <a:schemeClr val="accent2"/>
              </a:buClr>
              <a:buSzPts val="750"/>
              <a:buFont typeface="Noto Sans Symbols"/>
              <a:buNone/>
              <a:defRPr sz="1000" b="0" i="0" u="none" strike="noStrike" cap="none">
                <a:solidFill>
                  <a:schemeClr val="dk1"/>
                </a:solidFill>
                <a:latin typeface="Questrial"/>
                <a:ea typeface="Questrial"/>
                <a:cs typeface="Questrial"/>
                <a:sym typeface="Questrial"/>
              </a:defRPr>
            </a:lvl3pPr>
            <a:lvl4pPr marL="1828800" marR="0" lvl="3" indent="-228600" algn="l">
              <a:lnSpc>
                <a:spcPct val="100000"/>
              </a:lnSpc>
              <a:spcBef>
                <a:spcPts val="400"/>
              </a:spcBef>
              <a:spcAft>
                <a:spcPts val="0"/>
              </a:spcAft>
              <a:buClr>
                <a:srgbClr val="A28E6A"/>
              </a:buClr>
              <a:buSzPts val="675"/>
              <a:buFont typeface="Noto Sans Symbols"/>
              <a:buNone/>
              <a:defRPr sz="900" b="0" i="0" u="none" strike="noStrike" cap="none">
                <a:solidFill>
                  <a:schemeClr val="dk1"/>
                </a:solidFill>
                <a:latin typeface="Questrial"/>
                <a:ea typeface="Questrial"/>
                <a:cs typeface="Questrial"/>
                <a:sym typeface="Questrial"/>
              </a:defRPr>
            </a:lvl4pPr>
            <a:lvl5pPr marL="2286000" marR="0" lvl="4" indent="-228600" algn="l">
              <a:lnSpc>
                <a:spcPct val="100000"/>
              </a:lnSpc>
              <a:spcBef>
                <a:spcPts val="400"/>
              </a:spcBef>
              <a:spcAft>
                <a:spcPts val="0"/>
              </a:spcAft>
              <a:buClr>
                <a:srgbClr val="956251"/>
              </a:buClr>
              <a:buSzPts val="585"/>
              <a:buFont typeface="Noto Sans Symbols"/>
              <a:buNone/>
              <a:defRPr sz="900" b="0" i="0" u="none" strike="noStrike" cap="none">
                <a:solidFill>
                  <a:schemeClr val="dk1"/>
                </a:solidFill>
                <a:latin typeface="Questrial"/>
                <a:ea typeface="Questrial"/>
                <a:cs typeface="Questrial"/>
                <a:sym typeface="Questrial"/>
              </a:defRPr>
            </a:lvl5pPr>
            <a:lvl6pPr marL="2743200" marR="0" lvl="5" indent="-342900" algn="l">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89" name="Google Shape;89;p89"/>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800"/>
              <a:buFont typeface="Questrial"/>
              <a:buNone/>
              <a:defRPr sz="2800" b="0" i="0" u="none" strike="noStrike" cap="none">
                <a:solidFill>
                  <a:srgbClr val="FFFFFF"/>
                </a:solidFill>
                <a:latin typeface="Questrial"/>
                <a:ea typeface="Questrial"/>
                <a:cs typeface="Questrial"/>
                <a:sym typeface="Questrial"/>
              </a:defRPr>
            </a:lvl1pPr>
            <a:lvl2pPr marR="0" lvl="1"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2pPr>
            <a:lvl3pPr marR="0" lvl="2"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3pPr>
            <a:lvl4pPr marR="0" lvl="3"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4pPr>
            <a:lvl5pPr marR="0" lvl="4"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5pPr>
            <a:lvl6pPr marR="0" lvl="5"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6pPr>
            <a:lvl7pPr marR="0" lvl="6"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7pPr>
            <a:lvl8pPr marR="0" lvl="7"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8pPr>
            <a:lvl9pPr marR="0" lvl="8" algn="l">
              <a:lnSpc>
                <a:spcPct val="100000"/>
              </a:lnSpc>
              <a:spcBef>
                <a:spcPts val="0"/>
              </a:spcBef>
              <a:spcAft>
                <a:spcPts val="0"/>
              </a:spcAft>
              <a:buSzPts val="1400"/>
              <a:buNone/>
              <a:defRPr sz="4400" b="0" i="0" u="none" strike="noStrike" cap="none">
                <a:solidFill>
                  <a:schemeClr val="dk2"/>
                </a:solidFill>
                <a:latin typeface="Questrial"/>
                <a:ea typeface="Questrial"/>
                <a:cs typeface="Questrial"/>
                <a:sym typeface="Questrial"/>
              </a:defRPr>
            </a:lvl9pPr>
          </a:lstStyle>
          <a:p>
            <a:endParaRPr/>
          </a:p>
        </p:txBody>
      </p:sp>
      <p:sp>
        <p:nvSpPr>
          <p:cNvPr id="90" name="Google Shape;90;p89"/>
          <p:cNvSpPr>
            <a:spLocks noGrp="1"/>
          </p:cNvSpPr>
          <p:nvPr>
            <p:ph type="pic" idx="2"/>
          </p:nvPr>
        </p:nvSpPr>
        <p:spPr>
          <a:xfrm>
            <a:off x="1560576" y="0"/>
            <a:ext cx="7583424" cy="4568952"/>
          </a:xfrm>
          <a:prstGeom prst="rect">
            <a:avLst/>
          </a:prstGeom>
          <a:solidFill>
            <a:srgbClr val="CFD7E7"/>
          </a:solidFill>
          <a:ln>
            <a:noFill/>
          </a:ln>
        </p:spPr>
        <p:txBody>
          <a:bodyPr spcFirstLastPara="1" wrap="square" lIns="91425" tIns="45700" rIns="91425" bIns="45700" anchor="t" anchorCtr="0">
            <a:noAutofit/>
          </a:bodyPr>
          <a:lstStyle>
            <a:lvl1pPr marR="0" lvl="0" algn="l" rtl="0">
              <a:lnSpc>
                <a:spcPct val="100000"/>
              </a:lnSpc>
              <a:spcBef>
                <a:spcPts val="700"/>
              </a:spcBef>
              <a:spcAft>
                <a:spcPts val="0"/>
              </a:spcAft>
              <a:buClr>
                <a:schemeClr val="accent2"/>
              </a:buClr>
              <a:buSzPts val="1920"/>
              <a:buFont typeface="Noto Sans Symbols"/>
              <a:buNone/>
              <a:defRPr sz="3200" b="0" i="0" u="none" strike="noStrike" cap="none">
                <a:solidFill>
                  <a:schemeClr val="dk1"/>
                </a:solidFill>
                <a:latin typeface="Questrial"/>
                <a:ea typeface="Questrial"/>
                <a:cs typeface="Questrial"/>
                <a:sym typeface="Questrial"/>
              </a:defRPr>
            </a:lvl1pPr>
            <a:lvl2pPr marR="0" lvl="1"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R="0" lvl="2"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R="0" lvl="3" algn="l" rtl="0">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R="0" lvl="4" algn="l" rtl="0">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R="0" lvl="5"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R="0" lvl="6"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R="0" lvl="7"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R="0" lvl="8"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91" name="Google Shape;91;p89"/>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2" name="Google Shape;92;p89"/>
          <p:cNvSpPr txBox="1">
            <a:spLocks noGrp="1"/>
          </p:cNvSpPr>
          <p:nvPr>
            <p:ph type="sldNum" idx="12"/>
          </p:nvPr>
        </p:nvSpPr>
        <p:spPr>
          <a:xfrm>
            <a:off x="0" y="4667250"/>
            <a:ext cx="1447800" cy="6635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93" name="Google Shape;93;p89"/>
          <p:cNvSpPr txBox="1">
            <a:spLocks noGrp="1"/>
          </p:cNvSpPr>
          <p:nvPr>
            <p:ph type="ftr" idx="11"/>
          </p:nvPr>
        </p:nvSpPr>
        <p:spPr>
          <a:xfrm>
            <a:off x="1600200" y="6248400"/>
            <a:ext cx="4572000" cy="36512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400">
                <a:solidFill>
                  <a:schemeClr val="dk2"/>
                </a:solidFill>
                <a:latin typeface="Questrial"/>
                <a:ea typeface="Questrial"/>
                <a:cs typeface="Questrial"/>
                <a:sym typeface="Quest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Questrial"/>
                <a:ea typeface="Questrial"/>
                <a:cs typeface="Questrial"/>
                <a:sym typeface="Questrial"/>
              </a:defRPr>
            </a:lvl9pPr>
          </a:lstStyle>
          <a:p>
            <a:endParaRPr/>
          </a:p>
        </p:txBody>
      </p:sp>
      <p:sp>
        <p:nvSpPr>
          <p:cNvPr id="11" name="Google Shape;11;p79"/>
          <p:cNvSpPr txBox="1">
            <a:spLocks noGrp="1"/>
          </p:cNvSpPr>
          <p:nvPr>
            <p:ph type="body" idx="1"/>
          </p:nvPr>
        </p:nvSpPr>
        <p:spPr>
          <a:xfrm>
            <a:off x="457200" y="1600200"/>
            <a:ext cx="8458199" cy="487680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lt1"/>
                </a:solidFill>
                <a:latin typeface="Questrial"/>
                <a:ea typeface="Questrial"/>
                <a:cs typeface="Questrial"/>
                <a:sym typeface="Questrial"/>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lt1"/>
                </a:solidFill>
                <a:latin typeface="Questrial"/>
                <a:ea typeface="Questrial"/>
                <a:cs typeface="Questrial"/>
                <a:sym typeface="Questrial"/>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lt1"/>
                </a:solidFill>
                <a:latin typeface="Questrial"/>
                <a:ea typeface="Questrial"/>
                <a:cs typeface="Questrial"/>
                <a:sym typeface="Questrial"/>
              </a:defRPr>
            </a:lvl3pPr>
            <a:lvl4pPr marL="1828800" marR="0" lvl="3" indent="-323850" algn="l" rtl="0">
              <a:lnSpc>
                <a:spcPct val="100000"/>
              </a:lnSpc>
              <a:spcBef>
                <a:spcPts val="400"/>
              </a:spcBef>
              <a:spcAft>
                <a:spcPts val="0"/>
              </a:spcAft>
              <a:buClr>
                <a:srgbClr val="A28E6A"/>
              </a:buClr>
              <a:buSzPts val="1500"/>
              <a:buFont typeface="Noto Sans Symbols"/>
              <a:buChar char="■"/>
              <a:defRPr sz="2000" b="0" i="0" u="none" strike="noStrike" cap="none">
                <a:solidFill>
                  <a:schemeClr val="lt1"/>
                </a:solidFill>
                <a:latin typeface="Questrial"/>
                <a:ea typeface="Questrial"/>
                <a:cs typeface="Questrial"/>
                <a:sym typeface="Questrial"/>
              </a:defRPr>
            </a:lvl4pPr>
            <a:lvl5pPr marL="2286000" marR="0" lvl="4" indent="-311150" algn="l" rtl="0">
              <a:lnSpc>
                <a:spcPct val="100000"/>
              </a:lnSpc>
              <a:spcBef>
                <a:spcPts val="400"/>
              </a:spcBef>
              <a:spcAft>
                <a:spcPts val="0"/>
              </a:spcAft>
              <a:buClr>
                <a:srgbClr val="956251"/>
              </a:buClr>
              <a:buSzPts val="1300"/>
              <a:buFont typeface="Noto Sans Symbols"/>
              <a:buChar char="■"/>
              <a:defRPr sz="2000" b="0" i="0" u="none" strike="noStrike" cap="none">
                <a:solidFill>
                  <a:schemeClr val="lt1"/>
                </a:solidFill>
                <a:latin typeface="Questrial"/>
                <a:ea typeface="Questrial"/>
                <a:cs typeface="Questrial"/>
                <a:sym typeface="Questrial"/>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Questrial"/>
                <a:ea typeface="Questrial"/>
                <a:cs typeface="Questrial"/>
                <a:sym typeface="Questrial"/>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lt1"/>
                </a:solidFill>
                <a:latin typeface="Questrial"/>
                <a:ea typeface="Questrial"/>
                <a:cs typeface="Questrial"/>
                <a:sym typeface="Questrial"/>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lt1"/>
                </a:solidFill>
                <a:latin typeface="Questrial"/>
                <a:ea typeface="Questrial"/>
                <a:cs typeface="Questrial"/>
                <a:sym typeface="Questrial"/>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lt1"/>
                </a:solidFill>
                <a:latin typeface="Questrial"/>
                <a:ea typeface="Questrial"/>
                <a:cs typeface="Questrial"/>
                <a:sym typeface="Questrial"/>
              </a:defRPr>
            </a:lvl9pPr>
          </a:lstStyle>
          <a:p>
            <a:endParaRPr/>
          </a:p>
        </p:txBody>
      </p:sp>
      <p:sp>
        <p:nvSpPr>
          <p:cNvPr id="12" name="Google Shape;12;p79"/>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p79"/>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79"/>
          <p:cNvSpPr/>
          <p:nvPr/>
        </p:nvSpPr>
        <p:spPr>
          <a:xfrm>
            <a:off x="0" y="121920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5;p79"/>
          <p:cNvSpPr/>
          <p:nvPr/>
        </p:nvSpPr>
        <p:spPr>
          <a:xfrm>
            <a:off x="590550" y="121920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79"/>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17" name="Google Shape;17;p79"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8153400" y="76200"/>
            <a:ext cx="990600"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81"/>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Questrial"/>
                <a:ea typeface="Questrial"/>
                <a:cs typeface="Questrial"/>
                <a:sym typeface="Questrial"/>
              </a:defRPr>
            </a:lvl9pPr>
          </a:lstStyle>
          <a:p>
            <a:endParaRPr/>
          </a:p>
        </p:txBody>
      </p:sp>
      <p:sp>
        <p:nvSpPr>
          <p:cNvPr id="29" name="Google Shape;29;p81"/>
          <p:cNvSpPr txBox="1">
            <a:spLocks noGrp="1"/>
          </p:cNvSpPr>
          <p:nvPr>
            <p:ph type="body" idx="1"/>
          </p:nvPr>
        </p:nvSpPr>
        <p:spPr>
          <a:xfrm>
            <a:off x="457200" y="1600200"/>
            <a:ext cx="8458199" cy="487680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Questrial"/>
                <a:ea typeface="Questrial"/>
                <a:cs typeface="Questrial"/>
                <a:sym typeface="Questrial"/>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Questrial"/>
                <a:ea typeface="Questrial"/>
                <a:cs typeface="Questrial"/>
                <a:sym typeface="Questrial"/>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Questrial"/>
                <a:ea typeface="Questrial"/>
                <a:cs typeface="Questrial"/>
                <a:sym typeface="Questrial"/>
              </a:defRPr>
            </a:lvl3pPr>
            <a:lvl4pPr marL="1828800" marR="0" lvl="3" indent="-323850" algn="l" rtl="0">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Questrial"/>
                <a:ea typeface="Questrial"/>
                <a:cs typeface="Questrial"/>
                <a:sym typeface="Questrial"/>
              </a:defRPr>
            </a:lvl4pPr>
            <a:lvl5pPr marL="2286000" marR="0" lvl="4" indent="-311150" algn="l" rtl="0">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Questrial"/>
                <a:ea typeface="Questrial"/>
                <a:cs typeface="Questrial"/>
                <a:sym typeface="Questrial"/>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Questrial"/>
                <a:ea typeface="Questrial"/>
                <a:cs typeface="Questrial"/>
                <a:sym typeface="Questrial"/>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Questrial"/>
                <a:ea typeface="Questrial"/>
                <a:cs typeface="Questrial"/>
                <a:sym typeface="Questrial"/>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30" name="Google Shape;30;p81"/>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 name="Google Shape;31;p81"/>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81"/>
          <p:cNvSpPr/>
          <p:nvPr/>
        </p:nvSpPr>
        <p:spPr>
          <a:xfrm>
            <a:off x="0" y="121920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81"/>
          <p:cNvSpPr/>
          <p:nvPr/>
        </p:nvSpPr>
        <p:spPr>
          <a:xfrm>
            <a:off x="590550" y="121920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81"/>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Questrial"/>
                <a:ea typeface="Questrial"/>
                <a:cs typeface="Questrial"/>
                <a:sym typeface="Quest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35" name="Google Shape;35;p81" descr="https://scontent-bom1-1.cdninstagram.com/vp/8923e2c79198b32fa65340b40c861791/5BACF7C9/t51.2885-19/s150x150/25021636_134077777379048_2853527330310062080_n.jpg"/>
          <p:cNvPicPr preferRelativeResize="0"/>
          <p:nvPr/>
        </p:nvPicPr>
        <p:blipFill rotWithShape="1">
          <a:blip r:embed="rId13">
            <a:alphaModFix/>
          </a:blip>
          <a:srcRect/>
          <a:stretch/>
        </p:blipFill>
        <p:spPr>
          <a:xfrm>
            <a:off x="8153400" y="76200"/>
            <a:ext cx="990600"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
          <p:cNvSpPr txBox="1">
            <a:spLocks noGrp="1"/>
          </p:cNvSpPr>
          <p:nvPr>
            <p:ph type="ctrTitle"/>
          </p:nvPr>
        </p:nvSpPr>
        <p:spPr>
          <a:xfrm>
            <a:off x="533400" y="1981199"/>
            <a:ext cx="8229600" cy="2085833"/>
          </a:xfrm>
          <a:prstGeom prst="rect">
            <a:avLst/>
          </a:prstGeom>
          <a:noFill/>
          <a:ln>
            <a:noFill/>
          </a:ln>
        </p:spPr>
        <p:txBody>
          <a:bodyPr spcFirstLastPara="1" wrap="square" lIns="91425" tIns="45700" rIns="91425" bIns="45700" anchor="b" anchorCtr="0">
            <a:noAutofit/>
          </a:bodyPr>
          <a:lstStyle/>
          <a:p>
            <a:pPr marL="0" marR="0" lvl="0" indent="0" algn="ctr" rtl="0">
              <a:lnSpc>
                <a:spcPct val="150000"/>
              </a:lnSpc>
              <a:spcBef>
                <a:spcPts val="0"/>
              </a:spcBef>
              <a:spcAft>
                <a:spcPts val="0"/>
              </a:spcAft>
              <a:buSzPts val="1400"/>
              <a:buNone/>
            </a:pPr>
            <a:r>
              <a:rPr lang="en-US" sz="4400" b="0" i="0" u="none" strike="noStrike" cap="none" dirty="0">
                <a:solidFill>
                  <a:schemeClr val="lt2"/>
                </a:solidFill>
                <a:latin typeface="Questrial"/>
                <a:ea typeface="Questrial"/>
                <a:cs typeface="Questrial"/>
                <a:sym typeface="Questrial"/>
              </a:rPr>
              <a:t>UNIT – II</a:t>
            </a:r>
            <a:br>
              <a:rPr lang="en-US" sz="4400" b="0" i="0" u="none" strike="noStrike" cap="none" dirty="0">
                <a:solidFill>
                  <a:schemeClr val="lt2"/>
                </a:solidFill>
                <a:latin typeface="Questrial"/>
                <a:ea typeface="Questrial"/>
                <a:cs typeface="Questrial"/>
                <a:sym typeface="Questrial"/>
              </a:rPr>
            </a:br>
            <a:r>
              <a:rPr lang="en-US" sz="4400" b="0" i="0" u="none" strike="noStrike" cap="none" dirty="0">
                <a:solidFill>
                  <a:schemeClr val="lt2"/>
                </a:solidFill>
                <a:latin typeface="Questrial"/>
                <a:ea typeface="Questrial"/>
                <a:cs typeface="Questrial"/>
                <a:sym typeface="Questrial"/>
              </a:rPr>
              <a:t> Introduction to Problem Solving</a:t>
            </a:r>
            <a:endParaRPr sz="4400" b="0" i="0" u="none" strike="noStrike" cap="none" dirty="0">
              <a:solidFill>
                <a:schemeClr val="lt2"/>
              </a:solidFill>
              <a:latin typeface="Questrial"/>
              <a:ea typeface="Questrial"/>
              <a:cs typeface="Questrial"/>
              <a:sym typeface="Questrial"/>
            </a:endParaRPr>
          </a:p>
        </p:txBody>
      </p:sp>
      <p:sp>
        <p:nvSpPr>
          <p:cNvPr id="119" name="Google Shape;119;p1"/>
          <p:cNvSpPr txBox="1">
            <a:spLocks noGrp="1"/>
          </p:cNvSpPr>
          <p:nvPr>
            <p:ph type="subTitle" idx="1"/>
          </p:nvPr>
        </p:nvSpPr>
        <p:spPr>
          <a:xfrm>
            <a:off x="2362200" y="6019800"/>
            <a:ext cx="6705600" cy="6858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Subject : </a:t>
            </a:r>
            <a:r>
              <a:rPr lang="en-US" b="1" dirty="0"/>
              <a:t>Programming and Problem Solving</a:t>
            </a:r>
            <a:endParaRPr sz="2600" b="0" i="0" u="none" strike="noStrike" cap="none" dirty="0">
              <a:solidFill>
                <a:srgbClr val="FFFFFF"/>
              </a:solidFill>
              <a:latin typeface="Questrial"/>
              <a:ea typeface="Questrial"/>
              <a:cs typeface="Questrial"/>
              <a:sym typeface="Questrial"/>
            </a:endParaRPr>
          </a:p>
        </p:txBody>
      </p:sp>
      <p:sp>
        <p:nvSpPr>
          <p:cNvPr id="120" name="Google Shape;120;p1"/>
          <p:cNvSpPr txBox="1"/>
          <p:nvPr/>
        </p:nvSpPr>
        <p:spPr>
          <a:xfrm>
            <a:off x="76200" y="3886200"/>
            <a:ext cx="8915400" cy="1828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lt2"/>
              </a:solidFill>
              <a:latin typeface="Questrial"/>
              <a:ea typeface="Questrial"/>
              <a:cs typeface="Questrial"/>
              <a:sym typeface="Questrial"/>
            </a:endParaRPr>
          </a:p>
        </p:txBody>
      </p:sp>
      <p:sp>
        <p:nvSpPr>
          <p:cNvPr id="121" name="Google Shape;121;p1"/>
          <p:cNvSpPr txBox="1"/>
          <p:nvPr/>
        </p:nvSpPr>
        <p:spPr>
          <a:xfrm>
            <a:off x="533401" y="6019800"/>
            <a:ext cx="18288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560"/>
              <a:buFont typeface="Noto Sans Symbols"/>
              <a:buNone/>
            </a:pPr>
            <a:r>
              <a:rPr lang="en-US" sz="2600" b="0" i="0" u="none" strike="noStrike" cap="none" dirty="0">
                <a:solidFill>
                  <a:srgbClr val="FFFFFF"/>
                </a:solidFill>
                <a:latin typeface="Questrial"/>
                <a:ea typeface="Questrial"/>
                <a:cs typeface="Questrial"/>
                <a:sym typeface="Questrial"/>
              </a:rPr>
              <a:t>FYBTECH</a:t>
            </a:r>
            <a:endParaRPr sz="2600" b="0" i="0" u="none" strike="noStrike" cap="none" dirty="0">
              <a:solidFill>
                <a:srgbClr val="FFFFFF"/>
              </a:solidFill>
              <a:latin typeface="Questrial"/>
              <a:ea typeface="Questrial"/>
              <a:cs typeface="Questrial"/>
              <a:sym typeface="Questrial"/>
            </a:endParaRPr>
          </a:p>
        </p:txBody>
      </p:sp>
      <p:pic>
        <p:nvPicPr>
          <p:cNvPr id="122" name="Google Shape;122;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10</a:t>
            </a:fld>
            <a:endParaRPr lang="en-US"/>
          </a:p>
        </p:txBody>
      </p:sp>
      <p:sp>
        <p:nvSpPr>
          <p:cNvPr id="7" name="Title 1"/>
          <p:cNvSpPr>
            <a:spLocks noGrp="1"/>
          </p:cNvSpPr>
          <p:nvPr>
            <p:ph type="title"/>
          </p:nvPr>
        </p:nvSpPr>
        <p:spPr>
          <a:xfrm>
            <a:off x="457200" y="223935"/>
            <a:ext cx="8153400" cy="990600"/>
          </a:xfrm>
        </p:spPr>
        <p:txBody>
          <a:bodyPr>
            <a:noAutofit/>
          </a:bodyPr>
          <a:lstStyle/>
          <a:p>
            <a:br>
              <a:rPr lang="en-GB" altLang="en-US" sz="3600" dirty="0"/>
            </a:br>
            <a:r>
              <a:rPr lang="en-GB" altLang="en-US" sz="3600" dirty="0"/>
              <a:t>Understanding the Problem</a:t>
            </a:r>
            <a:br>
              <a:rPr lang="en-GB" altLang="en-US" sz="3600" dirty="0"/>
            </a:br>
            <a:endParaRPr lang="en-US" sz="3600" dirty="0"/>
          </a:p>
        </p:txBody>
      </p:sp>
      <p:sp>
        <p:nvSpPr>
          <p:cNvPr id="8" name="Content Placeholder 2"/>
          <p:cNvSpPr>
            <a:spLocks noGrp="1"/>
          </p:cNvSpPr>
          <p:nvPr>
            <p:ph idx="1"/>
          </p:nvPr>
        </p:nvSpPr>
        <p:spPr>
          <a:xfrm>
            <a:off x="612648" y="1600200"/>
            <a:ext cx="8153400" cy="5105400"/>
          </a:xfrm>
        </p:spPr>
        <p:txBody>
          <a:bodyPr>
            <a:normAutofit lnSpcReduction="10000"/>
          </a:bodyPr>
          <a:lstStyle/>
          <a:p>
            <a:pPr algn="just"/>
            <a:r>
              <a:rPr lang="en-GB" altLang="en-US" sz="2600" dirty="0">
                <a:latin typeface="Tw Cen MT" panose="020B0602020104020603" pitchFamily="34" charset="0"/>
              </a:rPr>
              <a:t>To understand a problem</a:t>
            </a:r>
          </a:p>
          <a:p>
            <a:pPr lvl="1" algn="just"/>
            <a:r>
              <a:rPr lang="en-GB" altLang="en-US" dirty="0">
                <a:latin typeface="Tw Cen MT" panose="020B0602020104020603" pitchFamily="34" charset="0"/>
              </a:rPr>
              <a:t>We need to read and reread it till we understand every detail</a:t>
            </a:r>
          </a:p>
          <a:p>
            <a:pPr lvl="1" algn="just"/>
            <a:r>
              <a:rPr lang="en-GB" altLang="en-US" dirty="0">
                <a:latin typeface="Tw Cen MT" panose="020B0602020104020603" pitchFamily="34" charset="0"/>
              </a:rPr>
              <a:t>We need to dissect the problem into its component parts (e.g. problems and </a:t>
            </a:r>
            <a:r>
              <a:rPr lang="en-GB" altLang="en-US" b="1" dirty="0">
                <a:latin typeface="Tw Cen MT" panose="020B0602020104020603" pitchFamily="34" charset="0"/>
              </a:rPr>
              <a:t>sub-problems</a:t>
            </a:r>
            <a:r>
              <a:rPr lang="en-GB" altLang="en-US" dirty="0">
                <a:latin typeface="Tw Cen MT" panose="020B0602020104020603" pitchFamily="34" charset="0"/>
              </a:rPr>
              <a:t>) </a:t>
            </a:r>
          </a:p>
          <a:p>
            <a:pPr lvl="1" algn="just"/>
            <a:r>
              <a:rPr lang="en-GB" altLang="en-US" dirty="0">
                <a:latin typeface="Tw Cen MT" panose="020B0602020104020603" pitchFamily="34" charset="0"/>
              </a:rPr>
              <a:t>We need to remove any </a:t>
            </a:r>
            <a:r>
              <a:rPr lang="en-GB" altLang="en-US" b="1" dirty="0">
                <a:latin typeface="Tw Cen MT" panose="020B0602020104020603" pitchFamily="34" charset="0"/>
              </a:rPr>
              <a:t>ambiguity</a:t>
            </a:r>
            <a:r>
              <a:rPr lang="en-GB" altLang="en-US" dirty="0">
                <a:latin typeface="Tw Cen MT" panose="020B0602020104020603" pitchFamily="34" charset="0"/>
              </a:rPr>
              <a:t> </a:t>
            </a:r>
          </a:p>
          <a:p>
            <a:pPr lvl="1" algn="just"/>
            <a:r>
              <a:rPr lang="en-GB" altLang="en-US" dirty="0">
                <a:latin typeface="Tw Cen MT" panose="020B0602020104020603" pitchFamily="34" charset="0"/>
              </a:rPr>
              <a:t>We need to remove any information that is </a:t>
            </a:r>
            <a:r>
              <a:rPr lang="en-GB" altLang="en-US" b="1" dirty="0">
                <a:latin typeface="Tw Cen MT" panose="020B0602020104020603" pitchFamily="34" charset="0"/>
              </a:rPr>
              <a:t>extraneous</a:t>
            </a:r>
            <a:r>
              <a:rPr lang="en-GB" altLang="en-US" dirty="0">
                <a:latin typeface="Tw Cen MT" panose="020B0602020104020603" pitchFamily="34" charset="0"/>
              </a:rPr>
              <a:t> to the problem </a:t>
            </a:r>
          </a:p>
          <a:p>
            <a:pPr lvl="1" algn="just"/>
            <a:r>
              <a:rPr lang="en-GB" altLang="en-US" dirty="0">
                <a:latin typeface="Tw Cen MT" panose="020B0602020104020603" pitchFamily="34" charset="0"/>
              </a:rPr>
              <a:t>We need to determine our </a:t>
            </a:r>
            <a:r>
              <a:rPr lang="en-GB" altLang="en-US" b="1" dirty="0">
                <a:latin typeface="Tw Cen MT" panose="020B0602020104020603" pitchFamily="34" charset="0"/>
              </a:rPr>
              <a:t>knowns</a:t>
            </a:r>
            <a:r>
              <a:rPr lang="en-GB" altLang="en-US" dirty="0">
                <a:latin typeface="Tw Cen MT" panose="020B0602020104020603" pitchFamily="34" charset="0"/>
              </a:rPr>
              <a:t> and our </a:t>
            </a:r>
            <a:r>
              <a:rPr lang="en-GB" altLang="en-US" b="1" dirty="0">
                <a:latin typeface="Tw Cen MT" panose="020B0602020104020603" pitchFamily="34" charset="0"/>
              </a:rPr>
              <a:t>unknowns</a:t>
            </a:r>
          </a:p>
          <a:p>
            <a:pPr lvl="1" algn="just"/>
            <a:r>
              <a:rPr lang="en-GB" altLang="en-US" dirty="0">
                <a:latin typeface="Tw Cen MT" panose="020B0602020104020603" pitchFamily="34" charset="0"/>
              </a:rPr>
              <a:t>We need to be aware of any </a:t>
            </a:r>
            <a:r>
              <a:rPr lang="en-GB" altLang="en-US" b="1" dirty="0">
                <a:latin typeface="Tw Cen MT" panose="020B0602020104020603" pitchFamily="34" charset="0"/>
              </a:rPr>
              <a:t>assumptions</a:t>
            </a:r>
            <a:r>
              <a:rPr lang="en-GB" altLang="en-US" dirty="0">
                <a:latin typeface="Tw Cen MT" panose="020B0602020104020603" pitchFamily="34" charset="0"/>
              </a:rPr>
              <a:t> we are making. </a:t>
            </a:r>
          </a:p>
          <a:p>
            <a:endParaRPr lang="en-US" dirty="0">
              <a:latin typeface="Tw Cen MT" panose="020B0602020104020603" pitchFamily="34" charset="0"/>
            </a:endParaRPr>
          </a:p>
        </p:txBody>
      </p:sp>
    </p:spTree>
    <p:extLst>
      <p:ext uri="{BB962C8B-B14F-4D97-AF65-F5344CB8AC3E}">
        <p14:creationId xmlns:p14="http://schemas.microsoft.com/office/powerpoint/2010/main" val="425830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11</a:t>
            </a:fld>
            <a:endParaRPr lang="en-US"/>
          </a:p>
        </p:txBody>
      </p:sp>
      <p:sp>
        <p:nvSpPr>
          <p:cNvPr id="7" name="Title 1"/>
          <p:cNvSpPr>
            <a:spLocks noGrp="1"/>
          </p:cNvSpPr>
          <p:nvPr>
            <p:ph type="title"/>
          </p:nvPr>
        </p:nvSpPr>
        <p:spPr>
          <a:xfrm>
            <a:off x="457200" y="76200"/>
            <a:ext cx="7924800" cy="990600"/>
          </a:xfrm>
        </p:spPr>
        <p:txBody>
          <a:bodyPr>
            <a:normAutofit/>
          </a:bodyPr>
          <a:lstStyle/>
          <a:p>
            <a:r>
              <a:rPr lang="en-GB" altLang="en-US" sz="3200" dirty="0"/>
              <a:t>Devise a plan to the solve the problem</a:t>
            </a:r>
            <a:endParaRPr lang="en-US" sz="3200" dirty="0"/>
          </a:p>
        </p:txBody>
      </p:sp>
      <p:sp>
        <p:nvSpPr>
          <p:cNvPr id="8" name="Content Placeholder 2"/>
          <p:cNvSpPr>
            <a:spLocks noGrp="1"/>
          </p:cNvSpPr>
          <p:nvPr>
            <p:ph idx="1"/>
          </p:nvPr>
        </p:nvSpPr>
        <p:spPr>
          <a:xfrm>
            <a:off x="612648" y="1524000"/>
            <a:ext cx="8153400" cy="5257800"/>
          </a:xfrm>
        </p:spPr>
        <p:txBody>
          <a:bodyPr>
            <a:normAutofit fontScale="85000" lnSpcReduction="20000"/>
          </a:bodyPr>
          <a:lstStyle/>
          <a:p>
            <a:pPr algn="just">
              <a:lnSpc>
                <a:spcPct val="90000"/>
              </a:lnSpc>
            </a:pPr>
            <a:r>
              <a:rPr lang="en-GB" altLang="en-US" sz="3300" dirty="0">
                <a:latin typeface="Tw Cen MT" panose="020B0602020104020603" pitchFamily="34" charset="0"/>
              </a:rPr>
              <a:t>If a problem contains a set of sub-problems, in what order are you going to solve them?</a:t>
            </a:r>
          </a:p>
          <a:p>
            <a:pPr algn="just">
              <a:lnSpc>
                <a:spcPct val="90000"/>
              </a:lnSpc>
            </a:pPr>
            <a:r>
              <a:rPr lang="en-GB" altLang="en-US" sz="3300" dirty="0">
                <a:latin typeface="Tw Cen MT" panose="020B0602020104020603" pitchFamily="34" charset="0"/>
              </a:rPr>
              <a:t>How are you going to represent the problem:</a:t>
            </a:r>
          </a:p>
          <a:p>
            <a:pPr lvl="1" algn="just">
              <a:lnSpc>
                <a:spcPct val="90000"/>
              </a:lnSpc>
            </a:pPr>
            <a:r>
              <a:rPr lang="en-GB" altLang="en-US" sz="3300" dirty="0">
                <a:latin typeface="Tw Cen MT" panose="020B0602020104020603" pitchFamily="34" charset="0"/>
              </a:rPr>
              <a:t>Numerically?</a:t>
            </a:r>
          </a:p>
          <a:p>
            <a:pPr lvl="1" algn="just">
              <a:lnSpc>
                <a:spcPct val="90000"/>
              </a:lnSpc>
            </a:pPr>
            <a:r>
              <a:rPr lang="en-GB" altLang="en-US" sz="3300" dirty="0">
                <a:latin typeface="Tw Cen MT" panose="020B0602020104020603" pitchFamily="34" charset="0"/>
              </a:rPr>
              <a:t>Graphically? </a:t>
            </a:r>
          </a:p>
          <a:p>
            <a:pPr lvl="1" algn="just">
              <a:lnSpc>
                <a:spcPct val="90000"/>
              </a:lnSpc>
            </a:pPr>
            <a:r>
              <a:rPr lang="en-GB" altLang="en-US" sz="3300" dirty="0">
                <a:latin typeface="Tw Cen MT" panose="020B0602020104020603" pitchFamily="34" charset="0"/>
              </a:rPr>
              <a:t>Tabular data? </a:t>
            </a:r>
          </a:p>
          <a:p>
            <a:pPr lvl="1" algn="just">
              <a:lnSpc>
                <a:spcPct val="90000"/>
              </a:lnSpc>
            </a:pPr>
            <a:r>
              <a:rPr lang="en-GB" altLang="en-US" sz="3300" dirty="0">
                <a:latin typeface="Tw Cen MT" panose="020B0602020104020603" pitchFamily="34" charset="0"/>
              </a:rPr>
              <a:t>Natural language? </a:t>
            </a:r>
          </a:p>
          <a:p>
            <a:pPr algn="just">
              <a:lnSpc>
                <a:spcPct val="90000"/>
              </a:lnSpc>
            </a:pPr>
            <a:r>
              <a:rPr lang="en-GB" altLang="en-US" sz="3300" dirty="0">
                <a:latin typeface="Tw Cen MT" panose="020B0602020104020603" pitchFamily="34" charset="0"/>
              </a:rPr>
              <a:t>Does the problem lend itself to a particular problem solving strategy or strategies:</a:t>
            </a:r>
          </a:p>
          <a:p>
            <a:pPr lvl="1" algn="just">
              <a:lnSpc>
                <a:spcPct val="90000"/>
              </a:lnSpc>
            </a:pPr>
            <a:r>
              <a:rPr lang="en-GB" altLang="en-US" sz="3300" dirty="0">
                <a:latin typeface="Tw Cen MT" panose="020B0602020104020603" pitchFamily="34" charset="0"/>
              </a:rPr>
              <a:t>Working backwards?</a:t>
            </a:r>
          </a:p>
          <a:p>
            <a:pPr lvl="1" algn="just">
              <a:lnSpc>
                <a:spcPct val="90000"/>
              </a:lnSpc>
            </a:pPr>
            <a:r>
              <a:rPr lang="en-GB" altLang="en-US" sz="3300" dirty="0">
                <a:latin typeface="Tw Cen MT" panose="020B0602020104020603" pitchFamily="34" charset="0"/>
              </a:rPr>
              <a:t>Logical reasoning? </a:t>
            </a:r>
          </a:p>
          <a:p>
            <a:pPr lvl="1" algn="just">
              <a:lnSpc>
                <a:spcPct val="90000"/>
              </a:lnSpc>
            </a:pPr>
            <a:r>
              <a:rPr lang="en-GB" altLang="en-US" sz="3300" dirty="0">
                <a:latin typeface="Tw Cen MT" panose="020B0602020104020603" pitchFamily="34" charset="0"/>
              </a:rPr>
              <a:t>Finding a pattern?</a:t>
            </a:r>
          </a:p>
          <a:p>
            <a:pPr lvl="1" algn="just">
              <a:lnSpc>
                <a:spcPct val="90000"/>
              </a:lnSpc>
            </a:pPr>
            <a:r>
              <a:rPr lang="en-GB" altLang="en-US" sz="3300" dirty="0">
                <a:latin typeface="Tw Cen MT" panose="020B0602020104020603" pitchFamily="34" charset="0"/>
              </a:rPr>
              <a:t>Accounting for all possibilities?  </a:t>
            </a:r>
          </a:p>
          <a:p>
            <a:endParaRPr lang="en-US" dirty="0">
              <a:latin typeface="Tw Cen MT" panose="020B0602020104020603" pitchFamily="34" charset="0"/>
            </a:endParaRPr>
          </a:p>
        </p:txBody>
      </p:sp>
    </p:spTree>
    <p:extLst>
      <p:ext uri="{BB962C8B-B14F-4D97-AF65-F5344CB8AC3E}">
        <p14:creationId xmlns:p14="http://schemas.microsoft.com/office/powerpoint/2010/main" val="208339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12</a:t>
            </a:fld>
            <a:endParaRPr lang="en-US"/>
          </a:p>
        </p:txBody>
      </p:sp>
      <p:sp>
        <p:nvSpPr>
          <p:cNvPr id="7" name="Title 1"/>
          <p:cNvSpPr>
            <a:spLocks noGrp="1"/>
          </p:cNvSpPr>
          <p:nvPr>
            <p:ph type="title"/>
          </p:nvPr>
        </p:nvSpPr>
        <p:spPr>
          <a:xfrm>
            <a:off x="457200" y="194388"/>
            <a:ext cx="8153400" cy="990600"/>
          </a:xfrm>
        </p:spPr>
        <p:txBody>
          <a:bodyPr/>
          <a:lstStyle/>
          <a:p>
            <a:r>
              <a:rPr lang="en-GB" altLang="en-US" dirty="0"/>
              <a:t>Carry Out the Plan</a:t>
            </a:r>
            <a:endParaRPr lang="en-US" dirty="0"/>
          </a:p>
        </p:txBody>
      </p:sp>
      <p:sp>
        <p:nvSpPr>
          <p:cNvPr id="8" name="Content Placeholder 2"/>
          <p:cNvSpPr>
            <a:spLocks noGrp="1"/>
          </p:cNvSpPr>
          <p:nvPr>
            <p:ph idx="1"/>
          </p:nvPr>
        </p:nvSpPr>
        <p:spPr>
          <a:xfrm>
            <a:off x="612648" y="1600200"/>
            <a:ext cx="8153400" cy="4876800"/>
          </a:xfrm>
        </p:spPr>
        <p:txBody>
          <a:bodyPr>
            <a:normAutofit/>
          </a:bodyPr>
          <a:lstStyle/>
          <a:p>
            <a:pPr algn="just"/>
            <a:r>
              <a:rPr lang="en-GB" altLang="en-US" sz="2400" dirty="0">
                <a:latin typeface="Tw Cen MT" panose="020B0602020104020603" pitchFamily="34" charset="0"/>
              </a:rPr>
              <a:t>Consider the following problem:</a:t>
            </a:r>
          </a:p>
          <a:p>
            <a:pPr lvl="1" algn="just">
              <a:buNone/>
            </a:pPr>
            <a:r>
              <a:rPr lang="en-GB" altLang="en-US" sz="2400" i="1" dirty="0">
                <a:latin typeface="Tw Cen MT" panose="020B0602020104020603" pitchFamily="34" charset="0"/>
              </a:rPr>
              <a:t>	</a:t>
            </a:r>
            <a:r>
              <a:rPr lang="en-GB" altLang="en-US" sz="2400" i="1" dirty="0">
                <a:solidFill>
                  <a:srgbClr val="990033"/>
                </a:solidFill>
                <a:latin typeface="Tw Cen MT" panose="020B0602020104020603" pitchFamily="34" charset="0"/>
              </a:rPr>
              <a:t>In a room with ten people, everyone shakes hands with everyone else exactly once. In total, how many handshakes are there?</a:t>
            </a:r>
          </a:p>
          <a:p>
            <a:pPr algn="just"/>
            <a:r>
              <a:rPr lang="en-GB" altLang="en-US" sz="2400" dirty="0">
                <a:latin typeface="Tw Cen MT" panose="020B0602020104020603" pitchFamily="34" charset="0"/>
              </a:rPr>
              <a:t>How would you represent and solve the problem? </a:t>
            </a:r>
          </a:p>
          <a:p>
            <a:pPr algn="just"/>
            <a:r>
              <a:rPr lang="en-GB" altLang="en-US" sz="2400" dirty="0">
                <a:latin typeface="Tw Cen MT" panose="020B0602020104020603" pitchFamily="34" charset="0"/>
              </a:rPr>
              <a:t>Different strategies to be used</a:t>
            </a:r>
          </a:p>
        </p:txBody>
      </p:sp>
    </p:spTree>
    <p:extLst>
      <p:ext uri="{BB962C8B-B14F-4D97-AF65-F5344CB8AC3E}">
        <p14:creationId xmlns:p14="http://schemas.microsoft.com/office/powerpoint/2010/main" val="352168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13</a:t>
            </a:fld>
            <a:endParaRPr lang="en-US"/>
          </a:p>
        </p:txBody>
      </p:sp>
      <p:sp>
        <p:nvSpPr>
          <p:cNvPr id="7" name="Title 1"/>
          <p:cNvSpPr>
            <a:spLocks noGrp="1"/>
          </p:cNvSpPr>
          <p:nvPr>
            <p:ph type="title"/>
          </p:nvPr>
        </p:nvSpPr>
        <p:spPr>
          <a:xfrm>
            <a:off x="533400" y="228600"/>
            <a:ext cx="8153400" cy="990600"/>
          </a:xfrm>
        </p:spPr>
        <p:txBody>
          <a:bodyPr/>
          <a:lstStyle/>
          <a:p>
            <a:pPr algn="just"/>
            <a:r>
              <a:rPr lang="en-GB" altLang="en-US" dirty="0"/>
              <a:t>Assessing the Results</a:t>
            </a:r>
            <a:endParaRPr lang="en-US" dirty="0"/>
          </a:p>
        </p:txBody>
      </p:sp>
      <p:sp>
        <p:nvSpPr>
          <p:cNvPr id="8" name="Content Placeholder 2"/>
          <p:cNvSpPr>
            <a:spLocks noGrp="1"/>
          </p:cNvSpPr>
          <p:nvPr>
            <p:ph idx="1"/>
          </p:nvPr>
        </p:nvSpPr>
        <p:spPr>
          <a:xfrm>
            <a:off x="612648" y="1447800"/>
            <a:ext cx="8153400" cy="5029200"/>
          </a:xfrm>
        </p:spPr>
        <p:txBody>
          <a:bodyPr>
            <a:noAutofit/>
          </a:bodyPr>
          <a:lstStyle/>
          <a:p>
            <a:pPr algn="just"/>
            <a:r>
              <a:rPr lang="en-GB" altLang="en-US" sz="2400" dirty="0">
                <a:latin typeface="Tw Cen MT" panose="020B0602020104020603" pitchFamily="34" charset="0"/>
              </a:rPr>
              <a:t>It is very unusual when solving complex problems to achieve the correct result first time round. </a:t>
            </a:r>
          </a:p>
          <a:p>
            <a:pPr algn="just"/>
            <a:r>
              <a:rPr lang="en-GB" altLang="en-US" sz="2400" dirty="0">
                <a:latin typeface="Tw Cen MT" panose="020B0602020104020603" pitchFamily="34" charset="0"/>
              </a:rPr>
              <a:t>To verify our solutions are correct, we need to take a few steps backwards: </a:t>
            </a:r>
          </a:p>
          <a:p>
            <a:pPr lvl="1" algn="just"/>
            <a:r>
              <a:rPr lang="en-GB" altLang="en-US" sz="2400" dirty="0">
                <a:latin typeface="Tw Cen MT" panose="020B0602020104020603" pitchFamily="34" charset="0"/>
              </a:rPr>
              <a:t>Was our understanding of the problem correct? </a:t>
            </a:r>
          </a:p>
          <a:p>
            <a:pPr lvl="1" algn="just"/>
            <a:r>
              <a:rPr lang="en-GB" altLang="en-US" sz="2400" dirty="0">
                <a:latin typeface="Tw Cen MT" panose="020B0602020104020603" pitchFamily="34" charset="0"/>
              </a:rPr>
              <a:t>Did we overlook anything?</a:t>
            </a:r>
          </a:p>
          <a:p>
            <a:pPr lvl="1" algn="just"/>
            <a:r>
              <a:rPr lang="en-GB" altLang="en-US" sz="2400" dirty="0">
                <a:latin typeface="Tw Cen MT" panose="020B0602020104020603" pitchFamily="34" charset="0"/>
              </a:rPr>
              <a:t>Did we choose the correct strategy?</a:t>
            </a:r>
          </a:p>
          <a:p>
            <a:pPr lvl="1" algn="just"/>
            <a:r>
              <a:rPr lang="en-GB" altLang="en-US" sz="2400" dirty="0">
                <a:latin typeface="Tw Cen MT" panose="020B0602020104020603" pitchFamily="34" charset="0"/>
              </a:rPr>
              <a:t>Did we employ that strategy correctly? </a:t>
            </a:r>
          </a:p>
          <a:p>
            <a:pPr lvl="1" algn="just"/>
            <a:r>
              <a:rPr lang="en-GB" altLang="en-US" sz="2400" dirty="0">
                <a:latin typeface="Tw Cen MT" panose="020B0602020104020603" pitchFamily="34" charset="0"/>
              </a:rPr>
              <a:t>Have we made any incorrect or unwitting assumptions? </a:t>
            </a:r>
          </a:p>
          <a:p>
            <a:pPr algn="just"/>
            <a:r>
              <a:rPr lang="en-GB" altLang="en-US" sz="2400" dirty="0">
                <a:latin typeface="Tw Cen MT" panose="020B0602020104020603" pitchFamily="34" charset="0"/>
              </a:rPr>
              <a:t>However, it is often very difficult to spot our own mistakes. It is often better, therefore, to have somebody else verify our solutions for us.</a:t>
            </a:r>
          </a:p>
          <a:p>
            <a:endParaRPr lang="en-US" sz="2400" dirty="0">
              <a:latin typeface="Tw Cen MT" panose="020B0602020104020603" pitchFamily="34" charset="0"/>
            </a:endParaRPr>
          </a:p>
        </p:txBody>
      </p:sp>
    </p:spTree>
    <p:extLst>
      <p:ext uri="{BB962C8B-B14F-4D97-AF65-F5344CB8AC3E}">
        <p14:creationId xmlns:p14="http://schemas.microsoft.com/office/powerpoint/2010/main" val="348158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14</a:t>
            </a:fld>
            <a:endParaRPr lang="en-US"/>
          </a:p>
        </p:txBody>
      </p:sp>
      <p:sp>
        <p:nvSpPr>
          <p:cNvPr id="7" name="Title 1"/>
          <p:cNvSpPr>
            <a:spLocks noGrp="1"/>
          </p:cNvSpPr>
          <p:nvPr>
            <p:ph type="title"/>
          </p:nvPr>
        </p:nvSpPr>
        <p:spPr>
          <a:xfrm>
            <a:off x="530290" y="228600"/>
            <a:ext cx="8153400" cy="990600"/>
          </a:xfrm>
        </p:spPr>
        <p:txBody>
          <a:bodyPr/>
          <a:lstStyle/>
          <a:p>
            <a:r>
              <a:rPr lang="en-US" sz="4000" dirty="0" err="1"/>
              <a:t>Contd</a:t>
            </a:r>
            <a:r>
              <a:rPr lang="en-US" sz="4000" dirty="0"/>
              <a:t>…</a:t>
            </a:r>
          </a:p>
        </p:txBody>
      </p:sp>
      <p:sp>
        <p:nvSpPr>
          <p:cNvPr id="8" name="Content Placeholder 2"/>
          <p:cNvSpPr>
            <a:spLocks noGrp="1"/>
          </p:cNvSpPr>
          <p:nvPr>
            <p:ph idx="1"/>
          </p:nvPr>
        </p:nvSpPr>
        <p:spPr>
          <a:xfrm>
            <a:off x="612648" y="1600200"/>
            <a:ext cx="8153400" cy="4953000"/>
          </a:xfrm>
        </p:spPr>
        <p:txBody>
          <a:bodyPr>
            <a:normAutofit lnSpcReduction="10000"/>
          </a:bodyPr>
          <a:lstStyle/>
          <a:p>
            <a:pPr algn="just"/>
            <a:r>
              <a:rPr lang="en-GB" altLang="en-US" dirty="0">
                <a:latin typeface="Tw Cen MT" panose="020B0602020104020603" pitchFamily="34" charset="0"/>
              </a:rPr>
              <a:t>Sometimes solutions appear correct, but are in fact wrong, due to an initial misunderstanding of a problem</a:t>
            </a:r>
            <a:r>
              <a:rPr lang="en-GB" altLang="en-US" b="1" dirty="0">
                <a:latin typeface="Tw Cen MT" panose="020B0602020104020603" pitchFamily="34" charset="0"/>
              </a:rPr>
              <a:t> </a:t>
            </a:r>
            <a:r>
              <a:rPr lang="en-GB" altLang="en-US" dirty="0">
                <a:latin typeface="Tw Cen MT" panose="020B0602020104020603" pitchFamily="34" charset="0"/>
              </a:rPr>
              <a:t>(What Vickers calls, </a:t>
            </a:r>
            <a:r>
              <a:rPr lang="en-GB" altLang="en-US" b="1" dirty="0">
                <a:latin typeface="Tw Cen MT" panose="020B0602020104020603" pitchFamily="34" charset="0"/>
              </a:rPr>
              <a:t>errors of the third kind</a:t>
            </a:r>
            <a:r>
              <a:rPr lang="en-GB" altLang="en-US" dirty="0">
                <a:latin typeface="Tw Cen MT" panose="020B0602020104020603" pitchFamily="34" charset="0"/>
              </a:rPr>
              <a:t>). </a:t>
            </a:r>
          </a:p>
          <a:p>
            <a:pPr algn="just"/>
            <a:r>
              <a:rPr lang="en-GB" altLang="en-US" dirty="0">
                <a:latin typeface="Tw Cen MT" panose="020B0602020104020603" pitchFamily="34" charset="0"/>
              </a:rPr>
              <a:t>If you have misunderstood a problem, it does not matter how good a coder you are, your program will not work as it is supposed to. </a:t>
            </a:r>
          </a:p>
          <a:p>
            <a:pPr algn="just"/>
            <a:r>
              <a:rPr lang="en-GB" altLang="en-US" dirty="0">
                <a:latin typeface="Tw Cen MT" panose="020B0602020104020603" pitchFamily="34" charset="0"/>
              </a:rPr>
              <a:t>Therefore getting the problem-solving part of programming right is absolutely essential if we are to build programs that work as they are supposed to work.   </a:t>
            </a:r>
          </a:p>
          <a:p>
            <a:pPr>
              <a:buNone/>
            </a:pPr>
            <a:endParaRPr lang="en-GB" alt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247576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15</a:t>
            </a:fld>
            <a:endParaRPr lang="en-US"/>
          </a:p>
        </p:txBody>
      </p:sp>
      <p:sp>
        <p:nvSpPr>
          <p:cNvPr id="9" name="Title 1"/>
          <p:cNvSpPr>
            <a:spLocks noGrp="1"/>
          </p:cNvSpPr>
          <p:nvPr>
            <p:ph type="title"/>
          </p:nvPr>
        </p:nvSpPr>
        <p:spPr>
          <a:xfrm>
            <a:off x="457200" y="0"/>
            <a:ext cx="7608627" cy="1143000"/>
          </a:xfrm>
        </p:spPr>
        <p:txBody>
          <a:bodyPr/>
          <a:lstStyle/>
          <a:p>
            <a:r>
              <a:rPr lang="en-GB" altLang="en-US" sz="3600" dirty="0"/>
              <a:t>Describing What you have Learned</a:t>
            </a:r>
            <a:endParaRPr lang="en-US" sz="3600" dirty="0"/>
          </a:p>
        </p:txBody>
      </p:sp>
      <p:sp>
        <p:nvSpPr>
          <p:cNvPr id="10" name="Content Placeholder 2"/>
          <p:cNvSpPr>
            <a:spLocks noGrp="1"/>
          </p:cNvSpPr>
          <p:nvPr>
            <p:ph idx="1"/>
          </p:nvPr>
        </p:nvSpPr>
        <p:spPr>
          <a:xfrm>
            <a:off x="612648" y="1600200"/>
            <a:ext cx="8153400" cy="4876800"/>
          </a:xfrm>
        </p:spPr>
        <p:txBody>
          <a:bodyPr>
            <a:normAutofit fontScale="92500"/>
          </a:bodyPr>
          <a:lstStyle/>
          <a:p>
            <a:pPr algn="just"/>
            <a:r>
              <a:rPr lang="en-GB" altLang="en-US" dirty="0">
                <a:latin typeface="Tw Cen MT" panose="020B0602020104020603" pitchFamily="34" charset="0"/>
              </a:rPr>
              <a:t>You can only become a good problem solver by reflecting on your experiences of problem solving.</a:t>
            </a:r>
          </a:p>
          <a:p>
            <a:pPr algn="just"/>
            <a:r>
              <a:rPr lang="en-GB" altLang="en-US" dirty="0">
                <a:latin typeface="Tw Cen MT" panose="020B0602020104020603" pitchFamily="34" charset="0"/>
              </a:rPr>
              <a:t>Keeping a record of problems you have attempted, your success, failures, the approaches you have used, etc. will:</a:t>
            </a:r>
          </a:p>
          <a:p>
            <a:pPr lvl="1" algn="just"/>
            <a:r>
              <a:rPr lang="en-GB" altLang="en-US" dirty="0">
                <a:latin typeface="Tw Cen MT" panose="020B0602020104020603" pitchFamily="34" charset="0"/>
              </a:rPr>
              <a:t>Broaden your problem solving repertoire </a:t>
            </a:r>
          </a:p>
          <a:p>
            <a:pPr lvl="1" algn="just"/>
            <a:r>
              <a:rPr lang="en-GB" altLang="en-US" dirty="0">
                <a:latin typeface="Tw Cen MT" panose="020B0602020104020603" pitchFamily="34" charset="0"/>
              </a:rPr>
              <a:t>Help you to recognize similarities/patterns in problems</a:t>
            </a:r>
          </a:p>
          <a:p>
            <a:pPr lvl="1" algn="just"/>
            <a:r>
              <a:rPr lang="en-GB" altLang="en-US" dirty="0">
                <a:latin typeface="Tw Cen MT" panose="020B0602020104020603" pitchFamily="34" charset="0"/>
              </a:rPr>
              <a:t>Help you identify and fix logical or implementation errors</a:t>
            </a:r>
          </a:p>
          <a:p>
            <a:pPr lvl="1" algn="just"/>
            <a:r>
              <a:rPr lang="en-GB" altLang="en-US" dirty="0">
                <a:latin typeface="Tw Cen MT" panose="020B0602020104020603" pitchFamily="34" charset="0"/>
              </a:rPr>
              <a:t>Help you to solve problems faster and more effectively</a:t>
            </a:r>
          </a:p>
          <a:p>
            <a:pPr lvl="1">
              <a:buNone/>
            </a:pPr>
            <a:endParaRPr lang="en-GB" alt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413330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16</a:t>
            </a:fld>
            <a:endParaRPr lang="en-US"/>
          </a:p>
        </p:txBody>
      </p:sp>
      <p:sp>
        <p:nvSpPr>
          <p:cNvPr id="9" name="Title 1"/>
          <p:cNvSpPr>
            <a:spLocks noGrp="1"/>
          </p:cNvSpPr>
          <p:nvPr>
            <p:ph type="title"/>
          </p:nvPr>
        </p:nvSpPr>
        <p:spPr>
          <a:xfrm>
            <a:off x="457200" y="214604"/>
            <a:ext cx="7090012" cy="990600"/>
          </a:xfrm>
        </p:spPr>
        <p:txBody>
          <a:bodyPr/>
          <a:lstStyle/>
          <a:p>
            <a:pPr algn="just"/>
            <a:r>
              <a:rPr lang="en-GB" altLang="en-US" sz="4000" dirty="0"/>
              <a:t>Documenting the Solution</a:t>
            </a:r>
            <a:endParaRPr lang="en-US" sz="4000" dirty="0"/>
          </a:p>
        </p:txBody>
      </p:sp>
      <p:sp>
        <p:nvSpPr>
          <p:cNvPr id="10" name="Content Placeholder 2"/>
          <p:cNvSpPr>
            <a:spLocks noGrp="1"/>
          </p:cNvSpPr>
          <p:nvPr>
            <p:ph idx="1"/>
          </p:nvPr>
        </p:nvSpPr>
        <p:spPr>
          <a:xfrm>
            <a:off x="612648" y="1600200"/>
            <a:ext cx="8302752" cy="4876800"/>
          </a:xfrm>
        </p:spPr>
        <p:txBody>
          <a:bodyPr>
            <a:normAutofit fontScale="92500" lnSpcReduction="10000"/>
          </a:bodyPr>
          <a:lstStyle/>
          <a:p>
            <a:pPr algn="just"/>
            <a:r>
              <a:rPr lang="en-GB" altLang="en-US" dirty="0">
                <a:latin typeface="Tw Cen MT" panose="020B0602020104020603" pitchFamily="34" charset="0"/>
              </a:rPr>
              <a:t>Documenting a solution will help you to </a:t>
            </a:r>
            <a:r>
              <a:rPr lang="en-GB" altLang="en-US" b="1" dirty="0">
                <a:latin typeface="Tw Cen MT" panose="020B0602020104020603" pitchFamily="34" charset="0"/>
              </a:rPr>
              <a:t>generalize</a:t>
            </a:r>
            <a:r>
              <a:rPr lang="en-GB" altLang="en-US" dirty="0">
                <a:latin typeface="Tw Cen MT" panose="020B0602020104020603" pitchFamily="34" charset="0"/>
              </a:rPr>
              <a:t> your approach to other similar problems. </a:t>
            </a:r>
            <a:endParaRPr lang="en-GB" altLang="en-US" sz="1200" i="1" dirty="0">
              <a:solidFill>
                <a:srgbClr val="990033"/>
              </a:solidFill>
              <a:latin typeface="Tw Cen MT" panose="020B0602020104020603" pitchFamily="34" charset="0"/>
            </a:endParaRPr>
          </a:p>
          <a:p>
            <a:r>
              <a:rPr lang="en-GB" altLang="en-US" dirty="0">
                <a:latin typeface="Tw Cen MT" panose="020B0602020104020603" pitchFamily="34" charset="0"/>
              </a:rPr>
              <a:t>Do you recognize the following type of problem? How would you solve it? </a:t>
            </a:r>
            <a:br>
              <a:rPr lang="en-GB" altLang="en-US" dirty="0">
                <a:latin typeface="Tw Cen MT" panose="020B0602020104020603" pitchFamily="34" charset="0"/>
              </a:rPr>
            </a:br>
            <a:endParaRPr lang="en-GB" altLang="en-US" sz="2200" dirty="0">
              <a:latin typeface="Tw Cen MT" panose="020B0602020104020603" pitchFamily="34" charset="0"/>
            </a:endParaRPr>
          </a:p>
          <a:p>
            <a:pPr marL="0" indent="0" algn="just">
              <a:buNone/>
            </a:pPr>
            <a:r>
              <a:rPr lang="en-GB" altLang="en-US" sz="2200" i="1" dirty="0">
                <a:solidFill>
                  <a:srgbClr val="990033"/>
                </a:solidFill>
                <a:latin typeface="Tw Cen MT" panose="020B0602020104020603" pitchFamily="34" charset="0"/>
              </a:rPr>
              <a:t>Carlos and his friends have a fantasy football league in which each team will play each other three times. The teams are Medellin, Cali, Antigua, Leon, Juarez, Quito and Lima. How many games will be played in all? </a:t>
            </a:r>
            <a:br>
              <a:rPr lang="en-GB" altLang="en-US" sz="2200" i="1" dirty="0">
                <a:solidFill>
                  <a:srgbClr val="990033"/>
                </a:solidFill>
                <a:latin typeface="Tw Cen MT" panose="020B0602020104020603" pitchFamily="34" charset="0"/>
              </a:rPr>
            </a:br>
            <a:endParaRPr lang="en-GB" altLang="en-US" sz="2200" dirty="0">
              <a:latin typeface="Tw Cen MT" panose="020B0602020104020603" pitchFamily="34" charset="0"/>
            </a:endParaRPr>
          </a:p>
          <a:p>
            <a:pPr algn="just"/>
            <a:r>
              <a:rPr lang="en-GB" altLang="en-US" dirty="0">
                <a:latin typeface="Tw Cen MT" panose="020B0602020104020603" pitchFamily="34" charset="0"/>
              </a:rPr>
              <a:t>It will also prevent you forgetting how you arrived at your solutions.</a:t>
            </a:r>
          </a:p>
          <a:p>
            <a:pPr algn="just"/>
            <a:r>
              <a:rPr lang="en-GB" altLang="en-US" dirty="0">
                <a:latin typeface="Tw Cen MT" panose="020B0602020104020603" pitchFamily="34" charset="0"/>
              </a:rPr>
              <a:t>In the long run, it will make you a better problem solver and eventually a better programmer. </a:t>
            </a:r>
          </a:p>
          <a:p>
            <a:pPr marL="0" indent="0" algn="just">
              <a:buNone/>
            </a:pPr>
            <a:endParaRPr lang="en-US" dirty="0">
              <a:latin typeface="Tw Cen MT" panose="020B0602020104020603" pitchFamily="34" charset="0"/>
            </a:endParaRPr>
          </a:p>
        </p:txBody>
      </p:sp>
    </p:spTree>
    <p:extLst>
      <p:ext uri="{BB962C8B-B14F-4D97-AF65-F5344CB8AC3E}">
        <p14:creationId xmlns:p14="http://schemas.microsoft.com/office/powerpoint/2010/main" val="2309323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17</a:t>
            </a:fld>
            <a:endParaRPr lang="en-US"/>
          </a:p>
        </p:txBody>
      </p:sp>
      <p:sp>
        <p:nvSpPr>
          <p:cNvPr id="9" name="Title 1"/>
          <p:cNvSpPr>
            <a:spLocks noGrp="1"/>
          </p:cNvSpPr>
          <p:nvPr>
            <p:ph type="title"/>
          </p:nvPr>
        </p:nvSpPr>
        <p:spPr>
          <a:xfrm>
            <a:off x="457200" y="228600"/>
            <a:ext cx="8153400" cy="990600"/>
          </a:xfrm>
        </p:spPr>
        <p:txBody>
          <a:bodyPr/>
          <a:lstStyle/>
          <a:p>
            <a:r>
              <a:rPr lang="en-US" altLang="en-US" sz="4000" dirty="0"/>
              <a:t>Computer Problem-Solving</a:t>
            </a:r>
            <a:endParaRPr lang="en-US" sz="4000" dirty="0"/>
          </a:p>
        </p:txBody>
      </p:sp>
      <p:pic>
        <p:nvPicPr>
          <p:cNvPr id="10" name="Picture 4" descr="c06f02"/>
          <p:cNvPicPr preferRelativeResize="0">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12648" y="1828800"/>
            <a:ext cx="832869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95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18</a:t>
            </a:fld>
            <a:endParaRPr lang="en-US"/>
          </a:p>
        </p:txBody>
      </p:sp>
      <p:sp>
        <p:nvSpPr>
          <p:cNvPr id="9" name="Title 1"/>
          <p:cNvSpPr>
            <a:spLocks noGrp="1"/>
          </p:cNvSpPr>
          <p:nvPr>
            <p:ph type="title"/>
          </p:nvPr>
        </p:nvSpPr>
        <p:spPr>
          <a:xfrm>
            <a:off x="457200" y="152400"/>
            <a:ext cx="7267433" cy="990600"/>
          </a:xfrm>
        </p:spPr>
        <p:txBody>
          <a:bodyPr>
            <a:noAutofit/>
          </a:bodyPr>
          <a:lstStyle/>
          <a:p>
            <a:r>
              <a:rPr lang="en-US" altLang="en-US" sz="2800" dirty="0"/>
              <a:t>The Interactions Between Problem-Solving Phases</a:t>
            </a:r>
            <a:endParaRPr lang="en-US" sz="2800" dirty="0"/>
          </a:p>
        </p:txBody>
      </p:sp>
      <p:pic>
        <p:nvPicPr>
          <p:cNvPr id="10" name="Picture 4" descr="c06f03"/>
          <p:cNvPicPr preferRelativeResize="0">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12648" y="1752600"/>
            <a:ext cx="7693152" cy="4945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3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19</a:t>
            </a:fld>
            <a:endParaRPr lang="en-US"/>
          </a:p>
        </p:txBody>
      </p:sp>
      <p:sp>
        <p:nvSpPr>
          <p:cNvPr id="7" name="Title 1"/>
          <p:cNvSpPr>
            <a:spLocks noGrp="1"/>
          </p:cNvSpPr>
          <p:nvPr>
            <p:ph type="title"/>
          </p:nvPr>
        </p:nvSpPr>
        <p:spPr>
          <a:xfrm>
            <a:off x="533400" y="201235"/>
            <a:ext cx="7791734" cy="825759"/>
          </a:xfrm>
        </p:spPr>
        <p:txBody>
          <a:bodyPr>
            <a:noAutofit/>
          </a:bodyPr>
          <a:lstStyle/>
          <a:p>
            <a:r>
              <a:rPr lang="en-US" sz="3200" dirty="0"/>
              <a:t>Conveying solution in a formal language</a:t>
            </a:r>
          </a:p>
        </p:txBody>
      </p:sp>
      <p:sp>
        <p:nvSpPr>
          <p:cNvPr id="8" name="Content Placeholder 2"/>
          <p:cNvSpPr>
            <a:spLocks noGrp="1"/>
          </p:cNvSpPr>
          <p:nvPr>
            <p:ph idx="1"/>
          </p:nvPr>
        </p:nvSpPr>
        <p:spPr>
          <a:xfrm>
            <a:off x="612648" y="1600200"/>
            <a:ext cx="8153400" cy="4495800"/>
          </a:xfrm>
        </p:spPr>
        <p:txBody>
          <a:bodyPr>
            <a:noAutofit/>
          </a:bodyPr>
          <a:lstStyle/>
          <a:p>
            <a:pPr marL="0" indent="0" algn="just">
              <a:buNone/>
            </a:pPr>
            <a:r>
              <a:rPr lang="en-US" sz="2700" dirty="0">
                <a:latin typeface="Tw Cen MT" panose="020B0602020104020603" pitchFamily="34" charset="0"/>
              </a:rPr>
              <a:t>Purpose of program planning</a:t>
            </a:r>
          </a:p>
          <a:p>
            <a:pPr algn="just"/>
            <a:r>
              <a:rPr lang="en-US" sz="2700" dirty="0">
                <a:latin typeface="Tw Cen MT" panose="020B0602020104020603" pitchFamily="34" charset="0"/>
              </a:rPr>
              <a:t>To write a correct program, programmer must write each and every instruction in the correct sequence.</a:t>
            </a:r>
          </a:p>
          <a:p>
            <a:pPr algn="just"/>
            <a:r>
              <a:rPr lang="en-US" sz="2700" dirty="0">
                <a:latin typeface="Tw Cen MT" panose="020B0602020104020603" pitchFamily="34" charset="0"/>
              </a:rPr>
              <a:t>Logic (instruction  sequence)of the program can be very complex.</a:t>
            </a:r>
          </a:p>
          <a:p>
            <a:pPr algn="just"/>
            <a:r>
              <a:rPr lang="en-US" sz="2700" dirty="0">
                <a:latin typeface="Tw Cen MT" panose="020B0602020104020603" pitchFamily="34" charset="0"/>
              </a:rPr>
              <a:t>Hence program must be planned before they are written to ensure program instructions are:</a:t>
            </a:r>
          </a:p>
          <a:p>
            <a:pPr algn="just"/>
            <a:r>
              <a:rPr lang="en-US" sz="2700" dirty="0">
                <a:latin typeface="Tw Cen MT" panose="020B0602020104020603" pitchFamily="34" charset="0"/>
              </a:rPr>
              <a:t>Appropriate for the problem</a:t>
            </a:r>
          </a:p>
          <a:p>
            <a:pPr algn="just"/>
            <a:r>
              <a:rPr lang="en-US" sz="2700" dirty="0">
                <a:latin typeface="Tw Cen MT" panose="020B0602020104020603" pitchFamily="34" charset="0"/>
              </a:rPr>
              <a:t>In the correct sequence</a:t>
            </a:r>
          </a:p>
        </p:txBody>
      </p:sp>
    </p:spTree>
    <p:extLst>
      <p:ext uri="{BB962C8B-B14F-4D97-AF65-F5344CB8AC3E}">
        <p14:creationId xmlns:p14="http://schemas.microsoft.com/office/powerpoint/2010/main" val="427697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4400" b="0" i="0" u="none" strike="noStrike" cap="none" dirty="0">
                <a:solidFill>
                  <a:schemeClr val="dk2"/>
                </a:solidFill>
                <a:latin typeface="Questrial"/>
                <a:ea typeface="Questrial"/>
                <a:cs typeface="Questrial"/>
                <a:sym typeface="Questrial"/>
              </a:rPr>
              <a:t>Unit 2 Contents</a:t>
            </a:r>
            <a:endParaRPr dirty="0"/>
          </a:p>
        </p:txBody>
      </p:sp>
      <p:sp>
        <p:nvSpPr>
          <p:cNvPr id="128" name="Google Shape;128;p2"/>
          <p:cNvSpPr txBox="1">
            <a:spLocks noGrp="1"/>
          </p:cNvSpPr>
          <p:nvPr>
            <p:ph type="body" idx="1"/>
          </p:nvPr>
        </p:nvSpPr>
        <p:spPr>
          <a:xfrm>
            <a:off x="612775" y="1791222"/>
            <a:ext cx="8153400" cy="2944552"/>
          </a:xfrm>
          <a:prstGeom prst="rect">
            <a:avLst/>
          </a:prstGeom>
          <a:noFill/>
          <a:ln>
            <a:noFill/>
          </a:ln>
        </p:spPr>
        <p:txBody>
          <a:bodyPr spcFirstLastPara="1" wrap="square" lIns="91425" tIns="45700" rIns="91425" bIns="45700" anchor="t" anchorCtr="0">
            <a:noAutofit/>
          </a:bodyPr>
          <a:lstStyle/>
          <a:p>
            <a:pPr marL="342900" lvl="0" indent="-342900">
              <a:spcBef>
                <a:spcPts val="0"/>
              </a:spcBef>
              <a:buSzPts val="1680"/>
              <a:buFont typeface="Wingdings" panose="05000000000000000000" pitchFamily="2" charset="2"/>
              <a:buChar char="q"/>
            </a:pPr>
            <a:r>
              <a:rPr lang="en-US" sz="2000" dirty="0">
                <a:latin typeface="Tw Cen MT" panose="020B0602020104020603" pitchFamily="34" charset="0"/>
              </a:rPr>
              <a:t>Problem solving process/framework, Algorithms, Pseudo-code and flowchart, Case study for Algorithm, flowchart and pseudo code: calculate slope of a line, Factorial, Fibonacci, snake and ladder, tic-tac-toe. Top down and Bottom up design approach, Software Development life cycle,  Programming paradigms: Imperative, object oriented, functional and logic programming. Role of programming languages, need to study programming languages, Characteristics of Programming Languages.</a:t>
            </a:r>
            <a:br>
              <a:rPr lang="en-US" sz="2000" dirty="0">
                <a:latin typeface="Tw Cen MT" panose="020B0602020104020603" pitchFamily="34" charset="0"/>
              </a:rPr>
            </a:br>
            <a:br>
              <a:rPr lang="en-US" sz="2000" dirty="0">
                <a:latin typeface="Tw Cen MT" panose="020B0602020104020603" pitchFamily="34" charset="0"/>
              </a:rPr>
            </a:br>
            <a:endParaRPr sz="2000" dirty="0">
              <a:latin typeface="Tw Cen MT" panose="020B0602020104020603" pitchFamily="34" charset="0"/>
            </a:endParaRPr>
          </a:p>
          <a:p>
            <a:pPr marL="319088" marR="0" lvl="0" indent="-208598" rtl="0">
              <a:lnSpc>
                <a:spcPct val="100000"/>
              </a:lnSpc>
              <a:spcBef>
                <a:spcPts val="700"/>
              </a:spcBef>
              <a:spcAft>
                <a:spcPts val="0"/>
              </a:spcAft>
              <a:buClr>
                <a:schemeClr val="accent2"/>
              </a:buClr>
              <a:buSzPts val="1740"/>
              <a:buFont typeface="Noto Sans Symbols"/>
              <a:buNone/>
            </a:pPr>
            <a:endParaRPr sz="2000" b="0" i="0" u="none" strike="noStrike" cap="none" dirty="0">
              <a:solidFill>
                <a:schemeClr val="dk1"/>
              </a:solidFill>
              <a:latin typeface="Tw Cen MT" panose="020B0602020104020603" pitchFamily="34" charset="0"/>
              <a:sym typeface="Questrial"/>
            </a:endParaRPr>
          </a:p>
        </p:txBody>
      </p:sp>
      <p:sp>
        <p:nvSpPr>
          <p:cNvPr id="129" name="Google Shape;129;p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i="0" u="none" strike="noStrike" cap="none">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2</a:t>
            </a:fld>
            <a:endParaRPr sz="1190" b="1" i="0" u="none" strike="noStrike" cap="none">
              <a:solidFill>
                <a:srgbClr val="FFFFFF"/>
              </a:solidFill>
              <a:latin typeface="Questrial"/>
              <a:ea typeface="Questrial"/>
              <a:cs typeface="Questrial"/>
              <a:sym typeface="Quest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Algorithm, Flowchart and Pseudo Code</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20</a:t>
            </a:fld>
            <a:endParaRPr lang="en-US"/>
          </a:p>
        </p:txBody>
      </p:sp>
      <p:sp>
        <p:nvSpPr>
          <p:cNvPr id="3" name="Content Placeholder 2"/>
          <p:cNvSpPr>
            <a:spLocks noGrp="1"/>
          </p:cNvSpPr>
          <p:nvPr>
            <p:ph sz="quarter" idx="1"/>
          </p:nvPr>
        </p:nvSpPr>
        <p:spPr>
          <a:xfrm>
            <a:off x="612648" y="1676400"/>
            <a:ext cx="8153400" cy="4495800"/>
          </a:xfrm>
        </p:spPr>
        <p:txBody>
          <a:bodyPr>
            <a:normAutofit/>
          </a:bodyPr>
          <a:lstStyle/>
          <a:p>
            <a:r>
              <a:rPr lang="en-US" sz="2400" dirty="0">
                <a:latin typeface="Tw Cen MT" panose="020B0602020104020603" pitchFamily="34" charset="0"/>
              </a:rPr>
              <a:t>A typical programming task can be divided into two phases:</a:t>
            </a:r>
          </a:p>
          <a:p>
            <a:endParaRPr lang="en-US" sz="2400" b="1" i="1" dirty="0">
              <a:latin typeface="Tw Cen MT" panose="020B0602020104020603" pitchFamily="34" charset="0"/>
            </a:endParaRPr>
          </a:p>
          <a:p>
            <a:pPr marL="0" indent="0">
              <a:buNone/>
            </a:pPr>
            <a:r>
              <a:rPr lang="en-US" sz="2400" b="1" i="1" dirty="0">
                <a:latin typeface="Tw Cen MT" panose="020B0602020104020603" pitchFamily="34" charset="0"/>
              </a:rPr>
              <a:t>1. Problem solving phase</a:t>
            </a:r>
            <a:endParaRPr lang="en-US" sz="2400" dirty="0">
              <a:latin typeface="Tw Cen MT" panose="020B0602020104020603" pitchFamily="34" charset="0"/>
            </a:endParaRPr>
          </a:p>
          <a:p>
            <a:pPr lvl="1"/>
            <a:r>
              <a:rPr lang="en-US" sz="2000" b="1" dirty="0">
                <a:latin typeface="Tw Cen MT" panose="020B0602020104020603" pitchFamily="34" charset="0"/>
              </a:rPr>
              <a:t>produce an ordered sequence of steps </a:t>
            </a:r>
            <a:r>
              <a:rPr lang="en-US" sz="2000" dirty="0">
                <a:latin typeface="Tw Cen MT" panose="020B0602020104020603" pitchFamily="34" charset="0"/>
              </a:rPr>
              <a:t>that describe solution of problem</a:t>
            </a:r>
          </a:p>
          <a:p>
            <a:pPr lvl="1"/>
            <a:r>
              <a:rPr lang="en-US" sz="2000" dirty="0">
                <a:latin typeface="Tw Cen MT" panose="020B0602020104020603" pitchFamily="34" charset="0"/>
              </a:rPr>
              <a:t>this sequence of steps is called an </a:t>
            </a:r>
            <a:r>
              <a:rPr lang="en-US" sz="2000" b="1" i="1" dirty="0">
                <a:latin typeface="Tw Cen MT" panose="020B0602020104020603" pitchFamily="34" charset="0"/>
              </a:rPr>
              <a:t>algorithm</a:t>
            </a:r>
            <a:endParaRPr lang="en-US" sz="2000" dirty="0">
              <a:latin typeface="Tw Cen MT" panose="020B0602020104020603" pitchFamily="34" charset="0"/>
            </a:endParaRPr>
          </a:p>
          <a:p>
            <a:pPr marL="0" indent="0">
              <a:buNone/>
            </a:pPr>
            <a:r>
              <a:rPr lang="en-US" sz="2400" b="1" i="1" dirty="0">
                <a:latin typeface="Tw Cen MT" panose="020B0602020104020603" pitchFamily="34" charset="0"/>
              </a:rPr>
              <a:t>2. Implementation phase</a:t>
            </a:r>
            <a:r>
              <a:rPr lang="en-US" sz="2400" dirty="0">
                <a:latin typeface="Tw Cen MT" panose="020B0602020104020603" pitchFamily="34" charset="0"/>
              </a:rPr>
              <a:t> </a:t>
            </a:r>
          </a:p>
          <a:p>
            <a:pPr lvl="1"/>
            <a:r>
              <a:rPr lang="en-US" sz="2000" dirty="0">
                <a:latin typeface="Tw Cen MT" panose="020B0602020104020603" pitchFamily="34" charset="0"/>
              </a:rPr>
              <a:t>implement the program in some programming language</a:t>
            </a:r>
          </a:p>
          <a:p>
            <a:pPr lvl="1" algn="just"/>
            <a:endParaRPr lang="en-US" sz="2100" dirty="0">
              <a:latin typeface="Tw Cen MT" panose="020B0602020104020603" pitchFamily="34" charset="0"/>
            </a:endParaRPr>
          </a:p>
        </p:txBody>
      </p:sp>
    </p:spTree>
    <p:extLst>
      <p:ext uri="{BB962C8B-B14F-4D97-AF65-F5344CB8AC3E}">
        <p14:creationId xmlns:p14="http://schemas.microsoft.com/office/powerpoint/2010/main" val="21222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Algorithm, Flowchart and Pseudo Code</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21</a:t>
            </a:fld>
            <a:endParaRPr lang="en-US"/>
          </a:p>
        </p:txBody>
      </p:sp>
      <p:sp>
        <p:nvSpPr>
          <p:cNvPr id="3" name="Content Placeholder 2"/>
          <p:cNvSpPr>
            <a:spLocks noGrp="1"/>
          </p:cNvSpPr>
          <p:nvPr>
            <p:ph sz="quarter" idx="1"/>
          </p:nvPr>
        </p:nvSpPr>
        <p:spPr>
          <a:xfrm>
            <a:off x="612648" y="1690047"/>
            <a:ext cx="8531352" cy="4888173"/>
          </a:xfrm>
        </p:spPr>
        <p:txBody>
          <a:bodyPr>
            <a:noAutofit/>
          </a:bodyPr>
          <a:lstStyle/>
          <a:p>
            <a:pPr algn="just"/>
            <a:r>
              <a:rPr lang="en-US" sz="2800" dirty="0">
                <a:latin typeface="Tw Cen MT" panose="020B0602020104020603" pitchFamily="34" charset="0"/>
              </a:rPr>
              <a:t>Algorithms, Flowcharts and Pseudo Codes are different tools used for creating new programs, especially in computer programming</a:t>
            </a:r>
          </a:p>
          <a:p>
            <a:pPr algn="just"/>
            <a:r>
              <a:rPr lang="en-US" sz="2400" dirty="0">
                <a:latin typeface="Tw Cen MT" panose="020B0602020104020603" pitchFamily="34" charset="0"/>
              </a:rPr>
              <a:t>Algorithm</a:t>
            </a:r>
          </a:p>
          <a:p>
            <a:pPr lvl="1" algn="just"/>
            <a:r>
              <a:rPr lang="en-US" sz="2000" dirty="0">
                <a:latin typeface="Tw Cen MT" panose="020B0602020104020603" pitchFamily="34" charset="0"/>
              </a:rPr>
              <a:t>Set of step-by-step instructions that perform a specific task or operation</a:t>
            </a:r>
          </a:p>
          <a:p>
            <a:pPr lvl="1" algn="just"/>
            <a:r>
              <a:rPr lang="en-US" sz="2000" dirty="0">
                <a:latin typeface="Tw Cen MT" panose="020B0602020104020603" pitchFamily="34" charset="0"/>
              </a:rPr>
              <a:t>It is a Natural language and NOT programming language</a:t>
            </a:r>
          </a:p>
          <a:p>
            <a:pPr algn="just"/>
            <a:r>
              <a:rPr lang="en-US" sz="2400" dirty="0">
                <a:latin typeface="Tw Cen MT" panose="020B0602020104020603" pitchFamily="34" charset="0"/>
              </a:rPr>
              <a:t>Flowchart</a:t>
            </a:r>
          </a:p>
          <a:p>
            <a:pPr lvl="1" algn="just"/>
            <a:r>
              <a:rPr lang="en-US" sz="2000" dirty="0">
                <a:latin typeface="Tw Cen MT" panose="020B0602020104020603" pitchFamily="34" charset="0"/>
              </a:rPr>
              <a:t>Visual program design tool</a:t>
            </a:r>
          </a:p>
          <a:p>
            <a:pPr lvl="1" algn="just"/>
            <a:r>
              <a:rPr lang="en-US" sz="2000" dirty="0">
                <a:latin typeface="Tw Cen MT" panose="020B0602020104020603" pitchFamily="34" charset="0"/>
              </a:rPr>
              <a:t>Semantic symbols describe operations to be performed</a:t>
            </a:r>
            <a:endParaRPr lang="en-US" sz="1600" dirty="0">
              <a:latin typeface="Tw Cen MT" panose="020B0602020104020603" pitchFamily="34" charset="0"/>
            </a:endParaRPr>
          </a:p>
          <a:p>
            <a:pPr algn="just"/>
            <a:r>
              <a:rPr lang="en-US" sz="2400" dirty="0">
                <a:latin typeface="Tw Cen MT" panose="020B0602020104020603" pitchFamily="34" charset="0"/>
              </a:rPr>
              <a:t>Pseudo code</a:t>
            </a:r>
          </a:p>
          <a:p>
            <a:pPr lvl="1" algn="just"/>
            <a:r>
              <a:rPr lang="en-US" sz="2000" dirty="0">
                <a:latin typeface="Tw Cen MT" panose="020B0602020104020603" pitchFamily="34" charset="0"/>
              </a:rPr>
              <a:t>Set of instructions that mimic programming language instructions</a:t>
            </a:r>
          </a:p>
          <a:p>
            <a:pPr lvl="1" algn="just"/>
            <a:endParaRPr lang="en-US" sz="2000" dirty="0">
              <a:latin typeface="Tw Cen MT" panose="020B0602020104020603" pitchFamily="34" charset="0"/>
            </a:endParaRPr>
          </a:p>
        </p:txBody>
      </p:sp>
    </p:spTree>
    <p:extLst>
      <p:ext uri="{BB962C8B-B14F-4D97-AF65-F5344CB8AC3E}">
        <p14:creationId xmlns:p14="http://schemas.microsoft.com/office/powerpoint/2010/main" val="383624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22</a:t>
            </a:fld>
            <a:endParaRPr lang="en-US"/>
          </a:p>
        </p:txBody>
      </p:sp>
      <p:sp>
        <p:nvSpPr>
          <p:cNvPr id="7" name="Title 1"/>
          <p:cNvSpPr>
            <a:spLocks noGrp="1"/>
          </p:cNvSpPr>
          <p:nvPr>
            <p:ph type="title"/>
          </p:nvPr>
        </p:nvSpPr>
        <p:spPr>
          <a:xfrm>
            <a:off x="368559" y="251927"/>
            <a:ext cx="8153400" cy="990600"/>
          </a:xfrm>
        </p:spPr>
        <p:txBody>
          <a:bodyPr/>
          <a:lstStyle/>
          <a:p>
            <a:r>
              <a:rPr lang="en-US" dirty="0">
                <a:cs typeface="Times New Roman" pitchFamily="18" charset="0"/>
              </a:rPr>
              <a:t>What is an Algorithm?</a:t>
            </a:r>
          </a:p>
        </p:txBody>
      </p:sp>
      <p:sp>
        <p:nvSpPr>
          <p:cNvPr id="8" name="Content Placeholder 2"/>
          <p:cNvSpPr>
            <a:spLocks noGrp="1"/>
          </p:cNvSpPr>
          <p:nvPr>
            <p:ph idx="1"/>
          </p:nvPr>
        </p:nvSpPr>
        <p:spPr>
          <a:xfrm>
            <a:off x="438150" y="1885950"/>
            <a:ext cx="8096250" cy="3600450"/>
          </a:xfrm>
        </p:spPr>
        <p:txBody>
          <a:bodyPr>
            <a:normAutofit/>
          </a:bodyPr>
          <a:lstStyle/>
          <a:p>
            <a:pPr algn="just"/>
            <a:r>
              <a:rPr lang="en-US" sz="2700" dirty="0">
                <a:latin typeface="Tw Cen MT" panose="020B0602020104020603" pitchFamily="34" charset="0"/>
              </a:rPr>
              <a:t>Step-by-step description of how to achieve  a solution for a given problem</a:t>
            </a:r>
          </a:p>
          <a:p>
            <a:pPr algn="just"/>
            <a:r>
              <a:rPr lang="en-US" sz="2700" dirty="0">
                <a:latin typeface="Tw Cen MT" panose="020B0602020104020603" pitchFamily="34" charset="0"/>
              </a:rPr>
              <a:t>refers to the logic of the program or sequence of instructions</a:t>
            </a:r>
          </a:p>
          <a:p>
            <a:pPr algn="just"/>
            <a:r>
              <a:rPr lang="en-US" sz="2700" dirty="0">
                <a:latin typeface="Tw Cen MT" panose="020B0602020104020603" pitchFamily="34" charset="0"/>
              </a:rPr>
              <a:t>It is defined as a sequence of instructions that when executed in the specified sequence, the desired results are obtained.</a:t>
            </a:r>
          </a:p>
          <a:p>
            <a:pPr lvl="1"/>
            <a:endParaRPr lang="en-US" sz="2100" dirty="0">
              <a:latin typeface="Tw Cen MT" panose="020B0602020104020603" pitchFamily="34" charset="0"/>
              <a:cs typeface="Times New Roman" pitchFamily="18" charset="0"/>
            </a:endParaRPr>
          </a:p>
          <a:p>
            <a:endParaRPr lang="en-US" sz="2100"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354145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Algorithm</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23</a:t>
            </a:fld>
            <a:endParaRPr lang="en-US"/>
          </a:p>
        </p:txBody>
      </p:sp>
      <p:sp>
        <p:nvSpPr>
          <p:cNvPr id="3" name="Content Placeholder 2"/>
          <p:cNvSpPr>
            <a:spLocks noGrp="1"/>
          </p:cNvSpPr>
          <p:nvPr>
            <p:ph sz="quarter" idx="1"/>
          </p:nvPr>
        </p:nvSpPr>
        <p:spPr>
          <a:xfrm>
            <a:off x="612648" y="1676400"/>
            <a:ext cx="8153400" cy="4495800"/>
          </a:xfrm>
        </p:spPr>
        <p:txBody>
          <a:bodyPr>
            <a:normAutofit/>
          </a:bodyPr>
          <a:lstStyle/>
          <a:p>
            <a:pPr algn="just"/>
            <a:r>
              <a:rPr lang="en-US" sz="2400" dirty="0">
                <a:latin typeface="Tw Cen MT" panose="020B0602020104020603" pitchFamily="34" charset="0"/>
              </a:rPr>
              <a:t>Algorithm is a representation of a solution to a problem</a:t>
            </a:r>
          </a:p>
          <a:p>
            <a:pPr algn="just"/>
            <a:endParaRPr lang="en-US" sz="2400" dirty="0">
              <a:latin typeface="Tw Cen MT" panose="020B0602020104020603" pitchFamily="34" charset="0"/>
            </a:endParaRPr>
          </a:p>
          <a:p>
            <a:pPr algn="just"/>
            <a:r>
              <a:rPr lang="en-US" sz="2400" dirty="0">
                <a:latin typeface="Tw Cen MT" panose="020B0602020104020603" pitchFamily="34" charset="0"/>
              </a:rPr>
              <a:t>It is commonly used for data processing, calculation and other related computer and mathematical operations</a:t>
            </a:r>
          </a:p>
          <a:p>
            <a:pPr algn="just"/>
            <a:endParaRPr lang="en-US" sz="2400" dirty="0">
              <a:latin typeface="Tw Cen MT" panose="020B0602020104020603" pitchFamily="34" charset="0"/>
            </a:endParaRPr>
          </a:p>
          <a:p>
            <a:pPr algn="just"/>
            <a:r>
              <a:rPr lang="en-US" sz="2400" dirty="0">
                <a:latin typeface="Tw Cen MT" panose="020B0602020104020603" pitchFamily="34" charset="0"/>
              </a:rPr>
              <a:t>To be an algorithm, a set of rules must be unambiguous and have a clear stopping point</a:t>
            </a:r>
          </a:p>
          <a:p>
            <a:pPr algn="just"/>
            <a:endParaRPr lang="en-US" sz="2400" dirty="0">
              <a:latin typeface="Tw Cen MT" panose="020B0602020104020603" pitchFamily="34" charset="0"/>
            </a:endParaRPr>
          </a:p>
          <a:p>
            <a:pPr algn="just"/>
            <a:endParaRPr lang="en-US" sz="2400" dirty="0">
              <a:latin typeface="Tw Cen MT" panose="020B0602020104020603" pitchFamily="34" charset="0"/>
            </a:endParaRPr>
          </a:p>
          <a:p>
            <a:pPr algn="just"/>
            <a:endParaRPr lang="en-US" sz="2400" dirty="0">
              <a:latin typeface="Tw Cen MT" panose="020B0602020104020603" pitchFamily="34" charset="0"/>
            </a:endParaRPr>
          </a:p>
          <a:p>
            <a:pPr lvl="1" algn="just"/>
            <a:endParaRPr lang="en-US" sz="2100" dirty="0">
              <a:latin typeface="Tw Cen MT" panose="020B0602020104020603" pitchFamily="34" charset="0"/>
            </a:endParaRPr>
          </a:p>
        </p:txBody>
      </p:sp>
    </p:spTree>
    <p:extLst>
      <p:ext uri="{BB962C8B-B14F-4D97-AF65-F5344CB8AC3E}">
        <p14:creationId xmlns:p14="http://schemas.microsoft.com/office/powerpoint/2010/main" val="19809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24</a:t>
            </a:fld>
            <a:endParaRPr lang="en-US"/>
          </a:p>
        </p:txBody>
      </p:sp>
      <p:sp>
        <p:nvSpPr>
          <p:cNvPr id="7" name="Title 1"/>
          <p:cNvSpPr>
            <a:spLocks noGrp="1"/>
          </p:cNvSpPr>
          <p:nvPr>
            <p:ph type="title"/>
          </p:nvPr>
        </p:nvSpPr>
        <p:spPr>
          <a:xfrm>
            <a:off x="404240" y="196453"/>
            <a:ext cx="7520560" cy="1022747"/>
          </a:xfrm>
        </p:spPr>
        <p:txBody>
          <a:bodyPr>
            <a:noAutofit/>
          </a:bodyPr>
          <a:lstStyle/>
          <a:p>
            <a:r>
              <a:rPr lang="en-US" sz="3600" dirty="0">
                <a:cs typeface="Times New Roman" pitchFamily="18" charset="0"/>
              </a:rPr>
              <a:t>Characteristics of  an Algorithm</a:t>
            </a:r>
          </a:p>
        </p:txBody>
      </p:sp>
      <p:sp>
        <p:nvSpPr>
          <p:cNvPr id="8" name="Content Placeholder 2"/>
          <p:cNvSpPr>
            <a:spLocks noGrp="1"/>
          </p:cNvSpPr>
          <p:nvPr>
            <p:ph idx="1"/>
          </p:nvPr>
        </p:nvSpPr>
        <p:spPr>
          <a:xfrm>
            <a:off x="404240" y="1708546"/>
            <a:ext cx="8130159" cy="4768454"/>
          </a:xfrm>
        </p:spPr>
        <p:txBody>
          <a:bodyPr/>
          <a:lstStyle/>
          <a:p>
            <a:pPr lvl="1" algn="just">
              <a:buFont typeface="Wingdings" panose="05000000000000000000" pitchFamily="2" charset="2"/>
              <a:buChar char="q"/>
            </a:pPr>
            <a:r>
              <a:rPr lang="en-US" sz="2700" dirty="0">
                <a:latin typeface="Tw Cen MT" panose="020B0602020104020603" pitchFamily="34" charset="0"/>
              </a:rPr>
              <a:t>Should be precise and unambiguous</a:t>
            </a:r>
          </a:p>
          <a:p>
            <a:pPr lvl="1" algn="just">
              <a:buFont typeface="Wingdings" panose="05000000000000000000" pitchFamily="2" charset="2"/>
              <a:buChar char="q"/>
            </a:pPr>
            <a:r>
              <a:rPr lang="en-US" sz="2700" dirty="0">
                <a:latin typeface="Tw Cen MT" panose="020B0602020104020603" pitchFamily="34" charset="0"/>
              </a:rPr>
              <a:t>Should be executed in a finite time</a:t>
            </a:r>
          </a:p>
          <a:p>
            <a:pPr lvl="1" algn="just">
              <a:buFont typeface="Wingdings" panose="05000000000000000000" pitchFamily="2" charset="2"/>
              <a:buChar char="q"/>
            </a:pPr>
            <a:r>
              <a:rPr lang="en-US" sz="2700" dirty="0">
                <a:latin typeface="Tw Cen MT" panose="020B0602020104020603" pitchFamily="34" charset="0"/>
              </a:rPr>
              <a:t>Should not be repeated infinitely. algorithm will ultimately terminate.</a:t>
            </a:r>
          </a:p>
          <a:p>
            <a:pPr lvl="1" algn="just">
              <a:buFont typeface="Wingdings" panose="05000000000000000000" pitchFamily="2" charset="2"/>
              <a:buChar char="q"/>
            </a:pPr>
            <a:r>
              <a:rPr lang="en-US" sz="2700" dirty="0">
                <a:latin typeface="Tw Cen MT" panose="020B0602020104020603" pitchFamily="34" charset="0"/>
              </a:rPr>
              <a:t>Desired results are obtained</a:t>
            </a:r>
          </a:p>
          <a:p>
            <a:pPr lvl="1" algn="just">
              <a:buFont typeface="Wingdings" panose="05000000000000000000" pitchFamily="2" charset="2"/>
              <a:buChar char="q"/>
            </a:pPr>
            <a:r>
              <a:rPr lang="en-US" sz="2700" dirty="0">
                <a:latin typeface="Tw Cen MT" panose="020B0602020104020603" pitchFamily="34" charset="0"/>
              </a:rPr>
              <a:t> Must have start and stop steps</a:t>
            </a:r>
          </a:p>
          <a:p>
            <a:pPr lvl="1" algn="just">
              <a:buFont typeface="Wingdings" pitchFamily="2" charset="2"/>
              <a:buChar char="Ø"/>
            </a:pPr>
            <a:endParaRPr lang="en-US" sz="2100" dirty="0">
              <a:latin typeface="Tw Cen MT" panose="020B0602020104020603" pitchFamily="34" charset="0"/>
              <a:cs typeface="Times New Roman" pitchFamily="18" charset="0"/>
            </a:endParaRPr>
          </a:p>
          <a:p>
            <a:pPr marL="61722" indent="0">
              <a:buNone/>
            </a:pPr>
            <a:endParaRPr lang="en-US" sz="2100"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247262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25</a:t>
            </a:fld>
            <a:endParaRPr lang="en-US"/>
          </a:p>
        </p:txBody>
      </p:sp>
      <p:sp>
        <p:nvSpPr>
          <p:cNvPr id="9" name="Title 1"/>
          <p:cNvSpPr>
            <a:spLocks noGrp="1"/>
          </p:cNvSpPr>
          <p:nvPr>
            <p:ph type="title"/>
          </p:nvPr>
        </p:nvSpPr>
        <p:spPr>
          <a:xfrm>
            <a:off x="505408" y="228600"/>
            <a:ext cx="8153400" cy="990600"/>
          </a:xfrm>
        </p:spPr>
        <p:txBody>
          <a:bodyPr/>
          <a:lstStyle/>
          <a:p>
            <a:r>
              <a:rPr lang="en-US" sz="4000" dirty="0">
                <a:cs typeface="Times New Roman" pitchFamily="18" charset="0"/>
              </a:rPr>
              <a:t>Example</a:t>
            </a:r>
          </a:p>
        </p:txBody>
      </p:sp>
      <p:sp>
        <p:nvSpPr>
          <p:cNvPr id="10" name="Content Placeholder 2"/>
          <p:cNvSpPr>
            <a:spLocks noGrp="1"/>
          </p:cNvSpPr>
          <p:nvPr>
            <p:ph idx="1"/>
          </p:nvPr>
        </p:nvSpPr>
        <p:spPr>
          <a:xfrm>
            <a:off x="612648" y="1600200"/>
            <a:ext cx="8153400" cy="4495800"/>
          </a:xfrm>
        </p:spPr>
        <p:txBody>
          <a:bodyPr>
            <a:normAutofit/>
          </a:bodyPr>
          <a:lstStyle/>
          <a:p>
            <a:pPr algn="just"/>
            <a:r>
              <a:rPr lang="en-US" sz="2800" dirty="0">
                <a:latin typeface="Tw Cen MT" panose="020B0602020104020603" pitchFamily="34" charset="0"/>
              </a:rPr>
              <a:t>Algorithm to add two given numbers:</a:t>
            </a:r>
          </a:p>
          <a:p>
            <a:pPr marL="301752" lvl="1" indent="0" algn="just">
              <a:buNone/>
            </a:pPr>
            <a:r>
              <a:rPr lang="en-US" sz="2800" dirty="0">
                <a:latin typeface="Tw Cen MT" panose="020B0602020104020603" pitchFamily="34" charset="0"/>
              </a:rPr>
              <a:t>Step 1: START</a:t>
            </a:r>
          </a:p>
          <a:p>
            <a:pPr marL="301752" lvl="1" indent="0" algn="just">
              <a:buNone/>
            </a:pPr>
            <a:r>
              <a:rPr lang="en-US" sz="2800" dirty="0">
                <a:latin typeface="Tw Cen MT" panose="020B0602020104020603" pitchFamily="34" charset="0"/>
              </a:rPr>
              <a:t>Step 2: Read two numbers A and B</a:t>
            </a:r>
          </a:p>
          <a:p>
            <a:pPr marL="301752" lvl="1" indent="0" algn="just">
              <a:buNone/>
            </a:pPr>
            <a:r>
              <a:rPr lang="en-US" sz="2800" dirty="0">
                <a:latin typeface="Tw Cen MT" panose="020B0602020104020603" pitchFamily="34" charset="0"/>
              </a:rPr>
              <a:t>Step 3: Add numbers A and B and store result  in C</a:t>
            </a:r>
          </a:p>
          <a:p>
            <a:pPr marL="301752" lvl="1" indent="0" algn="just">
              <a:buNone/>
            </a:pPr>
            <a:r>
              <a:rPr lang="en-US" sz="2800" dirty="0">
                <a:latin typeface="Tw Cen MT" panose="020B0602020104020603" pitchFamily="34" charset="0"/>
              </a:rPr>
              <a:t>Step 4: Display C</a:t>
            </a:r>
          </a:p>
          <a:p>
            <a:pPr marL="301752" lvl="1" indent="0" algn="just">
              <a:buNone/>
            </a:pPr>
            <a:r>
              <a:rPr lang="en-US" sz="2800" dirty="0">
                <a:latin typeface="Tw Cen MT" panose="020B0602020104020603" pitchFamily="34" charset="0"/>
              </a:rPr>
              <a:t>Step 5: STOP</a:t>
            </a:r>
          </a:p>
        </p:txBody>
      </p:sp>
    </p:spTree>
    <p:extLst>
      <p:ext uri="{BB962C8B-B14F-4D97-AF65-F5344CB8AC3E}">
        <p14:creationId xmlns:p14="http://schemas.microsoft.com/office/powerpoint/2010/main" val="3390943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26</a:t>
            </a:fld>
            <a:endParaRPr lang="en-US"/>
          </a:p>
        </p:txBody>
      </p:sp>
      <p:sp>
        <p:nvSpPr>
          <p:cNvPr id="9" name="Title 1"/>
          <p:cNvSpPr>
            <a:spLocks noGrp="1"/>
          </p:cNvSpPr>
          <p:nvPr>
            <p:ph type="title"/>
          </p:nvPr>
        </p:nvSpPr>
        <p:spPr>
          <a:xfrm>
            <a:off x="457200" y="228600"/>
            <a:ext cx="8153400" cy="990600"/>
          </a:xfrm>
        </p:spPr>
        <p:txBody>
          <a:bodyPr/>
          <a:lstStyle/>
          <a:p>
            <a:r>
              <a:rPr lang="en-IN" sz="4000" dirty="0"/>
              <a:t>Example</a:t>
            </a:r>
          </a:p>
        </p:txBody>
      </p:sp>
      <p:sp>
        <p:nvSpPr>
          <p:cNvPr id="10" name="Content Placeholder 2"/>
          <p:cNvSpPr>
            <a:spLocks noGrp="1"/>
          </p:cNvSpPr>
          <p:nvPr>
            <p:ph idx="1"/>
          </p:nvPr>
        </p:nvSpPr>
        <p:spPr>
          <a:xfrm>
            <a:off x="612648" y="1341437"/>
            <a:ext cx="8153400" cy="8610600"/>
          </a:xfrm>
        </p:spPr>
        <p:txBody>
          <a:bodyPr/>
          <a:lstStyle/>
          <a:p>
            <a:pPr marL="0" indent="0" algn="just">
              <a:buNone/>
            </a:pPr>
            <a:r>
              <a:rPr lang="en-US" sz="2800" dirty="0">
                <a:latin typeface="Tw Cen MT" panose="020B0602020104020603" pitchFamily="34" charset="0"/>
              </a:rPr>
              <a:t>Write an algorithm to find the largest among three different numbers entered by user.</a:t>
            </a:r>
          </a:p>
          <a:p>
            <a:pPr marL="0" indent="0" algn="just">
              <a:buNone/>
            </a:pPr>
            <a:r>
              <a:rPr lang="en-US" sz="2800" dirty="0">
                <a:latin typeface="Tw Cen MT" panose="020B0602020104020603" pitchFamily="34" charset="0"/>
              </a:rPr>
              <a:t> Step 1:START</a:t>
            </a:r>
          </a:p>
          <a:p>
            <a:pPr marL="0" indent="0" algn="just">
              <a:buNone/>
            </a:pPr>
            <a:r>
              <a:rPr lang="en-US" sz="2800" dirty="0">
                <a:latin typeface="Tw Cen MT" panose="020B0602020104020603" pitchFamily="34" charset="0"/>
              </a:rPr>
              <a:t>Step 2:Declare variables </a:t>
            </a:r>
            <a:r>
              <a:rPr lang="en-US" sz="2800" dirty="0" err="1">
                <a:latin typeface="Tw Cen MT" panose="020B0602020104020603" pitchFamily="34" charset="0"/>
              </a:rPr>
              <a:t>a,b</a:t>
            </a:r>
            <a:r>
              <a:rPr lang="en-US" sz="2800" dirty="0">
                <a:latin typeface="Tw Cen MT" panose="020B0602020104020603" pitchFamily="34" charset="0"/>
              </a:rPr>
              <a:t> and c.</a:t>
            </a:r>
          </a:p>
          <a:p>
            <a:pPr marL="0" indent="0" algn="just">
              <a:buNone/>
            </a:pPr>
            <a:r>
              <a:rPr lang="en-US" sz="2800" dirty="0">
                <a:latin typeface="Tw Cen MT" panose="020B0602020104020603" pitchFamily="34" charset="0"/>
              </a:rPr>
              <a:t>Step 3:Read variables </a:t>
            </a:r>
            <a:r>
              <a:rPr lang="en-US" sz="2800" dirty="0" err="1">
                <a:latin typeface="Tw Cen MT" panose="020B0602020104020603" pitchFamily="34" charset="0"/>
              </a:rPr>
              <a:t>a,b</a:t>
            </a:r>
            <a:r>
              <a:rPr lang="en-US" sz="2800" dirty="0">
                <a:latin typeface="Tw Cen MT" panose="020B0602020104020603" pitchFamily="34" charset="0"/>
              </a:rPr>
              <a:t> and c.</a:t>
            </a:r>
          </a:p>
          <a:p>
            <a:pPr marL="0" indent="0" algn="just">
              <a:buNone/>
            </a:pPr>
            <a:r>
              <a:rPr lang="en-US" sz="2800" dirty="0">
                <a:latin typeface="Tw Cen MT" panose="020B0602020104020603" pitchFamily="34" charset="0"/>
              </a:rPr>
              <a:t>Step 4:If a&gt;b</a:t>
            </a:r>
          </a:p>
          <a:p>
            <a:pPr marL="0" indent="0" algn="just">
              <a:buNone/>
            </a:pPr>
            <a:r>
              <a:rPr lang="en-US" sz="2800" dirty="0">
                <a:latin typeface="Tw Cen MT" panose="020B0602020104020603" pitchFamily="34" charset="0"/>
              </a:rPr>
              <a:t>               If a&gt;c</a:t>
            </a:r>
          </a:p>
          <a:p>
            <a:pPr marL="0" indent="0" algn="just">
              <a:buNone/>
            </a:pPr>
            <a:r>
              <a:rPr lang="en-US" sz="2800" dirty="0">
                <a:latin typeface="Tw Cen MT" panose="020B0602020104020603" pitchFamily="34" charset="0"/>
              </a:rPr>
              <a:t>                    Display a is the largest number.</a:t>
            </a:r>
          </a:p>
          <a:p>
            <a:pPr marL="0" indent="0" algn="just">
              <a:buNone/>
            </a:pPr>
            <a:r>
              <a:rPr lang="en-US" sz="2800" dirty="0">
                <a:latin typeface="Tw Cen MT" panose="020B0602020104020603" pitchFamily="34" charset="0"/>
              </a:rPr>
              <a:t>             Else</a:t>
            </a:r>
          </a:p>
          <a:p>
            <a:pPr marL="0" indent="0" algn="just">
              <a:buNone/>
            </a:pPr>
            <a:r>
              <a:rPr lang="en-US" sz="2800" dirty="0">
                <a:latin typeface="Tw Cen MT" panose="020B0602020104020603" pitchFamily="34" charset="0"/>
              </a:rPr>
              <a:t>                   Display c is the largest number.</a:t>
            </a:r>
          </a:p>
          <a:p>
            <a:pPr marL="0" indent="0">
              <a:buNone/>
            </a:pPr>
            <a:r>
              <a:rPr lang="en-US" sz="2000" dirty="0">
                <a:latin typeface="Tw Cen MT" panose="020B0602020104020603" pitchFamily="34" charset="0"/>
              </a:rPr>
              <a:t>             </a:t>
            </a:r>
            <a:endParaRPr lang="en-IN" sz="2000" dirty="0">
              <a:latin typeface="Tw Cen MT" panose="020B0602020104020603" pitchFamily="34" charset="0"/>
            </a:endParaRPr>
          </a:p>
        </p:txBody>
      </p:sp>
    </p:spTree>
    <p:extLst>
      <p:ext uri="{BB962C8B-B14F-4D97-AF65-F5344CB8AC3E}">
        <p14:creationId xmlns:p14="http://schemas.microsoft.com/office/powerpoint/2010/main" val="3485012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27</a:t>
            </a:fld>
            <a:endParaRPr lang="en-US"/>
          </a:p>
        </p:txBody>
      </p:sp>
      <p:sp>
        <p:nvSpPr>
          <p:cNvPr id="7" name="Title 1"/>
          <p:cNvSpPr>
            <a:spLocks noGrp="1"/>
          </p:cNvSpPr>
          <p:nvPr>
            <p:ph type="title"/>
          </p:nvPr>
        </p:nvSpPr>
        <p:spPr>
          <a:xfrm>
            <a:off x="457200" y="228600"/>
            <a:ext cx="8153400" cy="990600"/>
          </a:xfrm>
        </p:spPr>
        <p:txBody>
          <a:bodyPr/>
          <a:lstStyle/>
          <a:p>
            <a:r>
              <a:rPr lang="en-IN" dirty="0" err="1"/>
              <a:t>Contd</a:t>
            </a:r>
            <a:r>
              <a:rPr lang="en-IN" dirty="0"/>
              <a:t>…</a:t>
            </a:r>
          </a:p>
        </p:txBody>
      </p:sp>
      <p:sp>
        <p:nvSpPr>
          <p:cNvPr id="8" name="Content Placeholder 3"/>
          <p:cNvSpPr>
            <a:spLocks noGrp="1"/>
          </p:cNvSpPr>
          <p:nvPr>
            <p:ph sz="quarter" idx="1"/>
          </p:nvPr>
        </p:nvSpPr>
        <p:spPr>
          <a:xfrm>
            <a:off x="612648" y="1600200"/>
            <a:ext cx="8153400" cy="4495800"/>
          </a:xfrm>
        </p:spPr>
        <p:txBody>
          <a:bodyPr/>
          <a:lstStyle/>
          <a:p>
            <a:pPr marL="0" indent="0" algn="just">
              <a:buNone/>
            </a:pPr>
            <a:r>
              <a:rPr lang="en-US" sz="2800" dirty="0">
                <a:latin typeface="Tw Cen MT" panose="020B0602020104020603" pitchFamily="34" charset="0"/>
              </a:rPr>
              <a:t>Else</a:t>
            </a:r>
          </a:p>
          <a:p>
            <a:pPr marL="0" indent="0" algn="just">
              <a:buNone/>
            </a:pPr>
            <a:r>
              <a:rPr lang="en-US" sz="3200" dirty="0">
                <a:latin typeface="Tw Cen MT" panose="020B0602020104020603" pitchFamily="34" charset="0"/>
              </a:rPr>
              <a:t>                  If b&gt;c</a:t>
            </a:r>
          </a:p>
          <a:p>
            <a:pPr marL="0" indent="0" algn="just">
              <a:buNone/>
            </a:pPr>
            <a:r>
              <a:rPr lang="en-US" sz="3200" dirty="0">
                <a:latin typeface="Tw Cen MT" panose="020B0602020104020603" pitchFamily="34" charset="0"/>
              </a:rPr>
              <a:t>                    Display b is the largest number.</a:t>
            </a:r>
          </a:p>
          <a:p>
            <a:pPr marL="0" indent="0" algn="just">
              <a:buNone/>
            </a:pPr>
            <a:r>
              <a:rPr lang="en-US" sz="3200" dirty="0">
                <a:latin typeface="Tw Cen MT" panose="020B0602020104020603" pitchFamily="34" charset="0"/>
              </a:rPr>
              <a:t>           Else</a:t>
            </a:r>
          </a:p>
          <a:p>
            <a:pPr marL="0" indent="0" algn="just">
              <a:buNone/>
            </a:pPr>
            <a:r>
              <a:rPr lang="en-US" sz="3200" dirty="0">
                <a:latin typeface="Tw Cen MT" panose="020B0602020104020603" pitchFamily="34" charset="0"/>
              </a:rPr>
              <a:t>                   Display c is the largest number.</a:t>
            </a:r>
          </a:p>
          <a:p>
            <a:pPr marL="0" indent="0" algn="just">
              <a:buNone/>
            </a:pPr>
            <a:r>
              <a:rPr lang="en-US" sz="3200" dirty="0">
                <a:latin typeface="Tw Cen MT" panose="020B0602020104020603" pitchFamily="34" charset="0"/>
              </a:rPr>
              <a:t>Step 5:STOP</a:t>
            </a:r>
          </a:p>
          <a:p>
            <a:pPr marL="0" indent="0">
              <a:buNone/>
            </a:pPr>
            <a:endParaRPr lang="en-US" dirty="0">
              <a:latin typeface="Tw Cen MT" panose="020B0602020104020603" pitchFamily="34" charset="0"/>
            </a:endParaRPr>
          </a:p>
        </p:txBody>
      </p:sp>
    </p:spTree>
    <p:extLst>
      <p:ext uri="{BB962C8B-B14F-4D97-AF65-F5344CB8AC3E}">
        <p14:creationId xmlns:p14="http://schemas.microsoft.com/office/powerpoint/2010/main" val="3635978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28</a:t>
            </a:fld>
            <a:endParaRPr lang="en-US"/>
          </a:p>
        </p:txBody>
      </p:sp>
      <p:sp>
        <p:nvSpPr>
          <p:cNvPr id="7" name="Title 1"/>
          <p:cNvSpPr>
            <a:spLocks noGrp="1"/>
          </p:cNvSpPr>
          <p:nvPr>
            <p:ph type="title"/>
          </p:nvPr>
        </p:nvSpPr>
        <p:spPr>
          <a:xfrm>
            <a:off x="457200" y="533400"/>
            <a:ext cx="5623560" cy="571500"/>
          </a:xfrm>
        </p:spPr>
        <p:txBody>
          <a:bodyPr>
            <a:noAutofit/>
          </a:bodyPr>
          <a:lstStyle/>
          <a:p>
            <a:r>
              <a:rPr lang="en-US" sz="3600" dirty="0">
                <a:cs typeface="Times New Roman" pitchFamily="18" charset="0"/>
              </a:rPr>
              <a:t>Generalized  Algorithm</a:t>
            </a:r>
          </a:p>
        </p:txBody>
      </p:sp>
      <p:sp>
        <p:nvSpPr>
          <p:cNvPr id="8" name="Content Placeholder 2"/>
          <p:cNvSpPr>
            <a:spLocks noGrp="1"/>
          </p:cNvSpPr>
          <p:nvPr>
            <p:ph idx="1"/>
          </p:nvPr>
        </p:nvSpPr>
        <p:spPr>
          <a:xfrm>
            <a:off x="664082" y="1514474"/>
            <a:ext cx="8022718" cy="4886326"/>
          </a:xfrm>
        </p:spPr>
        <p:txBody>
          <a:bodyPr>
            <a:noAutofit/>
          </a:bodyPr>
          <a:lstStyle/>
          <a:p>
            <a:r>
              <a:rPr lang="en-US" sz="2800" dirty="0">
                <a:latin typeface="Tw Cen MT" panose="020B0602020104020603" pitchFamily="34" charset="0"/>
              </a:rPr>
              <a:t>Logic written in universal or general terms</a:t>
            </a:r>
          </a:p>
          <a:p>
            <a:r>
              <a:rPr lang="en-US" sz="2800" dirty="0">
                <a:latin typeface="Tw Cen MT" panose="020B0602020104020603" pitchFamily="34" charset="0"/>
              </a:rPr>
              <a:t>Algorithms are written in general languages which can be used by any one</a:t>
            </a:r>
          </a:p>
          <a:p>
            <a:r>
              <a:rPr lang="en-US" sz="2800" dirty="0">
                <a:latin typeface="Tw Cen MT" panose="020B0602020104020603" pitchFamily="34" charset="0"/>
              </a:rPr>
              <a:t>Knowledge of programming language is not required</a:t>
            </a:r>
          </a:p>
          <a:p>
            <a:r>
              <a:rPr lang="en-US" sz="2800" dirty="0">
                <a:latin typeface="Tw Cen MT" panose="020B0602020104020603" pitchFamily="34" charset="0"/>
              </a:rPr>
              <a:t>Only solution of problem is given, implementation details are not required</a:t>
            </a:r>
          </a:p>
          <a:p>
            <a:r>
              <a:rPr lang="en-US" sz="2800" dirty="0">
                <a:latin typeface="Tw Cen MT" panose="020B0602020104020603" pitchFamily="34" charset="0"/>
              </a:rPr>
              <a:t>Becomes easy to find solution</a:t>
            </a:r>
          </a:p>
          <a:p>
            <a:r>
              <a:rPr lang="en-US" sz="2800" dirty="0">
                <a:latin typeface="Tw Cen MT" panose="020B0602020104020603" pitchFamily="34" charset="0"/>
              </a:rPr>
              <a:t>Anyone can refer this algorithms</a:t>
            </a:r>
          </a:p>
          <a:p>
            <a:endParaRPr lang="en-US" sz="2800" dirty="0">
              <a:latin typeface="Tw Cen MT" panose="020B0602020104020603" pitchFamily="34" charset="0"/>
            </a:endParaRPr>
          </a:p>
        </p:txBody>
      </p:sp>
    </p:spTree>
    <p:extLst>
      <p:ext uri="{BB962C8B-B14F-4D97-AF65-F5344CB8AC3E}">
        <p14:creationId xmlns:p14="http://schemas.microsoft.com/office/powerpoint/2010/main" val="233594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29</a:t>
            </a:fld>
            <a:endParaRPr lang="en-US"/>
          </a:p>
        </p:txBody>
      </p:sp>
      <p:sp>
        <p:nvSpPr>
          <p:cNvPr id="11" name="Title 1"/>
          <p:cNvSpPr>
            <a:spLocks noGrp="1"/>
          </p:cNvSpPr>
          <p:nvPr>
            <p:ph type="title"/>
          </p:nvPr>
        </p:nvSpPr>
        <p:spPr>
          <a:xfrm>
            <a:off x="561974" y="105747"/>
            <a:ext cx="7210426" cy="1066800"/>
          </a:xfrm>
        </p:spPr>
        <p:txBody>
          <a:bodyPr>
            <a:noAutofit/>
          </a:bodyPr>
          <a:lstStyle/>
          <a:p>
            <a:r>
              <a:rPr lang="en-US" sz="3200" dirty="0">
                <a:cs typeface="Times New Roman" pitchFamily="18" charset="0"/>
              </a:rPr>
              <a:t>How to Make Algorithms Generalized</a:t>
            </a:r>
          </a:p>
        </p:txBody>
      </p:sp>
      <p:sp>
        <p:nvSpPr>
          <p:cNvPr id="12" name="Content Placeholder 2"/>
          <p:cNvSpPr>
            <a:spLocks noGrp="1"/>
          </p:cNvSpPr>
          <p:nvPr>
            <p:ph idx="1"/>
          </p:nvPr>
        </p:nvSpPr>
        <p:spPr>
          <a:xfrm>
            <a:off x="561974" y="1943100"/>
            <a:ext cx="7743825" cy="2324100"/>
          </a:xfrm>
        </p:spPr>
        <p:txBody>
          <a:bodyPr>
            <a:noAutofit/>
          </a:bodyPr>
          <a:lstStyle/>
          <a:p>
            <a:pPr algn="just"/>
            <a:r>
              <a:rPr lang="en-US" sz="3200" dirty="0">
                <a:latin typeface="Tw Cen MT" panose="020B0602020104020603" pitchFamily="34" charset="0"/>
              </a:rPr>
              <a:t>Solve problem by person who will not be expert in implementation</a:t>
            </a:r>
          </a:p>
          <a:p>
            <a:pPr algn="just"/>
            <a:r>
              <a:rPr lang="en-US" sz="3200" dirty="0">
                <a:latin typeface="Tw Cen MT" panose="020B0602020104020603" pitchFamily="34" charset="0"/>
              </a:rPr>
              <a:t>Use generalized logic to solve problem</a:t>
            </a:r>
          </a:p>
        </p:txBody>
      </p:sp>
    </p:spTree>
    <p:extLst>
      <p:ext uri="{BB962C8B-B14F-4D97-AF65-F5344CB8AC3E}">
        <p14:creationId xmlns:p14="http://schemas.microsoft.com/office/powerpoint/2010/main" val="169253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a:t>
            </a:fld>
            <a:endParaRPr lang="en-US"/>
          </a:p>
        </p:txBody>
      </p:sp>
      <p:sp>
        <p:nvSpPr>
          <p:cNvPr id="7" name="Title 1"/>
          <p:cNvSpPr>
            <a:spLocks noGrp="1"/>
          </p:cNvSpPr>
          <p:nvPr>
            <p:ph type="title"/>
          </p:nvPr>
        </p:nvSpPr>
        <p:spPr>
          <a:xfrm>
            <a:off x="304800" y="173523"/>
            <a:ext cx="8153400" cy="1167914"/>
          </a:xfrm>
        </p:spPr>
        <p:txBody>
          <a:bodyPr>
            <a:noAutofit/>
          </a:bodyPr>
          <a:lstStyle/>
          <a:p>
            <a:r>
              <a:rPr lang="en-GB" altLang="en-US" sz="3200" dirty="0"/>
              <a:t>Computer Programming– Three Stages</a:t>
            </a:r>
            <a:endParaRPr lang="en-US" sz="3200" dirty="0"/>
          </a:p>
        </p:txBody>
      </p:sp>
      <p:sp>
        <p:nvSpPr>
          <p:cNvPr id="9" name="Content Placeholder 2"/>
          <p:cNvSpPr>
            <a:spLocks noGrp="1"/>
          </p:cNvSpPr>
          <p:nvPr>
            <p:ph idx="1"/>
          </p:nvPr>
        </p:nvSpPr>
        <p:spPr>
          <a:xfrm>
            <a:off x="508001" y="1417638"/>
            <a:ext cx="8331199" cy="5135562"/>
          </a:xfrm>
        </p:spPr>
        <p:txBody>
          <a:bodyPr>
            <a:noAutofit/>
          </a:bodyPr>
          <a:lstStyle/>
          <a:p>
            <a:pPr algn="just"/>
            <a:r>
              <a:rPr lang="en-GB" altLang="en-US" sz="2400" dirty="0">
                <a:latin typeface="Tw Cen MT" panose="020B0602020104020603" pitchFamily="34" charset="0"/>
              </a:rPr>
              <a:t>Computer programming can be divided into three distinct areas of activity: </a:t>
            </a:r>
          </a:p>
          <a:p>
            <a:pPr lvl="1" algn="just">
              <a:buFontTx/>
              <a:buAutoNum type="arabicPeriod"/>
            </a:pPr>
            <a:r>
              <a:rPr lang="en-GB" altLang="en-US" sz="2400" dirty="0">
                <a:latin typeface="Tw Cen MT" panose="020B0602020104020603" pitchFamily="34" charset="0"/>
              </a:rPr>
              <a:t>Problem definition and problem solving </a:t>
            </a:r>
          </a:p>
          <a:p>
            <a:pPr lvl="1" algn="just">
              <a:buFontTx/>
              <a:buAutoNum type="arabicPeriod"/>
            </a:pPr>
            <a:r>
              <a:rPr lang="en-GB" altLang="en-US" sz="2400" dirty="0">
                <a:latin typeface="Tw Cen MT" panose="020B0602020104020603" pitchFamily="34" charset="0"/>
              </a:rPr>
              <a:t>Creating a structured solution (or algorithm)</a:t>
            </a:r>
          </a:p>
          <a:p>
            <a:pPr lvl="1" algn="just">
              <a:buFontTx/>
              <a:buAutoNum type="arabicPeriod"/>
            </a:pPr>
            <a:r>
              <a:rPr lang="en-GB" altLang="en-US" sz="2400" dirty="0">
                <a:latin typeface="Tw Cen MT" panose="020B0602020104020603" pitchFamily="34" charset="0"/>
              </a:rPr>
              <a:t>Coding (e.g. C, Java, C++)</a:t>
            </a:r>
          </a:p>
          <a:p>
            <a:pPr algn="just"/>
            <a:r>
              <a:rPr lang="en-US" sz="2400" dirty="0">
                <a:latin typeface="Tw Cen MT" panose="020B0602020104020603" pitchFamily="34" charset="0"/>
              </a:rPr>
              <a:t>Consider an example as case of customer while marketing</a:t>
            </a:r>
          </a:p>
          <a:p>
            <a:pPr algn="just">
              <a:buFont typeface="Arial" panose="020B0604020202020204" pitchFamily="34" charset="0"/>
              <a:buChar char="•"/>
            </a:pPr>
            <a:r>
              <a:rPr lang="en-US" sz="2400" dirty="0">
                <a:latin typeface="Tw Cen MT" panose="020B0602020104020603" pitchFamily="34" charset="0"/>
              </a:rPr>
              <a:t>Specify the problem</a:t>
            </a:r>
          </a:p>
          <a:p>
            <a:pPr algn="just">
              <a:buFont typeface="Arial" panose="020B0604020202020204" pitchFamily="34" charset="0"/>
              <a:buChar char="•"/>
            </a:pPr>
            <a:r>
              <a:rPr lang="en-US" sz="2400" dirty="0">
                <a:latin typeface="Tw Cen MT" panose="020B0602020104020603" pitchFamily="34" charset="0"/>
              </a:rPr>
              <a:t>Solve the problem</a:t>
            </a:r>
          </a:p>
          <a:p>
            <a:pPr algn="just">
              <a:buFont typeface="Arial" panose="020B0604020202020204" pitchFamily="34" charset="0"/>
              <a:buChar char="•"/>
            </a:pPr>
            <a:r>
              <a:rPr lang="en-US" sz="2400" dirty="0">
                <a:latin typeface="Tw Cen MT" panose="020B0602020104020603" pitchFamily="34" charset="0"/>
              </a:rPr>
              <a:t>Specify solution in structured format</a:t>
            </a:r>
          </a:p>
          <a:p>
            <a:pPr>
              <a:buFont typeface="Arial" panose="020B0604020202020204" pitchFamily="34" charset="0"/>
              <a:buChar char="•"/>
            </a:pPr>
            <a:endParaRPr lang="en-US" sz="2400" dirty="0">
              <a:latin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197489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30</a:t>
            </a:fld>
            <a:endParaRPr lang="en-US"/>
          </a:p>
        </p:txBody>
      </p:sp>
      <p:sp>
        <p:nvSpPr>
          <p:cNvPr id="7" name="Title 1"/>
          <p:cNvSpPr>
            <a:spLocks noGrp="1"/>
          </p:cNvSpPr>
          <p:nvPr>
            <p:ph type="title"/>
          </p:nvPr>
        </p:nvSpPr>
        <p:spPr>
          <a:xfrm>
            <a:off x="533400" y="320675"/>
            <a:ext cx="5623560" cy="571500"/>
          </a:xfrm>
        </p:spPr>
        <p:txBody>
          <a:bodyPr>
            <a:noAutofit/>
          </a:bodyPr>
          <a:lstStyle/>
          <a:p>
            <a:r>
              <a:rPr lang="en-US" sz="4000" dirty="0">
                <a:cs typeface="Times New Roman" pitchFamily="18" charset="0"/>
              </a:rPr>
              <a:t>Infinite Loop</a:t>
            </a:r>
          </a:p>
        </p:txBody>
      </p:sp>
      <p:sp>
        <p:nvSpPr>
          <p:cNvPr id="8" name="Content Placeholder 2"/>
          <p:cNvSpPr>
            <a:spLocks noGrp="1"/>
          </p:cNvSpPr>
          <p:nvPr>
            <p:ph idx="1"/>
          </p:nvPr>
        </p:nvSpPr>
        <p:spPr>
          <a:xfrm>
            <a:off x="409574" y="1790700"/>
            <a:ext cx="8201025" cy="4457700"/>
          </a:xfrm>
        </p:spPr>
        <p:txBody>
          <a:bodyPr>
            <a:noAutofit/>
          </a:bodyPr>
          <a:lstStyle/>
          <a:p>
            <a:pPr algn="just"/>
            <a:r>
              <a:rPr lang="en-US" sz="2800" dirty="0">
                <a:latin typeface="Tw Cen MT" panose="020B0602020104020603" pitchFamily="34" charset="0"/>
              </a:rPr>
              <a:t>Loop mean repeat set of instruction till specific condition is true</a:t>
            </a:r>
          </a:p>
          <a:p>
            <a:pPr algn="just"/>
            <a:r>
              <a:rPr lang="en-US" sz="2800" dirty="0">
                <a:latin typeface="Tw Cen MT" panose="020B0602020104020603" pitchFamily="34" charset="0"/>
              </a:rPr>
              <a:t>Infinite loop is endless loop, i.e. it never ends</a:t>
            </a:r>
          </a:p>
          <a:p>
            <a:pPr algn="just"/>
            <a:r>
              <a:rPr lang="en-US" sz="2800" dirty="0">
                <a:latin typeface="Tw Cen MT" panose="020B0602020104020603" pitchFamily="34" charset="0"/>
              </a:rPr>
              <a:t>Infinite loop occurs when condition remains always true or no termination condition exists</a:t>
            </a:r>
          </a:p>
          <a:p>
            <a:pPr algn="just"/>
            <a:r>
              <a:rPr lang="en-US" sz="2800" dirty="0">
                <a:latin typeface="Tw Cen MT" panose="020B0602020104020603" pitchFamily="34" charset="0"/>
              </a:rPr>
              <a:t>Due to infinite loop, program never ends</a:t>
            </a:r>
          </a:p>
        </p:txBody>
      </p:sp>
    </p:spTree>
    <p:extLst>
      <p:ext uri="{BB962C8B-B14F-4D97-AF65-F5344CB8AC3E}">
        <p14:creationId xmlns:p14="http://schemas.microsoft.com/office/powerpoint/2010/main" val="148059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31</a:t>
            </a:fld>
            <a:endParaRPr lang="en-US"/>
          </a:p>
        </p:txBody>
      </p:sp>
      <p:sp>
        <p:nvSpPr>
          <p:cNvPr id="7" name="Title 1"/>
          <p:cNvSpPr>
            <a:spLocks noGrp="1"/>
          </p:cNvSpPr>
          <p:nvPr>
            <p:ph type="title"/>
          </p:nvPr>
        </p:nvSpPr>
        <p:spPr>
          <a:xfrm>
            <a:off x="533400" y="272955"/>
            <a:ext cx="5900166" cy="740267"/>
          </a:xfrm>
        </p:spPr>
        <p:txBody>
          <a:bodyPr>
            <a:noAutofit/>
          </a:bodyPr>
          <a:lstStyle/>
          <a:p>
            <a:r>
              <a:rPr lang="en-US" sz="4000" dirty="0">
                <a:cs typeface="Times New Roman" pitchFamily="18" charset="0"/>
              </a:rPr>
              <a:t>Avoiding Infinite Loops</a:t>
            </a:r>
          </a:p>
        </p:txBody>
      </p:sp>
      <p:sp>
        <p:nvSpPr>
          <p:cNvPr id="8" name="Content Placeholder 2"/>
          <p:cNvSpPr>
            <a:spLocks noGrp="1"/>
          </p:cNvSpPr>
          <p:nvPr>
            <p:ph idx="1"/>
          </p:nvPr>
        </p:nvSpPr>
        <p:spPr>
          <a:xfrm>
            <a:off x="657224" y="1685924"/>
            <a:ext cx="8254764" cy="4410075"/>
          </a:xfrm>
        </p:spPr>
        <p:txBody>
          <a:bodyPr>
            <a:noAutofit/>
          </a:bodyPr>
          <a:lstStyle/>
          <a:p>
            <a:pPr marL="61722" indent="0">
              <a:buNone/>
            </a:pPr>
            <a:r>
              <a:rPr lang="en-US" sz="3200" dirty="0">
                <a:latin typeface="Tw Cen MT" panose="020B0602020104020603" pitchFamily="34" charset="0"/>
              </a:rPr>
              <a:t>Avoided by limiting the number of repetitions of loop</a:t>
            </a:r>
          </a:p>
          <a:p>
            <a:pPr marL="61722" indent="0">
              <a:buNone/>
            </a:pPr>
            <a:r>
              <a:rPr lang="en-US" sz="3200" b="1" dirty="0">
                <a:latin typeface="Tw Cen MT" panose="020B0602020104020603" pitchFamily="34" charset="0"/>
              </a:rPr>
              <a:t>Two ways:</a:t>
            </a:r>
          </a:p>
          <a:p>
            <a:pPr marL="518922" indent="-457200">
              <a:buFont typeface="Wingdings" panose="05000000000000000000" pitchFamily="2" charset="2"/>
              <a:buChar char="q"/>
            </a:pPr>
            <a:r>
              <a:rPr lang="en-US" sz="3200" dirty="0">
                <a:latin typeface="Tw Cen MT" panose="020B0602020104020603" pitchFamily="34" charset="0"/>
              </a:rPr>
              <a:t>By counting fixed count is used for repeating loop </a:t>
            </a:r>
          </a:p>
          <a:p>
            <a:pPr marL="518922" indent="-457200">
              <a:buFont typeface="Wingdings" panose="05000000000000000000" pitchFamily="2" charset="2"/>
              <a:buChar char="q"/>
            </a:pPr>
            <a:r>
              <a:rPr lang="en-US" sz="3200" dirty="0">
                <a:latin typeface="Tw Cen MT" panose="020B0602020104020603" pitchFamily="34" charset="0"/>
              </a:rPr>
              <a:t>By using sentinel value It is special value whose presence guarantees termination of loop</a:t>
            </a:r>
          </a:p>
        </p:txBody>
      </p:sp>
    </p:spTree>
    <p:extLst>
      <p:ext uri="{BB962C8B-B14F-4D97-AF65-F5344CB8AC3E}">
        <p14:creationId xmlns:p14="http://schemas.microsoft.com/office/powerpoint/2010/main" val="135096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32</a:t>
            </a:fld>
            <a:endParaRPr lang="en-US"/>
          </a:p>
        </p:txBody>
      </p:sp>
      <p:sp>
        <p:nvSpPr>
          <p:cNvPr id="7" name="Title 1"/>
          <p:cNvSpPr>
            <a:spLocks noGrp="1"/>
          </p:cNvSpPr>
          <p:nvPr>
            <p:ph type="title"/>
          </p:nvPr>
        </p:nvSpPr>
        <p:spPr>
          <a:xfrm>
            <a:off x="609600" y="1555"/>
            <a:ext cx="7391400" cy="1066800"/>
          </a:xfrm>
        </p:spPr>
        <p:txBody>
          <a:bodyPr>
            <a:noAutofit/>
          </a:bodyPr>
          <a:lstStyle/>
          <a:p>
            <a:r>
              <a:rPr lang="en-US" sz="2800" dirty="0">
                <a:cs typeface="Times New Roman" pitchFamily="18" charset="0"/>
              </a:rPr>
              <a:t>Different Ways to Represent an Algorithm</a:t>
            </a:r>
          </a:p>
        </p:txBody>
      </p:sp>
      <p:sp>
        <p:nvSpPr>
          <p:cNvPr id="8" name="Content Placeholder 2"/>
          <p:cNvSpPr>
            <a:spLocks noGrp="1"/>
          </p:cNvSpPr>
          <p:nvPr>
            <p:ph idx="1"/>
          </p:nvPr>
        </p:nvSpPr>
        <p:spPr>
          <a:xfrm>
            <a:off x="609600" y="1524000"/>
            <a:ext cx="5766435" cy="2590800"/>
          </a:xfrm>
        </p:spPr>
        <p:txBody>
          <a:bodyPr/>
          <a:lstStyle/>
          <a:p>
            <a:pPr>
              <a:buFont typeface="Wingdings" panose="05000000000000000000" pitchFamily="2" charset="2"/>
              <a:buChar char="q"/>
            </a:pPr>
            <a:r>
              <a:rPr lang="en-US" sz="3200" dirty="0">
                <a:latin typeface="Tw Cen MT" panose="020B0602020104020603" pitchFamily="34" charset="0"/>
              </a:rPr>
              <a:t> As a flowchart</a:t>
            </a:r>
          </a:p>
          <a:p>
            <a:pPr>
              <a:buFont typeface="Wingdings" panose="05000000000000000000" pitchFamily="2" charset="2"/>
              <a:buChar char="q"/>
            </a:pPr>
            <a:r>
              <a:rPr lang="en-US" sz="3200" dirty="0">
                <a:latin typeface="Tw Cen MT" panose="020B0602020104020603" pitchFamily="34" charset="0"/>
              </a:rPr>
              <a:t> As a pseudocode</a:t>
            </a:r>
          </a:p>
          <a:p>
            <a:pPr>
              <a:buFont typeface="Wingdings" panose="05000000000000000000" pitchFamily="2" charset="2"/>
              <a:buChar char="q"/>
            </a:pPr>
            <a:r>
              <a:rPr lang="en-US" sz="3200" dirty="0">
                <a:latin typeface="Tw Cen MT" panose="020B0602020104020603" pitchFamily="34" charset="0"/>
              </a:rPr>
              <a:t> As a program</a:t>
            </a:r>
          </a:p>
          <a:p>
            <a:pPr marL="61722" indent="0">
              <a:buNone/>
            </a:pPr>
            <a:endParaRPr lang="en-US"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4067206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33</a:t>
            </a:fld>
            <a:endParaRPr lang="en-US"/>
          </a:p>
        </p:txBody>
      </p:sp>
      <p:sp>
        <p:nvSpPr>
          <p:cNvPr id="9" name="Title 1"/>
          <p:cNvSpPr>
            <a:spLocks noGrp="1"/>
          </p:cNvSpPr>
          <p:nvPr>
            <p:ph type="title"/>
          </p:nvPr>
        </p:nvSpPr>
        <p:spPr>
          <a:xfrm>
            <a:off x="685800" y="529828"/>
            <a:ext cx="6343650" cy="536972"/>
          </a:xfrm>
        </p:spPr>
        <p:txBody>
          <a:bodyPr>
            <a:noAutofit/>
          </a:bodyPr>
          <a:lstStyle/>
          <a:p>
            <a:r>
              <a:rPr lang="en-US" sz="4000" dirty="0">
                <a:cs typeface="Times New Roman" pitchFamily="18" charset="0"/>
              </a:rPr>
              <a:t>Program Planning Tools</a:t>
            </a:r>
          </a:p>
        </p:txBody>
      </p:sp>
      <p:sp>
        <p:nvSpPr>
          <p:cNvPr id="10" name="Content Placeholder 2"/>
          <p:cNvSpPr>
            <a:spLocks noGrp="1"/>
          </p:cNvSpPr>
          <p:nvPr>
            <p:ph idx="1"/>
          </p:nvPr>
        </p:nvSpPr>
        <p:spPr>
          <a:xfrm>
            <a:off x="685800" y="1905000"/>
            <a:ext cx="5623560" cy="3429000"/>
          </a:xfrm>
        </p:spPr>
        <p:txBody>
          <a:bodyPr>
            <a:normAutofit/>
          </a:bodyPr>
          <a:lstStyle/>
          <a:p>
            <a:pPr algn="just">
              <a:buFont typeface="Wingdings" panose="05000000000000000000" pitchFamily="2" charset="2"/>
              <a:buChar char="q"/>
            </a:pPr>
            <a:r>
              <a:rPr lang="en-US" sz="2100" dirty="0">
                <a:latin typeface="Tw Cen MT" panose="020B0602020104020603" pitchFamily="34" charset="0"/>
                <a:cs typeface="Times New Roman" pitchFamily="18" charset="0"/>
              </a:rPr>
              <a:t> </a:t>
            </a:r>
            <a:r>
              <a:rPr lang="en-US" sz="3200" dirty="0">
                <a:latin typeface="Tw Cen MT" panose="020B0602020104020603" pitchFamily="34" charset="0"/>
              </a:rPr>
              <a:t>Flowchart</a:t>
            </a:r>
          </a:p>
          <a:p>
            <a:pPr algn="just">
              <a:buFont typeface="Wingdings" panose="05000000000000000000" pitchFamily="2" charset="2"/>
              <a:buChar char="q"/>
            </a:pPr>
            <a:r>
              <a:rPr lang="en-US" sz="3200" dirty="0">
                <a:latin typeface="Tw Cen MT" panose="020B0602020104020603" pitchFamily="34" charset="0"/>
              </a:rPr>
              <a:t> Structure charts </a:t>
            </a:r>
          </a:p>
          <a:p>
            <a:pPr algn="just">
              <a:buFont typeface="Wingdings" panose="05000000000000000000" pitchFamily="2" charset="2"/>
              <a:buChar char="q"/>
            </a:pPr>
            <a:r>
              <a:rPr lang="en-US" sz="3200" dirty="0">
                <a:latin typeface="Tw Cen MT" panose="020B0602020104020603" pitchFamily="34" charset="0"/>
              </a:rPr>
              <a:t> Pseudo codes</a:t>
            </a:r>
          </a:p>
          <a:p>
            <a:pPr marL="61722" indent="0">
              <a:buNone/>
            </a:pPr>
            <a:endParaRPr lang="en-US" sz="2100"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420586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Flowchart</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34</a:t>
            </a:fld>
            <a:endParaRPr lang="en-US"/>
          </a:p>
        </p:txBody>
      </p:sp>
      <p:sp>
        <p:nvSpPr>
          <p:cNvPr id="3" name="Content Placeholder 2"/>
          <p:cNvSpPr>
            <a:spLocks noGrp="1"/>
          </p:cNvSpPr>
          <p:nvPr>
            <p:ph sz="quarter" idx="1"/>
          </p:nvPr>
        </p:nvSpPr>
        <p:spPr>
          <a:xfrm>
            <a:off x="612648" y="1690048"/>
            <a:ext cx="8153400" cy="4495800"/>
          </a:xfrm>
        </p:spPr>
        <p:txBody>
          <a:bodyPr>
            <a:normAutofit lnSpcReduction="10000"/>
          </a:bodyPr>
          <a:lstStyle/>
          <a:p>
            <a:pPr algn="just"/>
            <a:r>
              <a:rPr lang="en-US" sz="2300" dirty="0">
                <a:latin typeface="Tw Cen MT" panose="020B0602020104020603" pitchFamily="34" charset="0"/>
              </a:rPr>
              <a:t>Flowchart is a tool developed in the computer industry, for showing the steps involved in a process </a:t>
            </a:r>
          </a:p>
          <a:p>
            <a:pPr algn="just"/>
            <a:endParaRPr lang="en-US" sz="2300" dirty="0">
              <a:latin typeface="Tw Cen MT" panose="020B0602020104020603" pitchFamily="34" charset="0"/>
            </a:endParaRPr>
          </a:p>
          <a:p>
            <a:pPr algn="just"/>
            <a:r>
              <a:rPr lang="en-US" sz="2300" b="1" dirty="0">
                <a:latin typeface="Tw Cen MT" panose="020B0602020104020603" pitchFamily="34" charset="0"/>
              </a:rPr>
              <a:t>A flowchart is a diagram made up of boxes, diamonds and other shapes, connected by arrows</a:t>
            </a:r>
            <a:r>
              <a:rPr lang="en-US" sz="2300" dirty="0">
                <a:latin typeface="Tw Cen MT" panose="020B0602020104020603" pitchFamily="34" charset="0"/>
              </a:rPr>
              <a:t> - each shape represents a step in the process, and the arrows show the order in which they occur</a:t>
            </a:r>
          </a:p>
          <a:p>
            <a:pPr algn="just"/>
            <a:endParaRPr lang="en-US" sz="2300" dirty="0">
              <a:latin typeface="Tw Cen MT" panose="020B0602020104020603" pitchFamily="34" charset="0"/>
            </a:endParaRPr>
          </a:p>
          <a:p>
            <a:pPr algn="just"/>
            <a:r>
              <a:rPr lang="en-US" sz="2300" dirty="0">
                <a:latin typeface="Tw Cen MT" panose="020B0602020104020603" pitchFamily="34" charset="0"/>
              </a:rPr>
              <a:t>Flowcharting Symbols:</a:t>
            </a:r>
          </a:p>
          <a:p>
            <a:pPr lvl="2" algn="just"/>
            <a:r>
              <a:rPr lang="en-US" sz="1800" dirty="0">
                <a:latin typeface="Tw Cen MT" panose="020B0602020104020603" pitchFamily="34" charset="0"/>
              </a:rPr>
              <a:t>There are 6 basic symbols commonly used in flowcharting of assembly language programs: Terminal, Process, input/output, Decision, Connector and Predefined Process</a:t>
            </a:r>
          </a:p>
        </p:txBody>
      </p:sp>
    </p:spTree>
    <p:extLst>
      <p:ext uri="{BB962C8B-B14F-4D97-AF65-F5344CB8AC3E}">
        <p14:creationId xmlns:p14="http://schemas.microsoft.com/office/powerpoint/2010/main" val="4282694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35</a:t>
            </a:fld>
            <a:endParaRPr lang="en-US"/>
          </a:p>
        </p:txBody>
      </p:sp>
      <p:sp>
        <p:nvSpPr>
          <p:cNvPr id="9" name="Title 1"/>
          <p:cNvSpPr>
            <a:spLocks noGrp="1"/>
          </p:cNvSpPr>
          <p:nvPr>
            <p:ph type="title"/>
          </p:nvPr>
        </p:nvSpPr>
        <p:spPr>
          <a:xfrm>
            <a:off x="457200" y="685800"/>
            <a:ext cx="6096000" cy="420450"/>
          </a:xfrm>
        </p:spPr>
        <p:txBody>
          <a:bodyPr>
            <a:noAutofit/>
          </a:bodyPr>
          <a:lstStyle/>
          <a:p>
            <a:r>
              <a:rPr lang="en-US" dirty="0">
                <a:cs typeface="Times New Roman" pitchFamily="18" charset="0"/>
              </a:rPr>
              <a:t>Flowchart</a:t>
            </a:r>
          </a:p>
        </p:txBody>
      </p:sp>
      <p:sp>
        <p:nvSpPr>
          <p:cNvPr id="10" name="Content Placeholder 2"/>
          <p:cNvSpPr>
            <a:spLocks noGrp="1"/>
          </p:cNvSpPr>
          <p:nvPr>
            <p:ph idx="1"/>
          </p:nvPr>
        </p:nvSpPr>
        <p:spPr>
          <a:xfrm>
            <a:off x="628650" y="1628774"/>
            <a:ext cx="7905750" cy="4010025"/>
          </a:xfrm>
        </p:spPr>
        <p:txBody>
          <a:bodyPr>
            <a:noAutofit/>
          </a:bodyPr>
          <a:lstStyle/>
          <a:p>
            <a:pPr algn="just"/>
            <a:r>
              <a:rPr lang="en-US" sz="3200" dirty="0">
                <a:latin typeface="Tw Cen MT" panose="020B0602020104020603" pitchFamily="34" charset="0"/>
              </a:rPr>
              <a:t>Pictorial  representation of an algorithm</a:t>
            </a:r>
          </a:p>
          <a:p>
            <a:pPr algn="just"/>
            <a:r>
              <a:rPr lang="en-US" sz="3200" dirty="0">
                <a:latin typeface="Tw Cen MT" panose="020B0602020104020603" pitchFamily="34" charset="0"/>
              </a:rPr>
              <a:t>Steps of an algorithm are shown in different shapes  and logical flow is indicated by arrows</a:t>
            </a:r>
          </a:p>
          <a:p>
            <a:pPr algn="just"/>
            <a:r>
              <a:rPr lang="en-US" sz="3200" dirty="0">
                <a:latin typeface="Tw Cen MT" panose="020B0602020104020603" pitchFamily="34" charset="0"/>
              </a:rPr>
              <a:t>Boxes represent different operations</a:t>
            </a:r>
          </a:p>
          <a:p>
            <a:pPr algn="just"/>
            <a:r>
              <a:rPr lang="en-US" sz="3200" dirty="0">
                <a:latin typeface="Tw Cen MT" panose="020B0602020104020603" pitchFamily="34" charset="0"/>
              </a:rPr>
              <a:t>Arrows shows sequence of operations</a:t>
            </a:r>
          </a:p>
          <a:p>
            <a:pPr algn="just"/>
            <a:r>
              <a:rPr lang="en-US" sz="3200" dirty="0">
                <a:latin typeface="Tw Cen MT" panose="020B0602020104020603" pitchFamily="34" charset="0"/>
              </a:rPr>
              <a:t>Helps to understand logic of program</a:t>
            </a:r>
          </a:p>
        </p:txBody>
      </p:sp>
    </p:spTree>
    <p:extLst>
      <p:ext uri="{BB962C8B-B14F-4D97-AF65-F5344CB8AC3E}">
        <p14:creationId xmlns:p14="http://schemas.microsoft.com/office/powerpoint/2010/main" val="3246849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Flowchart Symbols</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36</a:t>
            </a:fld>
            <a:endParaRPr lang="en-US"/>
          </a:p>
        </p:txBody>
      </p:sp>
      <p:grpSp>
        <p:nvGrpSpPr>
          <p:cNvPr id="19" name="Group 18"/>
          <p:cNvGrpSpPr/>
          <p:nvPr/>
        </p:nvGrpSpPr>
        <p:grpSpPr>
          <a:xfrm>
            <a:off x="838200" y="1600200"/>
            <a:ext cx="7467600" cy="5105400"/>
            <a:chOff x="1042987" y="1828800"/>
            <a:chExt cx="6880886" cy="4840287"/>
          </a:xfrm>
        </p:grpSpPr>
        <p:pic>
          <p:nvPicPr>
            <p:cNvPr id="6" name="Picture 5"/>
            <p:cNvPicPr>
              <a:picLocks noChangeAspect="1"/>
            </p:cNvPicPr>
            <p:nvPr/>
          </p:nvPicPr>
          <p:blipFill rotWithShape="1">
            <a:blip r:embed="rId2"/>
            <a:srcRect l="20132" t="14584" r="20132" b="10417"/>
            <a:stretch/>
          </p:blipFill>
          <p:spPr>
            <a:xfrm>
              <a:off x="1066800" y="1828800"/>
              <a:ext cx="6857073" cy="4840287"/>
            </a:xfrm>
            <a:prstGeom prst="rect">
              <a:avLst/>
            </a:prstGeom>
            <a:ln>
              <a:solidFill>
                <a:schemeClr val="tx1"/>
              </a:solidFill>
            </a:ln>
          </p:spPr>
        </p:pic>
        <p:cxnSp>
          <p:nvCxnSpPr>
            <p:cNvPr id="8" name="Straight Connector 7"/>
            <p:cNvCxnSpPr/>
            <p:nvPr/>
          </p:nvCxnSpPr>
          <p:spPr>
            <a:xfrm>
              <a:off x="2667000" y="1828800"/>
              <a:ext cx="0" cy="4840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1828800"/>
              <a:ext cx="0" cy="4840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66800" y="2209800"/>
              <a:ext cx="6857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2819400"/>
              <a:ext cx="6857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66800" y="3505200"/>
              <a:ext cx="6857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6799" y="4253705"/>
              <a:ext cx="6857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66799" y="4876800"/>
              <a:ext cx="6857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66799" y="5486400"/>
              <a:ext cx="6857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42987" y="6019800"/>
              <a:ext cx="685707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9161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37</a:t>
            </a:fld>
            <a:endParaRPr lang="en-US"/>
          </a:p>
        </p:txBody>
      </p:sp>
      <p:sp>
        <p:nvSpPr>
          <p:cNvPr id="7" name="Title 1"/>
          <p:cNvSpPr>
            <a:spLocks noGrp="1"/>
          </p:cNvSpPr>
          <p:nvPr>
            <p:ph type="title"/>
          </p:nvPr>
        </p:nvSpPr>
        <p:spPr>
          <a:xfrm>
            <a:off x="520959" y="564668"/>
            <a:ext cx="5623560" cy="666419"/>
          </a:xfrm>
        </p:spPr>
        <p:txBody>
          <a:bodyPr>
            <a:noAutofit/>
          </a:bodyPr>
          <a:lstStyle/>
          <a:p>
            <a:r>
              <a:rPr lang="en-US" sz="3600" dirty="0">
                <a:cs typeface="Times New Roman" pitchFamily="18" charset="0"/>
              </a:rPr>
              <a:t>Flowchart Examples</a:t>
            </a:r>
          </a:p>
        </p:txBody>
      </p:sp>
      <p:sp>
        <p:nvSpPr>
          <p:cNvPr id="8" name="Content Placeholder 2"/>
          <p:cNvSpPr>
            <a:spLocks noGrp="1"/>
          </p:cNvSpPr>
          <p:nvPr>
            <p:ph idx="1"/>
          </p:nvPr>
        </p:nvSpPr>
        <p:spPr>
          <a:xfrm>
            <a:off x="609600" y="1600200"/>
            <a:ext cx="8001000" cy="476250"/>
          </a:xfrm>
        </p:spPr>
        <p:txBody>
          <a:bodyPr>
            <a:noAutofit/>
          </a:bodyPr>
          <a:lstStyle/>
          <a:p>
            <a:pPr marL="61722" indent="0" algn="just">
              <a:buNone/>
            </a:pPr>
            <a:r>
              <a:rPr lang="en-US" sz="2800" dirty="0">
                <a:latin typeface="Tw Cen MT" panose="020B0602020104020603" pitchFamily="34" charset="0"/>
              </a:rPr>
              <a:t>Add two numbers and display result</a:t>
            </a:r>
          </a:p>
        </p:txBody>
      </p:sp>
      <p:grpSp>
        <p:nvGrpSpPr>
          <p:cNvPr id="11" name="Group 10"/>
          <p:cNvGrpSpPr/>
          <p:nvPr/>
        </p:nvGrpSpPr>
        <p:grpSpPr>
          <a:xfrm>
            <a:off x="2743200" y="2476500"/>
            <a:ext cx="3276600" cy="4000500"/>
            <a:chOff x="3257550" y="2114550"/>
            <a:chExt cx="1657350" cy="3429000"/>
          </a:xfrm>
        </p:grpSpPr>
        <p:sp>
          <p:nvSpPr>
            <p:cNvPr id="12" name="Rounded Rectangle 11"/>
            <p:cNvSpPr/>
            <p:nvPr/>
          </p:nvSpPr>
          <p:spPr>
            <a:xfrm>
              <a:off x="3486150" y="5200650"/>
              <a:ext cx="1085850"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STOP</a:t>
              </a:r>
            </a:p>
          </p:txBody>
        </p:sp>
        <p:grpSp>
          <p:nvGrpSpPr>
            <p:cNvPr id="13" name="Group 12"/>
            <p:cNvGrpSpPr/>
            <p:nvPr/>
          </p:nvGrpSpPr>
          <p:grpSpPr>
            <a:xfrm>
              <a:off x="3257550" y="2114550"/>
              <a:ext cx="1657350" cy="3086100"/>
              <a:chOff x="3257550" y="2114550"/>
              <a:chExt cx="1657350" cy="3086100"/>
            </a:xfrm>
          </p:grpSpPr>
          <p:sp>
            <p:nvSpPr>
              <p:cNvPr id="14" name="Rounded Rectangle 13"/>
              <p:cNvSpPr/>
              <p:nvPr/>
            </p:nvSpPr>
            <p:spPr>
              <a:xfrm>
                <a:off x="3543300" y="2114550"/>
                <a:ext cx="1085850"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START</a:t>
                </a:r>
              </a:p>
            </p:txBody>
          </p:sp>
          <p:sp>
            <p:nvSpPr>
              <p:cNvPr id="15" name="Parallelogram 14"/>
              <p:cNvSpPr/>
              <p:nvPr/>
            </p:nvSpPr>
            <p:spPr>
              <a:xfrm>
                <a:off x="3257550" y="2800350"/>
                <a:ext cx="1657350" cy="3429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Read A and B</a:t>
                </a:r>
              </a:p>
            </p:txBody>
          </p:sp>
          <p:sp>
            <p:nvSpPr>
              <p:cNvPr id="16" name="Rectangle 15"/>
              <p:cNvSpPr/>
              <p:nvPr/>
            </p:nvSpPr>
            <p:spPr>
              <a:xfrm>
                <a:off x="3486150" y="3564082"/>
                <a:ext cx="120015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C=A+B</a:t>
                </a:r>
              </a:p>
            </p:txBody>
          </p:sp>
          <p:sp>
            <p:nvSpPr>
              <p:cNvPr id="17" name="Parallelogram 16"/>
              <p:cNvSpPr/>
              <p:nvPr/>
            </p:nvSpPr>
            <p:spPr>
              <a:xfrm>
                <a:off x="3270539" y="4400550"/>
                <a:ext cx="1485900" cy="40005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Display C</a:t>
                </a:r>
              </a:p>
            </p:txBody>
          </p:sp>
          <p:cxnSp>
            <p:nvCxnSpPr>
              <p:cNvPr id="18" name="Straight Arrow Connector 17"/>
              <p:cNvCxnSpPr>
                <a:stCxn id="14" idx="2"/>
                <a:endCxn id="15" idx="0"/>
              </p:cNvCxnSpPr>
              <p:nvPr/>
            </p:nvCxnSpPr>
            <p:spPr>
              <a:xfrm>
                <a:off x="4086225" y="2457450"/>
                <a:ext cx="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4"/>
                <a:endCxn id="16" idx="0"/>
              </p:cNvCxnSpPr>
              <p:nvPr/>
            </p:nvCxnSpPr>
            <p:spPr>
              <a:xfrm>
                <a:off x="4086225" y="3143251"/>
                <a:ext cx="0" cy="420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17" idx="1"/>
              </p:cNvCxnSpPr>
              <p:nvPr/>
            </p:nvCxnSpPr>
            <p:spPr>
              <a:xfrm flipH="1">
                <a:off x="4063496" y="3964133"/>
                <a:ext cx="22730" cy="436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4"/>
                <a:endCxn id="12" idx="0"/>
              </p:cNvCxnSpPr>
              <p:nvPr/>
            </p:nvCxnSpPr>
            <p:spPr>
              <a:xfrm>
                <a:off x="4013488" y="4800600"/>
                <a:ext cx="15587"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9594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38</a:t>
            </a:fld>
            <a:endParaRPr lang="en-US"/>
          </a:p>
        </p:txBody>
      </p:sp>
      <p:sp>
        <p:nvSpPr>
          <p:cNvPr id="7" name="Title 1"/>
          <p:cNvSpPr>
            <a:spLocks noGrp="1"/>
          </p:cNvSpPr>
          <p:nvPr>
            <p:ph type="title"/>
          </p:nvPr>
        </p:nvSpPr>
        <p:spPr>
          <a:xfrm>
            <a:off x="624840" y="352772"/>
            <a:ext cx="5623560" cy="714028"/>
          </a:xfrm>
        </p:spPr>
        <p:txBody>
          <a:bodyPr>
            <a:noAutofit/>
          </a:bodyPr>
          <a:lstStyle/>
          <a:p>
            <a:pPr algn="just"/>
            <a:r>
              <a:rPr lang="en-US" sz="4000" dirty="0">
                <a:cs typeface="Times New Roman" pitchFamily="18" charset="0"/>
              </a:rPr>
              <a:t>Flowchart Examples</a:t>
            </a:r>
          </a:p>
        </p:txBody>
      </p:sp>
      <p:sp>
        <p:nvSpPr>
          <p:cNvPr id="8" name="Content Placeholder 2"/>
          <p:cNvSpPr>
            <a:spLocks noGrp="1"/>
          </p:cNvSpPr>
          <p:nvPr>
            <p:ph idx="1"/>
          </p:nvPr>
        </p:nvSpPr>
        <p:spPr>
          <a:xfrm>
            <a:off x="595884" y="1428750"/>
            <a:ext cx="7786116" cy="710912"/>
          </a:xfrm>
        </p:spPr>
        <p:txBody>
          <a:bodyPr>
            <a:noAutofit/>
          </a:bodyPr>
          <a:lstStyle/>
          <a:p>
            <a:pPr marL="61722" indent="0">
              <a:buNone/>
            </a:pPr>
            <a:r>
              <a:rPr lang="en-US" sz="3200" dirty="0">
                <a:latin typeface="Tw Cen MT" panose="020B0602020104020603" pitchFamily="34" charset="0"/>
              </a:rPr>
              <a:t>Find the largest of given two numbers </a:t>
            </a:r>
          </a:p>
        </p:txBody>
      </p:sp>
      <p:grpSp>
        <p:nvGrpSpPr>
          <p:cNvPr id="11" name="Group 10"/>
          <p:cNvGrpSpPr/>
          <p:nvPr/>
        </p:nvGrpSpPr>
        <p:grpSpPr>
          <a:xfrm>
            <a:off x="2286000" y="2438400"/>
            <a:ext cx="4229100" cy="3886200"/>
            <a:chOff x="3257550" y="1828800"/>
            <a:chExt cx="3543300" cy="3429000"/>
          </a:xfrm>
        </p:grpSpPr>
        <p:sp>
          <p:nvSpPr>
            <p:cNvPr id="12" name="Rounded Rectangle 11"/>
            <p:cNvSpPr/>
            <p:nvPr/>
          </p:nvSpPr>
          <p:spPr>
            <a:xfrm>
              <a:off x="3543300" y="1828800"/>
              <a:ext cx="1085850"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START</a:t>
              </a:r>
            </a:p>
          </p:txBody>
        </p:sp>
        <p:sp>
          <p:nvSpPr>
            <p:cNvPr id="13" name="Rounded Rectangle 12"/>
            <p:cNvSpPr/>
            <p:nvPr/>
          </p:nvSpPr>
          <p:spPr>
            <a:xfrm>
              <a:off x="3544599" y="4914900"/>
              <a:ext cx="1085850"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STOP</a:t>
              </a:r>
            </a:p>
          </p:txBody>
        </p:sp>
        <p:sp>
          <p:nvSpPr>
            <p:cNvPr id="14" name="Parallelogram 13"/>
            <p:cNvSpPr/>
            <p:nvPr/>
          </p:nvSpPr>
          <p:spPr>
            <a:xfrm>
              <a:off x="3257550" y="2514600"/>
              <a:ext cx="1657350" cy="3429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Read A and B</a:t>
              </a:r>
            </a:p>
          </p:txBody>
        </p:sp>
        <p:sp>
          <p:nvSpPr>
            <p:cNvPr id="15" name="Parallelogram 14"/>
            <p:cNvSpPr/>
            <p:nvPr/>
          </p:nvSpPr>
          <p:spPr>
            <a:xfrm>
              <a:off x="3320545" y="4114800"/>
              <a:ext cx="1485900" cy="40005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Display A</a:t>
              </a:r>
            </a:p>
          </p:txBody>
        </p:sp>
        <p:cxnSp>
          <p:nvCxnSpPr>
            <p:cNvPr id="16" name="Straight Arrow Connector 15"/>
            <p:cNvCxnSpPr>
              <a:stCxn id="12" idx="2"/>
              <a:endCxn id="14" idx="0"/>
            </p:cNvCxnSpPr>
            <p:nvPr/>
          </p:nvCxnSpPr>
          <p:spPr>
            <a:xfrm>
              <a:off x="4086225" y="2171700"/>
              <a:ext cx="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4"/>
            </p:cNvCxnSpPr>
            <p:nvPr/>
          </p:nvCxnSpPr>
          <p:spPr>
            <a:xfrm>
              <a:off x="4086225" y="2857501"/>
              <a:ext cx="0" cy="420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0" idx="2"/>
            </p:cNvCxnSpPr>
            <p:nvPr/>
          </p:nvCxnSpPr>
          <p:spPr>
            <a:xfrm>
              <a:off x="4075509" y="3805671"/>
              <a:ext cx="12015" cy="30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4"/>
              <a:endCxn id="13" idx="0"/>
            </p:cNvCxnSpPr>
            <p:nvPr/>
          </p:nvCxnSpPr>
          <p:spPr>
            <a:xfrm>
              <a:off x="4063496" y="4514850"/>
              <a:ext cx="24029"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3675459" y="3278332"/>
              <a:ext cx="800100" cy="52733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solidFill>
                    <a:schemeClr val="tx1"/>
                  </a:solidFill>
                  <a:latin typeface="Times New Roman" pitchFamily="18" charset="0"/>
                  <a:cs typeface="Times New Roman" pitchFamily="18" charset="0"/>
                </a:rPr>
                <a:t>Is</a:t>
              </a:r>
            </a:p>
            <a:p>
              <a:pPr algn="ctr"/>
              <a:r>
                <a:rPr lang="en-US" sz="825" dirty="0">
                  <a:solidFill>
                    <a:schemeClr val="tx1"/>
                  </a:solidFill>
                  <a:latin typeface="Times New Roman" pitchFamily="18" charset="0"/>
                  <a:cs typeface="Times New Roman" pitchFamily="18" charset="0"/>
                </a:rPr>
                <a:t>A&gt;B</a:t>
              </a:r>
            </a:p>
          </p:txBody>
        </p:sp>
        <p:sp>
          <p:nvSpPr>
            <p:cNvPr id="21" name="Parallelogram 20"/>
            <p:cNvSpPr/>
            <p:nvPr/>
          </p:nvSpPr>
          <p:spPr>
            <a:xfrm>
              <a:off x="5486400" y="4114800"/>
              <a:ext cx="1314450" cy="40005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Times New Roman" pitchFamily="18" charset="0"/>
                  <a:cs typeface="Times New Roman" pitchFamily="18" charset="0"/>
                </a:rPr>
                <a:t>Display B</a:t>
              </a:r>
            </a:p>
          </p:txBody>
        </p:sp>
        <p:cxnSp>
          <p:nvCxnSpPr>
            <p:cNvPr id="22" name="Straight Connector 21"/>
            <p:cNvCxnSpPr>
              <a:stCxn id="20" idx="3"/>
            </p:cNvCxnSpPr>
            <p:nvPr/>
          </p:nvCxnSpPr>
          <p:spPr>
            <a:xfrm>
              <a:off x="4475559" y="3542001"/>
              <a:ext cx="16680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1" idx="0"/>
            </p:cNvCxnSpPr>
            <p:nvPr/>
          </p:nvCxnSpPr>
          <p:spPr>
            <a:xfrm>
              <a:off x="6143625" y="3542001"/>
              <a:ext cx="0" cy="57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4"/>
            </p:cNvCxnSpPr>
            <p:nvPr/>
          </p:nvCxnSpPr>
          <p:spPr>
            <a:xfrm>
              <a:off x="6143625" y="4514850"/>
              <a:ext cx="0" cy="20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75509" y="4714875"/>
              <a:ext cx="2068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75559" y="3283528"/>
              <a:ext cx="439341" cy="224044"/>
            </a:xfrm>
            <a:prstGeom prst="rect">
              <a:avLst/>
            </a:prstGeom>
            <a:noFill/>
          </p:spPr>
          <p:txBody>
            <a:bodyPr wrap="square" rtlCol="0">
              <a:spAutoFit/>
            </a:bodyPr>
            <a:lstStyle/>
            <a:p>
              <a:pPr algn="ctr"/>
              <a:r>
                <a:rPr lang="en-US" sz="1050" dirty="0">
                  <a:latin typeface="Times New Roman" pitchFamily="18" charset="0"/>
                  <a:cs typeface="Times New Roman" pitchFamily="18" charset="0"/>
                </a:rPr>
                <a:t>NO</a:t>
              </a:r>
            </a:p>
          </p:txBody>
        </p:sp>
        <p:sp>
          <p:nvSpPr>
            <p:cNvPr id="27" name="TextBox 26"/>
            <p:cNvSpPr txBox="1"/>
            <p:nvPr/>
          </p:nvSpPr>
          <p:spPr>
            <a:xfrm>
              <a:off x="4087524" y="3828401"/>
              <a:ext cx="541626" cy="224044"/>
            </a:xfrm>
            <a:prstGeom prst="rect">
              <a:avLst/>
            </a:prstGeom>
            <a:noFill/>
          </p:spPr>
          <p:txBody>
            <a:bodyPr wrap="square" rtlCol="0">
              <a:spAutoFit/>
            </a:bodyPr>
            <a:lstStyle/>
            <a:p>
              <a:pPr algn="ctr"/>
              <a:r>
                <a:rPr lang="en-US" sz="1050" dirty="0">
                  <a:latin typeface="Times New Roman" pitchFamily="18" charset="0"/>
                  <a:cs typeface="Times New Roman" pitchFamily="18" charset="0"/>
                </a:rPr>
                <a:t>YES</a:t>
              </a:r>
            </a:p>
          </p:txBody>
        </p:sp>
      </p:grpSp>
    </p:spTree>
    <p:extLst>
      <p:ext uri="{BB962C8B-B14F-4D97-AF65-F5344CB8AC3E}">
        <p14:creationId xmlns:p14="http://schemas.microsoft.com/office/powerpoint/2010/main" val="131221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39</a:t>
            </a:fld>
            <a:endParaRPr lang="en-US"/>
          </a:p>
        </p:txBody>
      </p:sp>
      <p:sp>
        <p:nvSpPr>
          <p:cNvPr id="28" name="Title 1"/>
          <p:cNvSpPr>
            <a:spLocks noGrp="1"/>
          </p:cNvSpPr>
          <p:nvPr>
            <p:ph type="title"/>
          </p:nvPr>
        </p:nvSpPr>
        <p:spPr>
          <a:xfrm>
            <a:off x="457200" y="152400"/>
            <a:ext cx="7620000" cy="863219"/>
          </a:xfrm>
        </p:spPr>
        <p:txBody>
          <a:bodyPr>
            <a:noAutofit/>
          </a:bodyPr>
          <a:lstStyle/>
          <a:p>
            <a:r>
              <a:rPr lang="en-IN" sz="2400" dirty="0">
                <a:cs typeface="Times New Roman" pitchFamily="18" charset="0"/>
              </a:rPr>
              <a:t>Draw flowchart to find the largest among three different numbers entered by user.</a:t>
            </a:r>
          </a:p>
        </p:txBody>
      </p:sp>
      <p:pic>
        <p:nvPicPr>
          <p:cNvPr id="29" name="Picture 2"/>
          <p:cNvPicPr>
            <a:picLocks noChangeAspect="1" noChangeArrowheads="1"/>
          </p:cNvPicPr>
          <p:nvPr/>
        </p:nvPicPr>
        <p:blipFill>
          <a:blip r:embed="rId3"/>
          <a:srcRect l="11057" r="11548"/>
          <a:stretch>
            <a:fillRect/>
          </a:stretch>
        </p:blipFill>
        <p:spPr bwMode="auto">
          <a:xfrm>
            <a:off x="914400" y="1471585"/>
            <a:ext cx="7315199" cy="5446463"/>
          </a:xfrm>
          <a:prstGeom prst="rect">
            <a:avLst/>
          </a:prstGeom>
          <a:noFill/>
          <a:ln w="9525">
            <a:noFill/>
            <a:miter lim="800000"/>
            <a:headEnd/>
            <a:tailEnd/>
          </a:ln>
          <a:effectLst/>
        </p:spPr>
      </p:pic>
    </p:spTree>
    <p:extLst>
      <p:ext uri="{BB962C8B-B14F-4D97-AF65-F5344CB8AC3E}">
        <p14:creationId xmlns:p14="http://schemas.microsoft.com/office/powerpoint/2010/main" val="88661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a:t>
            </a:fld>
            <a:endParaRPr lang="en-US"/>
          </a:p>
        </p:txBody>
      </p:sp>
      <p:sp>
        <p:nvSpPr>
          <p:cNvPr id="8" name="Title 1"/>
          <p:cNvSpPr>
            <a:spLocks noGrp="1"/>
          </p:cNvSpPr>
          <p:nvPr>
            <p:ph type="title"/>
          </p:nvPr>
        </p:nvSpPr>
        <p:spPr>
          <a:xfrm>
            <a:off x="533400" y="74613"/>
            <a:ext cx="6890982" cy="990600"/>
          </a:xfrm>
        </p:spPr>
        <p:txBody>
          <a:bodyPr>
            <a:noAutofit/>
          </a:bodyPr>
          <a:lstStyle/>
          <a:p>
            <a:r>
              <a:rPr lang="en-GB" altLang="en-US" sz="2800" dirty="0"/>
              <a:t>Problem Solving, Algorithm Development</a:t>
            </a:r>
            <a:br>
              <a:rPr lang="en-GB" altLang="en-US" sz="2800" dirty="0"/>
            </a:br>
            <a:r>
              <a:rPr lang="en-GB" altLang="en-US" sz="2800" dirty="0"/>
              <a:t> and Coding </a:t>
            </a:r>
            <a:endParaRPr lang="en-US" sz="2800" dirty="0"/>
          </a:p>
        </p:txBody>
      </p:sp>
      <p:sp>
        <p:nvSpPr>
          <p:cNvPr id="9" name="Content Placeholder 2"/>
          <p:cNvSpPr>
            <a:spLocks noGrp="1"/>
          </p:cNvSpPr>
          <p:nvPr>
            <p:ph idx="1"/>
          </p:nvPr>
        </p:nvSpPr>
        <p:spPr>
          <a:xfrm>
            <a:off x="612648" y="1600200"/>
            <a:ext cx="8226552" cy="4495800"/>
          </a:xfrm>
        </p:spPr>
        <p:txBody>
          <a:bodyPr>
            <a:normAutofit fontScale="92500" lnSpcReduction="10000"/>
          </a:bodyPr>
          <a:lstStyle/>
          <a:p>
            <a:pPr algn="just">
              <a:lnSpc>
                <a:spcPct val="80000"/>
              </a:lnSpc>
            </a:pPr>
            <a:r>
              <a:rPr lang="en-GB" altLang="en-US" sz="2600" dirty="0">
                <a:latin typeface="Tw Cen MT" panose="020B0602020104020603" pitchFamily="34" charset="0"/>
              </a:rPr>
              <a:t>In problem solving, algorithm development and coding we tend to view problems at different levels of abstraction.</a:t>
            </a:r>
            <a:br>
              <a:rPr lang="en-GB" altLang="en-US" sz="2600" dirty="0">
                <a:latin typeface="Tw Cen MT" panose="020B0602020104020603" pitchFamily="34" charset="0"/>
              </a:rPr>
            </a:br>
            <a:endParaRPr lang="en-GB" altLang="en-US" sz="2600" dirty="0">
              <a:latin typeface="Tw Cen MT" panose="020B0602020104020603" pitchFamily="34" charset="0"/>
            </a:endParaRPr>
          </a:p>
          <a:p>
            <a:pPr lvl="1" algn="just">
              <a:lnSpc>
                <a:spcPct val="80000"/>
              </a:lnSpc>
            </a:pPr>
            <a:r>
              <a:rPr lang="en-GB" altLang="en-US" b="1" dirty="0">
                <a:latin typeface="Tw Cen MT" panose="020B0602020104020603" pitchFamily="34" charset="0"/>
              </a:rPr>
              <a:t>Problem solving </a:t>
            </a:r>
            <a:r>
              <a:rPr lang="en-GB" altLang="en-US" dirty="0">
                <a:latin typeface="Tw Cen MT" panose="020B0602020104020603" pitchFamily="34" charset="0"/>
              </a:rPr>
              <a:t>is done at a </a:t>
            </a:r>
            <a:r>
              <a:rPr lang="en-GB" altLang="en-US" dirty="0">
                <a:solidFill>
                  <a:srgbClr val="FF0000"/>
                </a:solidFill>
                <a:latin typeface="Tw Cen MT" panose="020B0602020104020603" pitchFamily="34" charset="0"/>
              </a:rPr>
              <a:t>high level of abstraction</a:t>
            </a:r>
            <a:r>
              <a:rPr lang="en-GB" altLang="en-US" dirty="0">
                <a:latin typeface="Tw Cen MT" panose="020B0602020104020603" pitchFamily="34" charset="0"/>
              </a:rPr>
              <a:t>. Much of the detail is omitted at this stage in order that the problem can be more easily specified and solved.</a:t>
            </a:r>
            <a:br>
              <a:rPr lang="en-GB" altLang="en-US" dirty="0">
                <a:latin typeface="Tw Cen MT" panose="020B0602020104020603" pitchFamily="34" charset="0"/>
              </a:rPr>
            </a:br>
            <a:endParaRPr lang="en-GB" altLang="en-US" dirty="0">
              <a:latin typeface="Tw Cen MT" panose="020B0602020104020603" pitchFamily="34" charset="0"/>
            </a:endParaRPr>
          </a:p>
          <a:p>
            <a:pPr lvl="1" algn="just">
              <a:lnSpc>
                <a:spcPct val="80000"/>
              </a:lnSpc>
            </a:pPr>
            <a:r>
              <a:rPr lang="en-GB" altLang="en-US" b="1" dirty="0">
                <a:latin typeface="Tw Cen MT" panose="020B0602020104020603" pitchFamily="34" charset="0"/>
              </a:rPr>
              <a:t>Algorithm development </a:t>
            </a:r>
            <a:r>
              <a:rPr lang="en-GB" altLang="en-US" dirty="0">
                <a:latin typeface="Tw Cen MT" panose="020B0602020104020603" pitchFamily="34" charset="0"/>
              </a:rPr>
              <a:t>works at a </a:t>
            </a:r>
            <a:r>
              <a:rPr lang="en-GB" altLang="en-US" dirty="0">
                <a:solidFill>
                  <a:srgbClr val="FF0000"/>
                </a:solidFill>
                <a:latin typeface="Tw Cen MT" panose="020B0602020104020603" pitchFamily="34" charset="0"/>
              </a:rPr>
              <a:t>lower level of abstraction</a:t>
            </a:r>
            <a:r>
              <a:rPr lang="en-GB" altLang="en-US" dirty="0">
                <a:latin typeface="Tw Cen MT" panose="020B0602020104020603" pitchFamily="34" charset="0"/>
              </a:rPr>
              <a:t> than problem solving. It contains much of the detail that will eventually become the program. However, it still omits the finer detail required in the final compute program</a:t>
            </a:r>
          </a:p>
          <a:p>
            <a:pPr lvl="1" algn="just">
              <a:lnSpc>
                <a:spcPct val="80000"/>
              </a:lnSpc>
            </a:pPr>
            <a:r>
              <a:rPr lang="en-GB" altLang="en-US" b="1" dirty="0">
                <a:latin typeface="Tw Cen MT" panose="020B0602020104020603" pitchFamily="34" charset="0"/>
              </a:rPr>
              <a:t>Coding</a:t>
            </a:r>
            <a:r>
              <a:rPr lang="en-GB" altLang="en-US" dirty="0">
                <a:latin typeface="Tw Cen MT" panose="020B0602020104020603" pitchFamily="34" charset="0"/>
              </a:rPr>
              <a:t> works at a </a:t>
            </a:r>
            <a:r>
              <a:rPr lang="en-GB" altLang="en-US" dirty="0">
                <a:solidFill>
                  <a:srgbClr val="FF0000"/>
                </a:solidFill>
                <a:latin typeface="Tw Cen MT" panose="020B0602020104020603" pitchFamily="34" charset="0"/>
              </a:rPr>
              <a:t>very low level of abstraction</a:t>
            </a:r>
            <a:r>
              <a:rPr lang="en-GB" altLang="en-US" dirty="0">
                <a:latin typeface="Tw Cen MT" panose="020B0602020104020603" pitchFamily="34" charset="0"/>
              </a:rPr>
              <a:t>. Programming code must be written with every single detail a computer needs to carry out a task included.</a:t>
            </a:r>
          </a:p>
          <a:p>
            <a:pPr algn="just"/>
            <a:endParaRPr lang="en-US" dirty="0">
              <a:latin typeface="Tw Cen MT" panose="020B0602020104020603" pitchFamily="34" charset="0"/>
            </a:endParaRPr>
          </a:p>
        </p:txBody>
      </p:sp>
    </p:spTree>
    <p:extLst>
      <p:ext uri="{BB962C8B-B14F-4D97-AF65-F5344CB8AC3E}">
        <p14:creationId xmlns:p14="http://schemas.microsoft.com/office/powerpoint/2010/main" val="43712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40</a:t>
            </a:fld>
            <a:endParaRPr lang="en-US"/>
          </a:p>
        </p:txBody>
      </p:sp>
      <p:sp>
        <p:nvSpPr>
          <p:cNvPr id="28" name="Title 1"/>
          <p:cNvSpPr>
            <a:spLocks noGrp="1"/>
          </p:cNvSpPr>
          <p:nvPr>
            <p:ph type="title"/>
          </p:nvPr>
        </p:nvSpPr>
        <p:spPr>
          <a:xfrm>
            <a:off x="612648" y="228600"/>
            <a:ext cx="8153400" cy="990600"/>
          </a:xfrm>
        </p:spPr>
        <p:txBody>
          <a:bodyPr/>
          <a:lstStyle/>
          <a:p>
            <a:pPr algn="just"/>
            <a:r>
              <a:rPr lang="en-US" sz="3600" dirty="0">
                <a:cs typeface="Times New Roman" pitchFamily="18" charset="0"/>
              </a:rPr>
              <a:t>Advantages and Limitations</a:t>
            </a:r>
          </a:p>
        </p:txBody>
      </p:sp>
      <p:sp>
        <p:nvSpPr>
          <p:cNvPr id="29" name="Content Placeholder 2"/>
          <p:cNvSpPr>
            <a:spLocks noGrp="1"/>
          </p:cNvSpPr>
          <p:nvPr>
            <p:ph idx="1"/>
          </p:nvPr>
        </p:nvSpPr>
        <p:spPr>
          <a:xfrm>
            <a:off x="533400" y="1346102"/>
            <a:ext cx="8102599" cy="5435698"/>
          </a:xfrm>
        </p:spPr>
        <p:txBody>
          <a:bodyPr>
            <a:noAutofit/>
          </a:bodyPr>
          <a:lstStyle/>
          <a:p>
            <a:r>
              <a:rPr lang="en-US" sz="2400" dirty="0">
                <a:latin typeface="Tw Cen MT" panose="020B0602020104020603" pitchFamily="34" charset="0"/>
              </a:rPr>
              <a:t>Advantages:</a:t>
            </a:r>
          </a:p>
          <a:p>
            <a:pPr lvl="1"/>
            <a:r>
              <a:rPr lang="en-US" sz="2400" dirty="0">
                <a:latin typeface="Tw Cen MT" panose="020B0602020104020603" pitchFamily="34" charset="0"/>
              </a:rPr>
              <a:t>Better Communication</a:t>
            </a:r>
          </a:p>
          <a:p>
            <a:pPr lvl="1"/>
            <a:r>
              <a:rPr lang="en-US" sz="2400" dirty="0">
                <a:latin typeface="Tw Cen MT" panose="020B0602020104020603" pitchFamily="34" charset="0"/>
              </a:rPr>
              <a:t>Proper Program Documentation</a:t>
            </a:r>
          </a:p>
          <a:p>
            <a:pPr lvl="1"/>
            <a:r>
              <a:rPr lang="en-US" sz="2400" dirty="0">
                <a:latin typeface="Tw Cen MT" panose="020B0602020104020603" pitchFamily="34" charset="0"/>
              </a:rPr>
              <a:t>Effective Coding</a:t>
            </a:r>
          </a:p>
          <a:p>
            <a:pPr lvl="1"/>
            <a:r>
              <a:rPr lang="en-US" sz="2400" dirty="0">
                <a:latin typeface="Tw Cen MT" panose="020B0602020104020603" pitchFamily="34" charset="0"/>
              </a:rPr>
              <a:t>Systematic Debugging</a:t>
            </a:r>
          </a:p>
          <a:p>
            <a:pPr lvl="1"/>
            <a:r>
              <a:rPr lang="en-US" sz="2400" dirty="0">
                <a:latin typeface="Tw Cen MT" panose="020B0602020104020603" pitchFamily="34" charset="0"/>
              </a:rPr>
              <a:t>Systematic Testing</a:t>
            </a:r>
          </a:p>
          <a:p>
            <a:r>
              <a:rPr lang="en-US" sz="2400" dirty="0">
                <a:latin typeface="Tw Cen MT" panose="020B0602020104020603" pitchFamily="34" charset="0"/>
              </a:rPr>
              <a:t>Limitations:</a:t>
            </a:r>
          </a:p>
          <a:p>
            <a:pPr lvl="1"/>
            <a:r>
              <a:rPr lang="en-US" sz="2400" dirty="0">
                <a:latin typeface="Tw Cen MT" panose="020B0602020104020603" pitchFamily="34" charset="0"/>
              </a:rPr>
              <a:t>Time consuming </a:t>
            </a:r>
          </a:p>
          <a:p>
            <a:pPr lvl="1"/>
            <a:r>
              <a:rPr lang="en-US" sz="2400" dirty="0">
                <a:latin typeface="Tw Cen MT" panose="020B0602020104020603" pitchFamily="34" charset="0"/>
              </a:rPr>
              <a:t>Difficult to modify </a:t>
            </a:r>
          </a:p>
          <a:p>
            <a:pPr lvl="1"/>
            <a:r>
              <a:rPr lang="en-US" sz="2400" dirty="0">
                <a:latin typeface="Tw Cen MT" panose="020B0602020104020603" pitchFamily="34" charset="0"/>
              </a:rPr>
              <a:t>No update</a:t>
            </a:r>
          </a:p>
          <a:p>
            <a:pPr lvl="1"/>
            <a:r>
              <a:rPr lang="en-US" sz="2400" dirty="0">
                <a:latin typeface="Tw Cen MT" panose="020B0602020104020603" pitchFamily="34" charset="0"/>
              </a:rPr>
              <a:t>No standards</a:t>
            </a:r>
          </a:p>
          <a:p>
            <a:pPr marL="366713" lvl="1" indent="0">
              <a:buNone/>
            </a:pPr>
            <a:endParaRPr lang="en-US" sz="2400" dirty="0">
              <a:latin typeface="Tw Cen MT" panose="020B0602020104020603" pitchFamily="34" charset="0"/>
            </a:endParaRPr>
          </a:p>
          <a:p>
            <a:pPr marL="61722" indent="0">
              <a:buNone/>
            </a:pPr>
            <a:endParaRPr lang="en-US" sz="2400"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333928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41</a:t>
            </a:fld>
            <a:endParaRPr lang="en-US"/>
          </a:p>
        </p:txBody>
      </p:sp>
      <p:sp>
        <p:nvSpPr>
          <p:cNvPr id="7" name="Title 1"/>
          <p:cNvSpPr>
            <a:spLocks noGrp="1"/>
          </p:cNvSpPr>
          <p:nvPr>
            <p:ph type="title"/>
          </p:nvPr>
        </p:nvSpPr>
        <p:spPr>
          <a:xfrm>
            <a:off x="522514" y="228600"/>
            <a:ext cx="6424196" cy="990600"/>
          </a:xfrm>
        </p:spPr>
        <p:txBody>
          <a:bodyPr/>
          <a:lstStyle/>
          <a:p>
            <a:r>
              <a:rPr lang="en-US" sz="4000" dirty="0" err="1">
                <a:cs typeface="Times New Roman" pitchFamily="18" charset="0"/>
              </a:rPr>
              <a:t>Pseudocodes</a:t>
            </a:r>
            <a:r>
              <a:rPr lang="en-US" sz="4000" dirty="0">
                <a:cs typeface="Times New Roman" pitchFamily="18" charset="0"/>
              </a:rPr>
              <a:t> </a:t>
            </a:r>
          </a:p>
        </p:txBody>
      </p:sp>
      <p:sp>
        <p:nvSpPr>
          <p:cNvPr id="8" name="Content Placeholder 2"/>
          <p:cNvSpPr>
            <a:spLocks noGrp="1"/>
          </p:cNvSpPr>
          <p:nvPr>
            <p:ph idx="1"/>
          </p:nvPr>
        </p:nvSpPr>
        <p:spPr>
          <a:xfrm>
            <a:off x="612648" y="1600200"/>
            <a:ext cx="8455152" cy="4800600"/>
          </a:xfrm>
        </p:spPr>
        <p:txBody>
          <a:bodyPr>
            <a:normAutofit/>
          </a:bodyPr>
          <a:lstStyle/>
          <a:p>
            <a:pPr algn="just"/>
            <a:r>
              <a:rPr lang="en-US" sz="2800" dirty="0">
                <a:latin typeface="Tw Cen MT" panose="020B0602020104020603" pitchFamily="34" charset="0"/>
              </a:rPr>
              <a:t>“Pseudo” – imitation or false </a:t>
            </a:r>
          </a:p>
          <a:p>
            <a:pPr algn="just"/>
            <a:r>
              <a:rPr lang="en-US" sz="2800" dirty="0">
                <a:latin typeface="Tw Cen MT" panose="020B0602020104020603" pitchFamily="34" charset="0"/>
              </a:rPr>
              <a:t>“Code” – instructions written in a programming language</a:t>
            </a:r>
          </a:p>
          <a:p>
            <a:pPr algn="just"/>
            <a:r>
              <a:rPr lang="en-US" sz="2800" dirty="0">
                <a:latin typeface="Tw Cen MT" panose="020B0602020104020603" pitchFamily="34" charset="0"/>
              </a:rPr>
              <a:t>Combination of English and Programming Language</a:t>
            </a:r>
          </a:p>
          <a:p>
            <a:pPr algn="just"/>
            <a:r>
              <a:rPr lang="en-US" sz="2800" dirty="0">
                <a:latin typeface="Tw Cen MT" panose="020B0602020104020603" pitchFamily="34" charset="0"/>
              </a:rPr>
              <a:t>Focuses on developing the logic of the program without worrying about the syntax</a:t>
            </a:r>
          </a:p>
        </p:txBody>
      </p:sp>
    </p:spTree>
    <p:extLst>
      <p:ext uri="{BB962C8B-B14F-4D97-AF65-F5344CB8AC3E}">
        <p14:creationId xmlns:p14="http://schemas.microsoft.com/office/powerpoint/2010/main" val="3064903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Pseudo Code</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42</a:t>
            </a:fld>
            <a:endParaRPr lang="en-US"/>
          </a:p>
        </p:txBody>
      </p:sp>
      <p:sp>
        <p:nvSpPr>
          <p:cNvPr id="3" name="Content Placeholder 2"/>
          <p:cNvSpPr>
            <a:spLocks noGrp="1"/>
          </p:cNvSpPr>
          <p:nvPr>
            <p:ph sz="quarter" idx="1"/>
          </p:nvPr>
        </p:nvSpPr>
        <p:spPr>
          <a:xfrm>
            <a:off x="612648" y="1676400"/>
            <a:ext cx="8153400" cy="4876800"/>
          </a:xfrm>
        </p:spPr>
        <p:txBody>
          <a:bodyPr>
            <a:normAutofit/>
          </a:bodyPr>
          <a:lstStyle/>
          <a:p>
            <a:pPr algn="just"/>
            <a:r>
              <a:rPr lang="en-US" sz="2000" dirty="0">
                <a:latin typeface="Tw Cen MT" panose="020B0602020104020603" pitchFamily="34" charset="0"/>
              </a:rPr>
              <a:t>Pseudo code is one of the tools that can be used to write a </a:t>
            </a:r>
            <a:r>
              <a:rPr lang="en-US" sz="2000" b="1" dirty="0">
                <a:latin typeface="Tw Cen MT" panose="020B0602020104020603" pitchFamily="34" charset="0"/>
              </a:rPr>
              <a:t>preliminary plan </a:t>
            </a:r>
            <a:r>
              <a:rPr lang="en-US" sz="2000" dirty="0">
                <a:latin typeface="Tw Cen MT" panose="020B0602020104020603" pitchFamily="34" charset="0"/>
              </a:rPr>
              <a:t>that can be developed into a computer program</a:t>
            </a:r>
          </a:p>
          <a:p>
            <a:pPr algn="just"/>
            <a:endParaRPr lang="en-US" sz="2000" dirty="0">
              <a:latin typeface="Tw Cen MT" panose="020B0602020104020603" pitchFamily="34" charset="0"/>
            </a:endParaRPr>
          </a:p>
          <a:p>
            <a:pPr algn="just"/>
            <a:r>
              <a:rPr lang="en-US" sz="2000" dirty="0">
                <a:latin typeface="Tw Cen MT" panose="020B0602020104020603" pitchFamily="34" charset="0"/>
              </a:rPr>
              <a:t>Pseudo code is a generic way of describing an algorithm without use of any specific programming language syntax</a:t>
            </a:r>
          </a:p>
          <a:p>
            <a:pPr algn="just"/>
            <a:endParaRPr lang="en-US" sz="2000" dirty="0">
              <a:latin typeface="Tw Cen MT" panose="020B0602020104020603" pitchFamily="34" charset="0"/>
            </a:endParaRPr>
          </a:p>
          <a:p>
            <a:pPr algn="just"/>
            <a:r>
              <a:rPr lang="en-US" sz="2000" dirty="0">
                <a:latin typeface="Tw Cen MT" panose="020B0602020104020603" pitchFamily="34" charset="0"/>
              </a:rPr>
              <a:t>It is, as the name suggests, pseudo code i.e. </a:t>
            </a:r>
            <a:r>
              <a:rPr lang="en-US" sz="2000" b="1" dirty="0">
                <a:latin typeface="Tw Cen MT" panose="020B0602020104020603" pitchFamily="34" charset="0"/>
              </a:rPr>
              <a:t>it cannot be executed </a:t>
            </a:r>
            <a:r>
              <a:rPr lang="en-US" sz="2000" dirty="0">
                <a:latin typeface="Tw Cen MT" panose="020B0602020104020603" pitchFamily="34" charset="0"/>
              </a:rPr>
              <a:t>on a real computer, but it models and resembles real programming code, and is written at roughly the same level of detail</a:t>
            </a:r>
          </a:p>
          <a:p>
            <a:pPr algn="just"/>
            <a:endParaRPr lang="en-US" sz="2000" dirty="0">
              <a:latin typeface="Tw Cen MT" panose="020B0602020104020603" pitchFamily="34" charset="0"/>
            </a:endParaRPr>
          </a:p>
          <a:p>
            <a:pPr algn="just"/>
            <a:r>
              <a:rPr lang="en-US" sz="2000" dirty="0">
                <a:latin typeface="Tw Cen MT" panose="020B0602020104020603" pitchFamily="34" charset="0"/>
              </a:rPr>
              <a:t>Computer science textbooks often use pseudo code in their examples so that all programmers can understand them, even if they do not all know the same programming languages</a:t>
            </a:r>
          </a:p>
        </p:txBody>
      </p:sp>
    </p:spTree>
    <p:extLst>
      <p:ext uri="{BB962C8B-B14F-4D97-AF65-F5344CB8AC3E}">
        <p14:creationId xmlns:p14="http://schemas.microsoft.com/office/powerpoint/2010/main" val="1157337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43</a:t>
            </a:fld>
            <a:endParaRPr lang="en-US"/>
          </a:p>
        </p:txBody>
      </p:sp>
      <p:sp>
        <p:nvSpPr>
          <p:cNvPr id="7" name="Title 1"/>
          <p:cNvSpPr>
            <a:spLocks noGrp="1"/>
          </p:cNvSpPr>
          <p:nvPr>
            <p:ph type="title"/>
          </p:nvPr>
        </p:nvSpPr>
        <p:spPr>
          <a:xfrm>
            <a:off x="612648" y="228600"/>
            <a:ext cx="8153400" cy="990600"/>
          </a:xfrm>
        </p:spPr>
        <p:txBody>
          <a:bodyPr>
            <a:normAutofit/>
          </a:bodyPr>
          <a:lstStyle/>
          <a:p>
            <a:r>
              <a:rPr lang="en-US" sz="4000" dirty="0">
                <a:cs typeface="Times New Roman" pitchFamily="18" charset="0"/>
              </a:rPr>
              <a:t>Example</a:t>
            </a:r>
          </a:p>
        </p:txBody>
      </p:sp>
      <p:sp>
        <p:nvSpPr>
          <p:cNvPr id="8" name="Content Placeholder 2"/>
          <p:cNvSpPr>
            <a:spLocks noGrp="1"/>
          </p:cNvSpPr>
          <p:nvPr>
            <p:ph idx="1"/>
          </p:nvPr>
        </p:nvSpPr>
        <p:spPr>
          <a:xfrm>
            <a:off x="612648" y="1600200"/>
            <a:ext cx="8153400" cy="4495800"/>
          </a:xfrm>
        </p:spPr>
        <p:txBody>
          <a:bodyPr/>
          <a:lstStyle/>
          <a:p>
            <a:pPr marL="61722" indent="0" algn="just">
              <a:buNone/>
            </a:pPr>
            <a:r>
              <a:rPr lang="en-US" sz="2800" dirty="0">
                <a:latin typeface="Tw Cen MT" panose="020B0602020104020603" pitchFamily="34" charset="0"/>
              </a:rPr>
              <a:t>Accept two numbers :-</a:t>
            </a:r>
          </a:p>
          <a:p>
            <a:pPr marL="61722" indent="0" algn="just">
              <a:buNone/>
            </a:pPr>
            <a:endParaRPr lang="en-US" sz="2800" dirty="0">
              <a:latin typeface="Tw Cen MT" panose="020B0602020104020603" pitchFamily="34" charset="0"/>
            </a:endParaRPr>
          </a:p>
          <a:p>
            <a:pPr marL="61722" indent="0" algn="just">
              <a:buNone/>
            </a:pPr>
            <a:r>
              <a:rPr lang="en-US" sz="2800" dirty="0">
                <a:latin typeface="Tw Cen MT" panose="020B0602020104020603" pitchFamily="34" charset="0"/>
              </a:rPr>
              <a:t>if first number &gt; second number </a:t>
            </a:r>
          </a:p>
          <a:p>
            <a:pPr marL="61722" indent="0" algn="just">
              <a:buNone/>
            </a:pPr>
            <a:r>
              <a:rPr lang="en-US" sz="2800" dirty="0">
                <a:latin typeface="Tw Cen MT" panose="020B0602020104020603" pitchFamily="34" charset="0"/>
              </a:rPr>
              <a:t>    display “First number is greater”</a:t>
            </a:r>
          </a:p>
          <a:p>
            <a:pPr marL="61722" indent="0" algn="just">
              <a:buNone/>
            </a:pPr>
            <a:r>
              <a:rPr lang="en-US" sz="2800" dirty="0">
                <a:latin typeface="Tw Cen MT" panose="020B0602020104020603" pitchFamily="34" charset="0"/>
              </a:rPr>
              <a:t>else </a:t>
            </a:r>
          </a:p>
          <a:p>
            <a:pPr marL="61722" indent="0" algn="just">
              <a:buNone/>
            </a:pPr>
            <a:r>
              <a:rPr lang="en-US" sz="2800" dirty="0">
                <a:latin typeface="Tw Cen MT" panose="020B0602020104020603" pitchFamily="34" charset="0"/>
              </a:rPr>
              <a:t>    display “ second number is greater” </a:t>
            </a:r>
          </a:p>
        </p:txBody>
      </p:sp>
    </p:spTree>
    <p:extLst>
      <p:ext uri="{BB962C8B-B14F-4D97-AF65-F5344CB8AC3E}">
        <p14:creationId xmlns:p14="http://schemas.microsoft.com/office/powerpoint/2010/main" val="3219663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44</a:t>
            </a:fld>
            <a:endParaRPr lang="en-US"/>
          </a:p>
        </p:txBody>
      </p:sp>
      <p:sp>
        <p:nvSpPr>
          <p:cNvPr id="7" name="Title 1"/>
          <p:cNvSpPr>
            <a:spLocks noGrp="1"/>
          </p:cNvSpPr>
          <p:nvPr>
            <p:ph type="title"/>
          </p:nvPr>
        </p:nvSpPr>
        <p:spPr>
          <a:xfrm>
            <a:off x="492967" y="204716"/>
            <a:ext cx="6781800" cy="862084"/>
          </a:xfrm>
        </p:spPr>
        <p:txBody>
          <a:bodyPr>
            <a:noAutofit/>
          </a:bodyPr>
          <a:lstStyle/>
          <a:p>
            <a:r>
              <a:rPr lang="en-US" sz="3600" dirty="0">
                <a:cs typeface="Times New Roman" pitchFamily="18" charset="0"/>
              </a:rPr>
              <a:t>Advantages and Limitations</a:t>
            </a:r>
          </a:p>
        </p:txBody>
      </p:sp>
      <p:sp>
        <p:nvSpPr>
          <p:cNvPr id="8" name="Content Placeholder 2"/>
          <p:cNvSpPr>
            <a:spLocks noGrp="1"/>
          </p:cNvSpPr>
          <p:nvPr>
            <p:ph idx="1"/>
          </p:nvPr>
        </p:nvSpPr>
        <p:spPr>
          <a:xfrm>
            <a:off x="457200" y="1562100"/>
            <a:ext cx="8382000" cy="5295900"/>
          </a:xfrm>
        </p:spPr>
        <p:txBody>
          <a:bodyPr>
            <a:normAutofit/>
          </a:bodyPr>
          <a:lstStyle/>
          <a:p>
            <a:pPr algn="just"/>
            <a:r>
              <a:rPr lang="en-US" sz="2400" dirty="0">
                <a:latin typeface="Tw Cen MT" panose="020B0602020104020603" pitchFamily="34" charset="0"/>
              </a:rPr>
              <a:t>Advantages</a:t>
            </a:r>
          </a:p>
          <a:p>
            <a:pPr lvl="1" algn="just"/>
            <a:r>
              <a:rPr lang="en-US" sz="2400" dirty="0">
                <a:latin typeface="Tw Cen MT" panose="020B0602020104020603" pitchFamily="34" charset="0"/>
              </a:rPr>
              <a:t>Focuses on logic of program without worrying about syntax</a:t>
            </a:r>
          </a:p>
          <a:p>
            <a:pPr lvl="1" algn="just"/>
            <a:r>
              <a:rPr lang="en-US" sz="2400" dirty="0">
                <a:latin typeface="Tw Cen MT" panose="020B0602020104020603" pitchFamily="34" charset="0"/>
              </a:rPr>
              <a:t>Language independent; can be translated to any computer language code</a:t>
            </a:r>
          </a:p>
          <a:p>
            <a:pPr lvl="1" algn="just"/>
            <a:r>
              <a:rPr lang="en-US" sz="2400" dirty="0">
                <a:latin typeface="Tw Cen MT" panose="020B0602020104020603" pitchFamily="34" charset="0"/>
              </a:rPr>
              <a:t>Easier to develop program from pseudocode than flowchart</a:t>
            </a:r>
          </a:p>
          <a:p>
            <a:pPr lvl="1" algn="just"/>
            <a:r>
              <a:rPr lang="en-US" sz="2400" dirty="0">
                <a:latin typeface="Tw Cen MT" panose="020B0602020104020603" pitchFamily="34" charset="0"/>
              </a:rPr>
              <a:t>More concise, readable, and easier to modify</a:t>
            </a:r>
          </a:p>
          <a:p>
            <a:pPr algn="just"/>
            <a:r>
              <a:rPr lang="en-US" sz="2400" dirty="0">
                <a:latin typeface="Tw Cen MT" panose="020B0602020104020603" pitchFamily="34" charset="0"/>
              </a:rPr>
              <a:t>Limitations</a:t>
            </a:r>
          </a:p>
          <a:p>
            <a:pPr lvl="1" algn="just"/>
            <a:r>
              <a:rPr lang="en-US" sz="2400" dirty="0">
                <a:latin typeface="Tw Cen MT" panose="020B0602020104020603" pitchFamily="34" charset="0"/>
              </a:rPr>
              <a:t>No visual representation of program logic</a:t>
            </a:r>
          </a:p>
          <a:p>
            <a:pPr lvl="1" algn="just"/>
            <a:r>
              <a:rPr lang="en-US" sz="2400" dirty="0">
                <a:latin typeface="Tw Cen MT" panose="020B0602020104020603" pitchFamily="34" charset="0"/>
              </a:rPr>
              <a:t>No standards </a:t>
            </a:r>
          </a:p>
          <a:p>
            <a:pPr lvl="1" algn="just"/>
            <a:r>
              <a:rPr lang="en-US" sz="2400" dirty="0">
                <a:latin typeface="Tw Cen MT" panose="020B0602020104020603" pitchFamily="34" charset="0"/>
              </a:rPr>
              <a:t>Cannot be compiled and executed hence correctness cannot be verified</a:t>
            </a:r>
          </a:p>
          <a:p>
            <a:pPr lvl="1"/>
            <a:endParaRPr lang="en-US" sz="1600" dirty="0">
              <a:latin typeface="Tw Cen MT" panose="020B0602020104020603" pitchFamily="34" charset="0"/>
              <a:cs typeface="Times New Roman" pitchFamily="18" charset="0"/>
            </a:endParaRPr>
          </a:p>
          <a:p>
            <a:pPr marL="301752" lvl="1" indent="0">
              <a:buNone/>
            </a:pPr>
            <a:endParaRPr lang="en-US" sz="2000" dirty="0">
              <a:latin typeface="Tw Cen MT" panose="020B0602020104020603" pitchFamily="34" charset="0"/>
              <a:cs typeface="Times New Roman" pitchFamily="18" charset="0"/>
            </a:endParaRPr>
          </a:p>
        </p:txBody>
      </p:sp>
    </p:spTree>
    <p:extLst>
      <p:ext uri="{BB962C8B-B14F-4D97-AF65-F5344CB8AC3E}">
        <p14:creationId xmlns:p14="http://schemas.microsoft.com/office/powerpoint/2010/main" val="21102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b="1" dirty="0"/>
              <a:t>Example:</a:t>
            </a:r>
            <a:r>
              <a:rPr lang="en-US" sz="3600" dirty="0"/>
              <a:t> </a:t>
            </a:r>
            <a:br>
              <a:rPr lang="en-US" sz="3600" dirty="0"/>
            </a:br>
            <a:r>
              <a:rPr lang="en-US" sz="3600" dirty="0"/>
              <a:t>Algorithm, Flowchart and Pseudo Code</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45</a:t>
            </a:fld>
            <a:endParaRPr lang="en-US"/>
          </a:p>
        </p:txBody>
      </p:sp>
      <p:sp>
        <p:nvSpPr>
          <p:cNvPr id="3" name="Content Placeholder 2"/>
          <p:cNvSpPr>
            <a:spLocks noGrp="1"/>
          </p:cNvSpPr>
          <p:nvPr>
            <p:ph sz="quarter" idx="1"/>
          </p:nvPr>
        </p:nvSpPr>
        <p:spPr>
          <a:xfrm>
            <a:off x="533400" y="1647860"/>
            <a:ext cx="8153400" cy="835294"/>
          </a:xfrm>
        </p:spPr>
        <p:txBody>
          <a:bodyPr>
            <a:normAutofit fontScale="70000" lnSpcReduction="20000"/>
          </a:bodyPr>
          <a:lstStyle/>
          <a:p>
            <a:pPr algn="just"/>
            <a:r>
              <a:rPr lang="en-US" dirty="0">
                <a:latin typeface="Tw Cen MT" panose="020B0602020104020603" pitchFamily="34" charset="0"/>
              </a:rPr>
              <a:t>Determine a student’s final grade indicating whether he/she is passing or failing. The final grade is calculated as the average of four marks.</a:t>
            </a:r>
            <a:r>
              <a:rPr lang="en-US" sz="1800" dirty="0">
                <a:latin typeface="Tw Cen MT" panose="020B0602020104020603" pitchFamily="34" charset="0"/>
              </a:rPr>
              <a:t>  </a:t>
            </a:r>
          </a:p>
          <a:p>
            <a:pPr algn="just"/>
            <a:endParaRPr lang="en-US" sz="1800" dirty="0">
              <a:latin typeface="Tw Cen MT" panose="020B0602020104020603" pitchFamily="34" charset="0"/>
            </a:endParaRPr>
          </a:p>
          <a:p>
            <a:pPr lvl="1" algn="just"/>
            <a:endParaRPr lang="en-US" sz="1800" dirty="0">
              <a:latin typeface="Tw Cen MT" panose="020B0602020104020603" pitchFamily="34" charset="0"/>
            </a:endParaRPr>
          </a:p>
        </p:txBody>
      </p:sp>
      <p:sp>
        <p:nvSpPr>
          <p:cNvPr id="4" name="Rectangle 3"/>
          <p:cNvSpPr/>
          <p:nvPr/>
        </p:nvSpPr>
        <p:spPr>
          <a:xfrm>
            <a:off x="533399" y="2445351"/>
            <a:ext cx="4583241" cy="2009781"/>
          </a:xfrm>
          <a:prstGeom prst="rect">
            <a:avLst/>
          </a:prstGeom>
          <a:ln>
            <a:solidFill>
              <a:schemeClr val="tx1"/>
            </a:solidFill>
          </a:ln>
        </p:spPr>
        <p:txBody>
          <a:bodyPr wrap="square">
            <a:spAutoFit/>
          </a:bodyPr>
          <a:lstStyle/>
          <a:p>
            <a:pPr marL="0" indent="0">
              <a:lnSpc>
                <a:spcPct val="90000"/>
              </a:lnSpc>
              <a:buNone/>
            </a:pPr>
            <a:r>
              <a:rPr lang="en-US" sz="1400" b="1" dirty="0">
                <a:latin typeface="Tw Cen MT" panose="020B0602020104020603" pitchFamily="34" charset="0"/>
              </a:rPr>
              <a:t>Algorithm:</a:t>
            </a:r>
          </a:p>
          <a:p>
            <a:pPr marL="0" indent="0">
              <a:buNone/>
            </a:pPr>
            <a:r>
              <a:rPr lang="en-US" sz="1400" dirty="0">
                <a:latin typeface="Tw Cen MT" panose="020B0602020104020603" pitchFamily="34" charset="0"/>
              </a:rPr>
              <a:t>Step 1: Start</a:t>
            </a:r>
          </a:p>
          <a:p>
            <a:pPr marL="0" indent="0">
              <a:buNone/>
            </a:pPr>
            <a:r>
              <a:rPr lang="en-US" sz="1400" dirty="0">
                <a:latin typeface="Tw Cen MT" panose="020B0602020104020603" pitchFamily="34" charset="0"/>
              </a:rPr>
              <a:t>Step 2: </a:t>
            </a:r>
            <a:r>
              <a:rPr lang="en-US" sz="1400" i="1" dirty="0">
                <a:latin typeface="Tw Cen MT" panose="020B0602020104020603" pitchFamily="34" charset="0"/>
              </a:rPr>
              <a:t>Input a set of four marks</a:t>
            </a:r>
          </a:p>
          <a:p>
            <a:pPr marL="0" indent="0">
              <a:buNone/>
            </a:pPr>
            <a:r>
              <a:rPr lang="en-US" sz="1400" dirty="0">
                <a:latin typeface="Tw Cen MT" panose="020B0602020104020603" pitchFamily="34" charset="0"/>
              </a:rPr>
              <a:t>Step 3: </a:t>
            </a:r>
            <a:r>
              <a:rPr lang="en-US" sz="1400" i="1" dirty="0">
                <a:latin typeface="Tw Cen MT" panose="020B0602020104020603" pitchFamily="34" charset="0"/>
              </a:rPr>
              <a:t>Calculate the grade by adding and dividing by 4</a:t>
            </a:r>
          </a:p>
          <a:p>
            <a:pPr marL="0" indent="0">
              <a:buNone/>
            </a:pPr>
            <a:r>
              <a:rPr lang="en-US" sz="1400" dirty="0">
                <a:latin typeface="Tw Cen MT" panose="020B0602020104020603" pitchFamily="34" charset="0"/>
              </a:rPr>
              <a:t>Step 4: </a:t>
            </a:r>
            <a:r>
              <a:rPr lang="en-US" sz="1400" i="1" dirty="0">
                <a:latin typeface="Tw Cen MT" panose="020B0602020104020603" pitchFamily="34" charset="0"/>
              </a:rPr>
              <a:t>if grade is below 50</a:t>
            </a:r>
          </a:p>
          <a:p>
            <a:pPr>
              <a:buFont typeface="Wingdings" pitchFamily="2" charset="2"/>
              <a:buNone/>
            </a:pPr>
            <a:r>
              <a:rPr lang="en-US" sz="1400" i="1" dirty="0">
                <a:latin typeface="Tw Cen MT" panose="020B0602020104020603" pitchFamily="34" charset="0"/>
              </a:rPr>
              <a:t>               Print “FAIL”</a:t>
            </a:r>
          </a:p>
          <a:p>
            <a:pPr>
              <a:buFont typeface="Wingdings" pitchFamily="2" charset="2"/>
              <a:buNone/>
            </a:pPr>
            <a:r>
              <a:rPr lang="en-US" sz="1400" i="1" dirty="0">
                <a:latin typeface="Tw Cen MT" panose="020B0602020104020603" pitchFamily="34" charset="0"/>
              </a:rPr>
              <a:t>            else </a:t>
            </a:r>
          </a:p>
          <a:p>
            <a:pPr>
              <a:buFont typeface="Wingdings" pitchFamily="2" charset="2"/>
              <a:buNone/>
            </a:pPr>
            <a:r>
              <a:rPr lang="en-US" sz="1400" i="1" dirty="0">
                <a:latin typeface="Tw Cen MT" panose="020B0602020104020603" pitchFamily="34" charset="0"/>
              </a:rPr>
              <a:t>                Print “PASS”</a:t>
            </a:r>
          </a:p>
          <a:p>
            <a:pPr>
              <a:buNone/>
            </a:pPr>
            <a:r>
              <a:rPr lang="en-US" sz="1400" dirty="0">
                <a:latin typeface="Tw Cen MT" panose="020B0602020104020603" pitchFamily="34" charset="0"/>
              </a:rPr>
              <a:t>Step 5: Stop</a:t>
            </a:r>
            <a:endParaRPr lang="en-US" sz="1400" b="1" dirty="0">
              <a:latin typeface="Tw Cen MT" panose="020B0602020104020603" pitchFamily="34" charset="0"/>
            </a:endParaRPr>
          </a:p>
        </p:txBody>
      </p:sp>
      <p:sp>
        <p:nvSpPr>
          <p:cNvPr id="29" name="Rectangle 3"/>
          <p:cNvSpPr txBox="1">
            <a:spLocks noChangeArrowheads="1"/>
          </p:cNvSpPr>
          <p:nvPr/>
        </p:nvSpPr>
        <p:spPr bwMode="auto">
          <a:xfrm>
            <a:off x="533400" y="4572000"/>
            <a:ext cx="4583240" cy="2149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panose="05000000000000000000" pitchFamily="2" charset="2"/>
              <a:buNone/>
            </a:pPr>
            <a:r>
              <a:rPr lang="en-US" sz="1600" b="1" dirty="0">
                <a:latin typeface="Tw Cen MT" panose="020B0602020104020603" pitchFamily="34" charset="0"/>
              </a:rPr>
              <a:t>Pseudo code</a:t>
            </a:r>
            <a:r>
              <a:rPr lang="en-US" sz="1600" dirty="0">
                <a:latin typeface="Tw Cen MT" panose="020B0602020104020603" pitchFamily="34" charset="0"/>
              </a:rPr>
              <a:t>:</a:t>
            </a:r>
          </a:p>
          <a:p>
            <a:pPr>
              <a:buFont typeface="Wingdings" panose="05000000000000000000" pitchFamily="2" charset="2"/>
              <a:buNone/>
            </a:pPr>
            <a:endParaRPr lang="en-US" sz="1600" dirty="0">
              <a:latin typeface="Tw Cen MT" panose="020B0602020104020603" pitchFamily="34" charset="0"/>
            </a:endParaRPr>
          </a:p>
          <a:p>
            <a:pPr marL="0" indent="0">
              <a:spcBef>
                <a:spcPct val="0"/>
              </a:spcBef>
              <a:buNone/>
            </a:pPr>
            <a:r>
              <a:rPr lang="en-US" sz="1400" i="1" dirty="0">
                <a:latin typeface="Tw Cen MT" panose="020B0602020104020603" pitchFamily="34" charset="0"/>
                <a:cs typeface="Arial" charset="0"/>
              </a:rPr>
              <a:t>Read M1,M2,M3,M4</a:t>
            </a:r>
          </a:p>
          <a:p>
            <a:pPr marL="0" indent="0">
              <a:spcBef>
                <a:spcPct val="0"/>
              </a:spcBef>
              <a:buNone/>
            </a:pPr>
            <a:r>
              <a:rPr lang="en-US" sz="1400" i="1" dirty="0">
                <a:latin typeface="Tw Cen MT" panose="020B0602020104020603" pitchFamily="34" charset="0"/>
                <a:cs typeface="Arial" charset="0"/>
              </a:rPr>
              <a:t>GRADE </a:t>
            </a:r>
            <a:r>
              <a:rPr lang="en-US" sz="1400" i="1" dirty="0">
                <a:latin typeface="Tw Cen MT" panose="020B0602020104020603" pitchFamily="34" charset="0"/>
                <a:cs typeface="Arial" charset="0"/>
                <a:sym typeface="Symbol" panose="05050102010706020507" pitchFamily="18" charset="2"/>
              </a:rPr>
              <a:t></a:t>
            </a:r>
            <a:r>
              <a:rPr lang="en-US" sz="1400" i="1" dirty="0">
                <a:latin typeface="Tw Cen MT" panose="020B0602020104020603" pitchFamily="34" charset="0"/>
                <a:cs typeface="Arial" charset="0"/>
              </a:rPr>
              <a:t> (M1+M2+M3+M4)/4 </a:t>
            </a:r>
          </a:p>
          <a:p>
            <a:pPr marL="0" indent="0">
              <a:spcBef>
                <a:spcPct val="0"/>
              </a:spcBef>
              <a:buNone/>
            </a:pPr>
            <a:r>
              <a:rPr lang="en-US" sz="1400" i="1" dirty="0">
                <a:latin typeface="Tw Cen MT" panose="020B0602020104020603" pitchFamily="34" charset="0"/>
                <a:cs typeface="Arial" charset="0"/>
              </a:rPr>
              <a:t> if (GRADE &lt; 50) then</a:t>
            </a:r>
          </a:p>
          <a:p>
            <a:pPr marL="0" indent="0">
              <a:spcBef>
                <a:spcPct val="0"/>
              </a:spcBef>
              <a:buNone/>
            </a:pPr>
            <a:r>
              <a:rPr lang="en-US" sz="1400" i="1" dirty="0">
                <a:latin typeface="Tw Cen MT" panose="020B0602020104020603" pitchFamily="34" charset="0"/>
                <a:cs typeface="Arial" charset="0"/>
              </a:rPr>
              <a:t>     Print “FAIL”</a:t>
            </a:r>
          </a:p>
          <a:p>
            <a:pPr marL="0" indent="0">
              <a:spcBef>
                <a:spcPct val="0"/>
              </a:spcBef>
              <a:buNone/>
            </a:pPr>
            <a:r>
              <a:rPr lang="en-US" sz="1400" i="1" dirty="0">
                <a:latin typeface="Tw Cen MT" panose="020B0602020104020603" pitchFamily="34" charset="0"/>
                <a:cs typeface="Arial" charset="0"/>
              </a:rPr>
              <a:t>  else</a:t>
            </a:r>
          </a:p>
          <a:p>
            <a:pPr marL="0" indent="0">
              <a:spcBef>
                <a:spcPct val="0"/>
              </a:spcBef>
              <a:buNone/>
            </a:pPr>
            <a:r>
              <a:rPr lang="en-US" sz="1400" i="1" dirty="0">
                <a:latin typeface="Tw Cen MT" panose="020B0602020104020603" pitchFamily="34" charset="0"/>
                <a:cs typeface="Arial" charset="0"/>
              </a:rPr>
              <a:t>      Print “PASS”</a:t>
            </a:r>
          </a:p>
          <a:p>
            <a:pPr marL="0" indent="0">
              <a:spcBef>
                <a:spcPct val="0"/>
              </a:spcBef>
              <a:buNone/>
            </a:pPr>
            <a:r>
              <a:rPr lang="en-US" sz="1400" i="1" dirty="0">
                <a:latin typeface="Tw Cen MT" panose="020B0602020104020603" pitchFamily="34" charset="0"/>
                <a:cs typeface="Arial" charset="0"/>
              </a:rPr>
              <a:t>   </a:t>
            </a:r>
            <a:r>
              <a:rPr lang="en-US" sz="1400" i="1" dirty="0" err="1">
                <a:latin typeface="Tw Cen MT" panose="020B0602020104020603" pitchFamily="34" charset="0"/>
                <a:cs typeface="Arial" charset="0"/>
              </a:rPr>
              <a:t>endif</a:t>
            </a:r>
            <a:endParaRPr lang="en-US" sz="1400" i="1" dirty="0">
              <a:latin typeface="Tw Cen MT" panose="020B0602020104020603" pitchFamily="34" charset="0"/>
              <a:cs typeface="Arial" charset="0"/>
            </a:endParaRPr>
          </a:p>
          <a:p>
            <a:pPr>
              <a:lnSpc>
                <a:spcPct val="90000"/>
              </a:lnSpc>
              <a:buFont typeface="Wingdings" panose="05000000000000000000" pitchFamily="2" charset="2"/>
              <a:buNone/>
            </a:pPr>
            <a:endParaRPr lang="en-US" sz="1600" dirty="0">
              <a:latin typeface="Tw Cen MT" panose="020B0602020104020603" pitchFamily="34" charset="0"/>
            </a:endParaRPr>
          </a:p>
          <a:p>
            <a:pPr>
              <a:buFont typeface="Wingdings" pitchFamily="2" charset="2"/>
              <a:buNone/>
            </a:pPr>
            <a:endParaRPr lang="en-US" sz="1600" dirty="0">
              <a:latin typeface="Tw Cen MT" panose="020B0602020104020603" pitchFamily="34" charset="0"/>
            </a:endParaRPr>
          </a:p>
        </p:txBody>
      </p:sp>
      <p:pic>
        <p:nvPicPr>
          <p:cNvPr id="6" name="Picture 5"/>
          <p:cNvPicPr>
            <a:picLocks noChangeAspect="1"/>
          </p:cNvPicPr>
          <p:nvPr/>
        </p:nvPicPr>
        <p:blipFill rotWithShape="1">
          <a:blip r:embed="rId2"/>
          <a:srcRect l="3603" r="2702" b="2321"/>
          <a:stretch/>
        </p:blipFill>
        <p:spPr>
          <a:xfrm>
            <a:off x="5181600" y="2286000"/>
            <a:ext cx="3962400" cy="4571999"/>
          </a:xfrm>
          <a:prstGeom prst="rect">
            <a:avLst/>
          </a:prstGeom>
        </p:spPr>
      </p:pic>
    </p:spTree>
    <p:extLst>
      <p:ext uri="{BB962C8B-B14F-4D97-AF65-F5344CB8AC3E}">
        <p14:creationId xmlns:p14="http://schemas.microsoft.com/office/powerpoint/2010/main" val="817978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br>
              <a:rPr lang="en-US" dirty="0"/>
            </a:br>
            <a:r>
              <a:rPr lang="en-US" sz="2000" dirty="0"/>
              <a:t>Algorithm and Flowchart to calculate slope of a line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46</a:t>
            </a:fld>
            <a:endParaRPr lang="en-US"/>
          </a:p>
        </p:txBody>
      </p:sp>
      <p:pic>
        <p:nvPicPr>
          <p:cNvPr id="6" name="Picture 5"/>
          <p:cNvPicPr>
            <a:picLocks noChangeAspect="1"/>
          </p:cNvPicPr>
          <p:nvPr/>
        </p:nvPicPr>
        <p:blipFill rotWithShape="1">
          <a:blip r:embed="rId2"/>
          <a:srcRect l="13048" t="806" r="12395" b="2833"/>
          <a:stretch/>
        </p:blipFill>
        <p:spPr>
          <a:xfrm>
            <a:off x="4495800" y="1600200"/>
            <a:ext cx="4519146" cy="5213350"/>
          </a:xfrm>
          <a:prstGeom prst="rect">
            <a:avLst/>
          </a:prstGeom>
          <a:ln>
            <a:solidFill>
              <a:schemeClr val="tx1"/>
            </a:solidFill>
          </a:ln>
        </p:spPr>
      </p:pic>
      <p:sp>
        <p:nvSpPr>
          <p:cNvPr id="7" name="Rectangle 6"/>
          <p:cNvSpPr/>
          <p:nvPr/>
        </p:nvSpPr>
        <p:spPr>
          <a:xfrm>
            <a:off x="612648" y="1600200"/>
            <a:ext cx="3724276" cy="4358116"/>
          </a:xfrm>
          <a:prstGeom prst="rect">
            <a:avLst/>
          </a:prstGeom>
          <a:ln>
            <a:solidFill>
              <a:schemeClr val="tx1"/>
            </a:solidFill>
          </a:ln>
        </p:spPr>
        <p:txBody>
          <a:bodyPr wrap="square">
            <a:spAutoFit/>
          </a:bodyPr>
          <a:lstStyle/>
          <a:p>
            <a:pPr marL="0" indent="0">
              <a:lnSpc>
                <a:spcPct val="90000"/>
              </a:lnSpc>
              <a:buNone/>
            </a:pPr>
            <a:r>
              <a:rPr lang="en-US" sz="1400" b="1" dirty="0"/>
              <a:t>Algorithm:</a:t>
            </a:r>
          </a:p>
          <a:p>
            <a:pPr marL="0" indent="0">
              <a:lnSpc>
                <a:spcPct val="90000"/>
              </a:lnSpc>
              <a:buNone/>
            </a:pPr>
            <a:endParaRPr lang="en-US" sz="1400" b="1" dirty="0"/>
          </a:p>
          <a:p>
            <a:pPr marL="0" indent="0">
              <a:lnSpc>
                <a:spcPct val="90000"/>
              </a:lnSpc>
              <a:buNone/>
            </a:pPr>
            <a:r>
              <a:rPr lang="en-US" sz="1400" dirty="0"/>
              <a:t>Step 1: Start</a:t>
            </a:r>
          </a:p>
          <a:p>
            <a:pPr marL="0" indent="0">
              <a:lnSpc>
                <a:spcPct val="90000"/>
              </a:lnSpc>
              <a:buNone/>
            </a:pPr>
            <a:endParaRPr lang="en-US" sz="1400" b="1" dirty="0"/>
          </a:p>
          <a:p>
            <a:pPr marL="628650" indent="-628650">
              <a:lnSpc>
                <a:spcPct val="90000"/>
              </a:lnSpc>
              <a:buNone/>
            </a:pPr>
            <a:r>
              <a:rPr lang="en-US" sz="1400" dirty="0"/>
              <a:t>Step 2: Input x and y coordinates of line as x1, y1, x2, y2</a:t>
            </a:r>
          </a:p>
          <a:p>
            <a:pPr marL="0" indent="0">
              <a:lnSpc>
                <a:spcPct val="90000"/>
              </a:lnSpc>
              <a:buNone/>
            </a:pPr>
            <a:endParaRPr lang="en-US" sz="1400" dirty="0"/>
          </a:p>
          <a:p>
            <a:pPr>
              <a:lnSpc>
                <a:spcPct val="90000"/>
              </a:lnSpc>
            </a:pPr>
            <a:r>
              <a:rPr lang="en-US" sz="1400" dirty="0"/>
              <a:t>Step 3: if x1 and x2 are equal then</a:t>
            </a:r>
          </a:p>
          <a:p>
            <a:pPr>
              <a:lnSpc>
                <a:spcPct val="90000"/>
              </a:lnSpc>
            </a:pPr>
            <a:r>
              <a:rPr lang="en-US" sz="1400" dirty="0"/>
              <a:t>	Print “Line is Vertical“</a:t>
            </a:r>
          </a:p>
          <a:p>
            <a:pPr>
              <a:lnSpc>
                <a:spcPct val="90000"/>
              </a:lnSpc>
            </a:pPr>
            <a:r>
              <a:rPr lang="en-US" sz="1400" dirty="0"/>
              <a:t>	Go to Step 6</a:t>
            </a:r>
          </a:p>
          <a:p>
            <a:pPr>
              <a:lnSpc>
                <a:spcPct val="90000"/>
              </a:lnSpc>
            </a:pPr>
            <a:r>
              <a:rPr lang="en-US" sz="1400" dirty="0"/>
              <a:t>             else if y1 and y2 are equal then</a:t>
            </a:r>
          </a:p>
          <a:p>
            <a:pPr>
              <a:lnSpc>
                <a:spcPct val="90000"/>
              </a:lnSpc>
            </a:pPr>
            <a:r>
              <a:rPr lang="en-US" sz="1400" dirty="0"/>
              <a:t>	Print “Line is Horizontal“</a:t>
            </a:r>
          </a:p>
          <a:p>
            <a:pPr>
              <a:lnSpc>
                <a:spcPct val="90000"/>
              </a:lnSpc>
            </a:pPr>
            <a:r>
              <a:rPr lang="en-US" sz="1400" dirty="0"/>
              <a:t>	Go to Step 6</a:t>
            </a:r>
          </a:p>
          <a:p>
            <a:pPr>
              <a:lnSpc>
                <a:spcPct val="90000"/>
              </a:lnSpc>
            </a:pPr>
            <a:r>
              <a:rPr lang="en-US" sz="1400" dirty="0"/>
              <a:t>             else Go to Step 4</a:t>
            </a:r>
          </a:p>
          <a:p>
            <a:pPr>
              <a:lnSpc>
                <a:spcPct val="90000"/>
              </a:lnSpc>
            </a:pPr>
            <a:endParaRPr lang="en-US" sz="1400" dirty="0"/>
          </a:p>
          <a:p>
            <a:pPr>
              <a:lnSpc>
                <a:spcPct val="90000"/>
              </a:lnSpc>
            </a:pPr>
            <a:r>
              <a:rPr lang="en-US" sz="1400" dirty="0"/>
              <a:t>Step 4: Find Slope as y2-y1/x2-x1</a:t>
            </a:r>
          </a:p>
          <a:p>
            <a:pPr>
              <a:lnSpc>
                <a:spcPct val="90000"/>
              </a:lnSpc>
            </a:pPr>
            <a:r>
              <a:rPr lang="en-US" sz="1400" dirty="0"/>
              <a:t> </a:t>
            </a:r>
          </a:p>
          <a:p>
            <a:pPr>
              <a:lnSpc>
                <a:spcPct val="90000"/>
              </a:lnSpc>
              <a:buNone/>
            </a:pPr>
            <a:r>
              <a:rPr lang="en-US" sz="1400" dirty="0"/>
              <a:t>Step 5: Print Slope of Line</a:t>
            </a:r>
          </a:p>
          <a:p>
            <a:pPr>
              <a:lnSpc>
                <a:spcPct val="90000"/>
              </a:lnSpc>
              <a:buNone/>
            </a:pPr>
            <a:endParaRPr lang="en-US" sz="1400" dirty="0"/>
          </a:p>
          <a:p>
            <a:pPr>
              <a:lnSpc>
                <a:spcPct val="90000"/>
              </a:lnSpc>
            </a:pPr>
            <a:r>
              <a:rPr lang="en-US" sz="1400" dirty="0"/>
              <a:t>Step 6: Stop</a:t>
            </a:r>
          </a:p>
          <a:p>
            <a:pPr>
              <a:lnSpc>
                <a:spcPct val="90000"/>
              </a:lnSpc>
            </a:pPr>
            <a:endParaRPr lang="en-US" sz="1400" dirty="0"/>
          </a:p>
          <a:p>
            <a:pPr>
              <a:lnSpc>
                <a:spcPct val="90000"/>
              </a:lnSpc>
              <a:buNone/>
            </a:pPr>
            <a:endParaRPr lang="en-US" sz="1400" dirty="0"/>
          </a:p>
        </p:txBody>
      </p:sp>
    </p:spTree>
    <p:extLst>
      <p:ext uri="{BB962C8B-B14F-4D97-AF65-F5344CB8AC3E}">
        <p14:creationId xmlns:p14="http://schemas.microsoft.com/office/powerpoint/2010/main" val="2162806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br>
              <a:rPr lang="en-US" dirty="0"/>
            </a:br>
            <a:r>
              <a:rPr lang="en-US" sz="2000" dirty="0"/>
              <a:t>Algorithm and Flowchart to find factorial of a number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47</a:t>
            </a:fld>
            <a:endParaRPr lang="en-US"/>
          </a:p>
        </p:txBody>
      </p:sp>
      <p:sp>
        <p:nvSpPr>
          <p:cNvPr id="7" name="Rectangle 6"/>
          <p:cNvSpPr/>
          <p:nvPr/>
        </p:nvSpPr>
        <p:spPr>
          <a:xfrm>
            <a:off x="381000" y="1752600"/>
            <a:ext cx="4416552" cy="4099584"/>
          </a:xfrm>
          <a:prstGeom prst="rect">
            <a:avLst/>
          </a:prstGeom>
          <a:ln>
            <a:solidFill>
              <a:schemeClr val="tx1"/>
            </a:solidFill>
          </a:ln>
        </p:spPr>
        <p:txBody>
          <a:bodyPr wrap="square">
            <a:spAutoFit/>
          </a:bodyPr>
          <a:lstStyle/>
          <a:p>
            <a:pPr marL="0" indent="0">
              <a:lnSpc>
                <a:spcPct val="90000"/>
              </a:lnSpc>
              <a:buNone/>
            </a:pPr>
            <a:r>
              <a:rPr lang="en-US" sz="1400" b="1" dirty="0"/>
              <a:t>Algorithm:</a:t>
            </a:r>
          </a:p>
          <a:p>
            <a:pPr marL="0" indent="0">
              <a:lnSpc>
                <a:spcPct val="90000"/>
              </a:lnSpc>
              <a:buNone/>
            </a:pPr>
            <a:endParaRPr lang="en-US" sz="1400" b="1" dirty="0"/>
          </a:p>
          <a:p>
            <a:r>
              <a:rPr lang="en-US" sz="1400" dirty="0"/>
              <a:t> Step 1 : Start</a:t>
            </a:r>
          </a:p>
          <a:p>
            <a:endParaRPr lang="en-US" sz="1400" dirty="0"/>
          </a:p>
          <a:p>
            <a:r>
              <a:rPr lang="en-US" sz="1400" dirty="0"/>
              <a:t> Step 2 : Read n</a:t>
            </a:r>
          </a:p>
          <a:p>
            <a:endParaRPr lang="en-US" sz="1400" dirty="0"/>
          </a:p>
          <a:p>
            <a:r>
              <a:rPr lang="en-US" sz="1400" dirty="0"/>
              <a:t> Step 3 : Initialize counter variable </a:t>
            </a:r>
            <a:r>
              <a:rPr lang="en-US" sz="1400" dirty="0" err="1"/>
              <a:t>i</a:t>
            </a:r>
            <a:r>
              <a:rPr lang="en-US" sz="1400" dirty="0"/>
              <a:t> to 1 and fact to 1</a:t>
            </a:r>
          </a:p>
          <a:p>
            <a:endParaRPr lang="en-US" sz="1400" dirty="0"/>
          </a:p>
          <a:p>
            <a:r>
              <a:rPr lang="en-US" sz="1400" dirty="0"/>
              <a:t> Step 4 : if i &lt; n go to step 5 otherwise </a:t>
            </a:r>
            <a:r>
              <a:rPr lang="en-US" sz="1400" dirty="0" err="1"/>
              <a:t>goto</a:t>
            </a:r>
            <a:r>
              <a:rPr lang="en-US" sz="1400" dirty="0"/>
              <a:t> step 7</a:t>
            </a:r>
          </a:p>
          <a:p>
            <a:endParaRPr lang="en-US" sz="1400" dirty="0"/>
          </a:p>
          <a:p>
            <a:r>
              <a:rPr lang="en-US" sz="1400" dirty="0"/>
              <a:t> Step 5 : increment counter variable </a:t>
            </a:r>
            <a:r>
              <a:rPr lang="en-US" sz="1400" dirty="0" err="1"/>
              <a:t>i</a:t>
            </a:r>
            <a:endParaRPr lang="en-US" sz="1400" dirty="0"/>
          </a:p>
          <a:p>
            <a:endParaRPr lang="en-US" sz="1400" dirty="0"/>
          </a:p>
          <a:p>
            <a:r>
              <a:rPr lang="en-US" sz="1400" dirty="0"/>
              <a:t> Step 6 : calculate fact = fact * </a:t>
            </a:r>
            <a:r>
              <a:rPr lang="en-US" sz="1400" dirty="0" err="1"/>
              <a:t>i</a:t>
            </a:r>
            <a:r>
              <a:rPr lang="en-US" sz="1400" dirty="0"/>
              <a:t> and </a:t>
            </a:r>
            <a:r>
              <a:rPr lang="en-US" sz="1400" dirty="0" err="1"/>
              <a:t>goto</a:t>
            </a:r>
            <a:r>
              <a:rPr lang="en-US" sz="1400" dirty="0"/>
              <a:t> step 4</a:t>
            </a:r>
          </a:p>
          <a:p>
            <a:endParaRPr lang="en-US" sz="1400" dirty="0"/>
          </a:p>
          <a:p>
            <a:r>
              <a:rPr lang="en-US" sz="1400" dirty="0"/>
              <a:t> Step 7 : Print fact</a:t>
            </a:r>
          </a:p>
          <a:p>
            <a:endParaRPr lang="en-US" sz="1400" dirty="0"/>
          </a:p>
          <a:p>
            <a:r>
              <a:rPr lang="en-US" sz="1400" dirty="0"/>
              <a:t>Step 8 : Stop</a:t>
            </a:r>
          </a:p>
          <a:p>
            <a:pPr>
              <a:lnSpc>
                <a:spcPct val="90000"/>
              </a:lnSpc>
            </a:pPr>
            <a:endParaRPr lang="en-US" sz="1400" dirty="0"/>
          </a:p>
          <a:p>
            <a:pPr>
              <a:lnSpc>
                <a:spcPct val="90000"/>
              </a:lnSpc>
              <a:buNone/>
            </a:pPr>
            <a:endParaRPr lang="en-US" sz="1400" dirty="0"/>
          </a:p>
        </p:txBody>
      </p:sp>
      <p:pic>
        <p:nvPicPr>
          <p:cNvPr id="5" name="Picture 4"/>
          <p:cNvPicPr>
            <a:picLocks noChangeAspect="1"/>
          </p:cNvPicPr>
          <p:nvPr/>
        </p:nvPicPr>
        <p:blipFill>
          <a:blip r:embed="rId2"/>
          <a:stretch>
            <a:fillRect/>
          </a:stretch>
        </p:blipFill>
        <p:spPr>
          <a:xfrm>
            <a:off x="4953000" y="1752600"/>
            <a:ext cx="4038600" cy="4791075"/>
          </a:xfrm>
          <a:prstGeom prst="rect">
            <a:avLst/>
          </a:prstGeom>
        </p:spPr>
      </p:pic>
    </p:spTree>
    <p:extLst>
      <p:ext uri="{BB962C8B-B14F-4D97-AF65-F5344CB8AC3E}">
        <p14:creationId xmlns:p14="http://schemas.microsoft.com/office/powerpoint/2010/main" val="1796371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br>
              <a:rPr lang="en-US" dirty="0"/>
            </a:br>
            <a:r>
              <a:rPr lang="en-US" sz="2000" dirty="0"/>
              <a:t>Pseudo code to find factorial of a number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48</a:t>
            </a:fld>
            <a:endParaRPr lang="en-US"/>
          </a:p>
        </p:txBody>
      </p:sp>
      <p:sp>
        <p:nvSpPr>
          <p:cNvPr id="7" name="Rectangle 6"/>
          <p:cNvSpPr/>
          <p:nvPr/>
        </p:nvSpPr>
        <p:spPr>
          <a:xfrm>
            <a:off x="612648" y="1752600"/>
            <a:ext cx="6705600" cy="3809761"/>
          </a:xfrm>
          <a:prstGeom prst="rect">
            <a:avLst/>
          </a:prstGeom>
          <a:ln>
            <a:solidFill>
              <a:schemeClr val="bg1"/>
            </a:solidFill>
          </a:ln>
        </p:spPr>
        <p:txBody>
          <a:bodyPr wrap="square">
            <a:spAutoFit/>
          </a:bodyPr>
          <a:lstStyle/>
          <a:p>
            <a:pPr marL="0" indent="0">
              <a:lnSpc>
                <a:spcPct val="90000"/>
              </a:lnSpc>
              <a:buNone/>
            </a:pPr>
            <a:r>
              <a:rPr lang="en-US" sz="2000" b="1" dirty="0">
                <a:latin typeface="Tw Cen MT" panose="020B0602020104020603" pitchFamily="34" charset="0"/>
              </a:rPr>
              <a:t>Pseudo code:</a:t>
            </a:r>
          </a:p>
          <a:p>
            <a:pPr marL="0" indent="0">
              <a:lnSpc>
                <a:spcPct val="90000"/>
              </a:lnSpc>
              <a:buNone/>
            </a:pPr>
            <a:endParaRPr lang="en-US" sz="1800" b="1" dirty="0">
              <a:latin typeface="Tw Cen MT" panose="020B0602020104020603" pitchFamily="34" charset="0"/>
            </a:endParaRPr>
          </a:p>
          <a:p>
            <a:r>
              <a:rPr lang="en-US" sz="1800" dirty="0">
                <a:latin typeface="Tw Cen MT" panose="020B0602020104020603" pitchFamily="34" charset="0"/>
              </a:rPr>
              <a:t> </a:t>
            </a:r>
          </a:p>
          <a:p>
            <a:pPr marL="319088" indent="-319088" algn="just" eaLnBrk="0" hangingPunct="0">
              <a:buClr>
                <a:schemeClr val="accent2"/>
              </a:buClr>
              <a:buSzPct val="60000"/>
              <a:buFont typeface="Wingdings" pitchFamily="2" charset="2"/>
              <a:buChar char=""/>
            </a:pPr>
            <a:r>
              <a:rPr lang="en-US" sz="1800" dirty="0">
                <a:latin typeface="Tw Cen MT" panose="020B0602020104020603" pitchFamily="34" charset="0"/>
                <a:cs typeface="+mn-cs"/>
              </a:rPr>
              <a:t> Input a number n</a:t>
            </a:r>
          </a:p>
          <a:p>
            <a:pPr marL="319088" indent="-319088" algn="just" eaLnBrk="0" hangingPunct="0">
              <a:spcBef>
                <a:spcPts val="700"/>
              </a:spcBef>
              <a:buClr>
                <a:schemeClr val="accent2"/>
              </a:buClr>
              <a:buSzPct val="60000"/>
              <a:buFont typeface="Wingdings" pitchFamily="2" charset="2"/>
              <a:buChar char=""/>
            </a:pPr>
            <a:r>
              <a:rPr lang="en-US" sz="1800" dirty="0">
                <a:latin typeface="Tw Cen MT" panose="020B0602020104020603" pitchFamily="34" charset="0"/>
                <a:cs typeface="+mn-cs"/>
              </a:rPr>
              <a:t> Initialize counter variable i =1 and factorial=1</a:t>
            </a:r>
          </a:p>
          <a:p>
            <a:pPr marL="319088" indent="-319088" algn="just" eaLnBrk="0" hangingPunct="0">
              <a:spcBef>
                <a:spcPts val="700"/>
              </a:spcBef>
              <a:buClr>
                <a:schemeClr val="accent2"/>
              </a:buClr>
              <a:buSzPct val="60000"/>
              <a:buFont typeface="Wingdings" pitchFamily="2" charset="2"/>
              <a:buChar char=""/>
            </a:pPr>
            <a:r>
              <a:rPr lang="en-US" sz="1800" dirty="0">
                <a:latin typeface="Tw Cen MT" panose="020B0602020104020603" pitchFamily="34" charset="0"/>
                <a:cs typeface="+mn-cs"/>
              </a:rPr>
              <a:t> while </a:t>
            </a:r>
            <a:r>
              <a:rPr lang="en-US" sz="1800" dirty="0" err="1">
                <a:latin typeface="Tw Cen MT" panose="020B0602020104020603" pitchFamily="34" charset="0"/>
                <a:cs typeface="+mn-cs"/>
              </a:rPr>
              <a:t>i</a:t>
            </a:r>
            <a:r>
              <a:rPr lang="en-US" sz="1800" dirty="0">
                <a:latin typeface="Tw Cen MT" panose="020B0602020104020603" pitchFamily="34" charset="0"/>
                <a:cs typeface="+mn-cs"/>
              </a:rPr>
              <a:t> &lt;= n </a:t>
            </a:r>
          </a:p>
          <a:p>
            <a:pPr algn="just" eaLnBrk="0" hangingPunct="0">
              <a:spcBef>
                <a:spcPts val="700"/>
              </a:spcBef>
              <a:buClr>
                <a:schemeClr val="accent2"/>
              </a:buClr>
              <a:buSzPct val="60000"/>
            </a:pPr>
            <a:r>
              <a:rPr lang="en-US" sz="1800" dirty="0">
                <a:latin typeface="Tw Cen MT" panose="020B0602020104020603" pitchFamily="34" charset="0"/>
                <a:cs typeface="+mn-cs"/>
              </a:rPr>
              <a:t>	factorial = factorial * </a:t>
            </a:r>
            <a:r>
              <a:rPr lang="en-US" sz="1800" dirty="0" err="1">
                <a:latin typeface="Tw Cen MT" panose="020B0602020104020603" pitchFamily="34" charset="0"/>
                <a:cs typeface="+mn-cs"/>
              </a:rPr>
              <a:t>i</a:t>
            </a:r>
            <a:endParaRPr lang="en-US" sz="1800" dirty="0">
              <a:latin typeface="Tw Cen MT" panose="020B0602020104020603" pitchFamily="34" charset="0"/>
              <a:cs typeface="+mn-cs"/>
            </a:endParaRPr>
          </a:p>
          <a:p>
            <a:pPr algn="just" eaLnBrk="0" hangingPunct="0">
              <a:spcBef>
                <a:spcPts val="700"/>
              </a:spcBef>
              <a:buClr>
                <a:schemeClr val="accent2"/>
              </a:buClr>
              <a:buSzPct val="60000"/>
            </a:pPr>
            <a:r>
              <a:rPr lang="en-US" sz="1800" dirty="0">
                <a:latin typeface="Tw Cen MT" panose="020B0602020104020603" pitchFamily="34" charset="0"/>
                <a:cs typeface="+mn-cs"/>
              </a:rPr>
              <a:t>	</a:t>
            </a:r>
            <a:r>
              <a:rPr lang="en-US" sz="1800" dirty="0" err="1">
                <a:latin typeface="Tw Cen MT" panose="020B0602020104020603" pitchFamily="34" charset="0"/>
                <a:cs typeface="+mn-cs"/>
              </a:rPr>
              <a:t>i</a:t>
            </a:r>
            <a:r>
              <a:rPr lang="en-US" sz="1800" dirty="0">
                <a:latin typeface="Tw Cen MT" panose="020B0602020104020603" pitchFamily="34" charset="0"/>
                <a:cs typeface="+mn-cs"/>
              </a:rPr>
              <a:t>=i+1     </a:t>
            </a:r>
          </a:p>
          <a:p>
            <a:pPr marL="319088" indent="-319088" algn="just" eaLnBrk="0" hangingPunct="0">
              <a:spcBef>
                <a:spcPts val="700"/>
              </a:spcBef>
              <a:buClr>
                <a:schemeClr val="accent2"/>
              </a:buClr>
              <a:buSzPct val="60000"/>
              <a:buFont typeface="Wingdings" pitchFamily="2" charset="2"/>
              <a:buChar char=""/>
            </a:pPr>
            <a:r>
              <a:rPr lang="en-US" sz="1800" dirty="0">
                <a:latin typeface="Tw Cen MT" panose="020B0602020104020603" pitchFamily="34" charset="0"/>
                <a:cs typeface="+mn-cs"/>
              </a:rPr>
              <a:t> Print factorial of a number</a:t>
            </a:r>
          </a:p>
          <a:p>
            <a:endParaRPr lang="en-US" sz="1800" dirty="0">
              <a:latin typeface="Tw Cen MT" panose="020B0602020104020603" pitchFamily="34" charset="0"/>
            </a:endParaRPr>
          </a:p>
          <a:p>
            <a:r>
              <a:rPr lang="en-US" sz="1800" dirty="0">
                <a:latin typeface="Tw Cen MT" panose="020B0602020104020603" pitchFamily="34" charset="0"/>
              </a:rPr>
              <a:t> </a:t>
            </a:r>
          </a:p>
          <a:p>
            <a:pPr>
              <a:lnSpc>
                <a:spcPct val="90000"/>
              </a:lnSpc>
              <a:buNone/>
            </a:pPr>
            <a:endParaRPr lang="en-US" sz="1800" dirty="0">
              <a:latin typeface="Tw Cen MT" panose="020B0602020104020603" pitchFamily="34" charset="0"/>
            </a:endParaRPr>
          </a:p>
        </p:txBody>
      </p:sp>
    </p:spTree>
    <p:extLst>
      <p:ext uri="{BB962C8B-B14F-4D97-AF65-F5344CB8AC3E}">
        <p14:creationId xmlns:p14="http://schemas.microsoft.com/office/powerpoint/2010/main" val="1132162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br>
              <a:rPr lang="en-US" dirty="0"/>
            </a:br>
            <a:r>
              <a:rPr lang="en-US" sz="2000" dirty="0"/>
              <a:t>Algorithm and Flowchart to find Fibonacci Series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49</a:t>
            </a:fld>
            <a:endParaRPr lang="en-US"/>
          </a:p>
        </p:txBody>
      </p:sp>
      <p:sp>
        <p:nvSpPr>
          <p:cNvPr id="7" name="Rectangle 6"/>
          <p:cNvSpPr/>
          <p:nvPr/>
        </p:nvSpPr>
        <p:spPr>
          <a:xfrm>
            <a:off x="381000" y="1752600"/>
            <a:ext cx="4267200" cy="4745915"/>
          </a:xfrm>
          <a:prstGeom prst="rect">
            <a:avLst/>
          </a:prstGeom>
          <a:ln>
            <a:solidFill>
              <a:schemeClr val="tx1"/>
            </a:solidFill>
          </a:ln>
        </p:spPr>
        <p:txBody>
          <a:bodyPr wrap="square">
            <a:spAutoFit/>
          </a:bodyPr>
          <a:lstStyle/>
          <a:p>
            <a:pPr marL="0" indent="0">
              <a:lnSpc>
                <a:spcPct val="90000"/>
              </a:lnSpc>
              <a:buNone/>
            </a:pPr>
            <a:r>
              <a:rPr lang="en-US" sz="1400" b="1" dirty="0"/>
              <a:t>Algorithm:</a:t>
            </a:r>
          </a:p>
          <a:p>
            <a:pPr marL="0" indent="0">
              <a:lnSpc>
                <a:spcPct val="90000"/>
              </a:lnSpc>
              <a:buNone/>
            </a:pPr>
            <a:endParaRPr lang="en-US" sz="1400" b="1" dirty="0"/>
          </a:p>
          <a:p>
            <a:r>
              <a:rPr lang="en-US" sz="1400" dirty="0"/>
              <a:t>Step 1: Start</a:t>
            </a:r>
          </a:p>
          <a:p>
            <a:endParaRPr lang="en-US" sz="1400" dirty="0"/>
          </a:p>
          <a:p>
            <a:r>
              <a:rPr lang="en-US" sz="1400" dirty="0"/>
              <a:t>Step 2: Declare variables N, N1, N2, N3, i</a:t>
            </a:r>
          </a:p>
          <a:p>
            <a:endParaRPr lang="en-US" sz="1400" dirty="0"/>
          </a:p>
          <a:p>
            <a:r>
              <a:rPr lang="en-US" sz="1400" dirty="0"/>
              <a:t>Step 3: Initialize variables N1 = 0, N2 = 1, i = 0</a:t>
            </a:r>
          </a:p>
          <a:p>
            <a:endParaRPr lang="en-US" sz="1400" dirty="0"/>
          </a:p>
          <a:p>
            <a:r>
              <a:rPr lang="en-US" sz="1400" dirty="0"/>
              <a:t>Step 4: Read value of N from user</a:t>
            </a:r>
          </a:p>
          <a:p>
            <a:endParaRPr lang="en-US" sz="1400" dirty="0"/>
          </a:p>
          <a:p>
            <a:r>
              <a:rPr lang="en-US" sz="1400" dirty="0"/>
              <a:t>Step 5: Display N1, N2  </a:t>
            </a:r>
          </a:p>
          <a:p>
            <a:endParaRPr lang="en-US" sz="1400" dirty="0"/>
          </a:p>
          <a:p>
            <a:r>
              <a:rPr lang="en-US" sz="1400" dirty="0"/>
              <a:t>Step 6: Repeat following statements until </a:t>
            </a:r>
            <a:r>
              <a:rPr lang="en-US" sz="1400" dirty="0" err="1"/>
              <a:t>i</a:t>
            </a:r>
            <a:r>
              <a:rPr lang="en-US" sz="1400" dirty="0"/>
              <a:t> &lt;  N - 2</a:t>
            </a:r>
          </a:p>
          <a:p>
            <a:r>
              <a:rPr lang="en-US" sz="1400" dirty="0"/>
              <a:t>             Compute N3 = N1 + N2</a:t>
            </a:r>
          </a:p>
          <a:p>
            <a:r>
              <a:rPr lang="en-US" sz="1400" dirty="0"/>
              <a:t>             N1 = N2</a:t>
            </a:r>
          </a:p>
          <a:p>
            <a:r>
              <a:rPr lang="en-US" sz="1400" dirty="0"/>
              <a:t>             N2 = N3  </a:t>
            </a:r>
          </a:p>
          <a:p>
            <a:r>
              <a:rPr lang="en-US" sz="1400" dirty="0"/>
              <a:t>             </a:t>
            </a:r>
            <a:r>
              <a:rPr lang="en-US" sz="1400" dirty="0" err="1"/>
              <a:t>i</a:t>
            </a:r>
            <a:r>
              <a:rPr lang="en-US" sz="1400" dirty="0"/>
              <a:t>  = </a:t>
            </a:r>
            <a:r>
              <a:rPr lang="en-US" sz="1400" dirty="0" err="1"/>
              <a:t>i</a:t>
            </a:r>
            <a:r>
              <a:rPr lang="en-US" sz="1400" dirty="0"/>
              <a:t> + 1</a:t>
            </a:r>
          </a:p>
          <a:p>
            <a:r>
              <a:rPr lang="en-US" sz="1400" dirty="0"/>
              <a:t>             Display N3</a:t>
            </a:r>
          </a:p>
          <a:p>
            <a:endParaRPr lang="en-US" sz="1400" dirty="0"/>
          </a:p>
          <a:p>
            <a:r>
              <a:rPr lang="en-US" sz="1400" dirty="0"/>
              <a:t>Step 7: Stop</a:t>
            </a:r>
          </a:p>
          <a:p>
            <a:pPr>
              <a:lnSpc>
                <a:spcPct val="90000"/>
              </a:lnSpc>
            </a:pPr>
            <a:endParaRPr lang="en-US" sz="1400" dirty="0"/>
          </a:p>
          <a:p>
            <a:pPr>
              <a:lnSpc>
                <a:spcPct val="90000"/>
              </a:lnSpc>
              <a:buNone/>
            </a:pPr>
            <a:endParaRPr lang="en-US" sz="1400" dirty="0"/>
          </a:p>
        </p:txBody>
      </p:sp>
      <p:pic>
        <p:nvPicPr>
          <p:cNvPr id="5" name="Picture 4"/>
          <p:cNvPicPr>
            <a:picLocks noChangeAspect="1"/>
          </p:cNvPicPr>
          <p:nvPr/>
        </p:nvPicPr>
        <p:blipFill rotWithShape="1">
          <a:blip r:embed="rId2"/>
          <a:srcRect l="16417" r="30809" b="6079"/>
          <a:stretch/>
        </p:blipFill>
        <p:spPr>
          <a:xfrm>
            <a:off x="4797552" y="1463675"/>
            <a:ext cx="4117848" cy="5370512"/>
          </a:xfrm>
          <a:prstGeom prst="rect">
            <a:avLst/>
          </a:prstGeom>
        </p:spPr>
      </p:pic>
    </p:spTree>
    <p:extLst>
      <p:ext uri="{BB962C8B-B14F-4D97-AF65-F5344CB8AC3E}">
        <p14:creationId xmlns:p14="http://schemas.microsoft.com/office/powerpoint/2010/main" val="50061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a:t>
            </a:fld>
            <a:endParaRPr lang="en-US"/>
          </a:p>
        </p:txBody>
      </p:sp>
      <p:sp>
        <p:nvSpPr>
          <p:cNvPr id="8" name="Title 1"/>
          <p:cNvSpPr>
            <a:spLocks noGrp="1"/>
          </p:cNvSpPr>
          <p:nvPr>
            <p:ph type="title"/>
          </p:nvPr>
        </p:nvSpPr>
        <p:spPr>
          <a:xfrm>
            <a:off x="710821" y="177421"/>
            <a:ext cx="6986516" cy="874144"/>
          </a:xfrm>
        </p:spPr>
        <p:txBody>
          <a:bodyPr>
            <a:noAutofit/>
          </a:bodyPr>
          <a:lstStyle/>
          <a:p>
            <a:r>
              <a:rPr lang="en-GB" sz="3600" dirty="0" err="1"/>
              <a:t>Contd</a:t>
            </a:r>
            <a:r>
              <a:rPr lang="en-GB" sz="3600" dirty="0"/>
              <a:t>…</a:t>
            </a:r>
            <a:endParaRPr lang="en-US" sz="3600" dirty="0"/>
          </a:p>
        </p:txBody>
      </p:sp>
      <p:sp>
        <p:nvSpPr>
          <p:cNvPr id="6" name="Content Placeholder 2"/>
          <p:cNvSpPr>
            <a:spLocks noGrp="1"/>
          </p:cNvSpPr>
          <p:nvPr>
            <p:ph idx="1"/>
          </p:nvPr>
        </p:nvSpPr>
        <p:spPr>
          <a:xfrm>
            <a:off x="612648" y="1600200"/>
            <a:ext cx="8153400" cy="4495800"/>
          </a:xfrm>
        </p:spPr>
        <p:txBody>
          <a:bodyPr>
            <a:normAutofit lnSpcReduction="10000"/>
          </a:bodyPr>
          <a:lstStyle/>
          <a:p>
            <a:pPr algn="just"/>
            <a:r>
              <a:rPr lang="en-GB" altLang="en-US" sz="2800" dirty="0">
                <a:latin typeface="Tw Cen MT" panose="020B0602020104020603" pitchFamily="34" charset="0"/>
              </a:rPr>
              <a:t>Problem solving, algorithm development and coding are also different in terms of the language that is used to complete the activity:</a:t>
            </a:r>
          </a:p>
          <a:p>
            <a:pPr lvl="1" algn="just"/>
            <a:r>
              <a:rPr lang="en-GB" altLang="en-US" sz="2800" dirty="0">
                <a:latin typeface="Tw Cen MT" panose="020B0602020104020603" pitchFamily="34" charset="0"/>
              </a:rPr>
              <a:t>Problem solving is generally done using </a:t>
            </a:r>
            <a:r>
              <a:rPr lang="en-GB" altLang="en-US" sz="2800" b="1" dirty="0">
                <a:latin typeface="Tw Cen MT" panose="020B0602020104020603" pitchFamily="34" charset="0"/>
              </a:rPr>
              <a:t>use natural, everyday language </a:t>
            </a:r>
          </a:p>
          <a:p>
            <a:pPr lvl="1" algn="just"/>
            <a:r>
              <a:rPr lang="en-GB" altLang="en-US" sz="2800" dirty="0">
                <a:latin typeface="Tw Cen MT" panose="020B0602020104020603" pitchFamily="34" charset="0"/>
              </a:rPr>
              <a:t>Algorithm development is done using a specialist, semi-structured language (</a:t>
            </a:r>
            <a:r>
              <a:rPr lang="en-GB" altLang="en-US" sz="2800" b="1" dirty="0">
                <a:latin typeface="Tw Cen MT" panose="020B0602020104020603" pitchFamily="34" charset="0"/>
              </a:rPr>
              <a:t>pseudo code</a:t>
            </a:r>
            <a:r>
              <a:rPr lang="en-GB" altLang="en-US" sz="2800" dirty="0">
                <a:latin typeface="Tw Cen MT" panose="020B0602020104020603" pitchFamily="34" charset="0"/>
              </a:rPr>
              <a:t>)</a:t>
            </a:r>
          </a:p>
          <a:p>
            <a:pPr lvl="1" algn="just"/>
            <a:r>
              <a:rPr lang="en-GB" altLang="en-US" sz="2800" dirty="0">
                <a:latin typeface="Tw Cen MT" panose="020B0602020104020603" pitchFamily="34" charset="0"/>
              </a:rPr>
              <a:t>Coding is done using a highly-structured (</a:t>
            </a:r>
            <a:r>
              <a:rPr lang="en-GB" altLang="en-US" sz="2800" b="1" dirty="0">
                <a:latin typeface="Tw Cen MT" panose="020B0602020104020603" pitchFamily="34" charset="0"/>
              </a:rPr>
              <a:t>programming</a:t>
            </a:r>
            <a:r>
              <a:rPr lang="en-GB" altLang="en-US" sz="2800" dirty="0">
                <a:latin typeface="Tw Cen MT" panose="020B0602020104020603" pitchFamily="34" charset="0"/>
              </a:rPr>
              <a:t>) language that is readable by machines</a:t>
            </a:r>
            <a:endParaRPr lang="en-US" altLang="en-US" sz="2800"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2951546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br>
              <a:rPr lang="en-US" dirty="0"/>
            </a:br>
            <a:r>
              <a:rPr lang="en-US" sz="2000" dirty="0"/>
              <a:t>Flowchart for Snake and Ladder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50</a:t>
            </a:fld>
            <a:endParaRPr lang="en-US"/>
          </a:p>
        </p:txBody>
      </p:sp>
      <p:pic>
        <p:nvPicPr>
          <p:cNvPr id="3" name="Picture 2"/>
          <p:cNvPicPr>
            <a:picLocks noChangeAspect="1"/>
          </p:cNvPicPr>
          <p:nvPr/>
        </p:nvPicPr>
        <p:blipFill>
          <a:blip r:embed="rId2"/>
          <a:stretch>
            <a:fillRect/>
          </a:stretch>
        </p:blipFill>
        <p:spPr>
          <a:xfrm>
            <a:off x="152400" y="1463675"/>
            <a:ext cx="8991600" cy="5394325"/>
          </a:xfrm>
          <a:prstGeom prst="rect">
            <a:avLst/>
          </a:prstGeom>
        </p:spPr>
      </p:pic>
    </p:spTree>
    <p:extLst>
      <p:ext uri="{BB962C8B-B14F-4D97-AF65-F5344CB8AC3E}">
        <p14:creationId xmlns:p14="http://schemas.microsoft.com/office/powerpoint/2010/main" val="3311133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br>
              <a:rPr lang="en-US" dirty="0"/>
            </a:br>
            <a:r>
              <a:rPr lang="en-US" sz="2000" dirty="0"/>
              <a:t>Flowchart for Tic-Tac-Toe</a:t>
            </a:r>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51</a:t>
            </a:fld>
            <a:endParaRPr lang="en-US"/>
          </a:p>
        </p:txBody>
      </p:sp>
      <p:grpSp>
        <p:nvGrpSpPr>
          <p:cNvPr id="35" name="Group 34"/>
          <p:cNvGrpSpPr/>
          <p:nvPr/>
        </p:nvGrpSpPr>
        <p:grpSpPr>
          <a:xfrm>
            <a:off x="500062" y="1752600"/>
            <a:ext cx="7848600" cy="4841875"/>
            <a:chOff x="533400" y="1828800"/>
            <a:chExt cx="7848600" cy="4841875"/>
          </a:xfrm>
        </p:grpSpPr>
        <p:pic>
          <p:nvPicPr>
            <p:cNvPr id="3074" name="Picture 2" descr="Image result for flowchart for tic tac toe"/>
            <p:cNvPicPr>
              <a:picLocks noChangeAspect="1" noChangeArrowheads="1"/>
            </p:cNvPicPr>
            <p:nvPr/>
          </p:nvPicPr>
          <p:blipFill rotWithShape="1">
            <a:blip r:embed="rId2">
              <a:extLst>
                <a:ext uri="{28A0092B-C50C-407E-A947-70E740481C1C}">
                  <a14:useLocalDpi xmlns:a14="http://schemas.microsoft.com/office/drawing/2010/main" val="0"/>
                </a:ext>
              </a:extLst>
            </a:blip>
            <a:srcRect t="19280" b="11005"/>
            <a:stretch/>
          </p:blipFill>
          <p:spPr bwMode="auto">
            <a:xfrm>
              <a:off x="533400" y="2133600"/>
              <a:ext cx="7432548" cy="3886200"/>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5" name="Flowchart: Terminator 4"/>
            <p:cNvSpPr/>
            <p:nvPr/>
          </p:nvSpPr>
          <p:spPr>
            <a:xfrm>
              <a:off x="1219200" y="1828800"/>
              <a:ext cx="1219200" cy="381000"/>
            </a:xfrm>
            <a:prstGeom prst="flowChartTerminator">
              <a:avLst/>
            </a:prstGeom>
            <a:solidFill>
              <a:schemeClr val="bg1"/>
            </a:solidFill>
            <a:ln w="28575">
              <a:solidFill>
                <a:srgbClr val="1A0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Start</a:t>
              </a:r>
            </a:p>
          </p:txBody>
        </p:sp>
        <p:sp>
          <p:nvSpPr>
            <p:cNvPr id="7" name="Flowchart: Terminator 6"/>
            <p:cNvSpPr/>
            <p:nvPr/>
          </p:nvSpPr>
          <p:spPr>
            <a:xfrm>
              <a:off x="1066800" y="6289675"/>
              <a:ext cx="1219200" cy="381000"/>
            </a:xfrm>
            <a:prstGeom prst="flowChartTerminator">
              <a:avLst/>
            </a:prstGeom>
            <a:solidFill>
              <a:schemeClr val="bg1"/>
            </a:solidFill>
            <a:ln w="28575">
              <a:solidFill>
                <a:srgbClr val="1A0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Stop</a:t>
              </a:r>
            </a:p>
          </p:txBody>
        </p:sp>
        <p:cxnSp>
          <p:nvCxnSpPr>
            <p:cNvPr id="8" name="Straight Arrow Connector 7"/>
            <p:cNvCxnSpPr>
              <a:stCxn id="5" idx="2"/>
            </p:cNvCxnSpPr>
            <p:nvPr/>
          </p:nvCxnSpPr>
          <p:spPr>
            <a:xfrm>
              <a:off x="1828800" y="2209800"/>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Parallelogram 10"/>
            <p:cNvSpPr/>
            <p:nvPr/>
          </p:nvSpPr>
          <p:spPr>
            <a:xfrm>
              <a:off x="6324600" y="3048000"/>
              <a:ext cx="1905000" cy="609600"/>
            </a:xfrm>
            <a:prstGeom prst="parallelogram">
              <a:avLst/>
            </a:prstGeom>
            <a:solidFill>
              <a:schemeClr val="bg1"/>
            </a:solidFill>
            <a:ln w="28575">
              <a:solidFill>
                <a:srgbClr val="1A0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Print Game Over and O Wins</a:t>
              </a:r>
            </a:p>
          </p:txBody>
        </p:sp>
        <p:sp>
          <p:nvSpPr>
            <p:cNvPr id="13" name="Parallelogram 12"/>
            <p:cNvSpPr/>
            <p:nvPr/>
          </p:nvSpPr>
          <p:spPr>
            <a:xfrm>
              <a:off x="6400800" y="4953000"/>
              <a:ext cx="1981200" cy="609600"/>
            </a:xfrm>
            <a:prstGeom prst="parallelogram">
              <a:avLst/>
            </a:prstGeom>
            <a:solidFill>
              <a:schemeClr val="bg1"/>
            </a:solidFill>
            <a:ln w="28575">
              <a:solidFill>
                <a:srgbClr val="1A0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Print Game Over and X Wins</a:t>
              </a:r>
            </a:p>
          </p:txBody>
        </p:sp>
        <p:sp>
          <p:nvSpPr>
            <p:cNvPr id="14" name="Parallelogram 13"/>
            <p:cNvSpPr/>
            <p:nvPr/>
          </p:nvSpPr>
          <p:spPr>
            <a:xfrm>
              <a:off x="739903" y="4976810"/>
              <a:ext cx="1790700" cy="585788"/>
            </a:xfrm>
            <a:prstGeom prst="parallelogram">
              <a:avLst/>
            </a:prstGeom>
            <a:solidFill>
              <a:schemeClr val="bg1"/>
            </a:solidFill>
            <a:ln w="28575">
              <a:solidFill>
                <a:srgbClr val="1A04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Print Game Draw</a:t>
              </a:r>
            </a:p>
          </p:txBody>
        </p:sp>
        <p:cxnSp>
          <p:nvCxnSpPr>
            <p:cNvPr id="15" name="Straight Arrow Connector 14"/>
            <p:cNvCxnSpPr/>
            <p:nvPr/>
          </p:nvCxnSpPr>
          <p:spPr>
            <a:xfrm>
              <a:off x="1676400" y="5562600"/>
              <a:ext cx="0" cy="727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7" idx="3"/>
            </p:cNvCxnSpPr>
            <p:nvPr/>
          </p:nvCxnSpPr>
          <p:spPr>
            <a:xfrm rot="5400000">
              <a:off x="4341813" y="3506787"/>
              <a:ext cx="917575" cy="502920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2"/>
            </p:cNvCxnSpPr>
            <p:nvPr/>
          </p:nvCxnSpPr>
          <p:spPr>
            <a:xfrm flipH="1">
              <a:off x="7315201" y="3352800"/>
              <a:ext cx="838199" cy="3127375"/>
            </a:xfrm>
            <a:prstGeom prst="bentConnector4">
              <a:avLst>
                <a:gd name="adj1" fmla="val -76705"/>
                <a:gd name="adj2" fmla="val 996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7954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Top down Design Approach</a:t>
            </a:r>
          </a:p>
        </p:txBody>
      </p:sp>
      <p:sp>
        <p:nvSpPr>
          <p:cNvPr id="3" name="Content Placeholder 2"/>
          <p:cNvSpPr>
            <a:spLocks noGrp="1"/>
          </p:cNvSpPr>
          <p:nvPr>
            <p:ph idx="1"/>
          </p:nvPr>
        </p:nvSpPr>
        <p:spPr>
          <a:xfrm>
            <a:off x="609600" y="1722437"/>
            <a:ext cx="8229600" cy="4830763"/>
          </a:xfrm>
        </p:spPr>
        <p:txBody>
          <a:bodyPr>
            <a:normAutofit/>
          </a:bodyPr>
          <a:lstStyle/>
          <a:p>
            <a:pPr algn="just"/>
            <a:r>
              <a:rPr lang="en-US" sz="2600" b="1" dirty="0">
                <a:latin typeface="Tw Cen MT" panose="020B0602020104020603" pitchFamily="34" charset="0"/>
              </a:rPr>
              <a:t>Top down Design Model </a:t>
            </a:r>
          </a:p>
          <a:p>
            <a:pPr algn="just"/>
            <a:r>
              <a:rPr lang="en-US" sz="2600" dirty="0">
                <a:latin typeface="Tw Cen MT" panose="020B0602020104020603" pitchFamily="34" charset="0"/>
              </a:rPr>
              <a:t>In top-down model, an overview of the system is formulated, without going into detail for any part of it. </a:t>
            </a:r>
          </a:p>
          <a:p>
            <a:pPr algn="just"/>
            <a:r>
              <a:rPr lang="en-US" sz="2600" dirty="0">
                <a:latin typeface="Tw Cen MT" panose="020B0602020104020603" pitchFamily="34" charset="0"/>
              </a:rPr>
              <a:t>Each part of the system is then refined in more details. </a:t>
            </a:r>
          </a:p>
          <a:p>
            <a:pPr algn="just"/>
            <a:r>
              <a:rPr lang="en-US" sz="2600" dirty="0">
                <a:latin typeface="Tw Cen MT" panose="020B0602020104020603" pitchFamily="34" charset="0"/>
              </a:rPr>
              <a:t>Each new part may then be refined again, defining it in yet more details until the entire specification is detailed enough to validate the model. </a:t>
            </a:r>
          </a:p>
          <a:p>
            <a:endParaRPr lang="en-US" dirty="0">
              <a:latin typeface="Tw Cen MT" panose="020B0602020104020603" pitchFamily="34" charset="0"/>
            </a:endParaRPr>
          </a:p>
          <a:p>
            <a:pPr marL="0" indent="0">
              <a:buNone/>
            </a:pPr>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52</a:t>
            </a:fld>
            <a:endParaRPr lang="en-US"/>
          </a:p>
        </p:txBody>
      </p:sp>
    </p:spTree>
    <p:extLst>
      <p:ext uri="{BB962C8B-B14F-4D97-AF65-F5344CB8AC3E}">
        <p14:creationId xmlns:p14="http://schemas.microsoft.com/office/powerpoint/2010/main" val="1841483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Contd</a:t>
            </a:r>
            <a:r>
              <a:rPr lang="en-US" sz="4000" dirty="0"/>
              <a:t>…</a:t>
            </a:r>
          </a:p>
        </p:txBody>
      </p:sp>
      <p:sp>
        <p:nvSpPr>
          <p:cNvPr id="3" name="Content Placeholder 2"/>
          <p:cNvSpPr>
            <a:spLocks noGrp="1"/>
          </p:cNvSpPr>
          <p:nvPr>
            <p:ph idx="1"/>
          </p:nvPr>
        </p:nvSpPr>
        <p:spPr>
          <a:xfrm>
            <a:off x="612648" y="1600200"/>
            <a:ext cx="8153400" cy="4800600"/>
          </a:xfrm>
        </p:spPr>
        <p:txBody>
          <a:bodyPr>
            <a:normAutofit/>
          </a:bodyPr>
          <a:lstStyle/>
          <a:p>
            <a:pPr algn="just"/>
            <a:r>
              <a:rPr lang="en-US" sz="2400" b="1" dirty="0">
                <a:latin typeface="Tw Cen MT" panose="020B0602020104020603" pitchFamily="34" charset="0"/>
              </a:rPr>
              <a:t>Top down Concept in Problem Solving </a:t>
            </a:r>
            <a:endParaRPr lang="en-US" sz="2400" dirty="0">
              <a:latin typeface="Tw Cen MT" panose="020B0602020104020603" pitchFamily="34" charset="0"/>
            </a:endParaRPr>
          </a:p>
          <a:p>
            <a:pPr algn="just"/>
            <a:r>
              <a:rPr lang="en-US" sz="2400" dirty="0">
                <a:latin typeface="Tw Cen MT" panose="020B0602020104020603" pitchFamily="34" charset="0"/>
              </a:rPr>
              <a:t>If we look at a problem as a whole, it may seem impossible to solve because it is so complex. Examples: </a:t>
            </a:r>
          </a:p>
          <a:p>
            <a:pPr algn="just"/>
            <a:r>
              <a:rPr lang="en-US" sz="2400" dirty="0">
                <a:latin typeface="Tw Cen MT" panose="020B0602020104020603" pitchFamily="34" charset="0"/>
              </a:rPr>
              <a:t>writing a University System program </a:t>
            </a:r>
          </a:p>
          <a:p>
            <a:pPr algn="just"/>
            <a:r>
              <a:rPr lang="en-US" sz="2400" dirty="0">
                <a:latin typeface="Tw Cen MT" panose="020B0602020104020603" pitchFamily="34" charset="0"/>
              </a:rPr>
              <a:t>writing a word processor </a:t>
            </a:r>
          </a:p>
          <a:p>
            <a:pPr algn="just"/>
            <a:r>
              <a:rPr lang="en-US" sz="2400" dirty="0">
                <a:latin typeface="Tw Cen MT" panose="020B0602020104020603" pitchFamily="34" charset="0"/>
              </a:rPr>
              <a:t>Complex problems can be solved using </a:t>
            </a:r>
            <a:r>
              <a:rPr lang="en-US" sz="2400" b="1" dirty="0">
                <a:latin typeface="Tw Cen MT" panose="020B0602020104020603" pitchFamily="34" charset="0"/>
              </a:rPr>
              <a:t>top-down design</a:t>
            </a:r>
            <a:r>
              <a:rPr lang="en-US" sz="2400" dirty="0">
                <a:latin typeface="Tw Cen MT" panose="020B0602020104020603" pitchFamily="34" charset="0"/>
              </a:rPr>
              <a:t>, also known as </a:t>
            </a:r>
            <a:r>
              <a:rPr lang="en-US" sz="2400" b="1" dirty="0">
                <a:latin typeface="Tw Cen MT" panose="020B0602020104020603" pitchFamily="34" charset="0"/>
              </a:rPr>
              <a:t>stepwise refinement</a:t>
            </a:r>
            <a:r>
              <a:rPr lang="en-US" sz="2400" dirty="0">
                <a:latin typeface="Tw Cen MT" panose="020B0602020104020603" pitchFamily="34" charset="0"/>
              </a:rPr>
              <a:t>, where </a:t>
            </a:r>
          </a:p>
          <a:p>
            <a:pPr algn="just"/>
            <a:r>
              <a:rPr lang="en-US" sz="2400" dirty="0">
                <a:latin typeface="Tw Cen MT" panose="020B0602020104020603" pitchFamily="34" charset="0"/>
              </a:rPr>
              <a:t>We break the problem into parts </a:t>
            </a:r>
          </a:p>
          <a:p>
            <a:pPr algn="just"/>
            <a:r>
              <a:rPr lang="en-US" sz="2400" dirty="0">
                <a:latin typeface="Tw Cen MT" panose="020B0602020104020603" pitchFamily="34" charset="0"/>
              </a:rPr>
              <a:t>Then break the parts into parts </a:t>
            </a:r>
          </a:p>
          <a:p>
            <a:pPr algn="just"/>
            <a:r>
              <a:rPr lang="en-US" sz="2400" dirty="0">
                <a:latin typeface="Tw Cen MT" panose="020B0602020104020603" pitchFamily="34" charset="0"/>
              </a:rPr>
              <a:t>Soon, each of the parts will be easy to do </a:t>
            </a: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53</a:t>
            </a:fld>
            <a:endParaRPr lang="en-US"/>
          </a:p>
        </p:txBody>
      </p:sp>
    </p:spTree>
    <p:extLst>
      <p:ext uri="{BB962C8B-B14F-4D97-AF65-F5344CB8AC3E}">
        <p14:creationId xmlns:p14="http://schemas.microsoft.com/office/powerpoint/2010/main" val="3344894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54</a:t>
            </a:fld>
            <a:endParaRPr lang="en-US"/>
          </a:p>
        </p:txBody>
      </p:sp>
      <p:pic>
        <p:nvPicPr>
          <p:cNvPr id="74" name="Content Placeholder 73"/>
          <p:cNvPicPr>
            <a:picLocks noGrp="1" noChangeAspect="1"/>
          </p:cNvPicPr>
          <p:nvPr>
            <p:ph idx="1"/>
          </p:nvPr>
        </p:nvPicPr>
        <p:blipFill>
          <a:blip r:embed="rId2"/>
          <a:stretch>
            <a:fillRect/>
          </a:stretch>
        </p:blipFill>
        <p:spPr>
          <a:xfrm>
            <a:off x="18352" y="1634925"/>
            <a:ext cx="1114573" cy="4525963"/>
          </a:xfrm>
          <a:prstGeom prst="rect">
            <a:avLst/>
          </a:prstGeom>
        </p:spPr>
      </p:pic>
      <p:sp>
        <p:nvSpPr>
          <p:cNvPr id="11" name="Rectangle 10"/>
          <p:cNvSpPr/>
          <p:nvPr/>
        </p:nvSpPr>
        <p:spPr>
          <a:xfrm>
            <a:off x="3486150" y="1617658"/>
            <a:ext cx="2171700" cy="73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Task</a:t>
            </a:r>
          </a:p>
        </p:txBody>
      </p:sp>
      <p:sp>
        <p:nvSpPr>
          <p:cNvPr id="12" name="Rectangle 11"/>
          <p:cNvSpPr/>
          <p:nvPr/>
        </p:nvSpPr>
        <p:spPr>
          <a:xfrm>
            <a:off x="1676400" y="3124199"/>
            <a:ext cx="1143000" cy="457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Subtask 1</a:t>
            </a:r>
          </a:p>
        </p:txBody>
      </p:sp>
      <p:sp>
        <p:nvSpPr>
          <p:cNvPr id="13" name="Rectangle 12"/>
          <p:cNvSpPr/>
          <p:nvPr/>
        </p:nvSpPr>
        <p:spPr>
          <a:xfrm>
            <a:off x="4019550" y="3124199"/>
            <a:ext cx="1257300" cy="41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Subtask 2</a:t>
            </a:r>
          </a:p>
        </p:txBody>
      </p:sp>
      <p:sp>
        <p:nvSpPr>
          <p:cNvPr id="14" name="Rectangle 13"/>
          <p:cNvSpPr/>
          <p:nvPr/>
        </p:nvSpPr>
        <p:spPr>
          <a:xfrm>
            <a:off x="6248400" y="3124200"/>
            <a:ext cx="1295399" cy="457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Subtask 3</a:t>
            </a:r>
          </a:p>
        </p:txBody>
      </p:sp>
      <p:sp>
        <p:nvSpPr>
          <p:cNvPr id="15" name="Rectangle 14"/>
          <p:cNvSpPr/>
          <p:nvPr/>
        </p:nvSpPr>
        <p:spPr>
          <a:xfrm>
            <a:off x="1131787" y="4311649"/>
            <a:ext cx="704850"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00275" y="4311649"/>
            <a:ext cx="695325"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76650" y="4325936"/>
            <a:ext cx="609600"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48250" y="4283076"/>
            <a:ext cx="666750" cy="35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372225" y="4283076"/>
            <a:ext cx="714375"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91425" y="4283076"/>
            <a:ext cx="714375" cy="365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4572000" y="2336801"/>
            <a:ext cx="0" cy="78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547937" y="2354262"/>
            <a:ext cx="1338263" cy="76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32001" y="2332197"/>
            <a:ext cx="1197399" cy="76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6" idx="0"/>
          </p:cNvCxnSpPr>
          <p:nvPr/>
        </p:nvCxnSpPr>
        <p:spPr>
          <a:xfrm>
            <a:off x="1873049" y="3440707"/>
            <a:ext cx="674889" cy="87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1238250" y="3581401"/>
            <a:ext cx="561975"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981450" y="3538538"/>
            <a:ext cx="438150" cy="77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772025" y="3524252"/>
            <a:ext cx="609600" cy="75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1" idx="0"/>
          </p:cNvCxnSpPr>
          <p:nvPr/>
        </p:nvCxnSpPr>
        <p:spPr>
          <a:xfrm flipH="1">
            <a:off x="6729413" y="3581401"/>
            <a:ext cx="166686"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315200" y="3581401"/>
            <a:ext cx="552450"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171575" y="4675188"/>
            <a:ext cx="0" cy="50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547937" y="4648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7" idx="2"/>
          </p:cNvCxnSpPr>
          <p:nvPr/>
        </p:nvCxnSpPr>
        <p:spPr>
          <a:xfrm>
            <a:off x="3981450" y="4648200"/>
            <a:ext cx="0" cy="28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432001" y="4648200"/>
            <a:ext cx="0" cy="28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2"/>
          </p:cNvCxnSpPr>
          <p:nvPr/>
        </p:nvCxnSpPr>
        <p:spPr>
          <a:xfrm flipH="1">
            <a:off x="6729412" y="4605340"/>
            <a:ext cx="1" cy="32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948612" y="4675188"/>
            <a:ext cx="0" cy="43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sz="3600" dirty="0"/>
              <a:t>Top down Design</a:t>
            </a:r>
          </a:p>
        </p:txBody>
      </p:sp>
    </p:spTree>
    <p:extLst>
      <p:ext uri="{BB962C8B-B14F-4D97-AF65-F5344CB8AC3E}">
        <p14:creationId xmlns:p14="http://schemas.microsoft.com/office/powerpoint/2010/main" val="3625922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55</a:t>
            </a:fld>
            <a:endParaRPr lang="en-US"/>
          </a:p>
        </p:txBody>
      </p:sp>
      <p:pic>
        <p:nvPicPr>
          <p:cNvPr id="74" name="Content Placeholder 73"/>
          <p:cNvPicPr>
            <a:picLocks noGrp="1" noChangeAspect="1"/>
          </p:cNvPicPr>
          <p:nvPr>
            <p:ph idx="1"/>
          </p:nvPr>
        </p:nvPicPr>
        <p:blipFill>
          <a:blip r:embed="rId2"/>
          <a:stretch>
            <a:fillRect/>
          </a:stretch>
        </p:blipFill>
        <p:spPr>
          <a:xfrm>
            <a:off x="18352" y="1634925"/>
            <a:ext cx="1114573" cy="4525963"/>
          </a:xfrm>
          <a:prstGeom prst="rect">
            <a:avLst/>
          </a:prstGeom>
        </p:spPr>
      </p:pic>
      <p:sp>
        <p:nvSpPr>
          <p:cNvPr id="11" name="Rectangle 10"/>
          <p:cNvSpPr/>
          <p:nvPr/>
        </p:nvSpPr>
        <p:spPr>
          <a:xfrm>
            <a:off x="3486150" y="1617658"/>
            <a:ext cx="2171700" cy="73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Quadratic Solver</a:t>
            </a:r>
          </a:p>
        </p:txBody>
      </p:sp>
      <p:sp>
        <p:nvSpPr>
          <p:cNvPr id="12" name="Rectangle 11"/>
          <p:cNvSpPr/>
          <p:nvPr/>
        </p:nvSpPr>
        <p:spPr>
          <a:xfrm>
            <a:off x="1676400" y="3124199"/>
            <a:ext cx="1352550" cy="457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getEquation</a:t>
            </a:r>
            <a:endParaRPr lang="en-US" dirty="0"/>
          </a:p>
        </p:txBody>
      </p:sp>
      <p:sp>
        <p:nvSpPr>
          <p:cNvPr id="13" name="Rectangle 12"/>
          <p:cNvSpPr/>
          <p:nvPr/>
        </p:nvSpPr>
        <p:spPr>
          <a:xfrm>
            <a:off x="4019550" y="3124199"/>
            <a:ext cx="1257300" cy="41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getDelta</a:t>
            </a:r>
            <a:endParaRPr lang="en-US" dirty="0"/>
          </a:p>
        </p:txBody>
      </p:sp>
      <p:sp>
        <p:nvSpPr>
          <p:cNvPr id="14" name="Rectangle 13"/>
          <p:cNvSpPr/>
          <p:nvPr/>
        </p:nvSpPr>
        <p:spPr>
          <a:xfrm>
            <a:off x="6248400" y="3124200"/>
            <a:ext cx="1295399" cy="457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getSolution</a:t>
            </a:r>
            <a:endParaRPr lang="en-US" dirty="0"/>
          </a:p>
        </p:txBody>
      </p:sp>
      <p:sp>
        <p:nvSpPr>
          <p:cNvPr id="15" name="Rectangle 14"/>
          <p:cNvSpPr/>
          <p:nvPr/>
        </p:nvSpPr>
        <p:spPr>
          <a:xfrm>
            <a:off x="1131787" y="4311649"/>
            <a:ext cx="704850"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00275" y="4311649"/>
            <a:ext cx="695325"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76650" y="4325936"/>
            <a:ext cx="609600"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48262" y="4308475"/>
            <a:ext cx="666750" cy="42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372225" y="4283076"/>
            <a:ext cx="714375"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91425" y="4283076"/>
            <a:ext cx="714375" cy="365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4572000" y="2336801"/>
            <a:ext cx="0" cy="78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547937" y="2354262"/>
            <a:ext cx="1338263" cy="76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32001" y="2332197"/>
            <a:ext cx="1197399" cy="76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6" idx="0"/>
          </p:cNvCxnSpPr>
          <p:nvPr/>
        </p:nvCxnSpPr>
        <p:spPr>
          <a:xfrm>
            <a:off x="1873049" y="3440707"/>
            <a:ext cx="674889" cy="87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1238250" y="3581401"/>
            <a:ext cx="561975"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981450" y="3538538"/>
            <a:ext cx="438150" cy="77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772025" y="3524252"/>
            <a:ext cx="609600" cy="75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1" idx="0"/>
          </p:cNvCxnSpPr>
          <p:nvPr/>
        </p:nvCxnSpPr>
        <p:spPr>
          <a:xfrm flipH="1">
            <a:off x="6729413" y="3581401"/>
            <a:ext cx="166686"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315200" y="3581401"/>
            <a:ext cx="552450"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171575" y="4675188"/>
            <a:ext cx="0" cy="50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547937" y="4648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7" idx="2"/>
          </p:cNvCxnSpPr>
          <p:nvPr/>
        </p:nvCxnSpPr>
        <p:spPr>
          <a:xfrm>
            <a:off x="3981450" y="4648200"/>
            <a:ext cx="0" cy="28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432001" y="4648200"/>
            <a:ext cx="0" cy="28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2"/>
          </p:cNvCxnSpPr>
          <p:nvPr/>
        </p:nvCxnSpPr>
        <p:spPr>
          <a:xfrm flipH="1">
            <a:off x="6729412" y="4605340"/>
            <a:ext cx="1" cy="32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948612" y="4675188"/>
            <a:ext cx="0" cy="43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373351" y="4807744"/>
            <a:ext cx="666750" cy="35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4491278" y="3538538"/>
            <a:ext cx="8410" cy="129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75242" y="5158580"/>
            <a:ext cx="16036" cy="327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
          <p:cNvSpPr>
            <a:spLocks noGrp="1"/>
          </p:cNvSpPr>
          <p:nvPr>
            <p:ph type="title"/>
          </p:nvPr>
        </p:nvSpPr>
        <p:spPr>
          <a:xfrm>
            <a:off x="612648" y="228600"/>
            <a:ext cx="8153400" cy="990600"/>
          </a:xfrm>
        </p:spPr>
        <p:txBody>
          <a:bodyPr/>
          <a:lstStyle/>
          <a:p>
            <a:r>
              <a:rPr lang="en-US" sz="3600" dirty="0"/>
              <a:t>Top down Design</a:t>
            </a:r>
          </a:p>
        </p:txBody>
      </p:sp>
    </p:spTree>
    <p:extLst>
      <p:ext uri="{BB962C8B-B14F-4D97-AF65-F5344CB8AC3E}">
        <p14:creationId xmlns:p14="http://schemas.microsoft.com/office/powerpoint/2010/main" val="384078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781334"/>
          </a:xfrm>
        </p:spPr>
        <p:txBody>
          <a:bodyPr/>
          <a:lstStyle/>
          <a:p>
            <a:r>
              <a:rPr lang="en-US" sz="3200" dirty="0"/>
              <a:t>Advantages of Top-down Design </a:t>
            </a:r>
          </a:p>
        </p:txBody>
      </p:sp>
      <p:sp>
        <p:nvSpPr>
          <p:cNvPr id="3" name="Content Placeholder 2"/>
          <p:cNvSpPr>
            <a:spLocks noGrp="1"/>
          </p:cNvSpPr>
          <p:nvPr>
            <p:ph idx="1"/>
          </p:nvPr>
        </p:nvSpPr>
        <p:spPr>
          <a:xfrm>
            <a:off x="612648" y="1600200"/>
            <a:ext cx="8153400" cy="4648200"/>
          </a:xfrm>
        </p:spPr>
        <p:txBody>
          <a:bodyPr/>
          <a:lstStyle/>
          <a:p>
            <a:pPr algn="just"/>
            <a:r>
              <a:rPr lang="en-US" dirty="0">
                <a:latin typeface="Tw Cen MT" panose="020B0602020104020603" pitchFamily="34" charset="0"/>
              </a:rPr>
              <a:t>Breaking the problem into parts helps us to clarify what needs to be done. </a:t>
            </a:r>
          </a:p>
          <a:p>
            <a:pPr algn="just"/>
            <a:r>
              <a:rPr lang="en-US" dirty="0">
                <a:latin typeface="Tw Cen MT" panose="020B0602020104020603" pitchFamily="34" charset="0"/>
              </a:rPr>
              <a:t> At each step of refinement, the new parts become less complicated and, therefore, easier to figure out. </a:t>
            </a:r>
          </a:p>
          <a:p>
            <a:pPr algn="just"/>
            <a:r>
              <a:rPr lang="en-US" dirty="0">
                <a:latin typeface="Tw Cen MT" panose="020B0602020104020603" pitchFamily="34" charset="0"/>
              </a:rPr>
              <a:t> Parts of the solution may turn out to be reusable. </a:t>
            </a:r>
          </a:p>
          <a:p>
            <a:pPr algn="just"/>
            <a:r>
              <a:rPr lang="en-US" dirty="0">
                <a:latin typeface="Tw Cen MT" panose="020B0602020104020603" pitchFamily="34" charset="0"/>
              </a:rPr>
              <a:t> Breaking the problem into parts allows more than one person to work on the solution. </a:t>
            </a: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56</a:t>
            </a:fld>
            <a:endParaRPr lang="en-US"/>
          </a:p>
        </p:txBody>
      </p:sp>
    </p:spTree>
    <p:extLst>
      <p:ext uri="{BB962C8B-B14F-4D97-AF65-F5344CB8AC3E}">
        <p14:creationId xmlns:p14="http://schemas.microsoft.com/office/powerpoint/2010/main" val="22046289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990600"/>
          </a:xfrm>
        </p:spPr>
        <p:txBody>
          <a:bodyPr/>
          <a:lstStyle/>
          <a:p>
            <a:r>
              <a:rPr lang="en-US" sz="3600" dirty="0"/>
              <a:t>Bottom-up Design </a:t>
            </a:r>
          </a:p>
        </p:txBody>
      </p:sp>
      <p:sp>
        <p:nvSpPr>
          <p:cNvPr id="3" name="Content Placeholder 2"/>
          <p:cNvSpPr>
            <a:spLocks noGrp="1"/>
          </p:cNvSpPr>
          <p:nvPr>
            <p:ph idx="1"/>
          </p:nvPr>
        </p:nvSpPr>
        <p:spPr/>
        <p:txBody>
          <a:bodyPr/>
          <a:lstStyle/>
          <a:p>
            <a:pPr algn="just"/>
            <a:r>
              <a:rPr lang="en-US" dirty="0">
                <a:latin typeface="Tw Cen MT" panose="020B0602020104020603" pitchFamily="34" charset="0"/>
              </a:rPr>
              <a:t>In </a:t>
            </a:r>
            <a:r>
              <a:rPr lang="en-US" b="1" dirty="0">
                <a:latin typeface="Tw Cen MT" panose="020B0602020104020603" pitchFamily="34" charset="0"/>
              </a:rPr>
              <a:t>bottom-up </a:t>
            </a:r>
            <a:r>
              <a:rPr lang="en-US" dirty="0">
                <a:latin typeface="Tw Cen MT" panose="020B0602020104020603" pitchFamily="34" charset="0"/>
              </a:rPr>
              <a:t>design individual parts of the system are specified in details. </a:t>
            </a:r>
          </a:p>
          <a:p>
            <a:pPr algn="just"/>
            <a:r>
              <a:rPr lang="en-US" dirty="0">
                <a:latin typeface="Tw Cen MT" panose="020B0602020104020603" pitchFamily="34" charset="0"/>
              </a:rPr>
              <a:t>The parts are then linked together to form larger components, which are in turn linked until a complete system is formed. </a:t>
            </a:r>
          </a:p>
          <a:p>
            <a:pPr algn="just"/>
            <a:r>
              <a:rPr lang="en-US" dirty="0">
                <a:latin typeface="Tw Cen MT" panose="020B0602020104020603" pitchFamily="34" charset="0"/>
              </a:rPr>
              <a:t> Object-oriented languages such as C++ or JAVA use bottom-up approach where each object is identified first. </a:t>
            </a: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57</a:t>
            </a:fld>
            <a:endParaRPr lang="en-US"/>
          </a:p>
        </p:txBody>
      </p:sp>
    </p:spTree>
    <p:extLst>
      <p:ext uri="{BB962C8B-B14F-4D97-AF65-F5344CB8AC3E}">
        <p14:creationId xmlns:p14="http://schemas.microsoft.com/office/powerpoint/2010/main" val="2474044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58</a:t>
            </a:fld>
            <a:endParaRPr lang="en-US"/>
          </a:p>
        </p:txBody>
      </p:sp>
      <p:sp>
        <p:nvSpPr>
          <p:cNvPr id="11" name="Rectangle 10"/>
          <p:cNvSpPr/>
          <p:nvPr/>
        </p:nvSpPr>
        <p:spPr>
          <a:xfrm>
            <a:off x="3486150" y="1617658"/>
            <a:ext cx="2171700" cy="73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Task</a:t>
            </a:r>
          </a:p>
        </p:txBody>
      </p:sp>
      <p:sp>
        <p:nvSpPr>
          <p:cNvPr id="12" name="Rectangle 11"/>
          <p:cNvSpPr/>
          <p:nvPr/>
        </p:nvSpPr>
        <p:spPr>
          <a:xfrm>
            <a:off x="1676400" y="3124199"/>
            <a:ext cx="1143000" cy="457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Subtask 1</a:t>
            </a:r>
          </a:p>
        </p:txBody>
      </p:sp>
      <p:sp>
        <p:nvSpPr>
          <p:cNvPr id="13" name="Rectangle 12"/>
          <p:cNvSpPr/>
          <p:nvPr/>
        </p:nvSpPr>
        <p:spPr>
          <a:xfrm>
            <a:off x="4019550" y="3124199"/>
            <a:ext cx="1257300" cy="41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Subtask 2</a:t>
            </a:r>
          </a:p>
        </p:txBody>
      </p:sp>
      <p:sp>
        <p:nvSpPr>
          <p:cNvPr id="14" name="Rectangle 13"/>
          <p:cNvSpPr/>
          <p:nvPr/>
        </p:nvSpPr>
        <p:spPr>
          <a:xfrm>
            <a:off x="6248400" y="3124200"/>
            <a:ext cx="1295399" cy="457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Subtask 3</a:t>
            </a:r>
          </a:p>
        </p:txBody>
      </p:sp>
      <p:sp>
        <p:nvSpPr>
          <p:cNvPr id="15" name="Rectangle 14"/>
          <p:cNvSpPr/>
          <p:nvPr/>
        </p:nvSpPr>
        <p:spPr>
          <a:xfrm>
            <a:off x="1131787" y="4311649"/>
            <a:ext cx="704850"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00275" y="4311649"/>
            <a:ext cx="695325"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76650" y="4325936"/>
            <a:ext cx="609600"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48250" y="4283076"/>
            <a:ext cx="666750" cy="35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372225" y="4283076"/>
            <a:ext cx="714375" cy="32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91425" y="4283076"/>
            <a:ext cx="714375" cy="365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Content Placeholder 51"/>
          <p:cNvPicPr>
            <a:picLocks noGrp="1" noChangeAspect="1"/>
          </p:cNvPicPr>
          <p:nvPr>
            <p:ph sz="quarter" idx="1"/>
          </p:nvPr>
        </p:nvPicPr>
        <p:blipFill>
          <a:blip r:embed="rId2"/>
          <a:stretch>
            <a:fillRect/>
          </a:stretch>
        </p:blipFill>
        <p:spPr>
          <a:xfrm>
            <a:off x="347805" y="1828800"/>
            <a:ext cx="550762" cy="4495800"/>
          </a:xfrm>
          <a:prstGeom prst="rect">
            <a:avLst/>
          </a:prstGeom>
        </p:spPr>
      </p:pic>
      <p:cxnSp>
        <p:nvCxnSpPr>
          <p:cNvPr id="5" name="Straight Arrow Connector 4"/>
          <p:cNvCxnSpPr/>
          <p:nvPr/>
        </p:nvCxnSpPr>
        <p:spPr>
          <a:xfrm flipV="1">
            <a:off x="1447800" y="3581401"/>
            <a:ext cx="609600"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362200" y="3581401"/>
            <a:ext cx="304800"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886200" y="3538538"/>
            <a:ext cx="304800" cy="78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4876800" y="3538538"/>
            <a:ext cx="304800" cy="744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629400" y="3581401"/>
            <a:ext cx="228600"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391400" y="3581401"/>
            <a:ext cx="457200" cy="70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362200" y="2354262"/>
            <a:ext cx="1447800" cy="76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572000" y="2354262"/>
            <a:ext cx="76200" cy="76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5562600" y="2354262"/>
            <a:ext cx="1066800" cy="76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612648" y="201304"/>
            <a:ext cx="8153400" cy="990600"/>
          </a:xfrm>
        </p:spPr>
        <p:txBody>
          <a:bodyPr/>
          <a:lstStyle/>
          <a:p>
            <a:r>
              <a:rPr lang="en-US" sz="3600" dirty="0"/>
              <a:t>Bottom up Design</a:t>
            </a:r>
          </a:p>
        </p:txBody>
      </p:sp>
    </p:spTree>
    <p:extLst>
      <p:ext uri="{BB962C8B-B14F-4D97-AF65-F5344CB8AC3E}">
        <p14:creationId xmlns:p14="http://schemas.microsoft.com/office/powerpoint/2010/main" val="336778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Software Development Life Cycle (SDLC)</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59</a:t>
            </a:fld>
            <a:endParaRPr lang="en-US"/>
          </a:p>
        </p:txBody>
      </p:sp>
      <p:sp>
        <p:nvSpPr>
          <p:cNvPr id="3" name="Content Placeholder 2"/>
          <p:cNvSpPr>
            <a:spLocks noGrp="1"/>
          </p:cNvSpPr>
          <p:nvPr>
            <p:ph sz="quarter" idx="1"/>
          </p:nvPr>
        </p:nvSpPr>
        <p:spPr>
          <a:xfrm>
            <a:off x="687324" y="1859460"/>
            <a:ext cx="8153400" cy="4495800"/>
          </a:xfrm>
        </p:spPr>
        <p:txBody>
          <a:bodyPr/>
          <a:lstStyle/>
          <a:p>
            <a:pPr algn="just"/>
            <a:r>
              <a:rPr lang="en-US" sz="2400" dirty="0">
                <a:latin typeface="Tw Cen MT" panose="020B0602020104020603" pitchFamily="34" charset="0"/>
              </a:rPr>
              <a:t>The software development life cycle (SDLC) is a framework defining tasks performed at each step in the software development process</a:t>
            </a:r>
          </a:p>
          <a:p>
            <a:pPr algn="just"/>
            <a:r>
              <a:rPr lang="en-US" sz="2400" dirty="0">
                <a:latin typeface="Tw Cen MT" panose="020B0602020104020603" pitchFamily="34" charset="0"/>
              </a:rPr>
              <a:t>SDLC is a structure followed by a development team within the software organization </a:t>
            </a:r>
          </a:p>
          <a:p>
            <a:pPr algn="just"/>
            <a:r>
              <a:rPr lang="en-US" sz="2400" dirty="0">
                <a:latin typeface="Tw Cen MT" panose="020B0602020104020603" pitchFamily="34" charset="0"/>
              </a:rPr>
              <a:t>It consists of a detailed plan describing how to develop, maintain and replace specific software </a:t>
            </a:r>
          </a:p>
          <a:p>
            <a:pPr algn="just"/>
            <a:r>
              <a:rPr lang="en-US" sz="2400" dirty="0">
                <a:latin typeface="Tw Cen MT" panose="020B0602020104020603" pitchFamily="34" charset="0"/>
              </a:rPr>
              <a:t>The life cycle defines a methodology for improving the quality of software and the overall development process</a:t>
            </a:r>
            <a:endParaRPr lang="en-US" sz="1800" dirty="0">
              <a:latin typeface="Tw Cen MT" panose="020B0602020104020603" pitchFamily="34" charset="0"/>
            </a:endParaRPr>
          </a:p>
        </p:txBody>
      </p:sp>
    </p:spTree>
    <p:extLst>
      <p:ext uri="{BB962C8B-B14F-4D97-AF65-F5344CB8AC3E}">
        <p14:creationId xmlns:p14="http://schemas.microsoft.com/office/powerpoint/2010/main" val="392471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a:t>
            </a:fld>
            <a:endParaRPr lang="en-US"/>
          </a:p>
        </p:txBody>
      </p:sp>
      <p:sp>
        <p:nvSpPr>
          <p:cNvPr id="6" name="Title 1"/>
          <p:cNvSpPr>
            <a:spLocks noGrp="1"/>
          </p:cNvSpPr>
          <p:nvPr>
            <p:ph type="title"/>
          </p:nvPr>
        </p:nvSpPr>
        <p:spPr>
          <a:xfrm>
            <a:off x="457200" y="228600"/>
            <a:ext cx="8153400" cy="990600"/>
          </a:xfrm>
        </p:spPr>
        <p:txBody>
          <a:bodyPr/>
          <a:lstStyle/>
          <a:p>
            <a:r>
              <a:rPr lang="en-GB" altLang="en-US" dirty="0"/>
              <a:t>What is a Problem? </a:t>
            </a:r>
            <a:endParaRPr lang="en-US" dirty="0"/>
          </a:p>
        </p:txBody>
      </p:sp>
      <p:sp>
        <p:nvSpPr>
          <p:cNvPr id="10" name="Content Placeholder 2"/>
          <p:cNvSpPr>
            <a:spLocks noGrp="1"/>
          </p:cNvSpPr>
          <p:nvPr>
            <p:ph idx="1"/>
          </p:nvPr>
        </p:nvSpPr>
        <p:spPr>
          <a:xfrm>
            <a:off x="612648" y="1600200"/>
            <a:ext cx="8153400" cy="4495800"/>
          </a:xfrm>
        </p:spPr>
        <p:txBody>
          <a:bodyPr>
            <a:normAutofit lnSpcReduction="10000"/>
          </a:bodyPr>
          <a:lstStyle/>
          <a:p>
            <a:pPr algn="just">
              <a:lnSpc>
                <a:spcPct val="90000"/>
              </a:lnSpc>
            </a:pPr>
            <a:r>
              <a:rPr lang="en-GB" altLang="en-US" dirty="0">
                <a:latin typeface="Tw Cen MT" panose="020B0602020104020603" pitchFamily="34" charset="0"/>
              </a:rPr>
              <a:t>There are many different kinds of problems:</a:t>
            </a:r>
          </a:p>
          <a:p>
            <a:pPr lvl="1" algn="just">
              <a:lnSpc>
                <a:spcPct val="90000"/>
              </a:lnSpc>
            </a:pPr>
            <a:r>
              <a:rPr lang="en-GB" altLang="en-US" dirty="0">
                <a:latin typeface="Tw Cen MT" panose="020B0602020104020603" pitchFamily="34" charset="0"/>
              </a:rPr>
              <a:t>How do I get to Oxford from London? </a:t>
            </a:r>
          </a:p>
          <a:p>
            <a:pPr lvl="1" algn="just">
              <a:lnSpc>
                <a:spcPct val="90000"/>
              </a:lnSpc>
            </a:pPr>
            <a:r>
              <a:rPr lang="en-GB" altLang="en-US" dirty="0">
                <a:latin typeface="Tw Cen MT" panose="020B0602020104020603" pitchFamily="34" charset="0"/>
              </a:rPr>
              <a:t>Why is it wrong to lie? </a:t>
            </a:r>
          </a:p>
          <a:p>
            <a:pPr algn="just">
              <a:lnSpc>
                <a:spcPct val="90000"/>
              </a:lnSpc>
            </a:pPr>
            <a:r>
              <a:rPr lang="en-GB" altLang="en-US" dirty="0">
                <a:latin typeface="Tw Cen MT" panose="020B0602020104020603" pitchFamily="34" charset="0"/>
              </a:rPr>
              <a:t>For a problem to be solvable through the use of a computer, it must generally:</a:t>
            </a:r>
          </a:p>
          <a:p>
            <a:pPr lvl="1" algn="just">
              <a:lnSpc>
                <a:spcPct val="90000"/>
              </a:lnSpc>
            </a:pPr>
            <a:r>
              <a:rPr lang="en-GB" altLang="en-US" dirty="0">
                <a:latin typeface="Tw Cen MT" panose="020B0602020104020603" pitchFamily="34" charset="0"/>
              </a:rPr>
              <a:t>Be technical in nature with </a:t>
            </a:r>
            <a:r>
              <a:rPr lang="en-GB" altLang="en-US" b="1" dirty="0">
                <a:latin typeface="Tw Cen MT" panose="020B0602020104020603" pitchFamily="34" charset="0"/>
              </a:rPr>
              <a:t>objective</a:t>
            </a:r>
            <a:r>
              <a:rPr lang="en-GB" altLang="en-US" dirty="0">
                <a:latin typeface="Tw Cen MT" panose="020B0602020104020603" pitchFamily="34" charset="0"/>
              </a:rPr>
              <a:t> answers that can be arrived at using </a:t>
            </a:r>
            <a:r>
              <a:rPr lang="en-GB" altLang="en-US" b="1" dirty="0">
                <a:latin typeface="Tw Cen MT" panose="020B0602020104020603" pitchFamily="34" charset="0"/>
              </a:rPr>
              <a:t>rational </a:t>
            </a:r>
            <a:r>
              <a:rPr lang="en-GB" altLang="en-US" dirty="0">
                <a:latin typeface="Tw Cen MT" panose="020B0602020104020603" pitchFamily="34" charset="0"/>
              </a:rPr>
              <a:t>methods</a:t>
            </a:r>
          </a:p>
          <a:p>
            <a:pPr lvl="1" algn="just">
              <a:lnSpc>
                <a:spcPct val="90000"/>
              </a:lnSpc>
            </a:pPr>
            <a:r>
              <a:rPr lang="en-GB" altLang="en-US" dirty="0">
                <a:latin typeface="Tw Cen MT" panose="020B0602020104020603" pitchFamily="34" charset="0"/>
              </a:rPr>
              <a:t>Be </a:t>
            </a:r>
            <a:r>
              <a:rPr lang="en-GB" altLang="en-US" b="1" dirty="0">
                <a:latin typeface="Tw Cen MT" panose="020B0602020104020603" pitchFamily="34" charset="0"/>
              </a:rPr>
              <a:t>well-structured</a:t>
            </a:r>
          </a:p>
          <a:p>
            <a:pPr lvl="1" algn="just">
              <a:lnSpc>
                <a:spcPct val="90000"/>
              </a:lnSpc>
            </a:pPr>
            <a:r>
              <a:rPr lang="en-GB" altLang="en-US" dirty="0">
                <a:latin typeface="Tw Cen MT" panose="020B0602020104020603" pitchFamily="34" charset="0"/>
              </a:rPr>
              <a:t>Contain </a:t>
            </a:r>
            <a:r>
              <a:rPr lang="en-GB" altLang="en-US" b="1" dirty="0">
                <a:latin typeface="Tw Cen MT" panose="020B0602020104020603" pitchFamily="34" charset="0"/>
              </a:rPr>
              <a:t>sufficient information</a:t>
            </a:r>
            <a:r>
              <a:rPr lang="en-GB" altLang="en-US" dirty="0">
                <a:latin typeface="Tw Cen MT" panose="020B0602020104020603" pitchFamily="34" charset="0"/>
              </a:rPr>
              <a:t> for a solution to be found</a:t>
            </a:r>
          </a:p>
          <a:p>
            <a:pPr lvl="1" algn="just">
              <a:lnSpc>
                <a:spcPct val="90000"/>
              </a:lnSpc>
            </a:pPr>
            <a:r>
              <a:rPr lang="en-GB" altLang="en-US" dirty="0">
                <a:latin typeface="Tw Cen MT" panose="020B0602020104020603" pitchFamily="34" charset="0"/>
              </a:rPr>
              <a:t>Contain little, if any, </a:t>
            </a:r>
            <a:r>
              <a:rPr lang="en-GB" altLang="en-US" b="1" dirty="0">
                <a:latin typeface="Tw Cen MT" panose="020B0602020104020603" pitchFamily="34" charset="0"/>
              </a:rPr>
              <a:t>ambiguity</a:t>
            </a:r>
            <a:r>
              <a:rPr lang="en-GB" altLang="en-US" dirty="0">
                <a:latin typeface="Tw Cen MT" panose="020B0602020104020603" pitchFamily="34" charset="0"/>
              </a:rPr>
              <a:t>. </a:t>
            </a:r>
          </a:p>
          <a:p>
            <a:pPr lvl="1">
              <a:lnSpc>
                <a:spcPct val="90000"/>
              </a:lnSpc>
            </a:pPr>
            <a:endParaRPr lang="en-GB" altLang="en-US" dirty="0">
              <a:latin typeface="Tw Cen MT" panose="020B0602020104020603" pitchFamily="34" charset="0"/>
            </a:endParaRPr>
          </a:p>
        </p:txBody>
      </p:sp>
    </p:spTree>
    <p:extLst>
      <p:ext uri="{BB962C8B-B14F-4D97-AF65-F5344CB8AC3E}">
        <p14:creationId xmlns:p14="http://schemas.microsoft.com/office/powerpoint/2010/main" val="2435214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14400"/>
          </a:xfrm>
        </p:spPr>
        <p:txBody>
          <a:bodyPr/>
          <a:lstStyle/>
          <a:p>
            <a:r>
              <a:rPr lang="en-US" sz="3600" dirty="0"/>
              <a:t>Software Development Life Cycle (SDLC)</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60</a:t>
            </a:fld>
            <a:endParaRPr lang="en-US"/>
          </a:p>
        </p:txBody>
      </p:sp>
      <p:pic>
        <p:nvPicPr>
          <p:cNvPr id="6" name="Picture 5"/>
          <p:cNvPicPr>
            <a:picLocks noChangeAspect="1"/>
          </p:cNvPicPr>
          <p:nvPr/>
        </p:nvPicPr>
        <p:blipFill>
          <a:blip r:embed="rId3"/>
          <a:stretch>
            <a:fillRect/>
          </a:stretch>
        </p:blipFill>
        <p:spPr>
          <a:xfrm>
            <a:off x="266700" y="1657350"/>
            <a:ext cx="8724900" cy="4972050"/>
          </a:xfrm>
          <a:prstGeom prst="rect">
            <a:avLst/>
          </a:prstGeom>
        </p:spPr>
      </p:pic>
    </p:spTree>
    <p:extLst>
      <p:ext uri="{BB962C8B-B14F-4D97-AF65-F5344CB8AC3E}">
        <p14:creationId xmlns:p14="http://schemas.microsoft.com/office/powerpoint/2010/main" val="1141224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lstStyle/>
          <a:p>
            <a:pPr algn="just"/>
            <a:r>
              <a:rPr lang="en-US" altLang="zh-CN" sz="3600" dirty="0">
                <a:ea typeface="SimSun" panose="02010600030101010101" pitchFamily="2" charset="-122"/>
              </a:rPr>
              <a:t>Programming </a:t>
            </a:r>
            <a:r>
              <a:rPr lang="en-US" altLang="en-US" sz="3600" dirty="0"/>
              <a:t>Paradigms</a:t>
            </a:r>
            <a:endParaRPr lang="en-US" sz="3600" dirty="0"/>
          </a:p>
        </p:txBody>
      </p:sp>
      <p:sp>
        <p:nvSpPr>
          <p:cNvPr id="3" name="Content Placeholder 2"/>
          <p:cNvSpPr>
            <a:spLocks noGrp="1"/>
          </p:cNvSpPr>
          <p:nvPr>
            <p:ph idx="1"/>
          </p:nvPr>
        </p:nvSpPr>
        <p:spPr>
          <a:xfrm>
            <a:off x="612648" y="1613848"/>
            <a:ext cx="8153400" cy="4495800"/>
          </a:xfrm>
        </p:spPr>
        <p:txBody>
          <a:bodyPr/>
          <a:lstStyle/>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A programming </a:t>
            </a:r>
            <a:r>
              <a:rPr lang="en-GB" altLang="en-US" i="1" dirty="0">
                <a:latin typeface="Tw Cen MT" panose="020B0602020104020603" pitchFamily="34" charset="0"/>
              </a:rPr>
              <a:t>paradigm</a:t>
            </a:r>
            <a:r>
              <a:rPr lang="en-GB" altLang="en-US" dirty="0">
                <a:latin typeface="Tw Cen MT" panose="020B0602020104020603" pitchFamily="34" charset="0"/>
              </a:rPr>
              <a:t> is a pattern of problem-solving thought that underlies a particular genre of programs and languages.</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There are four main programming paradigms: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Imperative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Object-oriented</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Functional</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Logic (declarative)</a:t>
            </a:r>
          </a:p>
          <a:p>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61</a:t>
            </a:fld>
            <a:endParaRPr lang="en-US"/>
          </a:p>
        </p:txBody>
      </p:sp>
    </p:spTree>
    <p:extLst>
      <p:ext uri="{BB962C8B-B14F-4D97-AF65-F5344CB8AC3E}">
        <p14:creationId xmlns:p14="http://schemas.microsoft.com/office/powerpoint/2010/main" val="1113372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pPr algn="just"/>
            <a:r>
              <a:rPr lang="en-GB" altLang="en-US" sz="4000" dirty="0"/>
              <a:t>Imperative Paradigm</a:t>
            </a:r>
            <a:endParaRPr lang="en-US" sz="4000" dirty="0"/>
          </a:p>
        </p:txBody>
      </p:sp>
      <p:sp>
        <p:nvSpPr>
          <p:cNvPr id="3" name="Content Placeholder 2"/>
          <p:cNvSpPr>
            <a:spLocks noGrp="1"/>
          </p:cNvSpPr>
          <p:nvPr>
            <p:ph idx="1"/>
          </p:nvPr>
        </p:nvSpPr>
        <p:spPr/>
        <p:txBody>
          <a:bodyPr/>
          <a:lstStyle/>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Follows the classic von Neumann-Eckert model:</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Program and data are indistinguishable in memory</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Program = a sequence of commands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State = values of all variables when program runs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Large programs use procedural abstraction</a:t>
            </a:r>
          </a:p>
          <a:p>
            <a:pPr marL="366713" lvl="1" indent="0"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latin typeface="Tw Cen MT" panose="020B0602020104020603" pitchFamily="34" charset="0"/>
            </a:endParaRP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Example imperative languages: </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Cobol, Fortran, C, Ada, Perl, …</a:t>
            </a:r>
          </a:p>
          <a:p>
            <a:pPr algn="just"/>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62</a:t>
            </a:fld>
            <a:endParaRPr lang="en-US"/>
          </a:p>
        </p:txBody>
      </p:sp>
    </p:spTree>
    <p:extLst>
      <p:ext uri="{BB962C8B-B14F-4D97-AF65-F5344CB8AC3E}">
        <p14:creationId xmlns:p14="http://schemas.microsoft.com/office/powerpoint/2010/main" val="2689523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lstStyle/>
          <a:p>
            <a:r>
              <a:rPr lang="en-GB" altLang="en-US" sz="3200" dirty="0"/>
              <a:t>The von Neumann-Eckert Model</a:t>
            </a:r>
            <a:endParaRPr lang="en-US" sz="3200" dirty="0"/>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63</a:t>
            </a:fld>
            <a:endParaRPr lang="en-US"/>
          </a:p>
        </p:txBody>
      </p:sp>
      <p:pic>
        <p:nvPicPr>
          <p:cNvPr id="7" name="Picture 7" descr="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886744"/>
            <a:ext cx="7010400" cy="430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95400" y="5486400"/>
            <a:ext cx="7010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6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265"/>
            <a:ext cx="8153400" cy="990600"/>
          </a:xfrm>
        </p:spPr>
        <p:txBody>
          <a:bodyPr/>
          <a:lstStyle/>
          <a:p>
            <a:r>
              <a:rPr lang="en-GB" altLang="en-US" sz="3600" dirty="0"/>
              <a:t>Object-oriented (OO) Paradigm</a:t>
            </a:r>
            <a:endParaRPr lang="en-US" sz="3600" dirty="0"/>
          </a:p>
        </p:txBody>
      </p:sp>
      <p:sp>
        <p:nvSpPr>
          <p:cNvPr id="3" name="Content Placeholder 2"/>
          <p:cNvSpPr>
            <a:spLocks noGrp="1"/>
          </p:cNvSpPr>
          <p:nvPr>
            <p:ph idx="1"/>
          </p:nvPr>
        </p:nvSpPr>
        <p:spPr/>
        <p:txBody>
          <a:bodyPr>
            <a:normAutofit lnSpcReduction="10000"/>
          </a:bodyPr>
          <a:lstStyle/>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An OO Program is a collection of objects that interact by passing messages that transform the state.</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When studying OO, we learn about:</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Sending Messages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Inheritance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Polymorphism</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Example OO languages:</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	</a:t>
            </a:r>
            <a:r>
              <a:rPr lang="en-GB" altLang="en-US" sz="2400" i="1" dirty="0">
                <a:latin typeface="Tw Cen MT" panose="020B0602020104020603" pitchFamily="34" charset="0"/>
              </a:rPr>
              <a:t>Smalltalk, Java, C++, C#, and Python</a:t>
            </a:r>
            <a:endParaRPr lang="en-GB" altLang="en-US" dirty="0">
              <a:latin typeface="Tw Cen MT" panose="020B0602020104020603" pitchFamily="34" charset="0"/>
            </a:endParaRPr>
          </a:p>
          <a:p>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64</a:t>
            </a:fld>
            <a:endParaRPr lang="en-US"/>
          </a:p>
        </p:txBody>
      </p:sp>
    </p:spTree>
    <p:extLst>
      <p:ext uri="{BB962C8B-B14F-4D97-AF65-F5344CB8AC3E}">
        <p14:creationId xmlns:p14="http://schemas.microsoft.com/office/powerpoint/2010/main" val="634726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071042" cy="990600"/>
          </a:xfrm>
        </p:spPr>
        <p:txBody>
          <a:bodyPr/>
          <a:lstStyle/>
          <a:p>
            <a:r>
              <a:rPr lang="en-US" sz="4000" dirty="0" err="1"/>
              <a:t>Contd</a:t>
            </a:r>
            <a:r>
              <a:rPr lang="en-US" sz="4000" dirty="0"/>
              <a:t>…</a:t>
            </a: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65</a:t>
            </a:fld>
            <a:endParaRPr lang="en-US"/>
          </a:p>
        </p:txBody>
      </p:sp>
      <p:pic>
        <p:nvPicPr>
          <p:cNvPr id="7"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12648" y="1676401"/>
            <a:ext cx="7845552" cy="5029200"/>
          </a:xfrm>
        </p:spPr>
      </p:pic>
    </p:spTree>
    <p:extLst>
      <p:ext uri="{BB962C8B-B14F-4D97-AF65-F5344CB8AC3E}">
        <p14:creationId xmlns:p14="http://schemas.microsoft.com/office/powerpoint/2010/main" val="899851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863221"/>
          </a:xfrm>
        </p:spPr>
        <p:txBody>
          <a:bodyPr/>
          <a:lstStyle/>
          <a:p>
            <a:r>
              <a:rPr lang="en-GB" altLang="en-US" sz="4000" dirty="0"/>
              <a:t>Functional Paradigm</a:t>
            </a:r>
            <a:endParaRPr lang="en-US" sz="4000" dirty="0"/>
          </a:p>
        </p:txBody>
      </p:sp>
      <p:sp>
        <p:nvSpPr>
          <p:cNvPr id="3" name="Content Placeholder 2"/>
          <p:cNvSpPr>
            <a:spLocks noGrp="1"/>
          </p:cNvSpPr>
          <p:nvPr>
            <p:ph idx="1"/>
          </p:nvPr>
        </p:nvSpPr>
        <p:spPr>
          <a:xfrm>
            <a:off x="612648" y="1600200"/>
            <a:ext cx="8153400" cy="4705066"/>
          </a:xfrm>
        </p:spPr>
        <p:txBody>
          <a:bodyPr>
            <a:normAutofit/>
          </a:bodyPr>
          <a:lstStyle/>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Functional programming models a computation as a collection of mathematical functions.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Input = domain</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Output = range</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Functional languages are characterized by:</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Functional composition</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Recursion</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Example functional languages: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Lisp, Scheme, ML, Haskell, …</a:t>
            </a:r>
          </a:p>
          <a:p>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66</a:t>
            </a:fld>
            <a:endParaRPr lang="en-US"/>
          </a:p>
        </p:txBody>
      </p:sp>
    </p:spTree>
    <p:extLst>
      <p:ext uri="{BB962C8B-B14F-4D97-AF65-F5344CB8AC3E}">
        <p14:creationId xmlns:p14="http://schemas.microsoft.com/office/powerpoint/2010/main" val="851355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1305"/>
            <a:ext cx="8153400" cy="990600"/>
          </a:xfrm>
        </p:spPr>
        <p:txBody>
          <a:bodyPr/>
          <a:lstStyle/>
          <a:p>
            <a:r>
              <a:rPr lang="en-US" altLang="zh-CN" sz="3600" dirty="0">
                <a:ea typeface="SimSun" panose="02010600030101010101" pitchFamily="2" charset="-122"/>
              </a:rPr>
              <a:t>Functional vs Imperative</a:t>
            </a:r>
            <a:endParaRPr lang="en-US" sz="3600" dirty="0"/>
          </a:p>
        </p:txBody>
      </p:sp>
      <p:sp>
        <p:nvSpPr>
          <p:cNvPr id="3" name="Content Placeholder 2"/>
          <p:cNvSpPr>
            <a:spLocks noGrp="1"/>
          </p:cNvSpPr>
          <p:nvPr>
            <p:ph idx="1"/>
          </p:nvPr>
        </p:nvSpPr>
        <p:spPr>
          <a:xfrm>
            <a:off x="612648" y="1600200"/>
            <a:ext cx="8153400" cy="5032612"/>
          </a:xfrm>
        </p:spPr>
        <p:txBody>
          <a:bodyPr/>
          <a:lstStyle/>
          <a:p>
            <a:r>
              <a:rPr lang="en-US" altLang="zh-CN" dirty="0">
                <a:latin typeface="Tw Cen MT" panose="020B0602020104020603" pitchFamily="34" charset="0"/>
                <a:ea typeface="SimSun" panose="02010600030101010101" pitchFamily="2" charset="-122"/>
              </a:rPr>
              <a:t>Compute Factorial Function</a:t>
            </a:r>
          </a:p>
          <a:p>
            <a:pPr lvl="1"/>
            <a:r>
              <a:rPr lang="en-US" altLang="zh-CN" dirty="0">
                <a:latin typeface="Tw Cen MT" panose="020B0602020104020603" pitchFamily="34" charset="0"/>
                <a:ea typeface="SimSun" panose="02010600030101010101" pitchFamily="2" charset="-122"/>
              </a:rPr>
              <a:t>In Imperative Programming Languages:</a:t>
            </a:r>
          </a:p>
          <a:p>
            <a:pPr marL="0" indent="0">
              <a:buNone/>
            </a:pPr>
            <a:endParaRPr lang="en-US" dirty="0">
              <a:latin typeface="Tw Cen MT" panose="020B0602020104020603" pitchFamily="34" charset="0"/>
            </a:endParaRPr>
          </a:p>
          <a:p>
            <a:pPr marL="0" indent="0">
              <a:buNone/>
            </a:pPr>
            <a:endParaRPr lang="en-US" dirty="0">
              <a:latin typeface="Tw Cen MT" panose="020B0602020104020603" pitchFamily="34" charset="0"/>
            </a:endParaRPr>
          </a:p>
          <a:p>
            <a:pPr marL="0" indent="0">
              <a:buNone/>
            </a:pPr>
            <a:endParaRPr lang="en-US" dirty="0">
              <a:latin typeface="Tw Cen MT" panose="020B0602020104020603" pitchFamily="34" charset="0"/>
            </a:endParaRPr>
          </a:p>
          <a:p>
            <a:pPr marL="0" lvl="1" indent="0">
              <a:buNone/>
            </a:pPr>
            <a:endParaRPr lang="en-US" altLang="zh-CN" dirty="0">
              <a:latin typeface="Tw Cen MT" panose="020B0602020104020603" pitchFamily="34" charset="0"/>
              <a:ea typeface="SimSun" panose="02010600030101010101" pitchFamily="2" charset="-122"/>
            </a:endParaRPr>
          </a:p>
          <a:p>
            <a:pPr marL="457200" lvl="1" indent="-457200">
              <a:buFont typeface="Wingdings" panose="05000000000000000000" pitchFamily="2" charset="2"/>
              <a:buChar char="q"/>
            </a:pPr>
            <a:r>
              <a:rPr lang="en-US" altLang="zh-CN" dirty="0">
                <a:latin typeface="Tw Cen MT" panose="020B0602020104020603" pitchFamily="34" charset="0"/>
                <a:ea typeface="SimSun" panose="02010600030101010101" pitchFamily="2" charset="-122"/>
              </a:rPr>
              <a:t>In Functional Programming Languages: Scheme</a:t>
            </a:r>
          </a:p>
          <a:p>
            <a:pPr marL="0" lvl="1" indent="0">
              <a:buNone/>
            </a:pPr>
            <a:endParaRPr lang="en-US" altLang="zh-CN" dirty="0">
              <a:latin typeface="Tw Cen MT" panose="020B0602020104020603" pitchFamily="34" charset="0"/>
              <a:ea typeface="SimSun" panose="02010600030101010101" pitchFamily="2" charset="-122"/>
            </a:endParaRPr>
          </a:p>
          <a:p>
            <a:pPr marL="0" indent="0">
              <a:buNone/>
            </a:pPr>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67</a:t>
            </a:fld>
            <a:endParaRPr lang="en-US"/>
          </a:p>
        </p:txBody>
      </p:sp>
      <p:sp>
        <p:nvSpPr>
          <p:cNvPr id="8" name="Text Box 4"/>
          <p:cNvSpPr txBox="1">
            <a:spLocks noChangeArrowheads="1"/>
          </p:cNvSpPr>
          <p:nvPr/>
        </p:nvSpPr>
        <p:spPr bwMode="auto">
          <a:xfrm>
            <a:off x="2362200" y="2743200"/>
            <a:ext cx="3960812" cy="19389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r>
              <a:rPr lang="en-US" altLang="zh-CN" b="1" dirty="0">
                <a:solidFill>
                  <a:schemeClr val="tx1"/>
                </a:solidFill>
                <a:ea typeface="SimHei" panose="02010609060101010101" pitchFamily="49" charset="-122"/>
              </a:rPr>
              <a:t>fact(</a:t>
            </a:r>
            <a:r>
              <a:rPr lang="en-US" altLang="zh-CN" b="1" dirty="0" err="1">
                <a:solidFill>
                  <a:schemeClr val="tx1"/>
                </a:solidFill>
                <a:ea typeface="SimHei" panose="02010609060101010101" pitchFamily="49" charset="-122"/>
              </a:rPr>
              <a:t>int</a:t>
            </a:r>
            <a:r>
              <a:rPr lang="en-US" altLang="zh-CN" b="1" dirty="0">
                <a:solidFill>
                  <a:schemeClr val="tx1"/>
                </a:solidFill>
                <a:ea typeface="SimHei" panose="02010609060101010101" pitchFamily="49" charset="-122"/>
              </a:rPr>
              <a:t> n) {</a:t>
            </a:r>
          </a:p>
          <a:p>
            <a:r>
              <a:rPr lang="en-US" altLang="zh-CN" b="1" dirty="0">
                <a:solidFill>
                  <a:schemeClr val="tx1"/>
                </a:solidFill>
                <a:ea typeface="SimHei" panose="02010609060101010101" pitchFamily="49" charset="-122"/>
              </a:rPr>
              <a:t>  if  (n &lt;= 1)    return 1;</a:t>
            </a:r>
          </a:p>
          <a:p>
            <a:r>
              <a:rPr lang="en-US" altLang="zh-CN" b="1" dirty="0">
                <a:solidFill>
                  <a:schemeClr val="tx1"/>
                </a:solidFill>
                <a:ea typeface="SimHei" panose="02010609060101010101" pitchFamily="49" charset="-122"/>
              </a:rPr>
              <a:t>  else</a:t>
            </a:r>
          </a:p>
          <a:p>
            <a:r>
              <a:rPr lang="en-US" altLang="zh-CN" b="1" dirty="0">
                <a:solidFill>
                  <a:schemeClr val="tx1"/>
                </a:solidFill>
                <a:ea typeface="SimHei" panose="02010609060101010101" pitchFamily="49" charset="-122"/>
              </a:rPr>
              <a:t>      return n * fact(n-1); </a:t>
            </a:r>
          </a:p>
          <a:p>
            <a:r>
              <a:rPr lang="en-US" altLang="zh-CN" b="1" dirty="0">
                <a:solidFill>
                  <a:schemeClr val="tx1"/>
                </a:solidFill>
                <a:ea typeface="SimHei" panose="02010609060101010101" pitchFamily="49" charset="-122"/>
              </a:rPr>
              <a:t>}</a:t>
            </a:r>
            <a:endParaRPr lang="en-US" altLang="en-US" b="1" dirty="0">
              <a:solidFill>
                <a:schemeClr val="tx1"/>
              </a:solidFill>
              <a:ea typeface="SimHei" panose="02010609060101010101" pitchFamily="49" charset="-122"/>
            </a:endParaRPr>
          </a:p>
        </p:txBody>
      </p:sp>
      <p:sp>
        <p:nvSpPr>
          <p:cNvPr id="9" name="Text Box 5"/>
          <p:cNvSpPr txBox="1">
            <a:spLocks noChangeArrowheads="1"/>
          </p:cNvSpPr>
          <p:nvPr/>
        </p:nvSpPr>
        <p:spPr bwMode="auto">
          <a:xfrm>
            <a:off x="2241550" y="5289550"/>
            <a:ext cx="4083050" cy="1187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r>
              <a:rPr lang="en-US" altLang="zh-CN" b="1" dirty="0">
                <a:solidFill>
                  <a:schemeClr val="tx1"/>
                </a:solidFill>
                <a:ea typeface="SimSun" panose="02010600030101010101" pitchFamily="2" charset="-122"/>
              </a:rPr>
              <a:t>(define (fact n)</a:t>
            </a:r>
          </a:p>
          <a:p>
            <a:r>
              <a:rPr lang="en-US" altLang="zh-CN" b="1" dirty="0">
                <a:solidFill>
                  <a:schemeClr val="tx1"/>
                </a:solidFill>
                <a:ea typeface="SimSun" panose="02010600030101010101" pitchFamily="2" charset="-122"/>
              </a:rPr>
              <a:t>  (if (&lt; n 1) 1 (* n (fact (- n 1)))</a:t>
            </a:r>
          </a:p>
          <a:p>
            <a:r>
              <a:rPr lang="en-US" altLang="zh-CN" b="1" dirty="0">
                <a:solidFill>
                  <a:schemeClr val="tx1"/>
                </a:solidFill>
                <a:ea typeface="SimSun" panose="02010600030101010101" pitchFamily="2" charset="-122"/>
              </a:rPr>
              <a:t>)) </a:t>
            </a:r>
            <a:endParaRPr lang="en-US" altLang="en-US" b="1" dirty="0">
              <a:solidFill>
                <a:schemeClr val="tx1"/>
              </a:solidFill>
            </a:endParaRPr>
          </a:p>
        </p:txBody>
      </p:sp>
    </p:spTree>
    <p:extLst>
      <p:ext uri="{BB962C8B-B14F-4D97-AF65-F5344CB8AC3E}">
        <p14:creationId xmlns:p14="http://schemas.microsoft.com/office/powerpoint/2010/main" val="379624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600" dirty="0"/>
              <a:t>Logic Paradigm</a:t>
            </a:r>
            <a:endParaRPr lang="en-US" sz="3600" dirty="0"/>
          </a:p>
        </p:txBody>
      </p:sp>
      <p:sp>
        <p:nvSpPr>
          <p:cNvPr id="3" name="Content Placeholder 2"/>
          <p:cNvSpPr>
            <a:spLocks noGrp="1"/>
          </p:cNvSpPr>
          <p:nvPr>
            <p:ph idx="1"/>
          </p:nvPr>
        </p:nvSpPr>
        <p:spPr/>
        <p:txBody>
          <a:bodyPr>
            <a:normAutofit/>
          </a:bodyPr>
          <a:lstStyle/>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Logic programming declares what outcome the program should accomplish, rather than how it should be accomplished.</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When studying logic programming we see: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Programs as sets of constraints on a problem</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Programs that achieve all possible solutions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Programs that are nondeterministic</a:t>
            </a:r>
          </a:p>
          <a:p>
            <a:pPr algn="jus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w Cen MT" panose="020B0602020104020603" pitchFamily="34" charset="0"/>
              </a:rPr>
              <a:t>Example logic programming languages: </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err="1">
                <a:latin typeface="Tw Cen MT" panose="020B0602020104020603" pitchFamily="34" charset="0"/>
              </a:rPr>
              <a:t>Prolog</a:t>
            </a:r>
            <a:endParaRPr lang="en-GB" altLang="en-US" dirty="0">
              <a:latin typeface="Tw Cen MT" panose="020B0602020104020603" pitchFamily="34" charset="0"/>
            </a:endParaRPr>
          </a:p>
          <a:p>
            <a:endParaRPr lang="en-US" dirty="0">
              <a:latin typeface="Tw Cen MT" panose="020B0602020104020603"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fld id="{A4884817-650A-4CFD-9F97-33EFB8C62796}" type="slidenum">
              <a:rPr lang="en-US" smtClean="0"/>
              <a:pPr/>
              <a:t>68</a:t>
            </a:fld>
            <a:endParaRPr lang="en-US"/>
          </a:p>
        </p:txBody>
      </p:sp>
    </p:spTree>
    <p:extLst>
      <p:ext uri="{BB962C8B-B14F-4D97-AF65-F5344CB8AC3E}">
        <p14:creationId xmlns:p14="http://schemas.microsoft.com/office/powerpoint/2010/main" val="9923282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600" b="0" i="0" u="none" strike="noStrike" cap="none" dirty="0">
                <a:solidFill>
                  <a:schemeClr val="dk2"/>
                </a:solidFill>
                <a:latin typeface="Questrial"/>
                <a:ea typeface="Questrial"/>
                <a:cs typeface="Questrial"/>
                <a:sym typeface="Questrial"/>
              </a:rPr>
              <a:t>Role of Programming Languages</a:t>
            </a:r>
            <a:endParaRPr sz="3600" b="0" i="0" u="none" strike="noStrike" cap="none" dirty="0">
              <a:solidFill>
                <a:schemeClr val="dk2"/>
              </a:solidFill>
              <a:latin typeface="Questrial"/>
              <a:ea typeface="Questrial"/>
              <a:cs typeface="Questrial"/>
              <a:sym typeface="Questrial"/>
            </a:endParaRPr>
          </a:p>
        </p:txBody>
      </p:sp>
      <p:sp>
        <p:nvSpPr>
          <p:cNvPr id="135" name="Google Shape;135;p3"/>
          <p:cNvSpPr txBox="1">
            <a:spLocks noGrp="1"/>
          </p:cNvSpPr>
          <p:nvPr>
            <p:ph type="body" idx="1"/>
          </p:nvPr>
        </p:nvSpPr>
        <p:spPr>
          <a:xfrm>
            <a:off x="612648" y="1600200"/>
            <a:ext cx="8531352" cy="4495800"/>
          </a:xfrm>
          <a:prstGeom prst="rect">
            <a:avLst/>
          </a:prstGeom>
          <a:noFill/>
          <a:ln>
            <a:noFill/>
          </a:ln>
        </p:spPr>
        <p:txBody>
          <a:bodyPr spcFirstLastPara="1" wrap="square" lIns="91425" tIns="45700" rIns="91425" bIns="45700" anchor="t" anchorCtr="0">
            <a:noAutofit/>
          </a:bodyPr>
          <a:lstStyle/>
          <a:p>
            <a:pPr marL="319088" marR="0" lvl="0" indent="-319088" rtl="0">
              <a:lnSpc>
                <a:spcPct val="100000"/>
              </a:lnSpc>
              <a:spcBef>
                <a:spcPts val="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A </a:t>
            </a:r>
            <a:r>
              <a:rPr lang="en-US" sz="2800" b="1" i="0" u="none" strike="noStrike" cap="none" dirty="0">
                <a:solidFill>
                  <a:schemeClr val="dk1"/>
                </a:solidFill>
                <a:latin typeface="Tw Cen MT" panose="020B0602020104020603" pitchFamily="34" charset="0"/>
                <a:sym typeface="Questrial"/>
              </a:rPr>
              <a:t>programming language</a:t>
            </a:r>
            <a:r>
              <a:rPr lang="en-US" sz="2800" b="0" i="0" u="none" strike="noStrike" cap="none" dirty="0">
                <a:solidFill>
                  <a:schemeClr val="dk1"/>
                </a:solidFill>
                <a:latin typeface="Tw Cen MT" panose="020B0602020104020603" pitchFamily="34" charset="0"/>
                <a:sym typeface="Questrial"/>
              </a:rPr>
              <a:t> is formal language that specifies a set of instructions that can be used to produce various kinds of output .</a:t>
            </a:r>
            <a:endParaRPr sz="28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Programming languages generally consist of instructions for a computer .</a:t>
            </a:r>
            <a:endParaRPr sz="28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Programming languages can be used to create programs that implement  specific algorithms</a:t>
            </a:r>
            <a:r>
              <a:rPr lang="en-US" sz="2800" dirty="0">
                <a:latin typeface="Tw Cen MT" panose="020B0602020104020603" pitchFamily="34" charset="0"/>
              </a:rPr>
              <a:t>.</a:t>
            </a:r>
            <a:endParaRPr sz="2800" dirty="0">
              <a:latin typeface="Tw Cen MT" panose="020B0602020104020603" pitchFamily="34" charset="0"/>
            </a:endParaRPr>
          </a:p>
          <a:p>
            <a:pPr marL="319088" marR="0" lvl="0" indent="-208598" rtl="0">
              <a:lnSpc>
                <a:spcPct val="100000"/>
              </a:lnSpc>
              <a:spcBef>
                <a:spcPts val="700"/>
              </a:spcBef>
              <a:spcAft>
                <a:spcPts val="0"/>
              </a:spcAft>
              <a:buClr>
                <a:schemeClr val="accent2"/>
              </a:buClr>
              <a:buSzPts val="1740"/>
              <a:buFont typeface="Noto Sans Symbols"/>
              <a:buNone/>
            </a:pPr>
            <a:endParaRPr sz="2800" b="0" i="0" u="none" strike="noStrike" cap="none" dirty="0">
              <a:solidFill>
                <a:schemeClr val="dk1"/>
              </a:solidFill>
              <a:latin typeface="Tw Cen MT" panose="020B0602020104020603" pitchFamily="34" charset="0"/>
              <a:sym typeface="Questrial"/>
            </a:endParaRPr>
          </a:p>
        </p:txBody>
      </p:sp>
      <p:sp>
        <p:nvSpPr>
          <p:cNvPr id="136" name="Google Shape;136;p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i="0" u="none" strike="noStrike" cap="none">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69</a:t>
            </a:fld>
            <a:endParaRPr sz="1190" b="1" i="0" u="none" strike="noStrike" cap="none">
              <a:solidFill>
                <a:srgbClr val="FFFFFF"/>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a:t>
            </a:fld>
            <a:endParaRPr lang="en-US"/>
          </a:p>
        </p:txBody>
      </p:sp>
      <p:sp>
        <p:nvSpPr>
          <p:cNvPr id="8" name="Title 1"/>
          <p:cNvSpPr>
            <a:spLocks noGrp="1"/>
          </p:cNvSpPr>
          <p:nvPr>
            <p:ph type="title"/>
          </p:nvPr>
        </p:nvSpPr>
        <p:spPr>
          <a:xfrm>
            <a:off x="533400" y="152400"/>
            <a:ext cx="8153400" cy="1066800"/>
          </a:xfrm>
        </p:spPr>
        <p:txBody>
          <a:bodyPr>
            <a:noAutofit/>
          </a:bodyPr>
          <a:lstStyle/>
          <a:p>
            <a:br>
              <a:rPr lang="en-US" sz="2800" dirty="0"/>
            </a:br>
            <a:r>
              <a:rPr lang="en-US" sz="2800" dirty="0"/>
              <a:t>When Can You Use a Problem Definition?</a:t>
            </a:r>
            <a:br>
              <a:rPr lang="en-US" sz="2800" dirty="0"/>
            </a:br>
            <a:endParaRPr lang="en-US" sz="2800" dirty="0"/>
          </a:p>
        </p:txBody>
      </p:sp>
      <p:sp>
        <p:nvSpPr>
          <p:cNvPr id="12" name="Content Placeholder 2"/>
          <p:cNvSpPr>
            <a:spLocks noGrp="1"/>
          </p:cNvSpPr>
          <p:nvPr>
            <p:ph idx="1"/>
          </p:nvPr>
        </p:nvSpPr>
        <p:spPr>
          <a:xfrm>
            <a:off x="612648" y="1600200"/>
            <a:ext cx="8153400" cy="4495800"/>
          </a:xfrm>
        </p:spPr>
        <p:txBody>
          <a:bodyPr/>
          <a:lstStyle/>
          <a:p>
            <a:pPr algn="just"/>
            <a:r>
              <a:rPr lang="en-US" dirty="0">
                <a:latin typeface="Tw Cen MT" panose="020B0602020104020603" pitchFamily="34" charset="0"/>
              </a:rPr>
              <a:t>Starting Point</a:t>
            </a:r>
          </a:p>
          <a:p>
            <a:pPr marL="0" indent="0" algn="just">
              <a:buNone/>
            </a:pPr>
            <a:endParaRPr lang="en-US" dirty="0">
              <a:latin typeface="Tw Cen MT" panose="020B0602020104020603" pitchFamily="34" charset="0"/>
            </a:endParaRPr>
          </a:p>
          <a:p>
            <a:pPr algn="just"/>
            <a:r>
              <a:rPr lang="en-US" dirty="0">
                <a:latin typeface="Tw Cen MT" panose="020B0602020104020603" pitchFamily="34" charset="0"/>
              </a:rPr>
              <a:t>Expected Outcome</a:t>
            </a:r>
          </a:p>
          <a:p>
            <a:pPr marL="0" indent="0" algn="just">
              <a:buNone/>
            </a:pPr>
            <a:endParaRPr lang="en-US" dirty="0">
              <a:latin typeface="Tw Cen MT" panose="020B0602020104020603" pitchFamily="34" charset="0"/>
            </a:endParaRPr>
          </a:p>
          <a:p>
            <a:pPr algn="just"/>
            <a:r>
              <a:rPr lang="en-US" dirty="0">
                <a:latin typeface="Tw Cen MT" panose="020B0602020104020603" pitchFamily="34" charset="0"/>
              </a:rPr>
              <a:t>Possible Procedure</a:t>
            </a:r>
          </a:p>
          <a:p>
            <a:pPr marL="0" indent="0" algn="just">
              <a:buNone/>
            </a:pPr>
            <a:endParaRPr lang="en-US" dirty="0">
              <a:latin typeface="Tw Cen MT" panose="020B0602020104020603" pitchFamily="34" charset="0"/>
            </a:endParaRPr>
          </a:p>
        </p:txBody>
      </p:sp>
    </p:spTree>
    <p:extLst>
      <p:ext uri="{BB962C8B-B14F-4D97-AF65-F5344CB8AC3E}">
        <p14:creationId xmlns:p14="http://schemas.microsoft.com/office/powerpoint/2010/main" val="1431702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600" b="0" i="0" u="none" strike="noStrike" cap="none" dirty="0">
                <a:solidFill>
                  <a:schemeClr val="dk2"/>
                </a:solidFill>
                <a:latin typeface="Questrial"/>
                <a:ea typeface="Questrial"/>
                <a:cs typeface="Questrial"/>
                <a:sym typeface="Questrial"/>
              </a:rPr>
              <a:t>What is Programming Language</a:t>
            </a:r>
            <a:endParaRPr sz="3600" b="0" i="0" u="none" strike="noStrike" cap="none" dirty="0">
              <a:solidFill>
                <a:schemeClr val="dk2"/>
              </a:solidFill>
              <a:latin typeface="Questrial"/>
              <a:ea typeface="Questrial"/>
              <a:cs typeface="Questrial"/>
              <a:sym typeface="Questrial"/>
            </a:endParaRPr>
          </a:p>
        </p:txBody>
      </p:sp>
      <p:sp>
        <p:nvSpPr>
          <p:cNvPr id="142" name="Google Shape;142;p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319088" marR="0" lvl="0" indent="-319088" algn="just" rtl="0">
              <a:lnSpc>
                <a:spcPct val="100000"/>
              </a:lnSpc>
              <a:spcBef>
                <a:spcPts val="0"/>
              </a:spcBef>
              <a:spcAft>
                <a:spcPts val="0"/>
              </a:spcAft>
              <a:buClr>
                <a:schemeClr val="accent2"/>
              </a:buClr>
              <a:buSzPts val="1740"/>
              <a:buFont typeface="Noto Sans Symbols"/>
              <a:buChar char="◻"/>
            </a:pPr>
            <a:r>
              <a:rPr lang="en-US" sz="2900" b="0" i="0" u="none" strike="noStrike" cap="none" dirty="0">
                <a:solidFill>
                  <a:schemeClr val="dk1"/>
                </a:solidFill>
                <a:latin typeface="Tw Cen MT" panose="020B0602020104020603" pitchFamily="34" charset="0"/>
                <a:sym typeface="Questrial"/>
              </a:rPr>
              <a:t>A programming language is a notational system for describing computation in machine-readable and human-readable form.</a:t>
            </a:r>
            <a:endParaRPr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740"/>
              <a:buFont typeface="Noto Sans Symbols"/>
              <a:buChar char="◻"/>
            </a:pPr>
            <a:r>
              <a:rPr lang="en-US" sz="2900" b="0" i="0" u="none" strike="noStrike" cap="none" dirty="0">
                <a:solidFill>
                  <a:schemeClr val="dk1"/>
                </a:solidFill>
                <a:latin typeface="Tw Cen MT" panose="020B0602020104020603" pitchFamily="34" charset="0"/>
                <a:sym typeface="Questrial"/>
              </a:rPr>
              <a:t>A programming language is a tool for developing executable models for a class of problem domains.</a:t>
            </a:r>
            <a:endParaRPr sz="2900" b="0" i="0" u="none" strike="noStrike" cap="none" dirty="0">
              <a:solidFill>
                <a:schemeClr val="dk1"/>
              </a:solidFill>
              <a:latin typeface="Tw Cen MT" panose="020B0602020104020603" pitchFamily="34" charset="0"/>
              <a:sym typeface="Questrial"/>
            </a:endParaRPr>
          </a:p>
        </p:txBody>
      </p:sp>
      <p:sp>
        <p:nvSpPr>
          <p:cNvPr id="143" name="Google Shape;143;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i="0" u="none" strike="noStrike" cap="none">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70</a:t>
            </a:fld>
            <a:endParaRPr sz="1190" b="1" i="0" u="none" strike="noStrike" cap="none">
              <a:solidFill>
                <a:srgbClr val="FFFFFF"/>
              </a:solidFill>
              <a:latin typeface="Questrial"/>
              <a:ea typeface="Questrial"/>
              <a:cs typeface="Questrial"/>
              <a:sym typeface="Quest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600" b="0" i="0" u="none" strike="noStrike" cap="none" dirty="0">
                <a:solidFill>
                  <a:schemeClr val="dk2"/>
                </a:solidFill>
                <a:latin typeface="Questrial"/>
                <a:ea typeface="Questrial"/>
                <a:cs typeface="Questrial"/>
                <a:sym typeface="Questrial"/>
              </a:rPr>
              <a:t>What is Programming Language</a:t>
            </a:r>
            <a:endParaRPr sz="3600" b="0" i="0" u="none" strike="noStrike" cap="none" dirty="0">
              <a:solidFill>
                <a:schemeClr val="dk2"/>
              </a:solidFill>
              <a:latin typeface="Questrial"/>
              <a:ea typeface="Questrial"/>
              <a:cs typeface="Questrial"/>
              <a:sym typeface="Questrial"/>
            </a:endParaRPr>
          </a:p>
        </p:txBody>
      </p:sp>
      <p:sp>
        <p:nvSpPr>
          <p:cNvPr id="149" name="Google Shape;149;p5"/>
          <p:cNvSpPr txBox="1">
            <a:spLocks noGrp="1"/>
          </p:cNvSpPr>
          <p:nvPr>
            <p:ph type="body" idx="1"/>
          </p:nvPr>
        </p:nvSpPr>
        <p:spPr>
          <a:xfrm>
            <a:off x="612648" y="1586552"/>
            <a:ext cx="8153400" cy="4495800"/>
          </a:xfrm>
          <a:prstGeom prst="rect">
            <a:avLst/>
          </a:prstGeom>
          <a:noFill/>
          <a:ln>
            <a:noFill/>
          </a:ln>
        </p:spPr>
        <p:txBody>
          <a:bodyPr spcFirstLastPara="1" wrap="square" lIns="91425" tIns="45700" rIns="91425" bIns="45700" anchor="t" anchorCtr="0">
            <a:noAutofit/>
          </a:bodyPr>
          <a:lstStyle/>
          <a:p>
            <a:pPr marL="319088" marR="0" lvl="0" indent="-319088" algn="just" rtl="0">
              <a:lnSpc>
                <a:spcPct val="100000"/>
              </a:lnSpc>
              <a:spcBef>
                <a:spcPts val="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English is a </a:t>
            </a:r>
            <a:r>
              <a:rPr lang="en-US" sz="2800" b="0" i="0" u="none" strike="noStrike" cap="none" dirty="0">
                <a:solidFill>
                  <a:srgbClr val="953734"/>
                </a:solidFill>
                <a:latin typeface="Tw Cen MT" panose="020B0602020104020603" pitchFamily="34" charset="0"/>
                <a:sym typeface="Questrial"/>
              </a:rPr>
              <a:t>natural language</a:t>
            </a:r>
            <a:r>
              <a:rPr lang="en-US" sz="2800" b="0" i="0" u="none" strike="noStrike" cap="none" dirty="0">
                <a:solidFill>
                  <a:schemeClr val="dk1"/>
                </a:solidFill>
                <a:latin typeface="Tw Cen MT" panose="020B0602020104020603" pitchFamily="34" charset="0"/>
                <a:sym typeface="Questrial"/>
              </a:rPr>
              <a:t>. It has words, symbols and grammatical rules.</a:t>
            </a:r>
            <a:endParaRPr sz="28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A programming language also has words, symbols and rules of grammar.</a:t>
            </a:r>
            <a:endParaRPr sz="28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The grammatical rules are called </a:t>
            </a:r>
            <a:r>
              <a:rPr lang="en-US" sz="2800" b="0" i="0" u="none" strike="noStrike" cap="none" dirty="0">
                <a:solidFill>
                  <a:srgbClr val="953734"/>
                </a:solidFill>
                <a:latin typeface="Tw Cen MT" panose="020B0602020104020603" pitchFamily="34" charset="0"/>
                <a:sym typeface="Questrial"/>
              </a:rPr>
              <a:t>syntax</a:t>
            </a:r>
            <a:r>
              <a:rPr lang="en-US" sz="2800" b="0" i="0" u="none" strike="noStrike" cap="none" dirty="0">
                <a:solidFill>
                  <a:schemeClr val="dk1"/>
                </a:solidFill>
                <a:latin typeface="Tw Cen MT" panose="020B0602020104020603" pitchFamily="34" charset="0"/>
                <a:sym typeface="Questrial"/>
              </a:rPr>
              <a:t>.</a:t>
            </a:r>
            <a:endParaRPr sz="28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740"/>
              <a:buFont typeface="Noto Sans Symbols"/>
              <a:buChar char="◻"/>
            </a:pPr>
            <a:r>
              <a:rPr lang="en-US" sz="2800" b="0" i="0" u="none" strike="noStrike" cap="none" dirty="0">
                <a:solidFill>
                  <a:schemeClr val="dk1"/>
                </a:solidFill>
                <a:latin typeface="Tw Cen MT" panose="020B0602020104020603" pitchFamily="34" charset="0"/>
                <a:sym typeface="Questrial"/>
              </a:rPr>
              <a:t>Each programming language has a different set of syntax rules.</a:t>
            </a:r>
            <a:endParaRPr sz="2800" dirty="0">
              <a:latin typeface="Tw Cen MT" panose="020B0602020104020603" pitchFamily="34" charset="0"/>
            </a:endParaRPr>
          </a:p>
          <a:p>
            <a:pPr marL="319088" marR="0" lvl="0" indent="-208598" algn="l" rtl="0">
              <a:lnSpc>
                <a:spcPct val="100000"/>
              </a:lnSpc>
              <a:spcBef>
                <a:spcPts val="700"/>
              </a:spcBef>
              <a:spcAft>
                <a:spcPts val="0"/>
              </a:spcAft>
              <a:buClr>
                <a:schemeClr val="accent2"/>
              </a:buClr>
              <a:buSzPts val="1740"/>
              <a:buFont typeface="Noto Sans Symbols"/>
              <a:buNone/>
            </a:pPr>
            <a:endParaRPr sz="2800" b="0" i="0" u="none" strike="noStrike" cap="none" dirty="0">
              <a:solidFill>
                <a:schemeClr val="dk1"/>
              </a:solidFill>
              <a:latin typeface="Tw Cen MT" panose="020B0602020104020603" pitchFamily="34" charset="0"/>
              <a:sym typeface="Questrial"/>
            </a:endParaRPr>
          </a:p>
        </p:txBody>
      </p:sp>
      <p:sp>
        <p:nvSpPr>
          <p:cNvPr id="150" name="Google Shape;150;p5"/>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i="0" u="none" strike="noStrike" cap="none">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71</a:t>
            </a:fld>
            <a:endParaRPr sz="1190" b="1" i="0" u="none" strike="noStrike" cap="none">
              <a:solidFill>
                <a:srgbClr val="FFFFFF"/>
              </a:solidFill>
              <a:latin typeface="Questrial"/>
              <a:ea typeface="Questrial"/>
              <a:cs typeface="Questrial"/>
              <a:sym typeface="Quest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sz="4400" b="0" i="0" u="none" strike="noStrike" cap="none">
              <a:solidFill>
                <a:schemeClr val="dk2"/>
              </a:solidFill>
              <a:latin typeface="Questrial"/>
              <a:ea typeface="Questrial"/>
              <a:cs typeface="Questrial"/>
              <a:sym typeface="Questrial"/>
            </a:endParaRPr>
          </a:p>
        </p:txBody>
      </p:sp>
      <p:sp>
        <p:nvSpPr>
          <p:cNvPr id="156" name="Google Shape;156;p6"/>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i="0" u="none" strike="noStrike" cap="none">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72</a:t>
            </a:fld>
            <a:endParaRPr sz="1190" b="1" i="0" u="none" strike="noStrike" cap="none">
              <a:solidFill>
                <a:srgbClr val="FFFFFF"/>
              </a:solidFill>
              <a:latin typeface="Questrial"/>
              <a:ea typeface="Questrial"/>
              <a:cs typeface="Questrial"/>
              <a:sym typeface="Questrial"/>
            </a:endParaRPr>
          </a:p>
        </p:txBody>
      </p:sp>
      <p:sp>
        <p:nvSpPr>
          <p:cNvPr id="157" name="Google Shape;157;p6"/>
          <p:cNvSpPr txBox="1"/>
          <p:nvPr/>
        </p:nvSpPr>
        <p:spPr>
          <a:xfrm>
            <a:off x="609600" y="1752600"/>
            <a:ext cx="6553200" cy="8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Steps in learning English Language-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6"/>
          <p:cNvSpPr/>
          <p:nvPr/>
        </p:nvSpPr>
        <p:spPr>
          <a:xfrm>
            <a:off x="533400" y="2819400"/>
            <a:ext cx="1371600" cy="5334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Alphabets</a:t>
            </a: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a:off x="2743200" y="2819400"/>
            <a:ext cx="1371600" cy="5334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Words</a:t>
            </a:r>
            <a:endParaRPr sz="1400" b="0" i="0" u="none" strike="noStrike" cap="none">
              <a:solidFill>
                <a:srgbClr val="000000"/>
              </a:solidFill>
              <a:latin typeface="Arial"/>
              <a:ea typeface="Arial"/>
              <a:cs typeface="Arial"/>
              <a:sym typeface="Arial"/>
            </a:endParaRPr>
          </a:p>
        </p:txBody>
      </p:sp>
      <p:sp>
        <p:nvSpPr>
          <p:cNvPr id="160" name="Google Shape;160;p6"/>
          <p:cNvSpPr/>
          <p:nvPr/>
        </p:nvSpPr>
        <p:spPr>
          <a:xfrm>
            <a:off x="4953000" y="2819400"/>
            <a:ext cx="1371600" cy="5334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Sentences</a:t>
            </a: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7086600" y="2819400"/>
            <a:ext cx="1371600" cy="5334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Paragraph</a:t>
            </a:r>
            <a:endParaRPr sz="1400" b="0" i="0" u="none" strike="noStrike" cap="none">
              <a:solidFill>
                <a:srgbClr val="000000"/>
              </a:solidFill>
              <a:latin typeface="Arial"/>
              <a:ea typeface="Arial"/>
              <a:cs typeface="Arial"/>
              <a:sym typeface="Arial"/>
            </a:endParaRPr>
          </a:p>
        </p:txBody>
      </p:sp>
      <p:cxnSp>
        <p:nvCxnSpPr>
          <p:cNvPr id="162" name="Google Shape;162;p6"/>
          <p:cNvCxnSpPr>
            <a:stCxn id="158" idx="3"/>
            <a:endCxn id="159" idx="1"/>
          </p:cNvCxnSpPr>
          <p:nvPr/>
        </p:nvCxnSpPr>
        <p:spPr>
          <a:xfrm>
            <a:off x="1905000" y="3086100"/>
            <a:ext cx="838200" cy="0"/>
          </a:xfrm>
          <a:prstGeom prst="straightConnector1">
            <a:avLst/>
          </a:prstGeom>
          <a:noFill/>
          <a:ln w="10000" cap="flat" cmpd="sng">
            <a:solidFill>
              <a:schemeClr val="accent1"/>
            </a:solidFill>
            <a:prstDash val="solid"/>
            <a:round/>
            <a:headEnd type="none" w="sm" len="sm"/>
            <a:tailEnd type="stealth" w="med" len="med"/>
          </a:ln>
        </p:spPr>
      </p:cxnSp>
      <p:cxnSp>
        <p:nvCxnSpPr>
          <p:cNvPr id="163" name="Google Shape;163;p6"/>
          <p:cNvCxnSpPr/>
          <p:nvPr/>
        </p:nvCxnSpPr>
        <p:spPr>
          <a:xfrm>
            <a:off x="4114800" y="3124200"/>
            <a:ext cx="838200" cy="1588"/>
          </a:xfrm>
          <a:prstGeom prst="straightConnector1">
            <a:avLst/>
          </a:prstGeom>
          <a:noFill/>
          <a:ln w="10000" cap="flat" cmpd="sng">
            <a:solidFill>
              <a:schemeClr val="accent1"/>
            </a:solidFill>
            <a:prstDash val="solid"/>
            <a:round/>
            <a:headEnd type="none" w="sm" len="sm"/>
            <a:tailEnd type="stealth" w="med" len="med"/>
          </a:ln>
        </p:spPr>
      </p:cxnSp>
      <p:cxnSp>
        <p:nvCxnSpPr>
          <p:cNvPr id="164" name="Google Shape;164;p6"/>
          <p:cNvCxnSpPr/>
          <p:nvPr/>
        </p:nvCxnSpPr>
        <p:spPr>
          <a:xfrm>
            <a:off x="6248400" y="3124200"/>
            <a:ext cx="838200" cy="1588"/>
          </a:xfrm>
          <a:prstGeom prst="straightConnector1">
            <a:avLst/>
          </a:prstGeom>
          <a:noFill/>
          <a:ln w="10000" cap="flat" cmpd="sng">
            <a:solidFill>
              <a:schemeClr val="accent1"/>
            </a:solidFill>
            <a:prstDash val="solid"/>
            <a:round/>
            <a:headEnd type="none" w="sm" len="sm"/>
            <a:tailEnd type="stealth" w="med" len="med"/>
          </a:ln>
        </p:spPr>
      </p:cxnSp>
      <p:sp>
        <p:nvSpPr>
          <p:cNvPr id="165" name="Google Shape;165;p6"/>
          <p:cNvSpPr txBox="1"/>
          <p:nvPr/>
        </p:nvSpPr>
        <p:spPr>
          <a:xfrm>
            <a:off x="685800" y="3733800"/>
            <a:ext cx="6553200" cy="8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Steps in learning C-Language-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6"/>
          <p:cNvSpPr/>
          <p:nvPr/>
        </p:nvSpPr>
        <p:spPr>
          <a:xfrm>
            <a:off x="609600" y="4724400"/>
            <a:ext cx="1371600" cy="10668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Alphabets/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Digits/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Special Symbols</a:t>
            </a:r>
            <a:endParaRPr sz="1400" b="0" i="0" u="none" strike="noStrike" cap="none">
              <a:solidFill>
                <a:srgbClr val="000000"/>
              </a:solidFill>
              <a:latin typeface="Arial"/>
              <a:ea typeface="Arial"/>
              <a:cs typeface="Arial"/>
              <a:sym typeface="Arial"/>
            </a:endParaRPr>
          </a:p>
        </p:txBody>
      </p:sp>
      <p:sp>
        <p:nvSpPr>
          <p:cNvPr id="167" name="Google Shape;167;p6"/>
          <p:cNvSpPr/>
          <p:nvPr/>
        </p:nvSpPr>
        <p:spPr>
          <a:xfrm>
            <a:off x="7162800" y="4953000"/>
            <a:ext cx="1371600" cy="5334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Program</a:t>
            </a:r>
            <a:endParaRPr sz="1400" b="0" i="0" u="none" strike="noStrike" cap="none">
              <a:solidFill>
                <a:srgbClr val="000000"/>
              </a:solidFill>
              <a:latin typeface="Arial"/>
              <a:ea typeface="Arial"/>
              <a:cs typeface="Arial"/>
              <a:sym typeface="Arial"/>
            </a:endParaRPr>
          </a:p>
        </p:txBody>
      </p:sp>
      <p:sp>
        <p:nvSpPr>
          <p:cNvPr id="168" name="Google Shape;168;p6"/>
          <p:cNvSpPr/>
          <p:nvPr/>
        </p:nvSpPr>
        <p:spPr>
          <a:xfrm>
            <a:off x="5029200" y="4876800"/>
            <a:ext cx="1447800" cy="7620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Instructions</a:t>
            </a:r>
            <a:endParaRPr sz="1400" b="0" i="0" u="none" strike="noStrike" cap="none">
              <a:solidFill>
                <a:srgbClr val="000000"/>
              </a:solidFill>
              <a:latin typeface="Arial"/>
              <a:ea typeface="Arial"/>
              <a:cs typeface="Arial"/>
              <a:sym typeface="Arial"/>
            </a:endParaRPr>
          </a:p>
        </p:txBody>
      </p:sp>
      <p:sp>
        <p:nvSpPr>
          <p:cNvPr id="169" name="Google Shape;169;p6"/>
          <p:cNvSpPr/>
          <p:nvPr/>
        </p:nvSpPr>
        <p:spPr>
          <a:xfrm>
            <a:off x="2819400" y="4724400"/>
            <a:ext cx="1371600" cy="1066800"/>
          </a:xfrm>
          <a:prstGeom prst="rect">
            <a:avLst/>
          </a:prstGeom>
          <a:solidFill>
            <a:schemeClr val="accent1"/>
          </a:solidFill>
          <a:ln w="1905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Constants/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Variables/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Keywords</a:t>
            </a:r>
            <a:endParaRPr sz="1400" b="0" i="0" u="none" strike="noStrike" cap="none">
              <a:solidFill>
                <a:srgbClr val="000000"/>
              </a:solidFill>
              <a:latin typeface="Arial"/>
              <a:ea typeface="Arial"/>
              <a:cs typeface="Arial"/>
              <a:sym typeface="Arial"/>
            </a:endParaRPr>
          </a:p>
        </p:txBody>
      </p:sp>
      <p:cxnSp>
        <p:nvCxnSpPr>
          <p:cNvPr id="170" name="Google Shape;170;p6"/>
          <p:cNvCxnSpPr/>
          <p:nvPr/>
        </p:nvCxnSpPr>
        <p:spPr>
          <a:xfrm>
            <a:off x="6324600" y="5257800"/>
            <a:ext cx="838200" cy="1588"/>
          </a:xfrm>
          <a:prstGeom prst="straightConnector1">
            <a:avLst/>
          </a:prstGeom>
          <a:noFill/>
          <a:ln w="10000" cap="flat" cmpd="sng">
            <a:solidFill>
              <a:schemeClr val="accent1"/>
            </a:solidFill>
            <a:prstDash val="solid"/>
            <a:round/>
            <a:headEnd type="none" w="sm" len="sm"/>
            <a:tailEnd type="stealth" w="med" len="med"/>
          </a:ln>
        </p:spPr>
      </p:cxnSp>
      <p:cxnSp>
        <p:nvCxnSpPr>
          <p:cNvPr id="171" name="Google Shape;171;p6"/>
          <p:cNvCxnSpPr/>
          <p:nvPr/>
        </p:nvCxnSpPr>
        <p:spPr>
          <a:xfrm>
            <a:off x="4114800" y="5257800"/>
            <a:ext cx="838200" cy="1588"/>
          </a:xfrm>
          <a:prstGeom prst="straightConnector1">
            <a:avLst/>
          </a:prstGeom>
          <a:noFill/>
          <a:ln w="10000" cap="flat" cmpd="sng">
            <a:solidFill>
              <a:schemeClr val="accent1"/>
            </a:solidFill>
            <a:prstDash val="solid"/>
            <a:round/>
            <a:headEnd type="none" w="sm" len="sm"/>
            <a:tailEnd type="stealth" w="med" len="med"/>
          </a:ln>
        </p:spPr>
      </p:cxnSp>
      <p:cxnSp>
        <p:nvCxnSpPr>
          <p:cNvPr id="172" name="Google Shape;172;p6"/>
          <p:cNvCxnSpPr/>
          <p:nvPr/>
        </p:nvCxnSpPr>
        <p:spPr>
          <a:xfrm>
            <a:off x="1905000" y="5257800"/>
            <a:ext cx="838200" cy="1588"/>
          </a:xfrm>
          <a:prstGeom prst="straightConnector1">
            <a:avLst/>
          </a:prstGeom>
          <a:noFill/>
          <a:ln w="10000" cap="flat" cmpd="sng">
            <a:solidFill>
              <a:schemeClr val="accent1"/>
            </a:solidFill>
            <a:prstDash val="solid"/>
            <a:round/>
            <a:headEnd type="none" w="sm" len="sm"/>
            <a:tailEnd type="stealth" w="med" len="med"/>
          </a:ln>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200" b="0" i="0" u="none" strike="noStrike" cap="none" dirty="0">
                <a:solidFill>
                  <a:schemeClr val="dk2"/>
                </a:solidFill>
                <a:latin typeface="Questrial"/>
                <a:ea typeface="Questrial"/>
                <a:cs typeface="Questrial"/>
                <a:sym typeface="Questrial"/>
              </a:rPr>
              <a:t>Need to Study Programming Language</a:t>
            </a:r>
            <a:endParaRPr sz="3200" b="0" i="0" u="none" strike="noStrike" cap="none" dirty="0">
              <a:solidFill>
                <a:schemeClr val="dk2"/>
              </a:solidFill>
              <a:latin typeface="Questrial"/>
              <a:ea typeface="Questrial"/>
              <a:cs typeface="Questrial"/>
              <a:sym typeface="Questrial"/>
            </a:endParaRPr>
          </a:p>
        </p:txBody>
      </p:sp>
      <p:sp>
        <p:nvSpPr>
          <p:cNvPr id="178" name="Google Shape;178;p7"/>
          <p:cNvSpPr txBox="1">
            <a:spLocks noGrp="1"/>
          </p:cNvSpPr>
          <p:nvPr>
            <p:ph type="body" idx="1"/>
          </p:nvPr>
        </p:nvSpPr>
        <p:spPr>
          <a:xfrm>
            <a:off x="612648" y="1845860"/>
            <a:ext cx="8153400" cy="4495800"/>
          </a:xfrm>
          <a:prstGeom prst="rect">
            <a:avLst/>
          </a:prstGeom>
          <a:noFill/>
          <a:ln>
            <a:noFill/>
          </a:ln>
        </p:spPr>
        <p:txBody>
          <a:bodyPr spcFirstLastPara="1" wrap="square" lIns="91425" tIns="45700" rIns="91425" bIns="45700" anchor="t" anchorCtr="0">
            <a:noAutofit/>
          </a:bodyPr>
          <a:lstStyle/>
          <a:p>
            <a:pPr marL="319088" marR="0" lvl="0" indent="-319088" rtl="0">
              <a:lnSpc>
                <a:spcPct val="100000"/>
              </a:lnSpc>
              <a:spcBef>
                <a:spcPts val="0"/>
              </a:spcBef>
              <a:spcAft>
                <a:spcPts val="0"/>
              </a:spcAft>
              <a:buClr>
                <a:schemeClr val="accent2"/>
              </a:buClr>
              <a:buSzPts val="1680"/>
              <a:buFont typeface="Noto Sans Symbols"/>
              <a:buChar char="◻"/>
            </a:pPr>
            <a:r>
              <a:rPr lang="en-US" sz="2600" b="0" i="0" u="none" strike="noStrike" cap="none" dirty="0">
                <a:solidFill>
                  <a:schemeClr val="dk1"/>
                </a:solidFill>
                <a:latin typeface="Tw Cen MT" panose="020B0602020104020603" pitchFamily="34" charset="0"/>
                <a:sym typeface="Questrial"/>
              </a:rPr>
              <a:t>To improve your ability to develop effective algorithms.</a:t>
            </a:r>
            <a:endParaRPr sz="26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680"/>
              <a:buFont typeface="Noto Sans Symbols"/>
              <a:buChar char="◻"/>
            </a:pPr>
            <a:r>
              <a:rPr lang="en-US" sz="2600" b="0" i="0" u="none" strike="noStrike" cap="none" dirty="0">
                <a:solidFill>
                  <a:schemeClr val="dk1"/>
                </a:solidFill>
                <a:latin typeface="Tw Cen MT" panose="020B0602020104020603" pitchFamily="34" charset="0"/>
                <a:sym typeface="Questrial"/>
              </a:rPr>
              <a:t>To improve your use of existing programming languages.</a:t>
            </a:r>
            <a:endParaRPr sz="26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680"/>
              <a:buFont typeface="Noto Sans Symbols"/>
              <a:buChar char="◻"/>
            </a:pPr>
            <a:r>
              <a:rPr lang="en-US" sz="2600" b="0" i="0" u="none" strike="noStrike" cap="none" dirty="0">
                <a:solidFill>
                  <a:schemeClr val="dk1"/>
                </a:solidFill>
                <a:latin typeface="Tw Cen MT" panose="020B0602020104020603" pitchFamily="34" charset="0"/>
                <a:sym typeface="Questrial"/>
              </a:rPr>
              <a:t>To increase your vocabulary of useful programming constructs.</a:t>
            </a:r>
            <a:endParaRPr sz="26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680"/>
              <a:buFont typeface="Noto Sans Symbols"/>
              <a:buChar char="◻"/>
            </a:pPr>
            <a:r>
              <a:rPr lang="en-US" sz="2600" b="0" i="0" u="none" strike="noStrike" cap="none" dirty="0">
                <a:solidFill>
                  <a:schemeClr val="dk1"/>
                </a:solidFill>
                <a:latin typeface="Tw Cen MT" panose="020B0602020104020603" pitchFamily="34" charset="0"/>
                <a:sym typeface="Questrial"/>
              </a:rPr>
              <a:t>To allow a better choice of programming language.</a:t>
            </a:r>
            <a:endParaRPr sz="26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680"/>
              <a:buFont typeface="Noto Sans Symbols"/>
              <a:buChar char="◻"/>
            </a:pPr>
            <a:r>
              <a:rPr lang="en-US" sz="2600" b="0" i="0" u="none" strike="noStrike" cap="none" dirty="0">
                <a:solidFill>
                  <a:schemeClr val="dk1"/>
                </a:solidFill>
                <a:latin typeface="Tw Cen MT" panose="020B0602020104020603" pitchFamily="34" charset="0"/>
                <a:sym typeface="Questrial"/>
              </a:rPr>
              <a:t>To make it easier to learn a new language.</a:t>
            </a:r>
            <a:endParaRPr sz="2600" dirty="0">
              <a:latin typeface="Tw Cen MT" panose="020B0602020104020603" pitchFamily="34" charset="0"/>
            </a:endParaRPr>
          </a:p>
          <a:p>
            <a:pPr marL="319088" marR="0" lvl="0" indent="-319088" rtl="0">
              <a:lnSpc>
                <a:spcPct val="100000"/>
              </a:lnSpc>
              <a:spcBef>
                <a:spcPts val="700"/>
              </a:spcBef>
              <a:spcAft>
                <a:spcPts val="0"/>
              </a:spcAft>
              <a:buClr>
                <a:schemeClr val="accent2"/>
              </a:buClr>
              <a:buSzPts val="1680"/>
              <a:buFont typeface="Noto Sans Symbols"/>
              <a:buChar char="◻"/>
            </a:pPr>
            <a:r>
              <a:rPr lang="en-US" sz="2600" b="0" i="0" u="none" strike="noStrike" cap="none" dirty="0">
                <a:solidFill>
                  <a:schemeClr val="dk1"/>
                </a:solidFill>
                <a:latin typeface="Tw Cen MT" panose="020B0602020104020603" pitchFamily="34" charset="0"/>
                <a:sym typeface="Questrial"/>
              </a:rPr>
              <a:t>To make it easier to design a new language.</a:t>
            </a:r>
            <a:endParaRPr sz="2600" dirty="0">
              <a:latin typeface="Tw Cen MT" panose="020B0602020104020603" pitchFamily="34" charset="0"/>
            </a:endParaRPr>
          </a:p>
          <a:p>
            <a:pPr marL="319088" marR="0" lvl="0" indent="-227648" rtl="0">
              <a:lnSpc>
                <a:spcPct val="100000"/>
              </a:lnSpc>
              <a:spcBef>
                <a:spcPts val="700"/>
              </a:spcBef>
              <a:spcAft>
                <a:spcPts val="0"/>
              </a:spcAft>
              <a:buClr>
                <a:schemeClr val="accent2"/>
              </a:buClr>
              <a:buSzPts val="1440"/>
              <a:buFont typeface="Noto Sans Symbols"/>
              <a:buNone/>
            </a:pPr>
            <a:endParaRPr sz="2600" b="0" i="0" u="none" strike="noStrike" cap="none" dirty="0">
              <a:solidFill>
                <a:schemeClr val="dk1"/>
              </a:solidFill>
              <a:latin typeface="Tw Cen MT" panose="020B0602020104020603" pitchFamily="34" charset="0"/>
              <a:sym typeface="Questrial"/>
            </a:endParaRPr>
          </a:p>
        </p:txBody>
      </p:sp>
      <p:sp>
        <p:nvSpPr>
          <p:cNvPr id="179" name="Google Shape;179;p7"/>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73</a:t>
            </a:fld>
            <a:endParaRPr sz="1190" b="1">
              <a:solidFill>
                <a:srgbClr val="FFFFFF"/>
              </a:solidFill>
              <a:latin typeface="Questrial"/>
              <a:ea typeface="Questrial"/>
              <a:cs typeface="Questrial"/>
              <a:sym typeface="Quest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457200" y="762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600" b="0" i="0" u="none" strike="noStrike" cap="none" dirty="0">
                <a:solidFill>
                  <a:schemeClr val="dk2"/>
                </a:solidFill>
                <a:latin typeface="Questrial"/>
                <a:ea typeface="Questrial"/>
                <a:cs typeface="Questrial"/>
                <a:sym typeface="Questrial"/>
              </a:rPr>
              <a:t>Characteristics of Programming Languages</a:t>
            </a:r>
            <a:endParaRPr sz="3600" b="0" i="0" u="none" strike="noStrike" cap="none" dirty="0">
              <a:solidFill>
                <a:schemeClr val="dk2"/>
              </a:solidFill>
              <a:latin typeface="Questrial"/>
              <a:ea typeface="Questrial"/>
              <a:cs typeface="Questrial"/>
              <a:sym typeface="Questrial"/>
            </a:endParaRPr>
          </a:p>
        </p:txBody>
      </p:sp>
      <p:sp>
        <p:nvSpPr>
          <p:cNvPr id="185" name="Google Shape;185;p8"/>
          <p:cNvSpPr txBox="1">
            <a:spLocks noGrp="1"/>
          </p:cNvSpPr>
          <p:nvPr>
            <p:ph type="body" idx="1"/>
          </p:nvPr>
        </p:nvSpPr>
        <p:spPr>
          <a:xfrm>
            <a:off x="612648" y="1600200"/>
            <a:ext cx="8153400" cy="5029200"/>
          </a:xfrm>
          <a:prstGeom prst="rect">
            <a:avLst/>
          </a:prstGeom>
          <a:noFill/>
          <a:ln>
            <a:noFill/>
          </a:ln>
        </p:spPr>
        <p:txBody>
          <a:bodyPr spcFirstLastPara="1" wrap="square" lIns="91425" tIns="45700" rIns="91425" bIns="45700" anchor="t" anchorCtr="0">
            <a:noAutofit/>
          </a:bodyPr>
          <a:lstStyle/>
          <a:p>
            <a:pPr marL="319088" marR="0" lvl="0" indent="-319088" algn="just" rtl="0">
              <a:lnSpc>
                <a:spcPct val="100000"/>
              </a:lnSpc>
              <a:spcBef>
                <a:spcPts val="0"/>
              </a:spcBef>
              <a:spcAft>
                <a:spcPts val="0"/>
              </a:spcAft>
              <a:buClr>
                <a:schemeClr val="accent2"/>
              </a:buClr>
              <a:buSzPts val="1440"/>
              <a:buFont typeface="Noto Sans Symbols"/>
              <a:buChar char="◻"/>
            </a:pPr>
            <a:r>
              <a:rPr lang="en-US" sz="2200" b="0" i="0" u="none" strike="noStrike" cap="none" dirty="0">
                <a:solidFill>
                  <a:schemeClr val="dk1"/>
                </a:solidFill>
                <a:latin typeface="Tw Cen MT" panose="020B0602020104020603" pitchFamily="34" charset="0"/>
                <a:sym typeface="Questrial"/>
              </a:rPr>
              <a:t>The language must allow the programmer to write simple, clear and concise programs.</a:t>
            </a:r>
            <a:endParaRPr sz="22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200" b="0" i="0" u="none" strike="noStrike" cap="none" dirty="0">
                <a:solidFill>
                  <a:schemeClr val="dk1"/>
                </a:solidFill>
                <a:latin typeface="Tw Cen MT" panose="020B0602020104020603" pitchFamily="34" charset="0"/>
                <a:sym typeface="Questrial"/>
              </a:rPr>
              <a:t>It must be simple to use so that a programmer can learn it without any explicit training.</a:t>
            </a:r>
            <a:endParaRPr sz="22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200" b="0" i="0" u="none" strike="noStrike" cap="none" dirty="0">
                <a:solidFill>
                  <a:schemeClr val="dk1"/>
                </a:solidFill>
                <a:latin typeface="Tw Cen MT" panose="020B0602020104020603" pitchFamily="34" charset="0"/>
                <a:sym typeface="Questrial"/>
              </a:rPr>
              <a:t>It must be platform independent. That is, the program developed using the programming language can run on any computer system.</a:t>
            </a:r>
            <a:endParaRPr sz="22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200" b="0" i="0" u="none" strike="noStrike" cap="none" dirty="0">
                <a:solidFill>
                  <a:schemeClr val="dk1"/>
                </a:solidFill>
                <a:latin typeface="Tw Cen MT" panose="020B0602020104020603" pitchFamily="34" charset="0"/>
                <a:sym typeface="Questrial"/>
              </a:rPr>
              <a:t>The Graphical User Interface (GUI) of the language must be attractive, user-friendly, and self-explanatory.</a:t>
            </a:r>
            <a:endParaRPr sz="2200"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200" b="0" i="0" u="none" strike="noStrike" cap="none" dirty="0">
                <a:solidFill>
                  <a:schemeClr val="dk1"/>
                </a:solidFill>
                <a:latin typeface="Tw Cen MT" panose="020B0602020104020603" pitchFamily="34" charset="0"/>
                <a:sym typeface="Questrial"/>
              </a:rPr>
              <a:t>The function library used in the language should be well documented so that the necessary information about a function can be obtained while developing application.</a:t>
            </a:r>
            <a:endParaRPr sz="2200" dirty="0">
              <a:latin typeface="Tw Cen MT" panose="020B0602020104020603" pitchFamily="34" charset="0"/>
            </a:endParaRPr>
          </a:p>
          <a:p>
            <a:pPr marL="319088" marR="0" lvl="0" indent="-265748" algn="l" rtl="0">
              <a:lnSpc>
                <a:spcPct val="100000"/>
              </a:lnSpc>
              <a:spcBef>
                <a:spcPts val="700"/>
              </a:spcBef>
              <a:spcAft>
                <a:spcPts val="0"/>
              </a:spcAft>
              <a:buClr>
                <a:schemeClr val="accent2"/>
              </a:buClr>
              <a:buSzPts val="840"/>
              <a:buFont typeface="Noto Sans Symbols"/>
              <a:buNone/>
            </a:pPr>
            <a:endParaRPr sz="2200" b="0" i="0" u="none" strike="noStrike" cap="none" dirty="0">
              <a:solidFill>
                <a:schemeClr val="dk1"/>
              </a:solidFill>
              <a:latin typeface="Tw Cen MT" panose="020B0602020104020603" pitchFamily="34" charset="0"/>
              <a:sym typeface="Questrial"/>
            </a:endParaRPr>
          </a:p>
        </p:txBody>
      </p:sp>
      <p:sp>
        <p:nvSpPr>
          <p:cNvPr id="186" name="Google Shape;186;p8"/>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74</a:t>
            </a:fld>
            <a:endParaRPr sz="1190" b="1">
              <a:solidFill>
                <a:srgbClr val="FFFFFF"/>
              </a:solidFill>
              <a:latin typeface="Questrial"/>
              <a:ea typeface="Questrial"/>
              <a:cs typeface="Questrial"/>
              <a:sym typeface="Quest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fade">
                                      <p:cBhvr>
                                        <p:cTn id="7" dur="500"/>
                                        <p:tgtEl>
                                          <p:spTgt spid="1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xEl>
                                              <p:pRg st="1" end="1"/>
                                            </p:txEl>
                                          </p:spTgt>
                                        </p:tgtEl>
                                        <p:attrNameLst>
                                          <p:attrName>style.visibility</p:attrName>
                                        </p:attrNameLst>
                                      </p:cBhvr>
                                      <p:to>
                                        <p:strVal val="visible"/>
                                      </p:to>
                                    </p:set>
                                    <p:animEffect transition="in" filter="fade">
                                      <p:cBhvr>
                                        <p:cTn id="12" dur="500"/>
                                        <p:tgtEl>
                                          <p:spTgt spid="1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xEl>
                                              <p:pRg st="2" end="2"/>
                                            </p:txEl>
                                          </p:spTgt>
                                        </p:tgtEl>
                                        <p:attrNameLst>
                                          <p:attrName>style.visibility</p:attrName>
                                        </p:attrNameLst>
                                      </p:cBhvr>
                                      <p:to>
                                        <p:strVal val="visible"/>
                                      </p:to>
                                    </p:set>
                                    <p:animEffect transition="in" filter="fade">
                                      <p:cBhvr>
                                        <p:cTn id="17" dur="500"/>
                                        <p:tgtEl>
                                          <p:spTgt spid="1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5">
                                            <p:txEl>
                                              <p:pRg st="3" end="3"/>
                                            </p:txEl>
                                          </p:spTgt>
                                        </p:tgtEl>
                                        <p:attrNameLst>
                                          <p:attrName>style.visibility</p:attrName>
                                        </p:attrNameLst>
                                      </p:cBhvr>
                                      <p:to>
                                        <p:strVal val="visible"/>
                                      </p:to>
                                    </p:set>
                                    <p:animEffect transition="in" filter="fade">
                                      <p:cBhvr>
                                        <p:cTn id="22" dur="500"/>
                                        <p:tgtEl>
                                          <p:spTgt spid="1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5">
                                            <p:txEl>
                                              <p:pRg st="4" end="4"/>
                                            </p:txEl>
                                          </p:spTgt>
                                        </p:tgtEl>
                                        <p:attrNameLst>
                                          <p:attrName>style.visibility</p:attrName>
                                        </p:attrNameLst>
                                      </p:cBhvr>
                                      <p:to>
                                        <p:strVal val="visible"/>
                                      </p:to>
                                    </p:set>
                                    <p:animEffect transition="in" filter="fade">
                                      <p:cBhvr>
                                        <p:cTn id="27" dur="500"/>
                                        <p:tgtEl>
                                          <p:spTgt spid="1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5">
                                            <p:txEl>
                                              <p:pRg st="5" end="5"/>
                                            </p:txEl>
                                          </p:spTgt>
                                        </p:tgtEl>
                                        <p:attrNameLst>
                                          <p:attrName>style.visibility</p:attrName>
                                        </p:attrNameLst>
                                      </p:cBhvr>
                                      <p:to>
                                        <p:strVal val="visible"/>
                                      </p:to>
                                    </p:set>
                                    <p:animEffect transition="in" filter="fade">
                                      <p:cBhvr>
                                        <p:cTn id="32" dur="500"/>
                                        <p:tgtEl>
                                          <p:spTgt spid="1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612648" y="762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600" b="0" i="0" u="none" strike="noStrike" cap="none" dirty="0">
                <a:solidFill>
                  <a:schemeClr val="dk2"/>
                </a:solidFill>
                <a:latin typeface="Questrial"/>
                <a:ea typeface="Questrial"/>
                <a:cs typeface="Questrial"/>
                <a:sym typeface="Questrial"/>
              </a:rPr>
              <a:t>Characteristics of Programming Languages (</a:t>
            </a:r>
            <a:r>
              <a:rPr lang="en-US" sz="3600" b="0" i="0" u="none" strike="noStrike" cap="none" dirty="0" err="1">
                <a:solidFill>
                  <a:schemeClr val="dk2"/>
                </a:solidFill>
                <a:latin typeface="Questrial"/>
                <a:ea typeface="Questrial"/>
                <a:cs typeface="Questrial"/>
                <a:sym typeface="Questrial"/>
              </a:rPr>
              <a:t>Cont</a:t>
            </a:r>
            <a:r>
              <a:rPr lang="en-US" sz="3600" b="0" i="0" u="none" strike="noStrike" cap="none" dirty="0">
                <a:solidFill>
                  <a:schemeClr val="dk2"/>
                </a:solidFill>
                <a:latin typeface="Questrial"/>
                <a:ea typeface="Questrial"/>
                <a:cs typeface="Questrial"/>
                <a:sym typeface="Questrial"/>
              </a:rPr>
              <a:t>…)</a:t>
            </a:r>
            <a:endParaRPr sz="3600" b="0" i="0" u="none" strike="noStrike" cap="none" dirty="0">
              <a:solidFill>
                <a:schemeClr val="dk2"/>
              </a:solidFill>
              <a:latin typeface="Questrial"/>
              <a:ea typeface="Questrial"/>
              <a:cs typeface="Questrial"/>
              <a:sym typeface="Questrial"/>
            </a:endParaRPr>
          </a:p>
        </p:txBody>
      </p:sp>
      <p:sp>
        <p:nvSpPr>
          <p:cNvPr id="192" name="Google Shape;192;p9"/>
          <p:cNvSpPr txBox="1">
            <a:spLocks noGrp="1"/>
          </p:cNvSpPr>
          <p:nvPr>
            <p:ph type="body" idx="1"/>
          </p:nvPr>
        </p:nvSpPr>
        <p:spPr>
          <a:xfrm>
            <a:off x="612648" y="1804916"/>
            <a:ext cx="8153400" cy="4495800"/>
          </a:xfrm>
          <a:prstGeom prst="rect">
            <a:avLst/>
          </a:prstGeom>
          <a:noFill/>
          <a:ln>
            <a:noFill/>
          </a:ln>
        </p:spPr>
        <p:txBody>
          <a:bodyPr spcFirstLastPara="1" wrap="square" lIns="91425" tIns="45700" rIns="91425" bIns="45700" anchor="t" anchorCtr="0">
            <a:noAutofit/>
          </a:bodyPr>
          <a:lstStyle/>
          <a:p>
            <a:pPr marL="319088" marR="0" lvl="0" indent="-319088" algn="just" rtl="0">
              <a:lnSpc>
                <a:spcPct val="100000"/>
              </a:lnSpc>
              <a:spcBef>
                <a:spcPts val="0"/>
              </a:spcBef>
              <a:spcAft>
                <a:spcPts val="0"/>
              </a:spcAft>
              <a:buClr>
                <a:schemeClr val="accent2"/>
              </a:buClr>
              <a:buSzPts val="1440"/>
              <a:buFont typeface="Noto Sans Symbols"/>
              <a:buChar char="◻"/>
            </a:pPr>
            <a:r>
              <a:rPr lang="en-US" sz="2400" b="0" i="0" u="none" strike="noStrike" cap="none" dirty="0">
                <a:solidFill>
                  <a:schemeClr val="dk1"/>
                </a:solidFill>
                <a:latin typeface="Tw Cen MT" panose="020B0602020104020603" pitchFamily="34" charset="0"/>
                <a:sym typeface="Questrial"/>
              </a:rPr>
              <a:t>Several programming constructs supported by the language must match well with the application area it is being used for.</a:t>
            </a:r>
            <a:endParaRPr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400" b="0" i="0" u="none" strike="noStrike" cap="none" dirty="0">
                <a:solidFill>
                  <a:schemeClr val="dk1"/>
                </a:solidFill>
                <a:latin typeface="Tw Cen MT" panose="020B0602020104020603" pitchFamily="34" charset="0"/>
                <a:sym typeface="Questrial"/>
              </a:rPr>
              <a:t>The programs developed in the language must make efficient use of memory as well as other computer resources.</a:t>
            </a:r>
            <a:endParaRPr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400" b="0" i="0" u="none" strike="noStrike" cap="none" dirty="0">
                <a:solidFill>
                  <a:schemeClr val="dk1"/>
                </a:solidFill>
                <a:latin typeface="Tw Cen MT" panose="020B0602020104020603" pitchFamily="34" charset="0"/>
                <a:sym typeface="Questrial"/>
              </a:rPr>
              <a:t>The language must provide necessary tools for development, testing, debugging, and maintenance of a program. All these tools must be incorporated into a single environment known as Integrated Development Environment (IDE), which enables the programmer to use them easily.</a:t>
            </a:r>
            <a:endParaRPr dirty="0">
              <a:latin typeface="Tw Cen MT" panose="020B0602020104020603" pitchFamily="34" charset="0"/>
            </a:endParaRPr>
          </a:p>
          <a:p>
            <a:pPr marL="319088" marR="0" lvl="0" indent="-319088" algn="just" rtl="0">
              <a:lnSpc>
                <a:spcPct val="100000"/>
              </a:lnSpc>
              <a:spcBef>
                <a:spcPts val="700"/>
              </a:spcBef>
              <a:spcAft>
                <a:spcPts val="0"/>
              </a:spcAft>
              <a:buClr>
                <a:schemeClr val="accent2"/>
              </a:buClr>
              <a:buSzPts val="1440"/>
              <a:buFont typeface="Noto Sans Symbols"/>
              <a:buChar char="◻"/>
            </a:pPr>
            <a:r>
              <a:rPr lang="en-US" sz="2400" b="0" i="0" u="none" strike="noStrike" cap="none" dirty="0">
                <a:solidFill>
                  <a:schemeClr val="dk1"/>
                </a:solidFill>
                <a:latin typeface="Tw Cen MT" panose="020B0602020104020603" pitchFamily="34" charset="0"/>
                <a:sym typeface="Questrial"/>
              </a:rPr>
              <a:t>The language must be consistent in terms of both syntax and semantics.</a:t>
            </a:r>
            <a:endParaRPr dirty="0">
              <a:latin typeface="Tw Cen MT" panose="020B0602020104020603" pitchFamily="34" charset="0"/>
            </a:endParaRPr>
          </a:p>
          <a:p>
            <a:pPr marL="319088" marR="0" lvl="0" indent="-227648" algn="l" rtl="0">
              <a:lnSpc>
                <a:spcPct val="100000"/>
              </a:lnSpc>
              <a:spcBef>
                <a:spcPts val="700"/>
              </a:spcBef>
              <a:spcAft>
                <a:spcPts val="0"/>
              </a:spcAft>
              <a:buClr>
                <a:schemeClr val="accent2"/>
              </a:buClr>
              <a:buSzPts val="1440"/>
              <a:buFont typeface="Noto Sans Symbols"/>
              <a:buNone/>
            </a:pPr>
            <a:endParaRPr sz="2400" b="0" i="0" u="none" strike="noStrike" cap="none" dirty="0">
              <a:solidFill>
                <a:schemeClr val="dk1"/>
              </a:solidFill>
              <a:latin typeface="Tw Cen MT" panose="020B0602020104020603" pitchFamily="34" charset="0"/>
              <a:sym typeface="Questrial"/>
            </a:endParaRPr>
          </a:p>
        </p:txBody>
      </p:sp>
      <p:sp>
        <p:nvSpPr>
          <p:cNvPr id="193" name="Google Shape;193;p9"/>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75</a:t>
            </a:fld>
            <a:endParaRPr sz="1190" b="1">
              <a:solidFill>
                <a:srgbClr val="FFFFFF"/>
              </a:solidFill>
              <a:latin typeface="Questrial"/>
              <a:ea typeface="Questrial"/>
              <a:cs typeface="Questrial"/>
              <a:sym typeface="Quest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Effect transition="in" filter="fade">
                                      <p:cBhvr>
                                        <p:cTn id="7" dur="500"/>
                                        <p:tgtEl>
                                          <p:spTgt spid="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1" end="1"/>
                                            </p:txEl>
                                          </p:spTgt>
                                        </p:tgtEl>
                                        <p:attrNameLst>
                                          <p:attrName>style.visibility</p:attrName>
                                        </p:attrNameLst>
                                      </p:cBhvr>
                                      <p:to>
                                        <p:strVal val="visible"/>
                                      </p:to>
                                    </p:set>
                                    <p:animEffect transition="in" filter="fade">
                                      <p:cBhvr>
                                        <p:cTn id="12" dur="500"/>
                                        <p:tgtEl>
                                          <p:spTgt spid="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2" end="2"/>
                                            </p:txEl>
                                          </p:spTgt>
                                        </p:tgtEl>
                                        <p:attrNameLst>
                                          <p:attrName>style.visibility</p:attrName>
                                        </p:attrNameLst>
                                      </p:cBhvr>
                                      <p:to>
                                        <p:strVal val="visible"/>
                                      </p:to>
                                    </p:set>
                                    <p:animEffect transition="in" filter="fade">
                                      <p:cBhvr>
                                        <p:cTn id="17" dur="500"/>
                                        <p:tgtEl>
                                          <p:spTgt spid="1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3" end="3"/>
                                            </p:txEl>
                                          </p:spTgt>
                                        </p:tgtEl>
                                        <p:attrNameLst>
                                          <p:attrName>style.visibility</p:attrName>
                                        </p:attrNameLst>
                                      </p:cBhvr>
                                      <p:to>
                                        <p:strVal val="visible"/>
                                      </p:to>
                                    </p:set>
                                    <p:animEffect transition="in" filter="fade">
                                      <p:cBhvr>
                                        <p:cTn id="22" dur="500"/>
                                        <p:tgtEl>
                                          <p:spTgt spid="1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4" end="4"/>
                                            </p:txEl>
                                          </p:spTgt>
                                        </p:tgtEl>
                                        <p:attrNameLst>
                                          <p:attrName>style.visibility</p:attrName>
                                        </p:attrNameLst>
                                      </p:cBhvr>
                                      <p:to>
                                        <p:strVal val="visible"/>
                                      </p:to>
                                    </p:set>
                                    <p:animEffect transition="in" filter="fade">
                                      <p:cBhvr>
                                        <p:cTn id="27" dur="500"/>
                                        <p:tgtEl>
                                          <p:spTgt spid="1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a:t>
            </a:fld>
            <a:endParaRPr lang="en-US"/>
          </a:p>
        </p:txBody>
      </p:sp>
      <p:sp>
        <p:nvSpPr>
          <p:cNvPr id="7" name="Title 1"/>
          <p:cNvSpPr>
            <a:spLocks noGrp="1"/>
          </p:cNvSpPr>
          <p:nvPr>
            <p:ph type="title"/>
          </p:nvPr>
        </p:nvSpPr>
        <p:spPr>
          <a:xfrm>
            <a:off x="612648" y="228600"/>
            <a:ext cx="8153400" cy="990600"/>
          </a:xfrm>
        </p:spPr>
        <p:txBody>
          <a:bodyPr/>
          <a:lstStyle/>
          <a:p>
            <a:r>
              <a:rPr lang="en-GB" altLang="en-US" sz="3600" dirty="0"/>
              <a:t>How do We Solve Problems?</a:t>
            </a:r>
            <a:endParaRPr lang="en-US" sz="3600" dirty="0"/>
          </a:p>
        </p:txBody>
      </p:sp>
      <p:sp>
        <p:nvSpPr>
          <p:cNvPr id="8" name="Content Placeholder 2"/>
          <p:cNvSpPr>
            <a:spLocks noGrp="1"/>
          </p:cNvSpPr>
          <p:nvPr>
            <p:ph idx="1"/>
          </p:nvPr>
        </p:nvSpPr>
        <p:spPr>
          <a:xfrm>
            <a:off x="612648" y="1676400"/>
            <a:ext cx="8153400" cy="5029200"/>
          </a:xfrm>
        </p:spPr>
        <p:txBody>
          <a:bodyPr>
            <a:normAutofit/>
          </a:bodyPr>
          <a:lstStyle/>
          <a:p>
            <a:pPr algn="just">
              <a:lnSpc>
                <a:spcPct val="90000"/>
              </a:lnSpc>
            </a:pPr>
            <a:r>
              <a:rPr lang="en-GB" altLang="en-US" sz="2800" dirty="0">
                <a:latin typeface="Tw Cen MT" panose="020B0602020104020603" pitchFamily="34" charset="0"/>
              </a:rPr>
              <a:t>We need to THINK! </a:t>
            </a:r>
          </a:p>
          <a:p>
            <a:pPr algn="just">
              <a:lnSpc>
                <a:spcPct val="90000"/>
              </a:lnSpc>
            </a:pPr>
            <a:r>
              <a:rPr lang="en-GB" altLang="en-US" sz="2800" dirty="0">
                <a:latin typeface="Tw Cen MT" panose="020B0602020104020603" pitchFamily="34" charset="0"/>
              </a:rPr>
              <a:t>We need to engage in one or more of the following types of thinking:</a:t>
            </a:r>
          </a:p>
          <a:p>
            <a:pPr lvl="1" algn="just">
              <a:lnSpc>
                <a:spcPct val="90000"/>
              </a:lnSpc>
            </a:pPr>
            <a:r>
              <a:rPr lang="en-GB" altLang="en-US" sz="2400" b="1" dirty="0">
                <a:latin typeface="Tw Cen MT" panose="020B0602020104020603" pitchFamily="34" charset="0"/>
              </a:rPr>
              <a:t>Logical reasoning</a:t>
            </a:r>
            <a:r>
              <a:rPr lang="en-GB" altLang="en-US" sz="2400" dirty="0">
                <a:latin typeface="Tw Cen MT" panose="020B0602020104020603" pitchFamily="34" charset="0"/>
              </a:rPr>
              <a:t> </a:t>
            </a:r>
            <a:endParaRPr lang="en-GB" altLang="en-US" sz="2400" i="1" dirty="0">
              <a:latin typeface="Tw Cen MT" panose="020B0602020104020603" pitchFamily="34" charset="0"/>
            </a:endParaRPr>
          </a:p>
          <a:p>
            <a:pPr lvl="1" algn="just">
              <a:lnSpc>
                <a:spcPct val="90000"/>
              </a:lnSpc>
            </a:pPr>
            <a:r>
              <a:rPr lang="en-GB" altLang="en-US" sz="2400" b="1" dirty="0">
                <a:latin typeface="Tw Cen MT" panose="020B0602020104020603" pitchFamily="34" charset="0"/>
              </a:rPr>
              <a:t>Mathematical reasoning</a:t>
            </a:r>
            <a:r>
              <a:rPr lang="en-GB" altLang="en-US" sz="2400" dirty="0">
                <a:latin typeface="Tw Cen MT" panose="020B0602020104020603" pitchFamily="34" charset="0"/>
              </a:rPr>
              <a:t> </a:t>
            </a:r>
          </a:p>
          <a:p>
            <a:pPr lvl="1" algn="just">
              <a:lnSpc>
                <a:spcPct val="90000"/>
              </a:lnSpc>
            </a:pPr>
            <a:r>
              <a:rPr lang="en-GB" altLang="en-US" sz="2400" b="1" dirty="0">
                <a:latin typeface="Tw Cen MT" panose="020B0602020104020603" pitchFamily="34" charset="0"/>
              </a:rPr>
              <a:t>Lateral thinking</a:t>
            </a:r>
            <a:r>
              <a:rPr lang="en-GB" altLang="en-US" sz="2400" dirty="0">
                <a:latin typeface="Tw Cen MT" panose="020B0602020104020603" pitchFamily="34" charset="0"/>
              </a:rPr>
              <a:t> </a:t>
            </a:r>
            <a:endParaRPr lang="en-GB" altLang="en-US" sz="2400" i="1" dirty="0">
              <a:latin typeface="Tw Cen MT" panose="020B0602020104020603" pitchFamily="34" charset="0"/>
            </a:endParaRPr>
          </a:p>
          <a:p>
            <a:pPr algn="just">
              <a:lnSpc>
                <a:spcPct val="90000"/>
              </a:lnSpc>
            </a:pPr>
            <a:r>
              <a:rPr lang="en-GB" altLang="en-US" sz="2800" dirty="0">
                <a:latin typeface="Tw Cen MT" panose="020B0602020104020603" pitchFamily="34" charset="0"/>
              </a:rPr>
              <a:t> Problem solving is easier if we employ a </a:t>
            </a:r>
            <a:r>
              <a:rPr lang="en-GB" altLang="en-US" sz="2800" b="1" dirty="0">
                <a:latin typeface="Tw Cen MT" panose="020B0602020104020603" pitchFamily="34" charset="0"/>
              </a:rPr>
              <a:t>problem solving framework </a:t>
            </a:r>
            <a:r>
              <a:rPr lang="en-GB" altLang="en-US" sz="2800" dirty="0">
                <a:latin typeface="Tw Cen MT" panose="020B0602020104020603" pitchFamily="34" charset="0"/>
              </a:rPr>
              <a:t>and an appropriate</a:t>
            </a:r>
            <a:r>
              <a:rPr lang="en-GB" altLang="en-US" sz="2800" b="1" dirty="0">
                <a:latin typeface="Tw Cen MT" panose="020B0602020104020603" pitchFamily="34" charset="0"/>
              </a:rPr>
              <a:t> problem solving strategy to </a:t>
            </a:r>
            <a:r>
              <a:rPr lang="en-GB" altLang="en-US" sz="2800" dirty="0">
                <a:latin typeface="Tw Cen MT" panose="020B0602020104020603" pitchFamily="34" charset="0"/>
              </a:rPr>
              <a:t>aid us.</a:t>
            </a:r>
          </a:p>
          <a:p>
            <a:endParaRPr lang="en-US" sz="2800" dirty="0">
              <a:latin typeface="Tw Cen MT" panose="020B0602020104020603" pitchFamily="34" charset="0"/>
            </a:endParaRPr>
          </a:p>
        </p:txBody>
      </p:sp>
    </p:spTree>
    <p:extLst>
      <p:ext uri="{BB962C8B-B14F-4D97-AF65-F5344CB8AC3E}">
        <p14:creationId xmlns:p14="http://schemas.microsoft.com/office/powerpoint/2010/main" val="324111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9</a:t>
            </a:fld>
            <a:endParaRPr lang="en-US"/>
          </a:p>
        </p:txBody>
      </p:sp>
      <p:sp>
        <p:nvSpPr>
          <p:cNvPr id="7" name="Title 1"/>
          <p:cNvSpPr>
            <a:spLocks noGrp="1"/>
          </p:cNvSpPr>
          <p:nvPr>
            <p:ph type="title"/>
          </p:nvPr>
        </p:nvSpPr>
        <p:spPr>
          <a:xfrm>
            <a:off x="533400" y="261257"/>
            <a:ext cx="8153400" cy="990600"/>
          </a:xfrm>
        </p:spPr>
        <p:txBody>
          <a:bodyPr/>
          <a:lstStyle/>
          <a:p>
            <a:r>
              <a:rPr lang="en-GB" altLang="en-US" sz="3600" dirty="0"/>
              <a:t>A Problem Solving Framework</a:t>
            </a:r>
            <a:endParaRPr lang="en-US" sz="3600" dirty="0"/>
          </a:p>
        </p:txBody>
      </p:sp>
      <p:sp>
        <p:nvSpPr>
          <p:cNvPr id="9" name="Content Placeholder 2"/>
          <p:cNvSpPr>
            <a:spLocks noGrp="1"/>
          </p:cNvSpPr>
          <p:nvPr>
            <p:ph idx="1"/>
          </p:nvPr>
        </p:nvSpPr>
        <p:spPr>
          <a:xfrm>
            <a:off x="612648" y="1600200"/>
            <a:ext cx="8153400" cy="5029200"/>
          </a:xfrm>
        </p:spPr>
        <p:txBody>
          <a:bodyPr>
            <a:normAutofit/>
          </a:bodyPr>
          <a:lstStyle/>
          <a:p>
            <a:pPr algn="just"/>
            <a:r>
              <a:rPr lang="en-GB" altLang="en-US" sz="2400" dirty="0">
                <a:latin typeface="Tw Cen MT" panose="020B0602020104020603" pitchFamily="34" charset="0"/>
              </a:rPr>
              <a:t>An outline framework for problem solving: </a:t>
            </a:r>
          </a:p>
          <a:p>
            <a:pPr marL="628650" lvl="1" algn="just">
              <a:buFontTx/>
              <a:buAutoNum type="arabicPeriod"/>
            </a:pPr>
            <a:r>
              <a:rPr lang="en-GB" altLang="en-US" sz="2400" dirty="0">
                <a:latin typeface="Tw Cen MT" panose="020B0602020104020603" pitchFamily="34" charset="0"/>
              </a:rPr>
              <a:t>Understand the problem</a:t>
            </a:r>
          </a:p>
          <a:p>
            <a:pPr marL="628650" lvl="1" algn="just">
              <a:buFontTx/>
              <a:buAutoNum type="arabicPeriod"/>
            </a:pPr>
            <a:r>
              <a:rPr lang="en-GB" altLang="en-US" sz="2400" dirty="0">
                <a:latin typeface="Tw Cen MT" panose="020B0602020104020603" pitchFamily="34" charset="0"/>
              </a:rPr>
              <a:t>Devise a plan to solve the problem</a:t>
            </a:r>
          </a:p>
          <a:p>
            <a:pPr marL="628650" lvl="1" algn="just">
              <a:buFontTx/>
              <a:buAutoNum type="arabicPeriod"/>
            </a:pPr>
            <a:r>
              <a:rPr lang="en-GB" altLang="en-US" sz="2400" dirty="0">
                <a:latin typeface="Tw Cen MT" panose="020B0602020104020603" pitchFamily="34" charset="0"/>
              </a:rPr>
              <a:t>Carry out the plan </a:t>
            </a:r>
          </a:p>
          <a:p>
            <a:pPr marL="628650" lvl="1" algn="just">
              <a:buFontTx/>
              <a:buAutoNum type="arabicPeriod"/>
            </a:pPr>
            <a:r>
              <a:rPr lang="en-GB" altLang="en-US" sz="2400" dirty="0">
                <a:latin typeface="Tw Cen MT" panose="020B0602020104020603" pitchFamily="34" charset="0"/>
              </a:rPr>
              <a:t>Assess the result</a:t>
            </a:r>
          </a:p>
          <a:p>
            <a:pPr marL="628650" lvl="1" algn="just">
              <a:buFontTx/>
              <a:buAutoNum type="arabicPeriod"/>
            </a:pPr>
            <a:r>
              <a:rPr lang="en-GB" altLang="en-US" sz="2400" dirty="0">
                <a:latin typeface="Tw Cen MT" panose="020B0602020104020603" pitchFamily="34" charset="0"/>
              </a:rPr>
              <a:t>Describe what has been learned from the process</a:t>
            </a:r>
          </a:p>
          <a:p>
            <a:pPr marL="628650" lvl="1" algn="just">
              <a:buFontTx/>
              <a:buAutoNum type="arabicPeriod"/>
            </a:pPr>
            <a:r>
              <a:rPr lang="en-GB" altLang="en-US" sz="2400" dirty="0">
                <a:latin typeface="Tw Cen MT" panose="020B0602020104020603" pitchFamily="34" charset="0"/>
              </a:rPr>
              <a:t>Document the solution. </a:t>
            </a:r>
          </a:p>
          <a:p>
            <a:pPr marL="355600" lvl="1" indent="0" algn="just">
              <a:buNone/>
            </a:pPr>
            <a:endParaRPr lang="en-GB" altLang="en-US" sz="2400" dirty="0">
              <a:latin typeface="Tw Cen MT" panose="020B0602020104020603" pitchFamily="34" charset="0"/>
            </a:endParaRPr>
          </a:p>
          <a:p>
            <a:pPr algn="just"/>
            <a:r>
              <a:rPr lang="en-GB" altLang="en-US" sz="2400" dirty="0">
                <a:latin typeface="Tw Cen MT" panose="020B0602020104020603" pitchFamily="34" charset="0"/>
              </a:rPr>
              <a:t>In Vickers, this framework is called the </a:t>
            </a:r>
            <a:r>
              <a:rPr lang="en-GB" altLang="en-US" sz="2400" b="1" dirty="0">
                <a:latin typeface="Tw Cen MT" panose="020B0602020104020603" pitchFamily="34" charset="0"/>
              </a:rPr>
              <a:t>How to Think Like a Programmer</a:t>
            </a:r>
            <a:r>
              <a:rPr lang="en-GB" altLang="en-US" sz="2400" dirty="0">
                <a:latin typeface="Tw Cen MT" panose="020B0602020104020603" pitchFamily="34" charset="0"/>
              </a:rPr>
              <a:t> (HTTLAP) approach to problem solving. </a:t>
            </a:r>
          </a:p>
          <a:p>
            <a:endParaRPr lang="en-GB" alt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726176242"/>
      </p:ext>
    </p:extLst>
  </p:cSld>
  <p:clrMapOvr>
    <a:masterClrMapping/>
  </p:clrMapOvr>
</p:sld>
</file>

<file path=ppt/theme/theme1.xml><?xml version="1.0" encoding="utf-8"?>
<a:theme xmlns:a="http://schemas.openxmlformats.org/drawingml/2006/main" name="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8428</Words>
  <Application>Microsoft Office PowerPoint</Application>
  <PresentationFormat>On-screen Show (4:3)</PresentationFormat>
  <Paragraphs>639</Paragraphs>
  <Slides>75</Slides>
  <Notes>46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75</vt:i4>
      </vt:variant>
    </vt:vector>
  </HeadingPairs>
  <TitlesOfParts>
    <vt:vector size="84" baseType="lpstr">
      <vt:lpstr>Wingdings</vt:lpstr>
      <vt:lpstr>Questrial</vt:lpstr>
      <vt:lpstr>Arial</vt:lpstr>
      <vt:lpstr>Times New Roman</vt:lpstr>
      <vt:lpstr>Noto Sans Symbols</vt:lpstr>
      <vt:lpstr>Tw Cen MT</vt:lpstr>
      <vt:lpstr>Calibri</vt:lpstr>
      <vt:lpstr>Median</vt:lpstr>
      <vt:lpstr>Median</vt:lpstr>
      <vt:lpstr>UNIT – II  Introduction to Problem Solving</vt:lpstr>
      <vt:lpstr>Unit 2 Contents</vt:lpstr>
      <vt:lpstr>Computer Programming– Three Stages</vt:lpstr>
      <vt:lpstr>Problem Solving, Algorithm Development  and Coding </vt:lpstr>
      <vt:lpstr>Contd…</vt:lpstr>
      <vt:lpstr>What is a Problem? </vt:lpstr>
      <vt:lpstr> When Can You Use a Problem Definition? </vt:lpstr>
      <vt:lpstr>How do We Solve Problems?</vt:lpstr>
      <vt:lpstr>A Problem Solving Framework</vt:lpstr>
      <vt:lpstr> Understanding the Problem </vt:lpstr>
      <vt:lpstr>Devise a plan to the solve the problem</vt:lpstr>
      <vt:lpstr>Carry Out the Plan</vt:lpstr>
      <vt:lpstr>Assessing the Results</vt:lpstr>
      <vt:lpstr>Contd…</vt:lpstr>
      <vt:lpstr>Describing What you have Learned</vt:lpstr>
      <vt:lpstr>Documenting the Solution</vt:lpstr>
      <vt:lpstr>Computer Problem-Solving</vt:lpstr>
      <vt:lpstr>The Interactions Between Problem-Solving Phases</vt:lpstr>
      <vt:lpstr>Conveying solution in a formal language</vt:lpstr>
      <vt:lpstr>Algorithm, Flowchart and Pseudo Code</vt:lpstr>
      <vt:lpstr>Algorithm, Flowchart and Pseudo Code</vt:lpstr>
      <vt:lpstr>What is an Algorithm?</vt:lpstr>
      <vt:lpstr>Algorithm</vt:lpstr>
      <vt:lpstr>Characteristics of  an Algorithm</vt:lpstr>
      <vt:lpstr>Example</vt:lpstr>
      <vt:lpstr>Example</vt:lpstr>
      <vt:lpstr>Contd…</vt:lpstr>
      <vt:lpstr>Generalized  Algorithm</vt:lpstr>
      <vt:lpstr>How to Make Algorithms Generalized</vt:lpstr>
      <vt:lpstr>Infinite Loop</vt:lpstr>
      <vt:lpstr>Avoiding Infinite Loops</vt:lpstr>
      <vt:lpstr>Different Ways to Represent an Algorithm</vt:lpstr>
      <vt:lpstr>Program Planning Tools</vt:lpstr>
      <vt:lpstr>Flowchart</vt:lpstr>
      <vt:lpstr>Flowchart</vt:lpstr>
      <vt:lpstr>Flowchart Symbols</vt:lpstr>
      <vt:lpstr>Flowchart Examples</vt:lpstr>
      <vt:lpstr>Flowchart Examples</vt:lpstr>
      <vt:lpstr>Draw flowchart to find the largest among three different numbers entered by user.</vt:lpstr>
      <vt:lpstr>Advantages and Limitations</vt:lpstr>
      <vt:lpstr>Pseudocodes </vt:lpstr>
      <vt:lpstr>Pseudo Code</vt:lpstr>
      <vt:lpstr>Example</vt:lpstr>
      <vt:lpstr>Advantages and Limitations</vt:lpstr>
      <vt:lpstr>Example:  Algorithm, Flowchart and Pseudo Code</vt:lpstr>
      <vt:lpstr>Case Study Algorithm and Flowchart to calculate slope of a line</vt:lpstr>
      <vt:lpstr>Case Study Algorithm and Flowchart to find factorial of a number</vt:lpstr>
      <vt:lpstr>Case Study Pseudo code to find factorial of a number</vt:lpstr>
      <vt:lpstr>Case Study Algorithm and Flowchart to find Fibonacci Series</vt:lpstr>
      <vt:lpstr>Case Study Flowchart for Snake and Ladder</vt:lpstr>
      <vt:lpstr>Case Study Flowchart for Tic-Tac-Toe</vt:lpstr>
      <vt:lpstr>Top down Design Approach</vt:lpstr>
      <vt:lpstr>Contd…</vt:lpstr>
      <vt:lpstr>Top down Design</vt:lpstr>
      <vt:lpstr>Top down Design</vt:lpstr>
      <vt:lpstr>Advantages of Top-down Design </vt:lpstr>
      <vt:lpstr>Bottom-up Design </vt:lpstr>
      <vt:lpstr>Bottom up Design</vt:lpstr>
      <vt:lpstr>Software Development Life Cycle (SDLC)</vt:lpstr>
      <vt:lpstr>Software Development Life Cycle (SDLC)</vt:lpstr>
      <vt:lpstr>Programming Paradigms</vt:lpstr>
      <vt:lpstr>Imperative Paradigm</vt:lpstr>
      <vt:lpstr>The von Neumann-Eckert Model</vt:lpstr>
      <vt:lpstr>Object-oriented (OO) Paradigm</vt:lpstr>
      <vt:lpstr>Contd…</vt:lpstr>
      <vt:lpstr>Functional Paradigm</vt:lpstr>
      <vt:lpstr>Functional vs Imperative</vt:lpstr>
      <vt:lpstr>Logic Paradigm</vt:lpstr>
      <vt:lpstr>Role of Programming Languages</vt:lpstr>
      <vt:lpstr>What is Programming Language</vt:lpstr>
      <vt:lpstr>What is Programming Language</vt:lpstr>
      <vt:lpstr>PowerPoint Presentation</vt:lpstr>
      <vt:lpstr>Need to Study Programming Language</vt:lpstr>
      <vt:lpstr>Characteristics of Programming Languages</vt:lpstr>
      <vt:lpstr>Characteristics of Programming Languages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  INTRODUCTION TO C</dc:title>
  <dc:creator>priyanka.gulhane</dc:creator>
  <cp:lastModifiedBy>Uma Pujeri</cp:lastModifiedBy>
  <cp:revision>58</cp:revision>
  <dcterms:modified xsi:type="dcterms:W3CDTF">2021-01-19T10:32:33Z</dcterms:modified>
</cp:coreProperties>
</file>