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Questrial" panose="020B0604020202020204" charset="0"/>
      <p:regular r:id="rId87"/>
    </p:embeddedFont>
    <p:embeddedFont>
      <p:font typeface="Trebuchet MS" panose="020B0603020202020204" pitchFamily="34" charset="0"/>
      <p:regular r:id="rId88"/>
      <p:bold r:id="rId89"/>
      <p:italic r:id="rId90"/>
      <p:boldItalic r:id="rId91"/>
    </p:embeddedFont>
    <p:embeddedFont>
      <p:font typeface="Verdana" panose="020B0604030504040204" pitchFamily="34" charset="0"/>
      <p:regular r:id="rId92"/>
      <p:bold r:id="rId93"/>
      <p:italic r:id="rId94"/>
      <p:boldItalic r:id="rId9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6" roundtripDataSignature="AMtx7mjpxQprJ2c840Bq3OFeOigrHch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9.fntdata"/><Relationship Id="rId95" Type="http://schemas.openxmlformats.org/officeDocument/2006/relationships/font" Target="fonts/font14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font" Target="fonts/font13.fntdata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6.fntdata"/><Relationship Id="rId61" Type="http://schemas.openxmlformats.org/officeDocument/2006/relationships/slide" Target="slides/slide59.xml"/><Relationship Id="rId82" Type="http://schemas.openxmlformats.org/officeDocument/2006/relationships/font" Target="fonts/font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2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1" name="Google Shape;57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9" name="Google Shape;5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6" name="Google Shape;58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1" name="Google Shape;60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2" name="Google Shape;64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7" name="Google Shape;65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5" name="Google Shape;66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2" name="Google Shape;67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7" name="Google Shape;68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4" name="Google Shape;69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1" name="Google Shape;70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0" name="Google Shape;71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0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0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80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Google Shape;23;p80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  <a:defRPr sz="26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Google Shape;24;p80"/>
          <p:cNvSpPr txBox="1">
            <a:spLocks noGrp="1"/>
          </p:cNvSpPr>
          <p:nvPr>
            <p:ph type="dt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0"/>
          <p:cNvSpPr txBox="1">
            <a:spLocks noGrp="1"/>
          </p:cNvSpPr>
          <p:nvPr>
            <p:ph type="ft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80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02519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" name="Google Shape;96;p90"/>
          <p:cNvSpPr txBox="1">
            <a:spLocks noGrp="1"/>
          </p:cNvSpPr>
          <p:nvPr>
            <p:ph type="body" idx="1"/>
          </p:nvPr>
        </p:nvSpPr>
        <p:spPr>
          <a:xfrm rot="5400000">
            <a:off x="2247900" y="-190499"/>
            <a:ext cx="4876800" cy="845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Google Shape;97;p9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90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90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1"/>
          <p:cNvSpPr/>
          <p:nvPr/>
        </p:nvSpPr>
        <p:spPr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1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1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5" name="Google Shape;105;p91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6" name="Google Shape;106;p91"/>
          <p:cNvSpPr txBox="1">
            <a:spLocks noGrp="1"/>
          </p:cNvSpPr>
          <p:nvPr>
            <p:ph type="dt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91"/>
          <p:cNvSpPr txBox="1">
            <a:spLocks noGrp="1"/>
          </p:cNvSpPr>
          <p:nvPr>
            <p:ph type="ft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91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2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02519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Google Shape;111;p92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9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9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Google Shape;39;p82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2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3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3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3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Google Shape;47;p8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Questrial"/>
              <a:buNone/>
              <a:defRPr sz="4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Google Shape;48;p8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3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83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02519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4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5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Google Shape;60;p85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Google Shape;61;p85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Google Shape;62;p85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Google Shape;63;p85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Google Shape;64;p8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8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5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6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02519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Google Shape;69;p8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6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87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87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8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Google Shape;78;p88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Google Shape;79;p88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Google Shape;80;p8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8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8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9"/>
          <p:cNvSpPr/>
          <p:nvPr/>
        </p:nvSpPr>
        <p:spPr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9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9"/>
          <p:cNvSpPr/>
          <p:nvPr/>
        </p:nvSpPr>
        <p:spPr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9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Google Shape;89;p89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estrial"/>
              <a:buNone/>
              <a:defRPr sz="2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Google Shape;90;p89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CFD7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Google Shape;91;p89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89"/>
          <p:cNvSpPr txBox="1">
            <a:spLocks noGrp="1"/>
          </p:cNvSpPr>
          <p:nvPr>
            <p:ph type="sldNum" idx="12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ftr" idx="11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02519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199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9"/>
          <p:cNvSpPr/>
          <p:nvPr/>
        </p:nvSpPr>
        <p:spPr>
          <a:xfrm>
            <a:off x="0" y="121920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9"/>
          <p:cNvSpPr/>
          <p:nvPr/>
        </p:nvSpPr>
        <p:spPr>
          <a:xfrm>
            <a:off x="590550" y="121920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79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79" descr="https://scontent-bom1-1.cdninstagram.com/vp/8923e2c79198b32fa65340b40c861791/5BACF7C9/t51.2885-19/s150x150/25021636_134077777379048_2853527330310062080_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7620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02519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Google Shape;29;p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199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28E6A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625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Google Shape;30;p81"/>
          <p:cNvSpPr txBox="1">
            <a:spLocks noGrp="1"/>
          </p:cNvSpPr>
          <p:nvPr>
            <p:ph type="ftr" idx="11"/>
          </p:nvPr>
        </p:nvSpPr>
        <p:spPr>
          <a:xfrm>
            <a:off x="3352800" y="64770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1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1"/>
          <p:cNvSpPr/>
          <p:nvPr/>
        </p:nvSpPr>
        <p:spPr>
          <a:xfrm>
            <a:off x="0" y="121920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1"/>
          <p:cNvSpPr/>
          <p:nvPr/>
        </p:nvSpPr>
        <p:spPr>
          <a:xfrm>
            <a:off x="590550" y="121920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1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81" descr="https://scontent-bom1-1.cdninstagram.com/vp/8923e2c79198b32fa65340b40c861791/5BACF7C9/t51.2885-19/s150x150/25021636_134077777379048_2853527330310062080_n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53400" y="7620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533400" y="1981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UNIT – II</a:t>
            </a:r>
            <a:br>
              <a:rPr lang="en-US"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4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INTRODUCTION TO C</a:t>
            </a:r>
            <a:endParaRPr sz="44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xfrm>
            <a:off x="2362200" y="6019800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Subject : Computer Programming</a:t>
            </a:r>
            <a:endParaRPr sz="2600" b="0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76200" y="3886200"/>
            <a:ext cx="8915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852985" y="6019800"/>
            <a:ext cx="150921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FYBTECH</a:t>
            </a:r>
            <a:endParaRPr sz="2600" b="0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2" name="Google Shape;122;p1" descr="https://scontent-bom1-1.cdninstagram.com/vp/8923e2c79198b32fa65340b40c861791/5BACF7C9/t51.2885-19/s150x150/25021636_134077777379048_2853527330310062080_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4800" y="95250"/>
            <a:ext cx="1123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History and Features of C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Dennis Ritchie is the creator of C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⬜"/>
            </a:pPr>
            <a:r>
              <a:rPr lang="en-US" sz="2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Created at Bell Laboratories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Portable Language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⬜"/>
            </a:pPr>
            <a:r>
              <a:rPr lang="en-US" sz="2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C language is machine independent. Source Code written using C can be compiled on any machine(i.e. platform independant)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Structured Language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⬜"/>
            </a:pPr>
            <a:r>
              <a:rPr lang="en-US" sz="2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problem is solved using a divide and conquer approach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Constants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❑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 Constant is a value that never changes during program execution.</a:t>
            </a:r>
            <a:endParaRPr/>
          </a:p>
          <a:p>
            <a:pPr marL="319088" marR="0" lvl="0" indent="-20859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❑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Constants are given name and are referred by the given name.</a:t>
            </a:r>
            <a:endParaRPr/>
          </a:p>
          <a:p>
            <a:pPr marL="319088" marR="0" lvl="0" indent="-20859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	Ex. PI=3.142</a:t>
            </a: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7" name="Google Shape;207;p11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Variables</a:t>
            </a:r>
            <a:r>
              <a:rPr lang="en-US" sz="3600" b="1" i="0" u="none" strike="noStrike" cap="none">
                <a:solidFill>
                  <a:srgbClr val="0065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Hold the data in your program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 variable is an entity that can change during program execution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Rules for Variable Names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The first character in variable name must be an alphabet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No other special character except underscore is allowed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No blanks or commas are allowed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Variable names are case sensitive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Keywords cannot be used as variable names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Syntax : datatype varname;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1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Variables (cont’d)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 :   int a; -----variable declaration                                                    int a=10----var definition</a:t>
            </a:r>
            <a:endParaRPr/>
          </a:p>
          <a:p>
            <a:pPr marL="319088" marR="0" lvl="0" indent="-19716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304800" y="3810000"/>
            <a:ext cx="1524000" cy="175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381000" y="3733800"/>
            <a:ext cx="4572000" cy="189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amount_in$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2many	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names 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	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ones?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iTotal</a:t>
            </a:r>
            <a:endParaRPr sz="18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2438400" y="3657600"/>
            <a:ext cx="3048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3"/>
          <p:cNvCxnSpPr/>
          <p:nvPr/>
        </p:nvCxnSpPr>
        <p:spPr>
          <a:xfrm rot="10800000" flipH="1">
            <a:off x="1828800" y="4572000"/>
            <a:ext cx="6858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Program Structure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sample C Program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#include&lt;stdio.h&gt;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 main()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 a;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--other statements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2" name="Google Shape;232;p1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Header Files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8" name="Google Shape;238;p1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files that are specified in the include section is called as header file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These are precompiled files that has some functions defined in them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functions can be called in the program by supplying parameters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Header file is given an extension .h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 Source file is given an extension .c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9" name="Google Shape;239;p1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is the purpose of header file in C?</a:t>
            </a:r>
            <a:endParaRPr sz="36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 </a:t>
            </a:r>
            <a:r>
              <a:rPr lang="en-US" sz="29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header file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is a </a:t>
            </a:r>
            <a:r>
              <a:rPr lang="en-US" sz="29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file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with extension .h which contains </a:t>
            </a:r>
            <a:r>
              <a:rPr lang="en-US" sz="29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function declarations and macro definitions to be shared between several source </a:t>
            </a:r>
            <a:r>
              <a:rPr lang="en-US" sz="29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files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Header file is used in the program by including it, with the C preprocessing directive ' #include '.</a:t>
            </a:r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Main Function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is the entry point of a program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a file is executed, the start point is the main function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From main function the flow goes as per the programmers choice.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There may or may not be other functions written by user in a program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Main function is compulsory for any c program</a:t>
            </a:r>
            <a:endParaRPr/>
          </a:p>
          <a:p>
            <a:pPr marL="319088" marR="0" lvl="0" indent="-19716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3" name="Google Shape;253;p17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Writing the first program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Google Shape;259;p1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#include&lt;stdio.h&gt;          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header file</a:t>
            </a:r>
            <a:endParaRPr/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 main()             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main function</a:t>
            </a:r>
            <a:endParaRPr sz="3200" b="0" i="0" u="none" strike="noStrike" cap="none">
              <a:solidFill>
                <a:srgbClr val="00B05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endParaRPr/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printf(“Hello”);</a:t>
            </a:r>
            <a:endParaRPr/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return 0;</a:t>
            </a:r>
            <a:endParaRPr/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program prints Hello on the screen when we execute it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Google Shape;260;p1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61" name="Google Shape;261;p18"/>
          <p:cNvCxnSpPr/>
          <p:nvPr/>
        </p:nvCxnSpPr>
        <p:spPr>
          <a:xfrm rot="10800000">
            <a:off x="2590800" y="2362200"/>
            <a:ext cx="990600" cy="0"/>
          </a:xfrm>
          <a:prstGeom prst="straightConnector1">
            <a:avLst/>
          </a:prstGeom>
          <a:noFill/>
          <a:ln w="100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2" name="Google Shape;262;p18"/>
          <p:cNvCxnSpPr/>
          <p:nvPr/>
        </p:nvCxnSpPr>
        <p:spPr>
          <a:xfrm rot="10800000">
            <a:off x="3733800" y="1828800"/>
            <a:ext cx="990600" cy="0"/>
          </a:xfrm>
          <a:prstGeom prst="straightConnector1">
            <a:avLst/>
          </a:prstGeom>
          <a:noFill/>
          <a:ln w="100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Running a C Program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a program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Save it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Compile the program – This will generate an exe file (executable)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Run the program (Actually the exe created out of compilation will run and not the .c file)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 different compiler we have different option for compiling and running. We give only the concepts.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Google Shape;269;p19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Contents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Role of programming languages, Need to study programming languages, Characteristics of Programming Languages, Fundamentals of C-Programming - Character Set, Identifiers and keywords, Data types, Constants, Variables, Operators, Expression, statements, Library Functions, Pre-processor directives.  Data Input and Output, Control Structures- Decision making,- if, if else, switch, Control Structures- Iterative- while ,do-while, for, break and continue statements,  Structure of C program, Coding conventions.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sz="119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Comments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612648" y="14478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Comments are used to document programs and improve readability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 C a comment will start with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/*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and ends with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Syntax: </a:t>
            </a:r>
            <a:r>
              <a:rPr lang="en-US" sz="2000" b="1" i="0" u="none" strike="noStrike" cap="none">
                <a:solidFill>
                  <a:srgbClr val="818181"/>
                </a:solidFill>
                <a:latin typeface="Courier"/>
                <a:ea typeface="Courier"/>
                <a:cs typeface="Courier"/>
                <a:sym typeface="Courier"/>
              </a:rPr>
              <a:t>/* Comments 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/*This is a single line comment 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/* This is a multi line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   comment in C 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/****************************************************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* This style of commenting is used for functions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****************************************************/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Only C style comments should be used</a:t>
            </a:r>
            <a:endParaRPr/>
          </a:p>
          <a:p>
            <a:pPr marL="319088" marR="0" lvl="0" indent="-2428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File Header Block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612648" y="14478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All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 files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must contain at the beginning of file, a section providing information about the source or the header file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/*********************************************************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File : &lt;filename&gt;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Description : &lt;description&gt;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Author : &lt;author&gt;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Date : &lt;Date&gt;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*********************************************************/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File Footer Block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All files should have this footer at the end of the file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/*********************************************************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End of &lt;filename&gt;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*********************************************************/</a:t>
            </a:r>
            <a:endParaRPr sz="1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3" name="Google Shape;283;p21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Indentation of Code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Indentation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is the practice by Software Engineers to use spaces or tabs consistently in every line of code to group lines together based on their scope for easy readability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 indented code looks better and can be understood easily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code in any line should not exceed 80 columns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Compiler and Linker Errors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a program does not follow the syntax of a language then the compiler raises errors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Missing semicolon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When the linker is not able to find a piece of code the linker errors are generated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Variable or function referenced, but not defined anywhere in code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0" name="Google Shape;290;p2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Data Types 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Data types determine the following: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❑"/>
            </a:pPr>
            <a:r>
              <a:rPr lang="en-US" sz="17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Type of data stored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❑"/>
            </a:pPr>
            <a:r>
              <a:rPr lang="en-US" sz="17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Number of bytes it occupies in memory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❑"/>
            </a:pPr>
            <a:r>
              <a:rPr lang="en-US" sz="17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Range of data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❑"/>
            </a:pPr>
            <a:r>
              <a:rPr lang="en-US" sz="17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Operations that can be performed on the data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 supports the following data types: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int – for storing whole numbers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char – for storing character values, represents a single character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float – for storing fractional values</a:t>
            </a:r>
            <a:endParaRPr/>
          </a:p>
          <a:p>
            <a:pPr marL="639763" marR="0" lvl="1" indent="-27305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double – for storing fractional values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CD3300"/>
                </a:solidFill>
                <a:latin typeface="Courier"/>
                <a:ea typeface="Courier"/>
                <a:cs typeface="Courier"/>
                <a:sym typeface="Courier"/>
              </a:rPr>
              <a:t>Note:     float can store up to 6 digits of precision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CD3300"/>
                </a:solidFill>
                <a:latin typeface="Courier"/>
                <a:ea typeface="Courier"/>
                <a:cs typeface="Courier"/>
                <a:sym typeface="Courier"/>
              </a:rPr>
              <a:t>		  double can store up to 12 digits of precision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7" name="Google Shape;297;p23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3" name="Google Shape;303;p2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 supports the following modifiers along with data types:</a:t>
            </a:r>
            <a:endParaRPr/>
          </a:p>
          <a:p>
            <a:pPr marL="639763" marR="0" lvl="1" indent="-273050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⬜"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short</a:t>
            </a:r>
            <a:endParaRPr/>
          </a:p>
          <a:p>
            <a:pPr marL="639763" marR="0" lvl="1" indent="-273050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⬜"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endParaRPr/>
          </a:p>
          <a:p>
            <a:pPr marL="639763" marR="0" lvl="1" indent="-273050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⬜"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signed</a:t>
            </a:r>
            <a:endParaRPr/>
          </a:p>
          <a:p>
            <a:pPr marL="639763" marR="0" lvl="1" indent="-273050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⬜"/>
            </a:pPr>
            <a:r>
              <a:rPr lang="en-US" sz="25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unsigned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4" name="Google Shape;304;p2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Range of Data Types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0" name="Google Shape;310;p2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25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762000" y="4953000"/>
            <a:ext cx="807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Note: Number of bytes and range given to each data type is platform dependent</a:t>
            </a:r>
            <a:endParaRPr sz="1800" b="0" i="0" u="none" strike="noStrike" cap="none">
              <a:solidFill>
                <a:srgbClr val="CD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20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3" name="Google Shape;313;p25" descr="Image result for data types inc with range by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06316"/>
            <a:ext cx="7924800" cy="344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Data Types in C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26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20" name="Google Shape;320;p26" descr="Image result for data types in c with 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175" y="1819274"/>
            <a:ext cx="7820025" cy="44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Variables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" name="Google Shape;326;p2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Variables are data that will keep on changing</a:t>
            </a:r>
            <a:endParaRPr/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Declaration</a:t>
            </a:r>
            <a:endParaRPr/>
          </a:p>
          <a:p>
            <a:pPr marL="639763" marR="0" lvl="1" indent="-273048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&lt;&lt;Data type&gt;&gt; &lt;&lt;variable name&gt;&gt;;</a:t>
            </a:r>
            <a:endParaRPr/>
          </a:p>
          <a:p>
            <a:pPr marL="639763" marR="0" lvl="1" indent="-273048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 a;</a:t>
            </a:r>
            <a:endParaRPr/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Definition</a:t>
            </a:r>
            <a:endParaRPr/>
          </a:p>
          <a:p>
            <a:pPr marL="639763" marR="0" lvl="1" indent="-273048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&lt;&lt;varname&gt;&gt;=&lt;&lt;value&gt;&gt;;</a:t>
            </a:r>
            <a:endParaRPr/>
          </a:p>
          <a:p>
            <a:pPr marL="639763" marR="0" lvl="1" indent="-273048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a=10;</a:t>
            </a:r>
            <a:endParaRPr/>
          </a:p>
          <a:p>
            <a:pPr marL="319088" marR="0" lvl="0" indent="-31908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Usage</a:t>
            </a:r>
            <a:endParaRPr/>
          </a:p>
          <a:p>
            <a:pPr marL="639763" marR="0" lvl="1" indent="-273048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&lt;&lt;varname&gt;&gt;</a:t>
            </a:r>
            <a:endParaRPr/>
          </a:p>
          <a:p>
            <a:pPr marL="639763" marR="0" lvl="1" indent="-273048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a=a+1;	//increments the value of a by 1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" name="Google Shape;327;p27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27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Declaration of Variables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3" name="Google Shape;333;p2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28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34" name="Google Shape;334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1471935"/>
            <a:ext cx="8304800" cy="492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Keywords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" name="Google Shape;340;p2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Keywords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are predefined, reserved words used in programming that have special meanings to the compiler.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Keywords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are part of the syntax and they cannot be used as an identifier.</a:t>
            </a: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" name="Google Shape;341;p29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29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Role of Programming Languages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 </a:t>
            </a:r>
            <a:r>
              <a:rPr lang="en-US" sz="29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programming language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is formal language that specifies a set of instructions that can be used to produce various kinds of output 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Programming languages generally consist of instructions for a computer 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Programming languages can be used to create programs that implement  specific algorithms . 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sz="119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Standard ANSI C Keywords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7" name="Google Shape;347;p30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30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" name="Google Shape;348;p30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auto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break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case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char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const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continue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default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double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else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enum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extern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float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for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goto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volatile</a:t>
            </a: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4800600" y="13716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if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long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register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return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short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signed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sizeof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static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struct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switch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typedef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union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unsigned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void</a:t>
            </a:r>
            <a:b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</a:t>
            </a: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23526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Identifiers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5" name="Google Shape;355;p3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Identifiers are names for entities in a C program, such as variables, arrays, functions, structures, unions and labels.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 identifier can be composed only of uppercase, lowercase letters, underscore and digits, but should start only with an alphabet or an underscore.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6" name="Google Shape;356;p31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31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Rules for constructing identifiers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2" name="Google Shape;362;p32"/>
          <p:cNvSpPr txBox="1">
            <a:spLocks noGrp="1"/>
          </p:cNvSpPr>
          <p:nvPr>
            <p:ph type="body" idx="1"/>
          </p:nvPr>
        </p:nvSpPr>
        <p:spPr>
          <a:xfrm>
            <a:off x="612648" y="14478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first character in an identifier must be an alphabet or an underscore and can be followed only by any number alphabets, or digits or underscores.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They must not begin with a digit.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Uppercase and lowercase letters are distinct. That is, identifiers are case sensitive.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Commas or blank spaces are not allowed within an identifier.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Keywords cannot be used as an identifier.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Identifiers should not be of length more than 31 characters.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Identifiers must be meaningful, short, quickly and easily typed and easily read.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Valid </a:t>
            </a:r>
            <a:r>
              <a:rPr lang="en-US" sz="20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identifiers: </a:t>
            </a:r>
            <a:r>
              <a:rPr lang="en-US" sz="2000" b="1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    </a:t>
            </a:r>
            <a:r>
              <a:rPr lang="en-US" sz="20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total  sum  average   _x     y_     mark_1   x1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Invalid </a:t>
            </a:r>
            <a:r>
              <a:rPr lang="en-US" sz="18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identifiers:</a:t>
            </a:r>
            <a:r>
              <a:rPr lang="en-US" sz="1800" b="1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     </a:t>
            </a:r>
            <a:r>
              <a:rPr lang="en-US" sz="18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1x -&gt; It begins with a digit</a:t>
            </a:r>
            <a:br>
              <a:rPr lang="en-US" sz="18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18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                          char -&gt; It is reserved word</a:t>
            </a:r>
            <a:br>
              <a:rPr lang="en-US" sz="18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18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                          x+y -&gt; It is a special character</a:t>
            </a:r>
            <a:br>
              <a:rPr lang="en-US" sz="20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2000" b="0" i="0" u="none" strike="noStrike" cap="none">
              <a:solidFill>
                <a:srgbClr val="95373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3" name="Google Shape;363;p3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32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Operators In C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9" name="Google Shape;369;p3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Assignment operator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 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Arithmetic operators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+, -, *, /, % 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Relational operators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&gt;, &gt;=, &lt;, &lt;=, == , != 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Logical operators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!, &amp;&amp;, || 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Address operator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&amp; )                         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Increment and Decrement operators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++, -- 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Compound Assignment Operators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=, +=, -=, /=, *=, %=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operator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0" name="Google Shape;370;p33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33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Use of Modulus (%) Operator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6" name="Google Shape;376;p3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Used to find the remainder after integer division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operands that are supplied to this operator should always be integers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operator returns an integer value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Using ‘float’ for any of the operands will result in a compiler error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Remainder = Number % 4 ;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If the variable ‘Number’ has a value 21, then the resultant value in ‘Remainder’ will be 1</a:t>
            </a:r>
            <a:endParaRPr/>
          </a:p>
          <a:p>
            <a:pPr marL="319088" marR="0" lvl="0" indent="-2428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34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Type Casting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Temporary conversion of one data type into another.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 some situations, the compiler will automatically convert one data type into another.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float Result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 = 7 / 2 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variable Result will store 3.0 instead of 3.5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 get the ‘float’ value, the expression should be: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 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7.0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/ 2; or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 = 7 /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; or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 = 7.0 / 2.0; or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 =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(float)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7 / 2; or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 = 7 /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(float)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2;</a:t>
            </a:r>
            <a:endParaRPr/>
          </a:p>
          <a:p>
            <a:pPr marL="319088" marR="0" lvl="0" indent="-25050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35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Precedence of Arithmetic Operators</a:t>
            </a:r>
            <a:endParaRPr sz="40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0" name="Google Shape;390;p3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1" i="0" u="none" strike="noStrike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Operator Priority</a:t>
            </a:r>
            <a:b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, / and % Highest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+ and - Lowest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expression that is written within parenthesis is given highest priority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25050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Evaluate the following expression: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32423"/>
                </a:solidFill>
                <a:latin typeface="Questrial"/>
                <a:ea typeface="Questrial"/>
                <a:cs typeface="Questrial"/>
                <a:sym typeface="Questrial"/>
              </a:rPr>
              <a:t>Using a = 5, b = 3, c = 8 and d = 7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32423"/>
                </a:solidFill>
                <a:latin typeface="Questrial"/>
                <a:ea typeface="Questrial"/>
                <a:cs typeface="Questrial"/>
                <a:sym typeface="Questrial"/>
              </a:rPr>
              <a:t>	b + c / 2 – (d * 4) % a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32423"/>
                </a:solidFill>
                <a:latin typeface="Questrial"/>
                <a:ea typeface="Questrial"/>
                <a:cs typeface="Questrial"/>
                <a:sym typeface="Questrial"/>
              </a:rPr>
              <a:t>	b + c / 2 –    28    % a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32423"/>
                </a:solidFill>
                <a:latin typeface="Questrial"/>
                <a:ea typeface="Questrial"/>
                <a:cs typeface="Questrial"/>
                <a:sym typeface="Questrial"/>
              </a:rPr>
              <a:t>	b +   4    –    28    % a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32423"/>
                </a:solidFill>
                <a:latin typeface="Questrial"/>
                <a:ea typeface="Questrial"/>
                <a:cs typeface="Questrial"/>
                <a:sym typeface="Questrial"/>
              </a:rPr>
              <a:t>	b +   4    –       3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32423"/>
                </a:solidFill>
                <a:latin typeface="Questrial"/>
                <a:ea typeface="Questrial"/>
                <a:cs typeface="Questrial"/>
                <a:sym typeface="Questrial"/>
              </a:rPr>
              <a:t>	    7        –       3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32423"/>
                </a:solidFill>
                <a:latin typeface="Questrial"/>
                <a:ea typeface="Questrial"/>
                <a:cs typeface="Questrial"/>
                <a:sym typeface="Questrial"/>
              </a:rPr>
              <a:t>		4   </a:t>
            </a:r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36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92" name="Google Shape;392;p36" descr="Image result for bodmas ru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6160" y="4297362"/>
            <a:ext cx="4510640" cy="157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Relational Operators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8" name="Google Shape;398;p3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Used to compare two values and also called as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Expressions that contain relational operators are called as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expressions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 relational operator returns either zero or a non-zero value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the expression is true then it returns a non-zero value (&gt;0)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the expression is false then it returns zero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1500 &gt; 700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returns 1 (true)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1500 &lt; 700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returns 0 (false)</a:t>
            </a:r>
            <a:endParaRPr/>
          </a:p>
          <a:p>
            <a:pPr marL="319088" marR="0" lvl="0" indent="-2428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2428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9" name="Google Shape;399;p37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37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00" name="Google Shape;400;p37" descr="Image result for relational operators in 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399" y="4286249"/>
            <a:ext cx="5034987" cy="19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Logical Operators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6" name="Google Shape;406;p3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Used to combine two or more relational expressions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 expression involving logical operators is called as a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expression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7" name="Google Shape;407;p3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38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08" name="Google Shape;40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667000"/>
            <a:ext cx="6096000" cy="159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4281487"/>
            <a:ext cx="4713288" cy="257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>
            <a:spLocks noGrp="1"/>
          </p:cNvSpPr>
          <p:nvPr>
            <p:ph type="title"/>
          </p:nvPr>
        </p:nvSpPr>
        <p:spPr>
          <a:xfrm>
            <a:off x="464024" y="228600"/>
            <a:ext cx="830202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Increment and Decrement Operators</a:t>
            </a:r>
            <a:endParaRPr sz="40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5" name="Google Shape;415;p3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Operators ++ and -- are called as increment and decrement operators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These operators increment or decrement the variable’s value by 1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They are also called as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operators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because they have only one operand to operate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the operator is used before the operand, it is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prefix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and if the operator is used after the operand, it is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postfix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++ Value and -- Value is called as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Value++ and Value--  is called as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postfix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6" name="Google Shape;416;p39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39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is Programming Language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programming language is a notational system for describing computation in machine-readable and human-readable form.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programming language is a tool for developing executable models for a class of problem domains.</a:t>
            </a: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sz="119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Difference Between Prefix and Postfix</a:t>
            </a:r>
            <a:endParaRPr sz="40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2" name="Google Shape;422;p4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Prefix operator first increments / decrements and then makes the assignment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 iValue;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 iResult;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iValue = 5;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iResult = ++iValue;</a:t>
            </a:r>
            <a:endParaRPr/>
          </a:p>
          <a:p>
            <a:pPr marL="319088" marR="0" lvl="0" indent="-25812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Post fix operator makes the assignment and then increments/decrements the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Value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 iValue;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 iResult;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iValue = 5;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iResult = iValue++;</a:t>
            </a:r>
            <a:endParaRPr sz="1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40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24" name="Google Shape;42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057400"/>
            <a:ext cx="5715000" cy="199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4572000"/>
            <a:ext cx="5838825" cy="212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Address of Operator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1" name="Google Shape;431;p4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Ampersand (</a:t>
            </a:r>
            <a:r>
              <a:rPr lang="en-US" sz="29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&amp;</a:t>
            </a: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is the “address of” operator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It is used to fetch the memory address of a variable</a:t>
            </a: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2" name="Google Shape;432;p41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41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33" name="Google Shape;4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3048000"/>
            <a:ext cx="4114800" cy="3579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Formatted Output Using printf 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Writes onto screen (standard output)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printf(“Conversion Specifier-list”,variable-1, variable-2,…………………);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42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41" name="Google Shape;44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048000"/>
            <a:ext cx="75438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4612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Formatted Output Using printf  (cont’d)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7" name="Google Shape;447;p4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 EmployeeId = 1001;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double Salary = 7600.00;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printf(“Employee Id %d” , EmployeeId);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printf(“Salary %lf”, Salary);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8" name="Google Shape;448;p43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43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49" name="Google Shape;44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347274"/>
            <a:ext cx="8229600" cy="25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Scanf( )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5" name="Google Shape;455;p4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lvl="0" indent="-25050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Noto Sans Symbols"/>
              <a:buChar char="❑"/>
            </a:pPr>
            <a:r>
              <a:rPr lang="en-US" sz="1800">
                <a:solidFill>
                  <a:srgbClr val="000000"/>
                </a:solidFill>
              </a:rPr>
              <a:t>Read input from screen (standard input)</a:t>
            </a:r>
            <a:endParaRPr/>
          </a:p>
          <a:p>
            <a:pPr marL="319088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sz="1800"/>
          </a:p>
          <a:p>
            <a:pPr marL="319088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solidFill>
                  <a:srgbClr val="000000"/>
                </a:solidFill>
              </a:rPr>
              <a:t>scanf(“format Specifier-list”,&amp;variable-1, &amp;variable-2,…………………);</a:t>
            </a:r>
            <a:endParaRPr/>
          </a:p>
          <a:p>
            <a:pPr marL="319088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endParaRPr sz="1800">
              <a:solidFill>
                <a:srgbClr val="000000"/>
              </a:solidFill>
            </a:endParaRPr>
          </a:p>
          <a:p>
            <a:pPr marL="319088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1800" b="1">
                <a:solidFill>
                  <a:srgbClr val="000000"/>
                </a:solidFill>
              </a:rPr>
              <a:t>Example</a:t>
            </a:r>
            <a:endParaRPr/>
          </a:p>
          <a:p>
            <a:pPr marL="1233488" lvl="2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solidFill>
                  <a:srgbClr val="000000"/>
                </a:solidFill>
              </a:rPr>
              <a:t>void main()</a:t>
            </a:r>
            <a:endParaRPr/>
          </a:p>
          <a:p>
            <a:pPr marL="1233488" lvl="2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solidFill>
                  <a:srgbClr val="000000"/>
                </a:solidFill>
              </a:rPr>
              <a:t>{ </a:t>
            </a:r>
            <a:endParaRPr/>
          </a:p>
          <a:p>
            <a:pPr marL="1233488" lvl="2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solidFill>
                  <a:srgbClr val="000000"/>
                </a:solidFill>
              </a:rPr>
              <a:t> int a;</a:t>
            </a:r>
            <a:endParaRPr/>
          </a:p>
          <a:p>
            <a:pPr marL="1233488" lvl="2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solidFill>
                  <a:srgbClr val="000000"/>
                </a:solidFill>
              </a:rPr>
              <a:t>printf(“Enter a number”);</a:t>
            </a:r>
            <a:endParaRPr/>
          </a:p>
          <a:p>
            <a:pPr marL="1233488" lvl="2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solidFill>
                  <a:srgbClr val="000000"/>
                </a:solidFill>
              </a:rPr>
              <a:t>scanf(“%d”,a);</a:t>
            </a:r>
            <a:endParaRPr/>
          </a:p>
          <a:p>
            <a:pPr marL="1233488" lvl="2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solidFill>
                  <a:srgbClr val="000000"/>
                </a:solidFill>
              </a:rPr>
              <a:t>}</a:t>
            </a:r>
            <a:endParaRPr sz="2000"/>
          </a:p>
          <a:p>
            <a:pPr marL="319088" marR="0" lvl="0" indent="-25050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6" name="Google Shape;456;p4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44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Formatted Output Using printf  (cont’d)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2" name="Google Shape;462;p4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 escape sequence is interpreted to have a special meaning in the screen output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All the escape sequences must be preceded by a back slash (\)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Escape sequences are non printable characters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Escape sequences are generally used with ‘printf’ function</a:t>
            </a:r>
            <a:endParaRPr/>
          </a:p>
          <a:p>
            <a:pPr marL="319088" marR="0" lvl="0" indent="-25050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3" name="Google Shape;463;p4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45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64" name="Google Shape;46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344984"/>
            <a:ext cx="7772400" cy="305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 txBox="1"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Formatted Output Using printf  (cont’d)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0" name="Google Shape;470;p4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 EmployeeId = 1001;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double Salary = 7600.00;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printf(“Employee Id %d\n“, EmployeeId);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printf(“Salary %lf\n”, Salary);</a:t>
            </a:r>
            <a:endParaRPr/>
          </a:p>
          <a:p>
            <a:pPr marL="319088" marR="0" lvl="0" indent="-2428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1" name="Google Shape;471;p4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46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72" name="Google Shape;47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4222629"/>
            <a:ext cx="7162800" cy="263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Declaring and Using Character Variables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8" name="Google Shape;478;p4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char variablename1, variablename2,….;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char Alphabet;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char Status, Number 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value can be assigned by enclosing it in a single quote (‘ ‘)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Alphabet = ‘W’;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Status = ‘y’;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 character variable can be assigned with a numeric value by directly assigning a number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Number = 77;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above statement can also be written as Number = ‘M’;</a:t>
            </a:r>
            <a:endParaRPr/>
          </a:p>
          <a:p>
            <a:pPr marL="319088" marR="0" lvl="0" indent="-25812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9" name="Google Shape;479;p47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47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The ASCII Character Set</a:t>
            </a:r>
            <a:endParaRPr/>
          </a:p>
        </p:txBody>
      </p:sp>
      <p:sp>
        <p:nvSpPr>
          <p:cNvPr id="485" name="Google Shape;485;p4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Character data is represented in a computer by using standardized numeric codes which have been developed. 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most widely accepted code is called the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American Standard Code for Information Interchange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(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ASCII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). 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ASCII code associates an integer value for each symbol in the character set, such as letters, digits, punctuation marks, special characters, and control characters.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ASCII value for capital A is 65, B is  66,………., Z is 90.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ASCII value for small a is 97, b is 98,…………, z is 122.</a:t>
            </a:r>
            <a:endParaRPr/>
          </a:p>
          <a:p>
            <a:pPr marL="319088" marR="0" lvl="0" indent="-22764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6" name="Google Shape;486;p4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48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Printing a character on screen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2" name="Google Shape;492;p4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For printing characters, ‘%c’ conversion specifier is used in ‘printf’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char Alphabet = ‘N’;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 (“%c”, Alphabet);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above code is same as: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char Alphabet = 78;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 (“%c”, Alphabet);</a:t>
            </a:r>
            <a:endParaRPr/>
          </a:p>
          <a:p>
            <a:pPr marL="319088" marR="0" lvl="0" indent="-21240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3" name="Google Shape;493;p49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49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is Programming Language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English is a </a:t>
            </a:r>
            <a:r>
              <a:rPr lang="en-US" sz="29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natural language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 It has words, symbols and grammatical rules.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programming language also has words, symbols and rules of grammar.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grammatical rules are called </a:t>
            </a:r>
            <a:r>
              <a:rPr lang="en-US" sz="2900" b="0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syntax</a:t>
            </a: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Each programming language has a different set of syntax rules.</a:t>
            </a:r>
            <a:endParaRPr/>
          </a:p>
          <a:p>
            <a:pPr marL="319088" marR="0" lvl="0" indent="-2085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0" name="Google Shape;150;p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sz="119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Control Structures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9" name="Google Shape;499;p50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50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0" name="Google Shape;500;p50"/>
          <p:cNvSpPr/>
          <p:nvPr/>
        </p:nvSpPr>
        <p:spPr>
          <a:xfrm>
            <a:off x="381000" y="1447800"/>
            <a:ext cx="8458200" cy="524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Selectional Control Structures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There are two selectional control structures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6288" marR="0" lvl="1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If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6288" marR="0" lvl="1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Switch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Simple if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 a simple ‘if’ statement, a condition is tested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the condition is true, a set of statements are executed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the condition is false, the statements are not executed and the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control goes to the next statement that immediately follows if block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" marR="0" lvl="0" indent="-3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if (Duration &gt;= 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" marR="0" lvl="0" indent="-3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 {  RateOfInterest = 6.0;  }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1524000"/>
            <a:ext cx="3276600" cy="267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else Statement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7" name="Google Shape;507;p51"/>
          <p:cNvSpPr txBox="1">
            <a:spLocks noGrp="1"/>
          </p:cNvSpPr>
          <p:nvPr>
            <p:ph type="body" idx="1"/>
          </p:nvPr>
        </p:nvSpPr>
        <p:spPr>
          <a:xfrm>
            <a:off x="612648" y="14478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else Statement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 simple ‘if’ statement, when the condition is true, a set of statements are  executed. But when it is false, there is no alternate set of statements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statement ‘else’ provides the same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(testExpression)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codes inside the body of if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else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codes inside the body of else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8" name="Google Shape;508;p51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51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09" name="Google Shape;509;p51" descr="Flowchart of if...else statement in C Programm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00300"/>
            <a:ext cx="33337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else Statement (Cont’d)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5" name="Google Shape;515;p5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else Statement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(Duration &gt;= 3) 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RateOfInterest = 6.0;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else 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RateOfInterest = 5.5;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lang="en-US" sz="16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else if Statement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‘else if’ statement is to check for a sequence of conditions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When one condition is false, it checks for the next condition and so on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When all the conditions are false the ‘else’ block is executed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◻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statements in that conditional block are executed and the other ‘if’ statements are skipped</a:t>
            </a:r>
            <a:endParaRPr/>
          </a:p>
          <a:p>
            <a:pPr marL="319088" marR="0" lvl="0" indent="-25812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6" name="Google Shape;516;p5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52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Nested if Statement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2" name="Google Shape;522;p53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53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3" name="Google Shape;523;p5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32442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b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(condition-1) 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762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762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Statement 1;</a:t>
            </a:r>
            <a:endParaRPr sz="2000">
              <a:solidFill>
                <a:srgbClr val="000000"/>
              </a:solidFill>
            </a:endParaRPr>
          </a:p>
          <a:p>
            <a:pPr marL="7762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if (condition-2) 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2334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</a:rPr>
              <a:t>{</a:t>
            </a:r>
            <a:endParaRPr sz="2000">
              <a:solidFill>
                <a:srgbClr val="000000"/>
              </a:solidFill>
            </a:endParaRPr>
          </a:p>
          <a:p>
            <a:pPr marL="12334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Statement 2;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233487" marR="0" lvl="0" indent="-3190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 sz="200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else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Statement </a:t>
            </a:r>
            <a:r>
              <a:rPr lang="en-US" sz="2000">
                <a:solidFill>
                  <a:srgbClr val="000000"/>
                </a:solidFill>
              </a:rPr>
              <a:t>n;</a:t>
            </a:r>
            <a:endParaRPr sz="200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</a:rPr>
              <a:t>}</a:t>
            </a:r>
            <a:endParaRPr sz="2000">
              <a:solidFill>
                <a:srgbClr val="000000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</a:rPr>
              <a:t>}</a:t>
            </a:r>
            <a:endParaRPr sz="2000">
              <a:solidFill>
                <a:srgbClr val="000000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else {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	Statement</a:t>
            </a:r>
            <a:r>
              <a:rPr lang="en-US" sz="2000">
                <a:solidFill>
                  <a:srgbClr val="000000"/>
                </a:solidFill>
              </a:rPr>
              <a:t> x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	}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Next Statement;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4" name="Google Shape;524;p53"/>
          <p:cNvSpPr txBox="1"/>
          <p:nvPr/>
        </p:nvSpPr>
        <p:spPr>
          <a:xfrm>
            <a:off x="3733800" y="1600200"/>
            <a:ext cx="5867400" cy="466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Nested if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 An ‘if’ statement embedded within another ‘if’ statement is called as nested ‘if’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 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(iDuration &gt; 6 ) 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(dPrincipalAmount &gt; 25000)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printf(“Your percentage of incentive is 4%”);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else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	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printf(“Your percentage of incentive is 2%”);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else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printf(“No incentive”);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0" name="Google Shape;530;p54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1" u="none" strike="noStrike" cap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/* Program to check whether an integer entered by the user is odd or even 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#include &lt;stdio.h&gt;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 main()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 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 number; 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printf("Enter an integer: "); 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scanf("%d",&amp;number); 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1" u="none" strike="noStrike" cap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/* True if remainder is 0*/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if( number%2 == 0 ) 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printf("%d is an even integer.",number); 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else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	printf("%d is an odd integer.",number); </a:t>
            </a:r>
            <a:endParaRPr/>
          </a:p>
          <a:p>
            <a:pPr marL="639763" marR="0" lvl="1" indent="-273048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return 0;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1" name="Google Shape;531;p5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54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switch case Statement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7" name="Google Shape;537;p55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‘switch’ statement is a selectional control structure that selects a choice from the set of available choices.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It is very similar to ‘if’ statement.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But ‘switch’ statement cannot replace ‘if’ statement in all situations.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Syntax: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switch (n) 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{ 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case 1: // code to be executed if n = 1; 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break; 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case 2: // code to be executed if n = 2; 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break; 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default: // code to be executed if n doesn't match any cases </a:t>
            </a:r>
            <a:endParaRPr/>
          </a:p>
          <a:p>
            <a:pPr marL="319088" marR="0" lvl="0" indent="-319088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8" name="Google Shape;538;p5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55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switch case Example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4" name="Google Shape;544;p56"/>
          <p:cNvSpPr txBox="1">
            <a:spLocks noGrp="1"/>
          </p:cNvSpPr>
          <p:nvPr>
            <p:ph type="body" idx="1"/>
          </p:nvPr>
        </p:nvSpPr>
        <p:spPr>
          <a:xfrm>
            <a:off x="612648" y="14478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1" u="none" strike="noStrike" cap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/*Following is a simple program to demonstrate syntax of switch.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#include &lt;stdio.h&gt;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void main()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int x = 2;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switch (x)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    case 1: printf("Choice is 1");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            break;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    case 2: printf("Choice is 2");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             break;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    case 3: printf("Choice is 3");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            break;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    default: printf("Choice other than 1, 2 and 3");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             break; 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 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Output: Choice is 2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1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5" name="Google Shape;545;p5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56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Iterational Control Structures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1" name="Google Shape;551;p5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Iterational (repetitive) control structures are used to repeat certain statements for a specified number of times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statements are executed as long as the condition is true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These kind of control structures are also called as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control structures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Three kinds of loop control structures are:</a:t>
            </a:r>
            <a:endParaRPr/>
          </a:p>
          <a:p>
            <a:pPr marL="639763" marR="0" lvl="1" indent="-273049" algn="just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⬜"/>
            </a:pPr>
            <a:r>
              <a:rPr lang="en-US" sz="21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while</a:t>
            </a:r>
            <a:endParaRPr/>
          </a:p>
          <a:p>
            <a:pPr marL="639763" marR="0" lvl="1" indent="-273049" algn="just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⬜"/>
            </a:pPr>
            <a:r>
              <a:rPr lang="en-US" sz="21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do while</a:t>
            </a:r>
            <a:endParaRPr/>
          </a:p>
          <a:p>
            <a:pPr marL="639763" marR="0" lvl="1" indent="-273049" algn="just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⬜"/>
            </a:pPr>
            <a:r>
              <a:rPr lang="en-US" sz="21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for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2" name="Google Shape;552;p57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57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while Loop Control Structure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8" name="Google Shape;558;p58"/>
          <p:cNvSpPr txBox="1">
            <a:spLocks noGrp="1"/>
          </p:cNvSpPr>
          <p:nvPr>
            <p:ph type="body" idx="1"/>
          </p:nvPr>
        </p:nvSpPr>
        <p:spPr>
          <a:xfrm>
            <a:off x="612648" y="14478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 ‘while’ loop is used to repeat certain statements as long as the condition is true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When the condition becomes false, the ‘while’ loop is quitted</a:t>
            </a:r>
            <a:endParaRPr/>
          </a:p>
          <a:p>
            <a:pPr marL="319088" marR="0" lvl="0" indent="-319088" algn="just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This loop control structure is called as an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entry-controlled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loop because, only when the condition is true, are the statements executed</a:t>
            </a:r>
            <a:endParaRPr/>
          </a:p>
          <a:p>
            <a:pPr marL="319088" marR="0" lvl="0" indent="-31908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while (condition) </a:t>
            </a:r>
            <a:endParaRPr/>
          </a:p>
          <a:p>
            <a:pPr marL="319088" marR="0" lvl="0" indent="-31908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endParaRPr/>
          </a:p>
          <a:p>
            <a:pPr marL="319088" marR="0" lvl="0" indent="-31908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Set of statements;</a:t>
            </a:r>
            <a:endParaRPr/>
          </a:p>
          <a:p>
            <a:pPr marL="319088" marR="0" lvl="0" indent="-31908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marL="319088" marR="0" lvl="0" indent="-31908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Next Statement;</a:t>
            </a:r>
            <a:endParaRPr/>
          </a:p>
          <a:p>
            <a:pPr marL="319088" marR="0" lvl="0" indent="-31908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639763" marR="0" lvl="1" indent="-27304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unsigned int Count = 1;</a:t>
            </a:r>
            <a:endParaRPr/>
          </a:p>
          <a:p>
            <a:pPr marL="639763" marR="0" lvl="1" indent="-27304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while (Count &lt;= 3) {</a:t>
            </a:r>
            <a:endParaRPr/>
          </a:p>
          <a:p>
            <a:pPr marL="639763" marR="0" lvl="1" indent="-27304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printf(“%d\n”,Count);</a:t>
            </a:r>
            <a:endParaRPr/>
          </a:p>
          <a:p>
            <a:pPr marL="639763" marR="0" lvl="1" indent="-27304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9" name="Google Shape;559;p5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58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60" name="Google Shape;560;p58" descr="flowchart of while loop in C programm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7900" y="3247175"/>
            <a:ext cx="25446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is the output of the following code?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6" name="Google Shape;566;p59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04495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unsigned int Count=3;</a:t>
            </a:r>
            <a:endParaRPr/>
          </a:p>
          <a:p>
            <a:pPr marL="319087" marR="0" lvl="0" indent="-3190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(Count&lt;=5)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printf(“%u\n”,Count);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Count++;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7" name="Google Shape;567;p59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59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8" name="Google Shape;568;p59"/>
          <p:cNvSpPr txBox="1"/>
          <p:nvPr/>
        </p:nvSpPr>
        <p:spPr>
          <a:xfrm>
            <a:off x="4953000" y="1371600"/>
            <a:ext cx="2789866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65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 =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while(Count&lt;=10)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printf(“\n MITCOE”);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Count++;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sz="119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609600" y="1752600"/>
            <a:ext cx="6553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 learning English Language-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33400" y="2819400"/>
            <a:ext cx="1371600" cy="533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Alphabets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743200" y="2819400"/>
            <a:ext cx="1371600" cy="533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4953000" y="2819400"/>
            <a:ext cx="1371600" cy="533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Sentences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7086600" y="2819400"/>
            <a:ext cx="1371600" cy="533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6"/>
          <p:cNvCxnSpPr>
            <a:stCxn id="158" idx="3"/>
            <a:endCxn id="159" idx="1"/>
          </p:cNvCxnSpPr>
          <p:nvPr/>
        </p:nvCxnSpPr>
        <p:spPr>
          <a:xfrm>
            <a:off x="1905000" y="3086100"/>
            <a:ext cx="838200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3" name="Google Shape;163;p6"/>
          <p:cNvCxnSpPr/>
          <p:nvPr/>
        </p:nvCxnSpPr>
        <p:spPr>
          <a:xfrm>
            <a:off x="4114800" y="3124200"/>
            <a:ext cx="838200" cy="1588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4" name="Google Shape;164;p6"/>
          <p:cNvCxnSpPr/>
          <p:nvPr/>
        </p:nvCxnSpPr>
        <p:spPr>
          <a:xfrm>
            <a:off x="6248400" y="3124200"/>
            <a:ext cx="838200" cy="1588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5" name="Google Shape;165;p6"/>
          <p:cNvSpPr txBox="1"/>
          <p:nvPr/>
        </p:nvSpPr>
        <p:spPr>
          <a:xfrm>
            <a:off x="685800" y="3733800"/>
            <a:ext cx="6553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 learning C-Language-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609600" y="4724400"/>
            <a:ext cx="1371600" cy="1066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Alphabets/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Digits/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 Symbols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7162800" y="4953000"/>
            <a:ext cx="1371600" cy="533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5029200" y="4876800"/>
            <a:ext cx="1447800" cy="762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2819400" y="4724400"/>
            <a:ext cx="1371600" cy="1066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Constants/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6"/>
          <p:cNvCxnSpPr/>
          <p:nvPr/>
        </p:nvCxnSpPr>
        <p:spPr>
          <a:xfrm>
            <a:off x="6324600" y="5257800"/>
            <a:ext cx="838200" cy="1588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1" name="Google Shape;171;p6"/>
          <p:cNvCxnSpPr/>
          <p:nvPr/>
        </p:nvCxnSpPr>
        <p:spPr>
          <a:xfrm>
            <a:off x="4114800" y="5257800"/>
            <a:ext cx="838200" cy="1588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2" name="Google Shape;172;p6"/>
          <p:cNvCxnSpPr/>
          <p:nvPr/>
        </p:nvCxnSpPr>
        <p:spPr>
          <a:xfrm>
            <a:off x="1905000" y="5257800"/>
            <a:ext cx="838200" cy="1588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do while Loop Control Structure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4" name="Google Shape;574;p6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‘do while’ loop is very similar to ‘while’ loop. In ‘do while’ loop, the condition is tested at the end of the loop.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Because of this, even when the condition is false, the body of the loop is executed at least once.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This is an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exit-controlled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loop.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do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Set of statement(s);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} while (condition);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Next Statement;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5" name="Google Shape;575;p60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60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76" name="Google Shape;576;p60" descr="do while loop flowchart in C programm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2847974"/>
            <a:ext cx="2476500" cy="40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3850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do while Loop Control Structure Example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2" name="Google Shape;582;p6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 Number, Sum = 0;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do 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printf(“Enter a number. Type 0(zero) to end the input ”);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scanf(“%d”,&amp;Number);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Sum = Sum + Number;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} while (Number != 0);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3" name="Google Shape;583;p61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61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 txBox="1">
            <a:spLocks noGrp="1"/>
          </p:cNvSpPr>
          <p:nvPr>
            <p:ph type="title"/>
          </p:nvPr>
        </p:nvSpPr>
        <p:spPr>
          <a:xfrm>
            <a:off x="377952" y="76200"/>
            <a:ext cx="87660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Difference between while and do while loops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9" name="Google Shape;589;p6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62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0" name="Google Shape;590;p6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20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91" name="Google Shape;5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75087"/>
            <a:ext cx="7848600" cy="457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for Loop Control Structure 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7" name="Google Shape;597;p63"/>
          <p:cNvSpPr txBox="1">
            <a:spLocks noGrp="1"/>
          </p:cNvSpPr>
          <p:nvPr>
            <p:ph type="body" idx="1"/>
          </p:nvPr>
        </p:nvSpPr>
        <p:spPr>
          <a:xfrm>
            <a:off x="612648" y="14478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‘for’ loops are similar to the other loop control structures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‘for’ loops are generally used when certain statements have to be executed a specific number of times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Advantage of for loops:</a:t>
            </a:r>
            <a:endParaRPr/>
          </a:p>
          <a:p>
            <a:pPr marL="639763" marR="0" lvl="1" indent="-273049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⬜"/>
            </a:pPr>
            <a:r>
              <a:rPr lang="en-US" sz="16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All the three parts of a loop (initialization, condition , increment) can be given in a single statement</a:t>
            </a:r>
            <a:endParaRPr/>
          </a:p>
          <a:p>
            <a:pPr marL="639763" marR="0" lvl="1" indent="-27304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⬜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Because of this, there is no chance of user missing out initialization or increment steps which is the common programming error in ‘while’ and ‘do while’ loops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for (Initialization; Termination-Condition; Increment-Step) 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Set of statement(s);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Next Statement;</a:t>
            </a:r>
            <a:endParaRPr/>
          </a:p>
          <a:p>
            <a:pPr marL="319088" marR="0" lvl="0" indent="-25050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8" name="Google Shape;598;p63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63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for Loop Control Structure (cont’d)</a:t>
            </a:r>
            <a:endParaRPr sz="5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4" name="Google Shape;604;p6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 Count;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for (Count = 1; Count &lt;= 5; Count++)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printf(“%d\n”,Count);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Output: 1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5" name="Google Shape;605;p6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64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06" name="Google Shape;606;p64" descr="Flowchart of for loop in C programming langu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571625"/>
            <a:ext cx="3810000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is the output of the following code?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2" name="Google Shape;612;p6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Num;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Counter;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Product;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for(Counter=1; Counter&lt;= 3; Counter++)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Product = Product * Counter;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printf("%d", Product);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3" name="Google Shape;613;p6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65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4" name="Google Shape;614;p65"/>
          <p:cNvSpPr/>
          <p:nvPr/>
        </p:nvSpPr>
        <p:spPr>
          <a:xfrm>
            <a:off x="1447800" y="5257800"/>
            <a:ext cx="5260975" cy="466725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The output is a junk value -- WHY???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is the output of the following code</a:t>
            </a:r>
            <a:r>
              <a:rPr lang="en-US" sz="4400" b="0" i="0" u="none" strike="noStrike" cap="none">
                <a:solidFill>
                  <a:schemeClr val="dk2"/>
                </a:solidFill>
                <a:latin typeface="Algerian"/>
                <a:ea typeface="Algerian"/>
                <a:cs typeface="Algerian"/>
                <a:sym typeface="Algerian"/>
              </a:rPr>
              <a:t>?</a:t>
            </a:r>
            <a:endParaRPr sz="4400" b="0" i="0" u="none" strike="noStrike" cap="none">
              <a:solidFill>
                <a:schemeClr val="dk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20" name="Google Shape;620;p6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for(Count=0;Count&lt;10;Count++);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printf("%d\n",Count);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8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21" name="Google Shape;621;p6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66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22" name="Google Shape;62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752600"/>
            <a:ext cx="36766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66"/>
          <p:cNvSpPr/>
          <p:nvPr/>
        </p:nvSpPr>
        <p:spPr>
          <a:xfrm>
            <a:off x="1981200" y="3962400"/>
            <a:ext cx="2379663" cy="466725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The output is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for and while loops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9" name="Google Shape;629;p67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419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953734"/>
                </a:solidFill>
                <a:latin typeface="Questrial"/>
                <a:ea typeface="Questrial"/>
                <a:cs typeface="Questrial"/>
                <a:sym typeface="Questrial"/>
              </a:rPr>
              <a:t>Given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for(Sum=0,Ctr=0;Ctr&lt;10;Ctr=Ctr+1)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scanf(“%d”,&amp;Num);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Sum=Sum+Num;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printf(“%d”,Sum);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0" name="Google Shape;630;p67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67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1" name="Google Shape;631;p67"/>
          <p:cNvSpPr/>
          <p:nvPr/>
        </p:nvSpPr>
        <p:spPr>
          <a:xfrm>
            <a:off x="4724400" y="1676400"/>
            <a:ext cx="3479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Rewrite it using </a:t>
            </a:r>
            <a:r>
              <a:rPr lang="en-US" sz="1800" b="1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180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7"/>
          <p:cNvSpPr txBox="1"/>
          <p:nvPr/>
        </p:nvSpPr>
        <p:spPr>
          <a:xfrm>
            <a:off x="4724400" y="2209800"/>
            <a:ext cx="3262432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Sum=0,Ctr=0;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while(Ctr&lt;10)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1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scanf(“%d”,&amp;Num);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Sum=Sum+Num;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Ctr=Ctr+1;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printf(”%d”,Sum);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Nested Loops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8" name="Google Shape;638;p6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 loop with in another loop is called as nested loop.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Example: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while (flag==1)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for (Count=1;Count&lt;=10;Count++) 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statements;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9" name="Google Shape;639;p6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68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9"/>
          <p:cNvSpPr txBox="1"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Quitting the Loops – break Statement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5" name="Google Shape;645;p6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break statement is used to: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Force the termination of a loop.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When a break statement is encountered in a loop, the loop terminates immediately and the execution resumes the next statement following the loop.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Break statement can be used in an if statement only when the if statement is written in a loop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Just an if statement with break leads to compilation error in C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6" name="Google Shape;646;p69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69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Need to Study Programming Language</a:t>
            </a:r>
            <a:endParaRPr sz="36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improve your ability to develop effective algorithms.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improve your use of existing programming languages.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increase your vocabulary of useful programming constructs.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allow a better choice of programming language.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make it easier to learn a new language.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make it easier to design a new language.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9" name="Google Shape;179;p7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is the output of the following code?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2" name="Google Shape;652;p7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Counter1=0;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Counter2;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while(Counter1 &lt; 3) 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(Counter2 = 0; Counter2 &lt; 5; Counter2++) 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printf("%d\t",Counter2);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(Counter2 == 2){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break;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printf("\n");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Counter1 += 1;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3" name="Google Shape;653;p70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70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4" name="Google Shape;654;p70"/>
          <p:cNvSpPr/>
          <p:nvPr/>
        </p:nvSpPr>
        <p:spPr>
          <a:xfrm>
            <a:off x="4191000" y="5791200"/>
            <a:ext cx="3008313" cy="436563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0 1 2 is printed 3 times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1"/>
          <p:cNvSpPr txBox="1"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Continuing the Loops - continue Statement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0" name="Google Shape;660;p7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‘continue’ statement forces the next iteration of the loop to take place and skips the code between continue statement and the end of the loop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 case of for loop, continue makes the execution of the increment portion of the statement and then evaluates the conditional part.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 case of while and do-while loops, continue makes the conditional statement to be executed.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Example: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for(Count = 0 ; Count &lt; 10; Count++) 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(Count == 4) {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continue;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printf(“%d”, Count);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800" b="0" i="0" u="none" strike="noStrike" cap="none">
              <a:solidFill>
                <a:srgbClr val="0000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1" name="Google Shape;661;p71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71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2" name="Google Shape;662;p71"/>
          <p:cNvSpPr/>
          <p:nvPr/>
        </p:nvSpPr>
        <p:spPr>
          <a:xfrm>
            <a:off x="1676400" y="6172200"/>
            <a:ext cx="7083425" cy="436563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above code displays numbers from 1 to 9 except 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Terminating the program using exit() function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8" name="Google Shape;668;p7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function ‘exit’ is used to quit the program.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Terminates the program and returns the status code to the operating system.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This function is defined in ‘stdlib.h’ header file.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exit(int status);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status code zero indicates that the program completed successfully.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there is a failure any other code has to be returned.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9" name="Google Shape;669;p72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72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Comparison of break, continue and exit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5" name="Google Shape;675;p73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73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76" name="Google Shape;676;p7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81200"/>
            <a:ext cx="8247223" cy="145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4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Conditional Expression Operator (?:)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2" name="Google Shape;682;p7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Syntax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exp1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exp2 : exp3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Arguments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exp1, exp2, and exp3 Any expression.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3" name="Google Shape;683;p7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74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4" name="Google Shape;684;p74"/>
          <p:cNvSpPr/>
          <p:nvPr/>
        </p:nvSpPr>
        <p:spPr>
          <a:xfrm>
            <a:off x="533400" y="3657600"/>
            <a:ext cx="9144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goto</a:t>
            </a: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Syntax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goto label;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Arguments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label This is a name or tag associated with an executable statement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Conditional Expression Operator (cont’d)</a:t>
            </a:r>
            <a:endParaRPr sz="36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0" name="Google Shape;690;p7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return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Syntax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return; /* first form 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return exp; /* second form */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Arguments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exp Any valid C expression.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1" name="Google Shape;691;p75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75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Practice Programs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7" name="Google Shape;697;p76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76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8" name="Google Shape;698;p76"/>
          <p:cNvSpPr/>
          <p:nvPr/>
        </p:nvSpPr>
        <p:spPr>
          <a:xfrm>
            <a:off x="228600" y="1400175"/>
            <a:ext cx="8763000" cy="543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- else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1. Create a program that prints a Student is passed(if marks&gt;=40) or failed.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2. Check the entered character whether it is vowel or consonant.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switch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1. Check the entered character whether it is vowel or consonant.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2. Write a program that calculates the area of circle, area of triangle, area of square using switch statement.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while loop control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1. Write a program that calculates the sum of the digits of a entered number and display the sum.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2. Write a program to print the output like: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</a:t>
            </a:r>
            <a: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b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  <a:t>                    * *</a:t>
            </a:r>
            <a:b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  <a:t>                   * * *</a:t>
            </a:r>
            <a:b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  <a:t>                  * * * *</a:t>
            </a:r>
            <a:b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Verdana"/>
                <a:ea typeface="Verdana"/>
                <a:cs typeface="Verdana"/>
                <a:sym typeface="Verdana"/>
              </a:rPr>
              <a:t>                * * * * *</a:t>
            </a:r>
            <a:endParaRPr sz="12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Source code of printing “* “</a:t>
            </a:r>
            <a:b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4" name="Google Shape;704;p77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77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05" name="Google Shape;705;p77"/>
          <p:cNvCxnSpPr/>
          <p:nvPr/>
        </p:nvCxnSpPr>
        <p:spPr>
          <a:xfrm rot="5400000">
            <a:off x="1752600" y="4191000"/>
            <a:ext cx="5334000" cy="1588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p77"/>
          <p:cNvSpPr txBox="1"/>
          <p:nvPr/>
        </p:nvSpPr>
        <p:spPr>
          <a:xfrm>
            <a:off x="141250" y="1616425"/>
            <a:ext cx="4064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1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50" b="1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 i,j;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50" b="1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 space=4;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/*run loop (parent loop) till number of rows*/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50" b="1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(i=0;i&lt; 5;i++)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	/*loop for initially space, before star printing*/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77"/>
          <p:cNvSpPr txBox="1"/>
          <p:nvPr/>
        </p:nvSpPr>
        <p:spPr>
          <a:xfrm>
            <a:off x="4504000" y="1836125"/>
            <a:ext cx="4262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1" i="0" u="none" strike="noStrike" cap="none">
              <a:solidFill>
                <a:srgbClr val="800000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1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(j=0;j&lt; space;j++)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    	    printf(" ");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50" b="1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(j=0;j&lt;=i;j++)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    	    printf("* ");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    	 printf("\n");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    space--;   /* decrement one space after one row*/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2050" b="0" i="0" u="none" strike="noStrike" cap="none">
                <a:solidFill>
                  <a:schemeClr val="dk1"/>
                </a:solidFill>
                <a:highlight>
                  <a:srgbClr val="FEFBE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 b="0" i="0" u="none" strike="noStrike" cap="none">
              <a:solidFill>
                <a:schemeClr val="dk1"/>
              </a:solidFill>
              <a:highlight>
                <a:srgbClr val="FEFBE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Increment or Decrement Operator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3" name="Google Shape;713;p7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What is the output of the following code:</a:t>
            </a:r>
            <a:endParaRPr/>
          </a:p>
          <a:p>
            <a:pPr marL="319088" marR="0" lvl="0" indent="-2428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1.	int j = 5, k = 5, l = 5, m = 5;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printf("j: %d\t k: %d\n", j++, k--);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printf("j: %d\t k: %d\n", j, k);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printf("l: %d\t m: %d\n", ++l, --m);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printf("l: %d\t m: %d\n", l, m);</a:t>
            </a:r>
            <a:endParaRPr/>
          </a:p>
          <a:p>
            <a:pPr marL="319088" marR="0" lvl="0" indent="-2428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 	int i=5;</a:t>
            </a:r>
            <a:endParaRPr/>
          </a:p>
          <a:p>
            <a:pPr marL="319088" marR="0" lvl="0" indent="-3190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printf("i++ = %d\ni=%d\n--i=%d",i++,i,--i);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19088" marR="0" lvl="0" indent="-31908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4" name="Google Shape;714;p7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78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Characteristics of Programming Languages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Google Shape;185;p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language must allow the programmer to write simple, clear and concise programs.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 must be simple to use so that a programmer can learn it without any explicit training.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 must be platform independent. That is, the program developed using the programming language can run on any computer system.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Graphical User Interface (GUI) of the language must be attractive, user-friendly, and self-explanatory.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function library used in the language should be well documented so that the necessary information about a function can be obtained while developing application.</a:t>
            </a:r>
            <a:endParaRPr/>
          </a:p>
          <a:p>
            <a:pPr marL="319088" marR="0" lvl="0" indent="-2657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8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Characteristics of Programming Languages (Cont…)</a:t>
            </a:r>
            <a:endParaRPr sz="4400" b="0" i="0" u="none" strike="noStrike" cap="non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Several programming constructs supported by the language must match well with the application area it is being used for.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programs developed in the language must make efficient use of memory as well as other computer resources.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language must provide necessary tools for development, testing, debugging, and maintenance of a program. All these tools must be incorporated into a single environment known as Integrated Development Environment (IDE), which enables the programmer to use them easily.</a:t>
            </a:r>
            <a:endParaRPr/>
          </a:p>
          <a:p>
            <a:pPr marL="319088" marR="0" lvl="0" indent="-319088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language must be consistent in terms of both syntax and semantics.</a:t>
            </a:r>
            <a:endParaRPr/>
          </a:p>
          <a:p>
            <a:pPr marL="319088" marR="0" lvl="0" indent="-22764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sz="119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5282</Words>
  <Application>Microsoft Office PowerPoint</Application>
  <PresentationFormat>On-screen Show (4:3)</PresentationFormat>
  <Paragraphs>773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90" baseType="lpstr">
      <vt:lpstr>Courier</vt:lpstr>
      <vt:lpstr>Algerian</vt:lpstr>
      <vt:lpstr>Questrial</vt:lpstr>
      <vt:lpstr>Trebuchet MS</vt:lpstr>
      <vt:lpstr>Verdana</vt:lpstr>
      <vt:lpstr>Arial</vt:lpstr>
      <vt:lpstr>Times New Roman</vt:lpstr>
      <vt:lpstr>Noto Sans Symbols</vt:lpstr>
      <vt:lpstr>Calibri</vt:lpstr>
      <vt:lpstr>Courier New</vt:lpstr>
      <vt:lpstr>Median</vt:lpstr>
      <vt:lpstr>Median</vt:lpstr>
      <vt:lpstr>UNIT – II  INTRODUCTION TO C</vt:lpstr>
      <vt:lpstr>Contents</vt:lpstr>
      <vt:lpstr>Role of Programming Languages</vt:lpstr>
      <vt:lpstr>What is Programming Language</vt:lpstr>
      <vt:lpstr>What is Programming Language</vt:lpstr>
      <vt:lpstr>PowerPoint Presentation</vt:lpstr>
      <vt:lpstr>Need to Study Programming Language</vt:lpstr>
      <vt:lpstr>Characteristics of Programming Languages</vt:lpstr>
      <vt:lpstr>Characteristics of Programming Languages (Cont…)</vt:lpstr>
      <vt:lpstr>History and Features of C</vt:lpstr>
      <vt:lpstr>Constants</vt:lpstr>
      <vt:lpstr>Variables </vt:lpstr>
      <vt:lpstr>Variables (cont’d)</vt:lpstr>
      <vt:lpstr>Program Structure</vt:lpstr>
      <vt:lpstr>Header Files</vt:lpstr>
      <vt:lpstr>What is the purpose of header file in C?</vt:lpstr>
      <vt:lpstr>Main Function</vt:lpstr>
      <vt:lpstr>Writing the first program</vt:lpstr>
      <vt:lpstr>Running a C Program</vt:lpstr>
      <vt:lpstr>Comments</vt:lpstr>
      <vt:lpstr>File Header Block</vt:lpstr>
      <vt:lpstr>Indentation of Code</vt:lpstr>
      <vt:lpstr>Data Types </vt:lpstr>
      <vt:lpstr>PowerPoint Presentation</vt:lpstr>
      <vt:lpstr>Range of Data Types</vt:lpstr>
      <vt:lpstr>Data Types in C</vt:lpstr>
      <vt:lpstr>Variables</vt:lpstr>
      <vt:lpstr>Declaration of Variables</vt:lpstr>
      <vt:lpstr>Keywords</vt:lpstr>
      <vt:lpstr>Standard ANSI C Keywords</vt:lpstr>
      <vt:lpstr>Identifiers</vt:lpstr>
      <vt:lpstr>Rules for constructing identifiers</vt:lpstr>
      <vt:lpstr>Operators In C</vt:lpstr>
      <vt:lpstr>Use of Modulus (%) Operator</vt:lpstr>
      <vt:lpstr>Type Casting</vt:lpstr>
      <vt:lpstr>Precedence of Arithmetic Operators</vt:lpstr>
      <vt:lpstr>Relational Operators</vt:lpstr>
      <vt:lpstr>Logical Operators</vt:lpstr>
      <vt:lpstr>Increment and Decrement Operators</vt:lpstr>
      <vt:lpstr>Difference Between Prefix and Postfix</vt:lpstr>
      <vt:lpstr>Address of Operator</vt:lpstr>
      <vt:lpstr>Formatted Output Using printf </vt:lpstr>
      <vt:lpstr>Formatted Output Using printf  (cont’d)</vt:lpstr>
      <vt:lpstr>Scanf( )</vt:lpstr>
      <vt:lpstr>Formatted Output Using printf  (cont’d)</vt:lpstr>
      <vt:lpstr>Formatted Output Using printf  (cont’d)</vt:lpstr>
      <vt:lpstr>Declaring and Using Character Variables</vt:lpstr>
      <vt:lpstr>The ASCII Character Set</vt:lpstr>
      <vt:lpstr>Printing a character on screen</vt:lpstr>
      <vt:lpstr>Control Structures</vt:lpstr>
      <vt:lpstr>else Statement</vt:lpstr>
      <vt:lpstr>else Statement (Cont’d)</vt:lpstr>
      <vt:lpstr>Nested if Statement</vt:lpstr>
      <vt:lpstr>Example</vt:lpstr>
      <vt:lpstr>switch case Statement</vt:lpstr>
      <vt:lpstr>switch case Example</vt:lpstr>
      <vt:lpstr>Iterational Control Structures</vt:lpstr>
      <vt:lpstr>while Loop Control Structure</vt:lpstr>
      <vt:lpstr>What is the output of the following code?</vt:lpstr>
      <vt:lpstr>do while Loop Control Structure</vt:lpstr>
      <vt:lpstr>do while Loop Control Structure Example</vt:lpstr>
      <vt:lpstr>Difference between while and do while loops</vt:lpstr>
      <vt:lpstr>for Loop Control Structure </vt:lpstr>
      <vt:lpstr>for Loop Control Structure (cont’d)</vt:lpstr>
      <vt:lpstr>What is the output of the following code?</vt:lpstr>
      <vt:lpstr>What is the output of the following code?</vt:lpstr>
      <vt:lpstr>for and while loops</vt:lpstr>
      <vt:lpstr>Nested Loops</vt:lpstr>
      <vt:lpstr>Quitting the Loops – break Statement</vt:lpstr>
      <vt:lpstr>What is the output of the following code?</vt:lpstr>
      <vt:lpstr>Continuing the Loops - continue Statement</vt:lpstr>
      <vt:lpstr>Terminating the program using exit() function</vt:lpstr>
      <vt:lpstr>Comparison of break, continue and exit</vt:lpstr>
      <vt:lpstr>Conditional Expression Operator (?:)</vt:lpstr>
      <vt:lpstr>Conditional Expression Operator (cont’d)</vt:lpstr>
      <vt:lpstr>Practice Programs</vt:lpstr>
      <vt:lpstr>Source code of printing “* “ </vt:lpstr>
      <vt:lpstr>Increment or Decrement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II  INTRODUCTION TO C</dc:title>
  <dc:creator>priyanka.gulhane</dc:creator>
  <cp:lastModifiedBy>Uma Pujeri</cp:lastModifiedBy>
  <cp:revision>1</cp:revision>
  <dcterms:modified xsi:type="dcterms:W3CDTF">2021-01-19T07:33:57Z</dcterms:modified>
</cp:coreProperties>
</file>