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4"/>
  </p:notesMasterIdLst>
  <p:handoutMasterIdLst>
    <p:handoutMasterId r:id="rId95"/>
  </p:handoutMasterIdLst>
  <p:sldIdLst>
    <p:sldId id="613" r:id="rId2"/>
    <p:sldId id="614" r:id="rId3"/>
    <p:sldId id="479" r:id="rId4"/>
    <p:sldId id="480" r:id="rId5"/>
    <p:sldId id="481" r:id="rId6"/>
    <p:sldId id="482" r:id="rId7"/>
    <p:sldId id="483" r:id="rId8"/>
    <p:sldId id="484" r:id="rId9"/>
    <p:sldId id="485" r:id="rId10"/>
    <p:sldId id="486" r:id="rId11"/>
    <p:sldId id="487" r:id="rId12"/>
    <p:sldId id="488" r:id="rId13"/>
    <p:sldId id="489" r:id="rId14"/>
    <p:sldId id="491" r:id="rId15"/>
    <p:sldId id="490" r:id="rId16"/>
    <p:sldId id="565" r:id="rId17"/>
    <p:sldId id="492" r:id="rId18"/>
    <p:sldId id="564" r:id="rId19"/>
    <p:sldId id="493" r:id="rId20"/>
    <p:sldId id="494" r:id="rId21"/>
    <p:sldId id="495" r:id="rId22"/>
    <p:sldId id="507" r:id="rId23"/>
    <p:sldId id="610" r:id="rId24"/>
    <p:sldId id="612" r:id="rId25"/>
    <p:sldId id="508" r:id="rId26"/>
    <p:sldId id="511" r:id="rId27"/>
    <p:sldId id="512" r:id="rId28"/>
    <p:sldId id="513" r:id="rId29"/>
    <p:sldId id="514" r:id="rId30"/>
    <p:sldId id="515" r:id="rId31"/>
    <p:sldId id="516" r:id="rId32"/>
    <p:sldId id="517" r:id="rId33"/>
    <p:sldId id="518" r:id="rId34"/>
    <p:sldId id="519" r:id="rId35"/>
    <p:sldId id="520" r:id="rId36"/>
    <p:sldId id="521" r:id="rId37"/>
    <p:sldId id="522" r:id="rId38"/>
    <p:sldId id="523" r:id="rId39"/>
    <p:sldId id="497" r:id="rId40"/>
    <p:sldId id="498" r:id="rId41"/>
    <p:sldId id="501" r:id="rId42"/>
    <p:sldId id="524" r:id="rId43"/>
    <p:sldId id="502" r:id="rId44"/>
    <p:sldId id="505" r:id="rId45"/>
    <p:sldId id="506" r:id="rId46"/>
    <p:sldId id="476" r:id="rId47"/>
    <p:sldId id="526" r:id="rId48"/>
    <p:sldId id="525" r:id="rId49"/>
    <p:sldId id="475" r:id="rId50"/>
    <p:sldId id="567" r:id="rId51"/>
    <p:sldId id="568" r:id="rId52"/>
    <p:sldId id="569" r:id="rId53"/>
    <p:sldId id="570" r:id="rId54"/>
    <p:sldId id="571" r:id="rId55"/>
    <p:sldId id="572" r:id="rId56"/>
    <p:sldId id="573" r:id="rId57"/>
    <p:sldId id="574" r:id="rId58"/>
    <p:sldId id="575" r:id="rId59"/>
    <p:sldId id="576" r:id="rId60"/>
    <p:sldId id="577" r:id="rId61"/>
    <p:sldId id="578" r:id="rId62"/>
    <p:sldId id="579" r:id="rId63"/>
    <p:sldId id="580" r:id="rId64"/>
    <p:sldId id="581" r:id="rId65"/>
    <p:sldId id="582" r:id="rId66"/>
    <p:sldId id="583" r:id="rId67"/>
    <p:sldId id="584" r:id="rId68"/>
    <p:sldId id="585" r:id="rId69"/>
    <p:sldId id="586" r:id="rId70"/>
    <p:sldId id="587" r:id="rId71"/>
    <p:sldId id="588" r:id="rId72"/>
    <p:sldId id="589" r:id="rId73"/>
    <p:sldId id="590" r:id="rId74"/>
    <p:sldId id="591" r:id="rId75"/>
    <p:sldId id="592" r:id="rId76"/>
    <p:sldId id="593" r:id="rId77"/>
    <p:sldId id="594" r:id="rId78"/>
    <p:sldId id="595" r:id="rId79"/>
    <p:sldId id="596" r:id="rId80"/>
    <p:sldId id="597" r:id="rId81"/>
    <p:sldId id="598" r:id="rId82"/>
    <p:sldId id="599" r:id="rId83"/>
    <p:sldId id="600" r:id="rId84"/>
    <p:sldId id="601" r:id="rId85"/>
    <p:sldId id="602" r:id="rId86"/>
    <p:sldId id="603" r:id="rId87"/>
    <p:sldId id="604" r:id="rId88"/>
    <p:sldId id="605" r:id="rId89"/>
    <p:sldId id="606" r:id="rId90"/>
    <p:sldId id="607" r:id="rId91"/>
    <p:sldId id="608" r:id="rId92"/>
    <p:sldId id="609" r:id="rId9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58" autoAdjust="0"/>
  </p:normalViewPr>
  <p:slideViewPr>
    <p:cSldViewPr>
      <p:cViewPr varScale="1">
        <p:scale>
          <a:sx n="82" d="100"/>
          <a:sy n="82" d="100"/>
        </p:scale>
        <p:origin x="1478" y="58"/>
      </p:cViewPr>
      <p:guideLst>
        <p:guide orient="horz" pos="2160"/>
        <p:guide pos="2880"/>
      </p:guideLst>
    </p:cSldViewPr>
  </p:slideViewPr>
  <p:outlineViewPr>
    <p:cViewPr>
      <p:scale>
        <a:sx n="33" d="100"/>
        <a:sy n="33" d="100"/>
      </p:scale>
      <p:origin x="0" y="625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1547418-A7C7-4D12-8381-7E7579AEE2EF}" type="datetimeFigureOut">
              <a:rPr lang="en-US"/>
              <a:pPr>
                <a:defRPr/>
              </a:pPr>
              <a:t>2/20/2021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8B1348A-576D-4E40-94F6-2E57EF35DEAD}" type="slidenum">
              <a:rPr lang="en-US"/>
              <a:pPr>
                <a:defRPr/>
              </a:pPr>
              <a:t>‹#›</a:t>
            </a:fld>
            <a:endParaRPr lang="en-US"/>
          </a:p>
        </p:txBody>
      </p:sp>
    </p:spTree>
    <p:extLst>
      <p:ext uri="{BB962C8B-B14F-4D97-AF65-F5344CB8AC3E}">
        <p14:creationId xmlns:p14="http://schemas.microsoft.com/office/powerpoint/2010/main" val="201027943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4C9D6F6-A503-44BF-9F4D-E20B94F2F901}" type="datetimeFigureOut">
              <a:rPr lang="en-US"/>
              <a:pPr>
                <a:defRPr/>
              </a:pPr>
              <a:t>2/20/2021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5FB672F-D7DD-471C-B508-BC491173D9B0}" type="slidenum">
              <a:rPr lang="en-US"/>
              <a:pPr>
                <a:defRPr/>
              </a:pPr>
              <a:t>‹#›</a:t>
            </a:fld>
            <a:endParaRPr lang="en-US"/>
          </a:p>
        </p:txBody>
      </p:sp>
    </p:spTree>
    <p:extLst>
      <p:ext uri="{BB962C8B-B14F-4D97-AF65-F5344CB8AC3E}">
        <p14:creationId xmlns:p14="http://schemas.microsoft.com/office/powerpoint/2010/main" val="19373819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116525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10</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434471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11</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3300231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12</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3348627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13</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3991963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14</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1270228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15</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845960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16</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1270228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17</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1316580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18</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1316580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19</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95450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5" name="Google Shape;12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3495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20</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723358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21</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2020978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following example shows how local variables are used. Here all the variables a, b, and c are local to main() function.</a:t>
            </a:r>
          </a:p>
          <a:p>
            <a:endParaRPr lang="en-US" dirty="0"/>
          </a:p>
        </p:txBody>
      </p:sp>
    </p:spTree>
    <p:extLst>
      <p:ext uri="{BB962C8B-B14F-4D97-AF65-F5344CB8AC3E}">
        <p14:creationId xmlns:p14="http://schemas.microsoft.com/office/powerpoint/2010/main" val="4076025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For example, output for the below program is 10, i.e., the value returned by f() is not dependent on who is calling it (Like g() calls it and has a x with value 20). f() always returns the value of global variable x.</a:t>
            </a:r>
            <a:endParaRPr lang="en-US" dirty="0"/>
          </a:p>
        </p:txBody>
      </p:sp>
    </p:spTree>
    <p:extLst>
      <p:ext uri="{BB962C8B-B14F-4D97-AF65-F5344CB8AC3E}">
        <p14:creationId xmlns:p14="http://schemas.microsoft.com/office/powerpoint/2010/main" val="1198584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In simpler terms, in dynamic scoping the compiler first searches the current block and then successively all the calling functions.</a:t>
            </a:r>
            <a:endParaRPr lang="en-US" dirty="0"/>
          </a:p>
        </p:txBody>
      </p:sp>
    </p:spTree>
    <p:extLst>
      <p:ext uri="{BB962C8B-B14F-4D97-AF65-F5344CB8AC3E}">
        <p14:creationId xmlns:p14="http://schemas.microsoft.com/office/powerpoint/2010/main" val="861541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37FF5D-9236-41A7-A6C1-94D69E464BC4}" type="slidenum">
              <a:rPr lang="en-US" smtClean="0"/>
              <a:pPr fontAlgn="base">
                <a:spcBef>
                  <a:spcPct val="0"/>
                </a:spcBef>
                <a:spcAft>
                  <a:spcPct val="0"/>
                </a:spcAft>
                <a:defRPr/>
              </a:pPr>
              <a:t>39</a:t>
            </a:fld>
            <a:endParaRPr lang="en-US"/>
          </a:p>
        </p:txBody>
      </p:sp>
      <p:sp>
        <p:nvSpPr>
          <p:cNvPr id="4915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3790800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91440" indent="-91440" eaLnBrk="1" fontAlgn="auto" hangingPunct="1">
              <a:defRPr/>
            </a:pPr>
            <a:r>
              <a:rPr lang="en-US" sz="3200" dirty="0">
                <a:solidFill>
                  <a:schemeClr val="tx1">
                    <a:lumMod val="75000"/>
                    <a:lumOff val="25000"/>
                  </a:schemeClr>
                </a:solidFill>
              </a:rPr>
              <a:t> </a:t>
            </a:r>
            <a:r>
              <a:rPr lang="en-US" sz="2400" b="1" dirty="0">
                <a:solidFill>
                  <a:srgbClr val="C00000"/>
                </a:solidFill>
              </a:rPr>
              <a:t>Note the following points while declaring a structure type: </a:t>
            </a:r>
            <a:endParaRPr lang="en-US" sz="3200" b="1" dirty="0">
              <a:solidFill>
                <a:srgbClr val="C00000"/>
              </a:solidFill>
            </a:endParaRPr>
          </a:p>
          <a:p>
            <a:pPr marL="384048" lvl="1" indent="-182880" algn="just" eaLnBrk="1" fontAlgn="auto" hangingPunct="1">
              <a:lnSpc>
                <a:spcPct val="150000"/>
              </a:lnSpc>
              <a:spcAft>
                <a:spcPts val="600"/>
              </a:spcAft>
              <a:buFont typeface="Wingdings" panose="05000000000000000000" pitchFamily="2" charset="2"/>
              <a:buChar char="§"/>
              <a:defRPr/>
            </a:pPr>
            <a:r>
              <a:rPr lang="en-US" sz="2600" dirty="0">
                <a:solidFill>
                  <a:schemeClr val="tx1">
                    <a:lumMod val="75000"/>
                    <a:lumOff val="25000"/>
                  </a:schemeClr>
                </a:solidFill>
              </a:rPr>
              <a:t>The </a:t>
            </a:r>
            <a:r>
              <a:rPr lang="en-US" sz="2600" b="1" dirty="0">
                <a:solidFill>
                  <a:schemeClr val="tx1">
                    <a:lumMod val="75000"/>
                    <a:lumOff val="25000"/>
                  </a:schemeClr>
                </a:solidFill>
              </a:rPr>
              <a:t>closing brace </a:t>
            </a:r>
            <a:r>
              <a:rPr lang="en-US" sz="2600" dirty="0">
                <a:solidFill>
                  <a:schemeClr val="tx1">
                    <a:lumMod val="75000"/>
                    <a:lumOff val="25000"/>
                  </a:schemeClr>
                </a:solidFill>
              </a:rPr>
              <a:t>in the structure type declaration must be followed by a semicolon. </a:t>
            </a:r>
          </a:p>
          <a:p>
            <a:pPr marL="384048" lvl="1" indent="-182880" algn="just" eaLnBrk="1" fontAlgn="auto" hangingPunct="1">
              <a:lnSpc>
                <a:spcPct val="150000"/>
              </a:lnSpc>
              <a:spcAft>
                <a:spcPts val="600"/>
              </a:spcAft>
              <a:buFont typeface="Wingdings" panose="05000000000000000000" pitchFamily="2" charset="2"/>
              <a:buChar char="§"/>
              <a:defRPr/>
            </a:pPr>
            <a:r>
              <a:rPr lang="en-US" sz="2600" dirty="0">
                <a:solidFill>
                  <a:schemeClr val="tx1">
                    <a:lumMod val="75000"/>
                    <a:lumOff val="25000"/>
                  </a:schemeClr>
                </a:solidFill>
              </a:rPr>
              <a:t>It is important to understand that a </a:t>
            </a:r>
            <a:r>
              <a:rPr lang="en-US" sz="2600" b="1" dirty="0">
                <a:solidFill>
                  <a:schemeClr val="tx1">
                    <a:lumMod val="75000"/>
                    <a:lumOff val="25000"/>
                  </a:schemeClr>
                </a:solidFill>
              </a:rPr>
              <a:t>structure type declaration does not tell the compiler to reserve any space in memory</a:t>
            </a:r>
            <a:r>
              <a:rPr lang="en-US" sz="2600" dirty="0">
                <a:solidFill>
                  <a:schemeClr val="tx1">
                    <a:lumMod val="75000"/>
                    <a:lumOff val="25000"/>
                  </a:schemeClr>
                </a:solidFill>
              </a:rPr>
              <a:t>. </a:t>
            </a:r>
          </a:p>
          <a:p>
            <a:pPr marL="384048" lvl="1" indent="-182880" algn="just" eaLnBrk="1" fontAlgn="auto" hangingPunct="1">
              <a:lnSpc>
                <a:spcPct val="150000"/>
              </a:lnSpc>
              <a:spcAft>
                <a:spcPts val="600"/>
              </a:spcAft>
              <a:buFont typeface="Wingdings" panose="05000000000000000000" pitchFamily="2" charset="2"/>
              <a:buChar char="§"/>
              <a:defRPr/>
            </a:pPr>
            <a:r>
              <a:rPr lang="en-US" sz="2600" dirty="0">
                <a:solidFill>
                  <a:schemeClr val="tx1">
                    <a:lumMod val="75000"/>
                    <a:lumOff val="25000"/>
                  </a:schemeClr>
                </a:solidFill>
              </a:rPr>
              <a:t>Usually </a:t>
            </a:r>
            <a:r>
              <a:rPr lang="en-US" sz="2600" b="1" dirty="0">
                <a:solidFill>
                  <a:schemeClr val="tx1">
                    <a:lumMod val="75000"/>
                    <a:lumOff val="25000"/>
                  </a:schemeClr>
                </a:solidFill>
              </a:rPr>
              <a:t>structure type declaration appears at the top of the source code file</a:t>
            </a:r>
            <a:r>
              <a:rPr lang="en-US" sz="2600" dirty="0">
                <a:solidFill>
                  <a:schemeClr val="tx1">
                    <a:lumMod val="75000"/>
                    <a:lumOff val="25000"/>
                  </a:schemeClr>
                </a:solidFill>
              </a:rPr>
              <a:t>, before any variables or functions are defined. </a:t>
            </a:r>
          </a:p>
          <a:p>
            <a:pPr marL="384048" lvl="1" indent="-182880" algn="just" eaLnBrk="1" fontAlgn="auto" hangingPunct="1">
              <a:lnSpc>
                <a:spcPct val="150000"/>
              </a:lnSpc>
              <a:spcAft>
                <a:spcPts val="600"/>
              </a:spcAft>
              <a:buFont typeface="Wingdings" panose="05000000000000000000" pitchFamily="2" charset="2"/>
              <a:buChar char="§"/>
              <a:defRPr/>
            </a:pPr>
            <a:r>
              <a:rPr lang="en-US" sz="2600" dirty="0">
                <a:solidFill>
                  <a:schemeClr val="tx1">
                    <a:lumMod val="75000"/>
                    <a:lumOff val="25000"/>
                  </a:schemeClr>
                </a:solidFill>
              </a:rPr>
              <a:t>In very large programs they are usually put in a separate header file, and the file is included (using the preprocessor directive #include) in whichever program we want to use this structure type. </a:t>
            </a:r>
          </a:p>
          <a:p>
            <a:pPr marL="63373" indent="-182880" algn="just" eaLnBrk="1" fontAlgn="auto" hangingPunct="1">
              <a:lnSpc>
                <a:spcPct val="150000"/>
              </a:lnSpc>
              <a:defRPr/>
            </a:pPr>
            <a:r>
              <a:rPr lang="en-US" sz="3400" dirty="0"/>
              <a:t>In arrays we can access individual elements of an array using a subscript. Structures use a different scheme. </a:t>
            </a:r>
          </a:p>
          <a:p>
            <a:pPr marL="63373" indent="-182880" algn="just" eaLnBrk="1" fontAlgn="auto" hangingPunct="1">
              <a:lnSpc>
                <a:spcPct val="150000"/>
              </a:lnSpc>
              <a:defRPr/>
            </a:pPr>
            <a:r>
              <a:rPr lang="en-US" sz="3400" dirty="0"/>
              <a:t>They use a dot (.) operator. </a:t>
            </a:r>
          </a:p>
          <a:p>
            <a:pPr marL="573088" lvl="1" indent="-231775" algn="just" eaLnBrk="1" fontAlgn="auto" hangingPunct="1">
              <a:lnSpc>
                <a:spcPct val="150000"/>
              </a:lnSpc>
              <a:defRPr/>
            </a:pPr>
            <a:r>
              <a:rPr lang="en-US" sz="3400" dirty="0"/>
              <a:t>So to refer to pages of the structure defined in our sample program we have to use, b1.pages </a:t>
            </a:r>
          </a:p>
          <a:p>
            <a:pPr marL="519113" lvl="1" indent="-177800" algn="just" eaLnBrk="1" fontAlgn="auto" hangingPunct="1">
              <a:lnSpc>
                <a:spcPct val="150000"/>
              </a:lnSpc>
              <a:defRPr/>
            </a:pPr>
            <a:r>
              <a:rPr lang="en-US" sz="3400" dirty="0"/>
              <a:t> Similarly, to refer to price we would use, b1.price </a:t>
            </a:r>
          </a:p>
          <a:p>
            <a:pPr marL="63373" indent="-182880" algn="just" eaLnBrk="1" fontAlgn="auto" hangingPunct="1">
              <a:lnSpc>
                <a:spcPct val="150000"/>
              </a:lnSpc>
              <a:defRPr/>
            </a:pPr>
            <a:r>
              <a:rPr lang="en-US" sz="3400" dirty="0"/>
              <a:t>Note that before the dot there must always be a structure variable and after the dot there must always be a structure element. </a:t>
            </a:r>
          </a:p>
          <a:p>
            <a:pPr eaLnBrk="1" hangingPunct="1">
              <a:spcBef>
                <a:spcPct val="0"/>
              </a:spcBef>
            </a:pPr>
            <a:endParaRPr lang="en-US" dirty="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324E6A-3B7B-4D09-B0D9-2B912E5C6412}" type="slidenum">
              <a:rPr lang="en-US" smtClean="0"/>
              <a:pPr fontAlgn="base">
                <a:spcBef>
                  <a:spcPct val="0"/>
                </a:spcBef>
                <a:spcAft>
                  <a:spcPct val="0"/>
                </a:spcAft>
                <a:defRPr/>
              </a:pPr>
              <a:t>40</a:t>
            </a:fld>
            <a:endParaRPr lang="en-US"/>
          </a:p>
        </p:txBody>
      </p:sp>
      <p:sp>
        <p:nvSpPr>
          <p:cNvPr id="50181"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654567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F57D57-84B3-4BA5-B860-FFDCAD3BBE89}" type="slidenum">
              <a:rPr lang="en-US" smtClean="0"/>
              <a:pPr fontAlgn="base">
                <a:spcBef>
                  <a:spcPct val="0"/>
                </a:spcBef>
                <a:spcAft>
                  <a:spcPct val="0"/>
                </a:spcAft>
                <a:defRPr/>
              </a:pPr>
              <a:t>41</a:t>
            </a:fld>
            <a:endParaRPr lang="en-US"/>
          </a:p>
        </p:txBody>
      </p:sp>
      <p:sp>
        <p:nvSpPr>
          <p:cNvPr id="53253"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3793862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marL="91440" indent="-91440" eaLnBrk="1" fontAlgn="auto" hangingPunct="1">
              <a:defRPr/>
            </a:pPr>
            <a:r>
              <a:rPr lang="en-US" sz="2400" b="1" dirty="0">
                <a:solidFill>
                  <a:srgbClr val="7030A0"/>
                </a:solidFill>
              </a:rPr>
              <a:t>A few points about the program: </a:t>
            </a:r>
          </a:p>
          <a:p>
            <a:pPr marL="384048" lvl="1" indent="-182880" algn="just" eaLnBrk="1" fontAlgn="auto" hangingPunct="1">
              <a:lnSpc>
                <a:spcPct val="150000"/>
              </a:lnSpc>
              <a:buClr>
                <a:srgbClr val="C00000"/>
              </a:buClr>
              <a:buFont typeface="Wingdings" panose="05000000000000000000" pitchFamily="2" charset="2"/>
              <a:buChar char="§"/>
              <a:defRPr/>
            </a:pPr>
            <a:r>
              <a:rPr lang="en-US" sz="2400" dirty="0">
                <a:solidFill>
                  <a:schemeClr val="tx1">
                    <a:lumMod val="75000"/>
                    <a:lumOff val="25000"/>
                  </a:schemeClr>
                </a:solidFill>
              </a:rPr>
              <a:t>The array of structures is declared...</a:t>
            </a:r>
          </a:p>
          <a:p>
            <a:pPr marL="566928" lvl="2" indent="-182880" algn="just" eaLnBrk="1" fontAlgn="auto" hangingPunct="1">
              <a:lnSpc>
                <a:spcPct val="150000"/>
              </a:lnSpc>
              <a:buClr>
                <a:srgbClr val="C00000"/>
              </a:buClr>
              <a:buFont typeface="Wingdings" panose="05000000000000000000" pitchFamily="2" charset="2"/>
              <a:buChar char="§"/>
              <a:defRPr/>
            </a:pPr>
            <a:r>
              <a:rPr lang="en-US" sz="2400" dirty="0" err="1">
                <a:solidFill>
                  <a:schemeClr val="tx1">
                    <a:lumMod val="75000"/>
                    <a:lumOff val="25000"/>
                  </a:schemeClr>
                </a:solidFill>
              </a:rPr>
              <a:t>struct</a:t>
            </a:r>
            <a:r>
              <a:rPr lang="en-US" sz="2400" dirty="0">
                <a:solidFill>
                  <a:schemeClr val="tx1">
                    <a:lumMod val="75000"/>
                    <a:lumOff val="25000"/>
                  </a:schemeClr>
                </a:solidFill>
              </a:rPr>
              <a:t> book b[100] ; </a:t>
            </a:r>
          </a:p>
          <a:p>
            <a:pPr marL="1028700" lvl="1" indent="-114300" algn="just" eaLnBrk="1" fontAlgn="auto" hangingPunct="1">
              <a:lnSpc>
                <a:spcPct val="150000"/>
              </a:lnSpc>
              <a:buClr>
                <a:srgbClr val="C00000"/>
              </a:buClr>
              <a:buFont typeface="Wingdings" panose="05000000000000000000" pitchFamily="2" charset="2"/>
              <a:buChar char="§"/>
              <a:defRPr/>
            </a:pPr>
            <a:r>
              <a:rPr lang="en-US" sz="2400" dirty="0">
                <a:solidFill>
                  <a:schemeClr val="tx1">
                    <a:lumMod val="75000"/>
                    <a:lumOff val="25000"/>
                  </a:schemeClr>
                </a:solidFill>
              </a:rPr>
              <a:t>  This provides space in memory for 100 structures of the type </a:t>
            </a:r>
            <a:r>
              <a:rPr lang="en-US" sz="2400" dirty="0" err="1">
                <a:solidFill>
                  <a:schemeClr val="tx1">
                    <a:lumMod val="75000"/>
                    <a:lumOff val="25000"/>
                  </a:schemeClr>
                </a:solidFill>
              </a:rPr>
              <a:t>struct</a:t>
            </a:r>
            <a:r>
              <a:rPr lang="en-US" sz="2400" dirty="0">
                <a:solidFill>
                  <a:schemeClr val="tx1">
                    <a:lumMod val="75000"/>
                    <a:lumOff val="25000"/>
                  </a:schemeClr>
                </a:solidFill>
              </a:rPr>
              <a:t> book. </a:t>
            </a:r>
          </a:p>
          <a:p>
            <a:pPr marL="384048" lvl="1" indent="-182880" algn="just" eaLnBrk="1" fontAlgn="auto" hangingPunct="1">
              <a:lnSpc>
                <a:spcPct val="150000"/>
              </a:lnSpc>
              <a:buClr>
                <a:srgbClr val="C00000"/>
              </a:buClr>
              <a:buFont typeface="Wingdings" panose="05000000000000000000" pitchFamily="2" charset="2"/>
              <a:buChar char="§"/>
              <a:defRPr/>
            </a:pPr>
            <a:r>
              <a:rPr lang="en-US" sz="2400" dirty="0">
                <a:solidFill>
                  <a:schemeClr val="tx1">
                    <a:lumMod val="75000"/>
                    <a:lumOff val="25000"/>
                  </a:schemeClr>
                </a:solidFill>
              </a:rPr>
              <a:t>The syntax we use to reference each element of the array b is similar to the syntax used for arrays of </a:t>
            </a:r>
            <a:r>
              <a:rPr lang="en-US" sz="2400" dirty="0" err="1">
                <a:solidFill>
                  <a:schemeClr val="tx1">
                    <a:lumMod val="75000"/>
                    <a:lumOff val="25000"/>
                  </a:schemeClr>
                </a:solidFill>
              </a:rPr>
              <a:t>int’s</a:t>
            </a:r>
            <a:r>
              <a:rPr lang="en-US" sz="2400" dirty="0">
                <a:solidFill>
                  <a:schemeClr val="tx1">
                    <a:lumMod val="75000"/>
                    <a:lumOff val="25000"/>
                  </a:schemeClr>
                </a:solidFill>
              </a:rPr>
              <a:t> and chars. </a:t>
            </a:r>
          </a:p>
          <a:p>
            <a:pPr marL="800100" lvl="2" indent="-228600" algn="just" eaLnBrk="1" fontAlgn="auto" hangingPunct="1">
              <a:lnSpc>
                <a:spcPct val="150000"/>
              </a:lnSpc>
              <a:buClr>
                <a:srgbClr val="C00000"/>
              </a:buClr>
              <a:buFont typeface="Wingdings" panose="05000000000000000000" pitchFamily="2" charset="2"/>
              <a:buChar char="§"/>
              <a:defRPr/>
            </a:pPr>
            <a:r>
              <a:rPr lang="en-US" sz="2400" dirty="0">
                <a:solidFill>
                  <a:schemeClr val="tx1">
                    <a:lumMod val="75000"/>
                    <a:lumOff val="25000"/>
                  </a:schemeClr>
                </a:solidFill>
              </a:rPr>
              <a:t>For example, we refer to </a:t>
            </a:r>
            <a:r>
              <a:rPr lang="en-US" sz="2400" dirty="0" err="1">
                <a:solidFill>
                  <a:schemeClr val="tx1">
                    <a:lumMod val="75000"/>
                    <a:lumOff val="25000"/>
                  </a:schemeClr>
                </a:solidFill>
              </a:rPr>
              <a:t>zeroth</a:t>
            </a:r>
            <a:r>
              <a:rPr lang="en-US" sz="2400" dirty="0">
                <a:solidFill>
                  <a:schemeClr val="tx1">
                    <a:lumMod val="75000"/>
                    <a:lumOff val="25000"/>
                  </a:schemeClr>
                </a:solidFill>
              </a:rPr>
              <a:t> book’s price as b[0].price. </a:t>
            </a:r>
          </a:p>
          <a:p>
            <a:pPr marL="384048" lvl="1" indent="-182880" algn="just" eaLnBrk="1" fontAlgn="auto" hangingPunct="1">
              <a:lnSpc>
                <a:spcPct val="150000"/>
              </a:lnSpc>
              <a:buClr>
                <a:srgbClr val="C00000"/>
              </a:buClr>
              <a:buFont typeface="Wingdings" panose="05000000000000000000" pitchFamily="2" charset="2"/>
              <a:buChar char="§"/>
              <a:defRPr/>
            </a:pPr>
            <a:r>
              <a:rPr lang="en-US" sz="2400" dirty="0">
                <a:solidFill>
                  <a:schemeClr val="tx1">
                    <a:lumMod val="75000"/>
                    <a:lumOff val="25000"/>
                  </a:schemeClr>
                </a:solidFill>
              </a:rPr>
              <a:t>In an array of structures, all elements of the array are stored in adjacent memory locations. </a:t>
            </a:r>
          </a:p>
          <a:p>
            <a:pPr eaLnBrk="1" hangingPunct="1">
              <a:spcBef>
                <a:spcPct val="0"/>
              </a:spcBef>
            </a:pPr>
            <a:endParaRPr lang="en-US" dirty="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8F2680-BB90-499A-AD7D-B63405F26783}" type="slidenum">
              <a:rPr lang="en-US" smtClean="0"/>
              <a:pPr fontAlgn="base">
                <a:spcBef>
                  <a:spcPct val="0"/>
                </a:spcBef>
                <a:spcAft>
                  <a:spcPct val="0"/>
                </a:spcAft>
                <a:defRPr/>
              </a:pPr>
              <a:t>43</a:t>
            </a:fld>
            <a:endParaRPr lang="en-US"/>
          </a:p>
        </p:txBody>
      </p:sp>
      <p:sp>
        <p:nvSpPr>
          <p:cNvPr id="5427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1689353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516226-55C5-4FF3-B729-FFCE8A00C7F0}" type="slidenum">
              <a:rPr lang="en-US" smtClean="0"/>
              <a:pPr fontAlgn="base">
                <a:spcBef>
                  <a:spcPct val="0"/>
                </a:spcBef>
                <a:spcAft>
                  <a:spcPct val="0"/>
                </a:spcAft>
                <a:defRPr/>
              </a:pPr>
              <a:t>44</a:t>
            </a:fld>
            <a:endParaRPr lang="en-US"/>
          </a:p>
        </p:txBody>
      </p:sp>
      <p:sp>
        <p:nvSpPr>
          <p:cNvPr id="57349"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1280671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2168955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F2180D-82A4-4950-A259-11EE0949669A}" type="slidenum">
              <a:rPr lang="en-US" smtClean="0"/>
              <a:pPr fontAlgn="base">
                <a:spcBef>
                  <a:spcPct val="0"/>
                </a:spcBef>
                <a:spcAft>
                  <a:spcPct val="0"/>
                </a:spcAft>
                <a:defRPr/>
              </a:pPr>
              <a:t>45</a:t>
            </a:fld>
            <a:endParaRPr lang="en-US"/>
          </a:p>
        </p:txBody>
      </p:sp>
      <p:sp>
        <p:nvSpPr>
          <p:cNvPr id="58373"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2087886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C4FEEC-2702-4814-891A-D993660C6B2F}" type="slidenum">
              <a:rPr lang="en-US" smtClean="0">
                <a:solidFill>
                  <a:srgbClr val="000000"/>
                </a:solidFill>
              </a:rPr>
              <a:pPr fontAlgn="base">
                <a:spcBef>
                  <a:spcPct val="0"/>
                </a:spcBef>
                <a:spcAft>
                  <a:spcPct val="0"/>
                </a:spcAft>
                <a:defRPr/>
              </a:pPr>
              <a:t>51</a:t>
            </a:fld>
            <a:endParaRPr lang="en-US">
              <a:solidFill>
                <a:srgbClr val="000000"/>
              </a:solidFill>
            </a:endParaRPr>
          </a:p>
        </p:txBody>
      </p:sp>
      <p:sp>
        <p:nvSpPr>
          <p:cNvPr id="58373"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solidFill>
                  <a:srgbClr val="000000"/>
                </a:solidFill>
              </a:rPr>
              <a:t>MIT-WPU</a:t>
            </a:r>
          </a:p>
        </p:txBody>
      </p:sp>
    </p:spTree>
    <p:extLst>
      <p:ext uri="{BB962C8B-B14F-4D97-AF65-F5344CB8AC3E}">
        <p14:creationId xmlns:p14="http://schemas.microsoft.com/office/powerpoint/2010/main" val="574182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4E715D-D529-4337-B167-FA7209446E90}" type="slidenum">
              <a:rPr lang="en-US" smtClean="0"/>
              <a:pPr fontAlgn="base">
                <a:spcBef>
                  <a:spcPct val="0"/>
                </a:spcBef>
                <a:spcAft>
                  <a:spcPct val="0"/>
                </a:spcAft>
                <a:defRPr/>
              </a:pPr>
              <a:t>52</a:t>
            </a:fld>
            <a:endParaRPr lang="en-US"/>
          </a:p>
        </p:txBody>
      </p:sp>
      <p:sp>
        <p:nvSpPr>
          <p:cNvPr id="66565"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345781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C546F4-0A3C-4C4D-8812-FCFD11F594CE}" type="slidenum">
              <a:rPr lang="en-US" smtClean="0"/>
              <a:pPr fontAlgn="base">
                <a:spcBef>
                  <a:spcPct val="0"/>
                </a:spcBef>
                <a:spcAft>
                  <a:spcPct val="0"/>
                </a:spcAft>
                <a:defRPr/>
              </a:pPr>
              <a:t>53</a:t>
            </a:fld>
            <a:endParaRPr lang="en-US"/>
          </a:p>
        </p:txBody>
      </p:sp>
      <p:sp>
        <p:nvSpPr>
          <p:cNvPr id="67589"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345774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7DDE1D-2E12-4F79-9997-63844F5319C4}" type="slidenum">
              <a:rPr lang="en-US" smtClean="0"/>
              <a:pPr fontAlgn="base">
                <a:spcBef>
                  <a:spcPct val="0"/>
                </a:spcBef>
                <a:spcAft>
                  <a:spcPct val="0"/>
                </a:spcAft>
                <a:defRPr/>
              </a:pPr>
              <a:t>54</a:t>
            </a:fld>
            <a:endParaRPr lang="en-US"/>
          </a:p>
        </p:txBody>
      </p:sp>
      <p:sp>
        <p:nvSpPr>
          <p:cNvPr id="68613"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2039910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30BA44-BB4D-49E9-9729-5BFCF903F212}" type="slidenum">
              <a:rPr lang="en-US" smtClean="0">
                <a:solidFill>
                  <a:srgbClr val="000000"/>
                </a:solidFill>
              </a:rPr>
              <a:pPr fontAlgn="base">
                <a:spcBef>
                  <a:spcPct val="0"/>
                </a:spcBef>
                <a:spcAft>
                  <a:spcPct val="0"/>
                </a:spcAft>
                <a:defRPr/>
              </a:pPr>
              <a:t>55</a:t>
            </a:fld>
            <a:endParaRPr lang="en-US">
              <a:solidFill>
                <a:srgbClr val="000000"/>
              </a:solidFill>
            </a:endParaRPr>
          </a:p>
        </p:txBody>
      </p:sp>
      <p:sp>
        <p:nvSpPr>
          <p:cNvPr id="5939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solidFill>
                  <a:srgbClr val="000000"/>
                </a:solidFill>
              </a:rPr>
              <a:t>MIT-WPU</a:t>
            </a:r>
          </a:p>
        </p:txBody>
      </p:sp>
    </p:spTree>
    <p:extLst>
      <p:ext uri="{BB962C8B-B14F-4D97-AF65-F5344CB8AC3E}">
        <p14:creationId xmlns:p14="http://schemas.microsoft.com/office/powerpoint/2010/main" val="2877107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85D7B0-D6F2-4184-BB62-AE9E3E4CC621}" type="slidenum">
              <a:rPr lang="en-US" smtClean="0">
                <a:solidFill>
                  <a:srgbClr val="000000"/>
                </a:solidFill>
              </a:rPr>
              <a:pPr fontAlgn="base">
                <a:spcBef>
                  <a:spcPct val="0"/>
                </a:spcBef>
                <a:spcAft>
                  <a:spcPct val="0"/>
                </a:spcAft>
                <a:defRPr/>
              </a:pPr>
              <a:t>56</a:t>
            </a:fld>
            <a:endParaRPr lang="en-US">
              <a:solidFill>
                <a:srgbClr val="000000"/>
              </a:solidFill>
            </a:endParaRPr>
          </a:p>
        </p:txBody>
      </p:sp>
      <p:sp>
        <p:nvSpPr>
          <p:cNvPr id="60421"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solidFill>
                  <a:srgbClr val="000000"/>
                </a:solidFill>
              </a:rPr>
              <a:t>MIT-WPU</a:t>
            </a:r>
          </a:p>
        </p:txBody>
      </p:sp>
    </p:spTree>
    <p:extLst>
      <p:ext uri="{BB962C8B-B14F-4D97-AF65-F5344CB8AC3E}">
        <p14:creationId xmlns:p14="http://schemas.microsoft.com/office/powerpoint/2010/main" val="2079177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512C21-8AB0-4471-A18A-8988BD98C974}" type="slidenum">
              <a:rPr lang="en-US" smtClean="0">
                <a:solidFill>
                  <a:srgbClr val="000000"/>
                </a:solidFill>
              </a:rPr>
              <a:pPr fontAlgn="base">
                <a:spcBef>
                  <a:spcPct val="0"/>
                </a:spcBef>
                <a:spcAft>
                  <a:spcPct val="0"/>
                </a:spcAft>
                <a:defRPr/>
              </a:pPr>
              <a:t>57</a:t>
            </a:fld>
            <a:endParaRPr lang="en-US">
              <a:solidFill>
                <a:srgbClr val="000000"/>
              </a:solidFill>
            </a:endParaRPr>
          </a:p>
        </p:txBody>
      </p:sp>
      <p:sp>
        <p:nvSpPr>
          <p:cNvPr id="61445"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solidFill>
                  <a:srgbClr val="000000"/>
                </a:solidFill>
              </a:rPr>
              <a:t>MIT-WPU</a:t>
            </a:r>
          </a:p>
        </p:txBody>
      </p:sp>
    </p:spTree>
    <p:extLst>
      <p:ext uri="{BB962C8B-B14F-4D97-AF65-F5344CB8AC3E}">
        <p14:creationId xmlns:p14="http://schemas.microsoft.com/office/powerpoint/2010/main" val="826209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549760-C337-4481-8259-1A655A269A3D}" type="slidenum">
              <a:rPr lang="en-US" smtClean="0">
                <a:solidFill>
                  <a:srgbClr val="000000"/>
                </a:solidFill>
              </a:rPr>
              <a:pPr fontAlgn="base">
                <a:spcBef>
                  <a:spcPct val="0"/>
                </a:spcBef>
                <a:spcAft>
                  <a:spcPct val="0"/>
                </a:spcAft>
                <a:defRPr/>
              </a:pPr>
              <a:t>58</a:t>
            </a:fld>
            <a:endParaRPr lang="en-US">
              <a:solidFill>
                <a:srgbClr val="000000"/>
              </a:solidFill>
            </a:endParaRPr>
          </a:p>
        </p:txBody>
      </p:sp>
      <p:sp>
        <p:nvSpPr>
          <p:cNvPr id="62469"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solidFill>
                  <a:srgbClr val="000000"/>
                </a:solidFill>
              </a:rPr>
              <a:t>MIT-WPU</a:t>
            </a:r>
          </a:p>
        </p:txBody>
      </p:sp>
    </p:spTree>
    <p:extLst>
      <p:ext uri="{BB962C8B-B14F-4D97-AF65-F5344CB8AC3E}">
        <p14:creationId xmlns:p14="http://schemas.microsoft.com/office/powerpoint/2010/main" val="2361631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7A279A-A877-4E97-8ACC-445A64AC2CA7}" type="slidenum">
              <a:rPr lang="en-US" smtClean="0"/>
              <a:pPr fontAlgn="base">
                <a:spcBef>
                  <a:spcPct val="0"/>
                </a:spcBef>
                <a:spcAft>
                  <a:spcPct val="0"/>
                </a:spcAft>
                <a:defRPr/>
              </a:pPr>
              <a:t>59</a:t>
            </a:fld>
            <a:endParaRPr lang="en-US"/>
          </a:p>
        </p:txBody>
      </p:sp>
      <p:sp>
        <p:nvSpPr>
          <p:cNvPr id="6963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414040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4</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3472204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DAE701-6B65-4E64-A49C-E2B3251C8EF5}" type="slidenum">
              <a:rPr lang="en-US" smtClean="0"/>
              <a:pPr fontAlgn="base">
                <a:spcBef>
                  <a:spcPct val="0"/>
                </a:spcBef>
                <a:spcAft>
                  <a:spcPct val="0"/>
                </a:spcAft>
                <a:defRPr/>
              </a:pPr>
              <a:t>60</a:t>
            </a:fld>
            <a:endParaRPr lang="en-US"/>
          </a:p>
        </p:txBody>
      </p:sp>
      <p:sp>
        <p:nvSpPr>
          <p:cNvPr id="70661"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16661231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C507AB-8806-4FC3-9A70-4FED8403F583}" type="slidenum">
              <a:rPr lang="en-US" smtClean="0"/>
              <a:pPr fontAlgn="base">
                <a:spcBef>
                  <a:spcPct val="0"/>
                </a:spcBef>
                <a:spcAft>
                  <a:spcPct val="0"/>
                </a:spcAft>
                <a:defRPr/>
              </a:pPr>
              <a:t>61</a:t>
            </a:fld>
            <a:endParaRPr lang="en-US"/>
          </a:p>
        </p:txBody>
      </p:sp>
      <p:sp>
        <p:nvSpPr>
          <p:cNvPr id="71685"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27690856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4AC0E3-A5C8-49FD-AA69-1EC347D6496F}" type="slidenum">
              <a:rPr lang="en-US" smtClean="0">
                <a:solidFill>
                  <a:srgbClr val="000000"/>
                </a:solidFill>
              </a:rPr>
              <a:pPr fontAlgn="base">
                <a:spcBef>
                  <a:spcPct val="0"/>
                </a:spcBef>
                <a:spcAft>
                  <a:spcPct val="0"/>
                </a:spcAft>
                <a:defRPr/>
              </a:pPr>
              <a:t>62</a:t>
            </a:fld>
            <a:endParaRPr lang="en-US">
              <a:solidFill>
                <a:srgbClr val="000000"/>
              </a:solidFill>
            </a:endParaRPr>
          </a:p>
        </p:txBody>
      </p:sp>
      <p:sp>
        <p:nvSpPr>
          <p:cNvPr id="63493"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solidFill>
                  <a:srgbClr val="000000"/>
                </a:solidFill>
              </a:rPr>
              <a:t>MIT-WPU</a:t>
            </a:r>
          </a:p>
        </p:txBody>
      </p:sp>
    </p:spTree>
    <p:extLst>
      <p:ext uri="{BB962C8B-B14F-4D97-AF65-F5344CB8AC3E}">
        <p14:creationId xmlns:p14="http://schemas.microsoft.com/office/powerpoint/2010/main" val="779114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D7C8C6-B676-48C9-95CF-1D282F9135F0}" type="slidenum">
              <a:rPr lang="en-US" smtClean="0"/>
              <a:pPr fontAlgn="base">
                <a:spcBef>
                  <a:spcPct val="0"/>
                </a:spcBef>
                <a:spcAft>
                  <a:spcPct val="0"/>
                </a:spcAft>
                <a:defRPr/>
              </a:pPr>
              <a:t>63</a:t>
            </a:fld>
            <a:endParaRPr lang="en-US"/>
          </a:p>
        </p:txBody>
      </p:sp>
      <p:sp>
        <p:nvSpPr>
          <p:cNvPr id="6451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10677243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A99113-6102-4DC2-8431-81ABCF27E32F}" type="slidenum">
              <a:rPr lang="en-US" smtClean="0"/>
              <a:pPr fontAlgn="base">
                <a:spcBef>
                  <a:spcPct val="0"/>
                </a:spcBef>
                <a:spcAft>
                  <a:spcPct val="0"/>
                </a:spcAft>
                <a:defRPr/>
              </a:pPr>
              <a:t>64</a:t>
            </a:fld>
            <a:endParaRPr lang="en-US"/>
          </a:p>
        </p:txBody>
      </p:sp>
      <p:sp>
        <p:nvSpPr>
          <p:cNvPr id="65541"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MIT-WPU</a:t>
            </a:r>
          </a:p>
        </p:txBody>
      </p:sp>
    </p:spTree>
    <p:extLst>
      <p:ext uri="{BB962C8B-B14F-4D97-AF65-F5344CB8AC3E}">
        <p14:creationId xmlns:p14="http://schemas.microsoft.com/office/powerpoint/2010/main" val="115928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3661165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6</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78871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7</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1179654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8</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669477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9</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3122086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pPr>
              <a:defRPr/>
            </a:pPr>
            <a:fld id="{2A554124-6B57-46A4-BE63-09395FA28BCD}" type="datetime1">
              <a:rPr lang="en-US" smtClean="0"/>
              <a:pPr>
                <a:defRPr/>
              </a:pPr>
              <a:t>2/20/2021</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81476A36-0234-49F8-9C3A-1E7281BBB686}" type="slidenum">
              <a:rPr lang="en-US"/>
              <a:pPr>
                <a:defRPr/>
              </a:pPr>
              <a:t>‹#›</a:t>
            </a:fld>
            <a:endParaRPr lang="en-US"/>
          </a:p>
        </p:txBody>
      </p:sp>
    </p:spTree>
    <p:extLst>
      <p:ext uri="{BB962C8B-B14F-4D97-AF65-F5344CB8AC3E}">
        <p14:creationId xmlns:p14="http://schemas.microsoft.com/office/powerpoint/2010/main" val="41056850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a:xfrm>
            <a:off x="6096000" y="6248400"/>
            <a:ext cx="2667000" cy="365125"/>
          </a:xfrm>
          <a:prstGeom prst="rect">
            <a:avLst/>
          </a:prstGeom>
        </p:spPr>
        <p:txBody>
          <a:bodyPr/>
          <a:lstStyle>
            <a:lvl1pPr>
              <a:defRPr/>
            </a:lvl1pPr>
          </a:lstStyle>
          <a:p>
            <a:pPr>
              <a:defRPr/>
            </a:pPr>
            <a:fld id="{14F73237-B69B-4206-ACB6-0A97BC868564}" type="datetime1">
              <a:rPr lang="en-US" smtClean="0"/>
              <a:pPr>
                <a:defRPr/>
              </a:pPr>
              <a:t>2/20/2021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181F849-42F9-4725-ACC9-4C28406C2CA0}" type="slidenum">
              <a:rPr lang="en-US"/>
              <a:pPr>
                <a:defRPr/>
              </a:pPr>
              <a:t>‹#›</a:t>
            </a:fld>
            <a:endParaRPr lang="en-US"/>
          </a:p>
        </p:txBody>
      </p:sp>
    </p:spTree>
    <p:extLst>
      <p:ext uri="{BB962C8B-B14F-4D97-AF65-F5344CB8AC3E}">
        <p14:creationId xmlns:p14="http://schemas.microsoft.com/office/powerpoint/2010/main" val="284166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pPr>
              <a:defRPr/>
            </a:pPr>
            <a:fld id="{1AD9F651-1B2C-4E44-9870-C23AC661883B}" type="datetime1">
              <a:rPr lang="en-US" smtClean="0"/>
              <a:pPr>
                <a:defRPr/>
              </a:pPr>
              <a:t>2/20/2021</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DD457222-D449-4028-9AEB-972352AAA465}" type="slidenum">
              <a:rPr lang="en-US"/>
              <a:pPr>
                <a:defRPr/>
              </a:pPr>
              <a:t>‹#›</a:t>
            </a:fld>
            <a:endParaRPr lang="en-US"/>
          </a:p>
        </p:txBody>
      </p:sp>
    </p:spTree>
    <p:extLst>
      <p:ext uri="{BB962C8B-B14F-4D97-AF65-F5344CB8AC3E}">
        <p14:creationId xmlns:p14="http://schemas.microsoft.com/office/powerpoint/2010/main" val="353862385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p>
            <a:pPr>
              <a:defRPr/>
            </a:pPr>
            <a:fld id="{AF111432-6F76-4F5D-8893-8908484F637D}" type="datetime1">
              <a:rPr lang="en-US" smtClean="0"/>
              <a:pPr>
                <a:defRPr/>
              </a:pPr>
              <a:t>2/20/2021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C991470-EDB2-44AA-9E23-7A16FDC63514}" type="slidenum">
              <a:rPr lang="en-US" smtClean="0"/>
              <a:pPr>
                <a:defRPr/>
              </a:pPr>
              <a:t>‹#›</a:t>
            </a:fld>
            <a:endParaRPr lang="en-US"/>
          </a:p>
        </p:txBody>
      </p:sp>
    </p:spTree>
    <p:extLst>
      <p:ext uri="{BB962C8B-B14F-4D97-AF65-F5344CB8AC3E}">
        <p14:creationId xmlns:p14="http://schemas.microsoft.com/office/powerpoint/2010/main" val="300995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0" y="6248400"/>
            <a:ext cx="2667000" cy="365125"/>
          </a:xfrm>
          <a:prstGeom prst="rect">
            <a:avLst/>
          </a:prstGeom>
        </p:spPr>
        <p:txBody>
          <a:bodyPr/>
          <a:lstStyle>
            <a:lvl1pPr>
              <a:defRPr/>
            </a:lvl1pPr>
          </a:lstStyle>
          <a:p>
            <a:pPr>
              <a:defRPr/>
            </a:pPr>
            <a:fld id="{9427512F-DB7A-433E-B7AC-89D59C94EEDB}" type="datetime1">
              <a:rPr lang="en-US" smtClean="0"/>
              <a:pPr>
                <a:defRPr/>
              </a:pPr>
              <a:t>2/20/2021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solidFill>
                  <a:srgbClr val="FFFFFF"/>
                </a:solidFill>
              </a:defRPr>
            </a:lvl1pPr>
          </a:lstStyle>
          <a:p>
            <a:pPr>
              <a:defRPr/>
            </a:pPr>
            <a:fld id="{454B5FE0-0B47-4A88-A46E-97B70D58E7C1}" type="slidenum">
              <a:rPr lang="en-US"/>
              <a:pPr>
                <a:defRPr/>
              </a:pPr>
              <a:t>‹#›</a:t>
            </a:fld>
            <a:endParaRPr lang="en-US"/>
          </a:p>
        </p:txBody>
      </p:sp>
    </p:spTree>
    <p:extLst>
      <p:ext uri="{BB962C8B-B14F-4D97-AF65-F5344CB8AC3E}">
        <p14:creationId xmlns:p14="http://schemas.microsoft.com/office/powerpoint/2010/main" val="249429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pPr>
              <a:defRPr/>
            </a:pPr>
            <a:fld id="{CC54B3C0-F15E-4E2A-899B-287410414C52}" type="datetime1">
              <a:rPr lang="en-US" smtClean="0"/>
              <a:pPr>
                <a:defRPr/>
              </a:pPr>
              <a:t>2/20/2021</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915C4156-50DF-4574-85E1-5CB80CCB5003}"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4578555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rtlCol="0"/>
          <a:lstStyle>
            <a:lvl1pPr>
              <a:defRPr/>
            </a:lvl1pPr>
          </a:lstStyle>
          <a:p>
            <a:pPr>
              <a:defRPr/>
            </a:pPr>
            <a:fld id="{E64CD505-33FF-4C0C-9A7C-36F0F1F490EC}" type="datetime1">
              <a:rPr lang="en-US" smtClean="0"/>
              <a:pPr>
                <a:defRPr/>
              </a:pPr>
              <a:t>2/20/2021</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9D372ACE-4E0E-4A1A-9331-88A6A66779EC}"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61841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rtlCol="0"/>
          <a:lstStyle>
            <a:lvl1pPr>
              <a:defRPr/>
            </a:lvl1pPr>
          </a:lstStyle>
          <a:p>
            <a:pPr>
              <a:defRPr/>
            </a:pPr>
            <a:fld id="{432FB254-5CFE-4C7D-AF69-F54EA0C54C12}" type="datetime1">
              <a:rPr lang="en-US" smtClean="0"/>
              <a:pPr>
                <a:defRPr/>
              </a:pPr>
              <a:t>2/20/2021</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6BEB4E5C-65E7-4586-86A5-D5C61816DF58}"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36791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a:xfrm>
            <a:off x="6096000" y="6248400"/>
            <a:ext cx="2667000" cy="365125"/>
          </a:xfrm>
          <a:prstGeom prst="rect">
            <a:avLst/>
          </a:prstGeom>
        </p:spPr>
        <p:txBody>
          <a:bodyPr/>
          <a:lstStyle>
            <a:lvl1pPr>
              <a:defRPr/>
            </a:lvl1pPr>
          </a:lstStyle>
          <a:p>
            <a:pPr>
              <a:defRPr/>
            </a:pPr>
            <a:fld id="{709FCBEF-4E49-402F-9197-7A1DCA1C4EBE}" type="datetime1">
              <a:rPr lang="en-US" smtClean="0"/>
              <a:pPr>
                <a:defRPr/>
              </a:pPr>
              <a:t>2/20/2021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9F54C46D-F8F8-469C-A162-D5BD699574B6}" type="slidenum">
              <a:rPr lang="en-US"/>
              <a:pPr>
                <a:defRPr/>
              </a:pPr>
              <a:t>‹#›</a:t>
            </a:fld>
            <a:endParaRPr lang="en-US"/>
          </a:p>
        </p:txBody>
      </p:sp>
    </p:spTree>
    <p:extLst>
      <p:ext uri="{BB962C8B-B14F-4D97-AF65-F5344CB8AC3E}">
        <p14:creationId xmlns:p14="http://schemas.microsoft.com/office/powerpoint/2010/main" val="393328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pPr>
              <a:defRPr/>
            </a:pPr>
            <a:fld id="{8C364C67-96ED-4EFB-A5FD-849CAF433799}" type="datetime1">
              <a:rPr lang="en-US" smtClean="0"/>
              <a:pPr>
                <a:defRPr/>
              </a:pPr>
              <a:t>2/20/2021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56295422-13FD-4E44-BDEB-39287D34F2F1}" type="slidenum">
              <a:rPr lang="en-US"/>
              <a:pPr>
                <a:defRPr/>
              </a:pPr>
              <a:t>‹#›</a:t>
            </a:fld>
            <a:endParaRPr lang="en-US"/>
          </a:p>
        </p:txBody>
      </p:sp>
    </p:spTree>
    <p:extLst>
      <p:ext uri="{BB962C8B-B14F-4D97-AF65-F5344CB8AC3E}">
        <p14:creationId xmlns:p14="http://schemas.microsoft.com/office/powerpoint/2010/main" val="4021059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6096000" y="6248400"/>
            <a:ext cx="2667000" cy="365125"/>
          </a:xfrm>
          <a:prstGeom prst="rect">
            <a:avLst/>
          </a:prstGeom>
        </p:spPr>
        <p:txBody>
          <a:bodyPr/>
          <a:lstStyle>
            <a:lvl1pPr>
              <a:defRPr/>
            </a:lvl1pPr>
          </a:lstStyle>
          <a:p>
            <a:pPr>
              <a:defRPr/>
            </a:pPr>
            <a:fld id="{A5A7EAD5-E70E-4A33-BB2B-8E21BFAB3E04}" type="datetime1">
              <a:rPr lang="en-US" smtClean="0"/>
              <a:pPr>
                <a:defRPr/>
              </a:pPr>
              <a:t>2/20/2021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15CD942-3295-4FC4-B56B-40395A2CF79E}" type="slidenum">
              <a:rPr lang="en-US"/>
              <a:pPr>
                <a:defRPr/>
              </a:pPr>
              <a:t>‹#›</a:t>
            </a:fld>
            <a:endParaRPr lang="en-US"/>
          </a:p>
        </p:txBody>
      </p:sp>
    </p:spTree>
    <p:extLst>
      <p:ext uri="{BB962C8B-B14F-4D97-AF65-F5344CB8AC3E}">
        <p14:creationId xmlns:p14="http://schemas.microsoft.com/office/powerpoint/2010/main" val="249594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rtlCol="0"/>
          <a:lstStyle>
            <a:lvl1pPr>
              <a:defRPr/>
            </a:lvl1pPr>
          </a:lstStyle>
          <a:p>
            <a:pPr>
              <a:defRPr/>
            </a:pPr>
            <a:fld id="{C50C8282-A4B3-4058-8315-268A39ADBBC3}" type="datetime1">
              <a:rPr lang="en-US" smtClean="0"/>
              <a:pPr>
                <a:defRPr/>
              </a:pPr>
              <a:t>2/20/2021</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D609C139-D85B-4261-BA06-D21EADBB5ABA}"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3995339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76200" y="152400"/>
            <a:ext cx="8025199"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457200" y="1600200"/>
            <a:ext cx="8458199"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3352800" y="64770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192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1920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19200"/>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0C991470-EDB2-44AA-9E23-7A16FDC63514}" type="slidenum">
              <a:rPr lang="en-US"/>
              <a:pPr>
                <a:defRPr/>
              </a:pPr>
              <a:t>‹#›</a:t>
            </a:fld>
            <a:endParaRPr lang="en-US" dirty="0"/>
          </a:p>
        </p:txBody>
      </p:sp>
      <p:pic>
        <p:nvPicPr>
          <p:cNvPr id="10" name="Picture 2" descr="https://scontent-bom1-1.cdninstagram.com/vp/8923e2c79198b32fa65340b40c861791/5BACF7C9/t51.2885-19/s150x150/25021636_134077777379048_2853527330310062080_n.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76200"/>
            <a:ext cx="990600" cy="9906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75" r:id="rId6"/>
    <p:sldLayoutId id="2147483783" r:id="rId7"/>
    <p:sldLayoutId id="2147483776" r:id="rId8"/>
    <p:sldLayoutId id="2147483784" r:id="rId9"/>
    <p:sldLayoutId id="2147483777" r:id="rId10"/>
    <p:sldLayoutId id="2147483785" r:id="rId11"/>
    <p:sldLayoutId id="2147483786" r:id="rId12"/>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
          <p:cNvSpPr txBox="1">
            <a:spLocks noGrp="1"/>
          </p:cNvSpPr>
          <p:nvPr>
            <p:ph type="ctrTitle"/>
          </p:nvPr>
        </p:nvSpPr>
        <p:spPr>
          <a:xfrm>
            <a:off x="533400" y="1981200"/>
            <a:ext cx="8229600" cy="18288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SzPts val="1400"/>
              <a:buNone/>
            </a:pPr>
            <a:r>
              <a:rPr lang="en-US" sz="4400" b="0" i="0" u="none" strike="noStrike" cap="none" dirty="0">
                <a:solidFill>
                  <a:schemeClr val="lt2"/>
                </a:solidFill>
                <a:latin typeface="Questrial"/>
                <a:ea typeface="Questrial"/>
                <a:cs typeface="Questrial"/>
                <a:sym typeface="Questrial"/>
              </a:rPr>
              <a:t>UNIT – III</a:t>
            </a:r>
            <a:br>
              <a:rPr lang="en-US" sz="4400" b="0" i="0" u="none" strike="noStrike" cap="none" dirty="0">
                <a:solidFill>
                  <a:schemeClr val="lt2"/>
                </a:solidFill>
                <a:latin typeface="Questrial"/>
                <a:ea typeface="Questrial"/>
                <a:cs typeface="Questrial"/>
                <a:sym typeface="Questrial"/>
              </a:rPr>
            </a:br>
            <a:r>
              <a:rPr lang="en-US" sz="4400" b="0" i="0" u="none" strike="noStrike" cap="none" dirty="0">
                <a:solidFill>
                  <a:schemeClr val="lt2"/>
                </a:solidFill>
                <a:latin typeface="Questrial"/>
                <a:ea typeface="Questrial"/>
                <a:cs typeface="Questrial"/>
                <a:sym typeface="Questrial"/>
              </a:rPr>
              <a:t> Introduction To  C</a:t>
            </a:r>
            <a:endParaRPr sz="4400" b="0" i="0" u="none" strike="noStrike" cap="none" dirty="0">
              <a:solidFill>
                <a:schemeClr val="lt2"/>
              </a:solidFill>
              <a:latin typeface="Questrial"/>
              <a:ea typeface="Questrial"/>
              <a:cs typeface="Questrial"/>
              <a:sym typeface="Questrial"/>
            </a:endParaRPr>
          </a:p>
        </p:txBody>
      </p:sp>
      <p:sp>
        <p:nvSpPr>
          <p:cNvPr id="119" name="Google Shape;119;p1"/>
          <p:cNvSpPr txBox="1">
            <a:spLocks noGrp="1"/>
          </p:cNvSpPr>
          <p:nvPr>
            <p:ph type="subTitle" idx="1"/>
          </p:nvPr>
        </p:nvSpPr>
        <p:spPr>
          <a:xfrm>
            <a:off x="2362200" y="6019800"/>
            <a:ext cx="6705600" cy="6858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Subject : </a:t>
            </a:r>
            <a:r>
              <a:rPr lang="en-US" b="1" dirty="0"/>
              <a:t>Programming and Problem Solving</a:t>
            </a:r>
            <a:endParaRPr lang="en-US" dirty="0"/>
          </a:p>
        </p:txBody>
      </p:sp>
      <p:sp>
        <p:nvSpPr>
          <p:cNvPr id="120" name="Google Shape;120;p1"/>
          <p:cNvSpPr txBox="1"/>
          <p:nvPr/>
        </p:nvSpPr>
        <p:spPr>
          <a:xfrm>
            <a:off x="76200" y="3886200"/>
            <a:ext cx="8915400" cy="1828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lt2"/>
              </a:solidFill>
              <a:latin typeface="Questrial"/>
              <a:ea typeface="Questrial"/>
              <a:cs typeface="Questrial"/>
              <a:sym typeface="Questrial"/>
            </a:endParaRPr>
          </a:p>
        </p:txBody>
      </p:sp>
      <p:sp>
        <p:nvSpPr>
          <p:cNvPr id="121" name="Google Shape;121;p1"/>
          <p:cNvSpPr txBox="1"/>
          <p:nvPr/>
        </p:nvSpPr>
        <p:spPr>
          <a:xfrm>
            <a:off x="368491" y="6019800"/>
            <a:ext cx="199371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560"/>
              <a:buFont typeface="Noto Sans Symbols"/>
              <a:buNone/>
            </a:pPr>
            <a:r>
              <a:rPr lang="en-US" sz="2600" b="0" i="0" u="none" strike="noStrike" cap="none" dirty="0">
                <a:solidFill>
                  <a:srgbClr val="FFFFFF"/>
                </a:solidFill>
                <a:latin typeface="Questrial"/>
                <a:ea typeface="Questrial"/>
                <a:cs typeface="Questrial"/>
                <a:sym typeface="Questrial"/>
              </a:rPr>
              <a:t>FYBTECH</a:t>
            </a:r>
            <a:endParaRPr sz="2600" b="0" i="0" u="none" strike="noStrike" cap="none" dirty="0">
              <a:solidFill>
                <a:srgbClr val="FFFFFF"/>
              </a:solidFill>
              <a:latin typeface="Questrial"/>
              <a:ea typeface="Questrial"/>
              <a:cs typeface="Questrial"/>
              <a:sym typeface="Questrial"/>
            </a:endParaRPr>
          </a:p>
        </p:txBody>
      </p:sp>
      <p:pic>
        <p:nvPicPr>
          <p:cNvPr id="122" name="Google Shape;122;p1" descr="https://scontent-bom1-1.cdninstagram.com/vp/8923e2c79198b32fa65340b40c861791/5BACF7C9/t51.2885-19/s150x150/25021636_134077777379048_2853527330310062080_n.jpg"/>
          <p:cNvPicPr preferRelativeResize="0"/>
          <p:nvPr/>
        </p:nvPicPr>
        <p:blipFill rotWithShape="1">
          <a:blip r:embed="rId3">
            <a:alphaModFix/>
          </a:blip>
          <a:srcRect/>
          <a:stretch/>
        </p:blipFill>
        <p:spPr>
          <a:xfrm>
            <a:off x="7924800" y="95250"/>
            <a:ext cx="1123950" cy="1123950"/>
          </a:xfrm>
          <a:prstGeom prst="rect">
            <a:avLst/>
          </a:prstGeom>
          <a:noFill/>
          <a:ln>
            <a:noFill/>
          </a:ln>
        </p:spPr>
      </p:pic>
    </p:spTree>
    <p:extLst>
      <p:ext uri="{BB962C8B-B14F-4D97-AF65-F5344CB8AC3E}">
        <p14:creationId xmlns:p14="http://schemas.microsoft.com/office/powerpoint/2010/main" val="2259576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543800" cy="968440"/>
          </a:xfrm>
        </p:spPr>
        <p:txBody>
          <a:bodyPr/>
          <a:lstStyle/>
          <a:p>
            <a:r>
              <a:rPr lang="en-US" dirty="0"/>
              <a:t>Function Call</a:t>
            </a:r>
          </a:p>
        </p:txBody>
      </p:sp>
      <p:sp>
        <p:nvSpPr>
          <p:cNvPr id="3" name="Content Placeholder 2"/>
          <p:cNvSpPr>
            <a:spLocks noGrp="1"/>
          </p:cNvSpPr>
          <p:nvPr>
            <p:ph idx="1"/>
          </p:nvPr>
        </p:nvSpPr>
        <p:spPr>
          <a:xfrm>
            <a:off x="822960" y="1676400"/>
            <a:ext cx="8063865" cy="4783384"/>
          </a:xfrm>
        </p:spPr>
        <p:txBody>
          <a:bodyPr>
            <a:normAutofit/>
          </a:bodyPr>
          <a:lstStyle/>
          <a:p>
            <a:pPr>
              <a:defRPr/>
            </a:pPr>
            <a:r>
              <a:rPr lang="en-US" sz="2800" dirty="0">
                <a:cs typeface="Times New Roman" pitchFamily="18" charset="0"/>
              </a:rPr>
              <a:t>Example:</a:t>
            </a:r>
          </a:p>
          <a:p>
            <a:pPr marL="82550" indent="0">
              <a:buNone/>
              <a:defRPr/>
            </a:pPr>
            <a:r>
              <a:rPr lang="en-US" sz="2800" dirty="0">
                <a:cs typeface="Times New Roman" pitchFamily="18" charset="0"/>
              </a:rPr>
              <a:t>	</a:t>
            </a:r>
            <a:r>
              <a:rPr lang="en-US" sz="2800" i="1" dirty="0">
                <a:cs typeface="Times New Roman" pitchFamily="18" charset="0"/>
              </a:rPr>
              <a:t>add(</a:t>
            </a:r>
            <a:r>
              <a:rPr lang="en-US" sz="2800" i="1" dirty="0" err="1">
                <a:cs typeface="Times New Roman" pitchFamily="18" charset="0"/>
              </a:rPr>
              <a:t>a,b</a:t>
            </a:r>
            <a:r>
              <a:rPr lang="en-US" sz="2800" i="1" dirty="0">
                <a:cs typeface="Times New Roman" pitchFamily="18" charset="0"/>
              </a:rPr>
              <a:t>);</a:t>
            </a:r>
          </a:p>
          <a:p>
            <a:pPr marL="82550" indent="0">
              <a:buNone/>
              <a:defRPr/>
            </a:pPr>
            <a:r>
              <a:rPr lang="en-US" sz="2800" i="1" dirty="0">
                <a:cs typeface="Times New Roman" pitchFamily="18" charset="0"/>
              </a:rPr>
              <a:t> 	fact(6);</a:t>
            </a:r>
          </a:p>
          <a:p>
            <a:pPr marL="82550" indent="0">
              <a:buNone/>
              <a:defRPr/>
            </a:pPr>
            <a:r>
              <a:rPr lang="en-US" sz="2800" i="1" dirty="0">
                <a:cs typeface="Times New Roman" pitchFamily="18" charset="0"/>
              </a:rPr>
              <a:t>	display();</a:t>
            </a:r>
          </a:p>
          <a:p>
            <a:pPr>
              <a:defRPr/>
            </a:pPr>
            <a:r>
              <a:rPr lang="en-US" sz="2800" dirty="0">
                <a:cs typeface="Times New Roman" pitchFamily="18" charset="0"/>
              </a:rPr>
              <a:t>When compiler encounters function call, the control is transferred to the function</a:t>
            </a:r>
          </a:p>
          <a:p>
            <a:pPr>
              <a:defRPr/>
            </a:pPr>
            <a:r>
              <a:rPr lang="en-US" sz="2800" dirty="0">
                <a:cs typeface="Times New Roman" pitchFamily="18" charset="0"/>
              </a:rPr>
              <a:t>The function is then executed line by line</a:t>
            </a:r>
          </a:p>
          <a:p>
            <a:pPr>
              <a:defRPr/>
            </a:pPr>
            <a:r>
              <a:rPr lang="en-US" sz="2800" dirty="0">
                <a:cs typeface="Times New Roman" pitchFamily="18" charset="0"/>
              </a:rPr>
              <a:t>A value is returned when a return statement is encountered</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10</a:t>
            </a:fld>
            <a:endParaRPr lang="en-US"/>
          </a:p>
        </p:txBody>
      </p:sp>
    </p:spTree>
    <p:extLst>
      <p:ext uri="{BB962C8B-B14F-4D97-AF65-F5344CB8AC3E}">
        <p14:creationId xmlns:p14="http://schemas.microsoft.com/office/powerpoint/2010/main" val="168573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Types of Function Call</a:t>
            </a:r>
          </a:p>
        </p:txBody>
      </p:sp>
      <p:sp>
        <p:nvSpPr>
          <p:cNvPr id="3" name="Content Placeholder 2"/>
          <p:cNvSpPr>
            <a:spLocks noGrp="1"/>
          </p:cNvSpPr>
          <p:nvPr>
            <p:ph idx="1"/>
          </p:nvPr>
        </p:nvSpPr>
        <p:spPr>
          <a:xfrm>
            <a:off x="822960" y="1676400"/>
            <a:ext cx="8063865" cy="4783384"/>
          </a:xfrm>
        </p:spPr>
        <p:txBody>
          <a:bodyPr>
            <a:normAutofit/>
          </a:bodyPr>
          <a:lstStyle/>
          <a:p>
            <a:pPr algn="just">
              <a:defRPr/>
            </a:pPr>
            <a:r>
              <a:rPr lang="en-US" sz="2800" dirty="0">
                <a:cs typeface="Times New Roman" pitchFamily="18" charset="0"/>
              </a:rPr>
              <a:t>Functions communicate with each other by passing arguments.</a:t>
            </a:r>
          </a:p>
          <a:p>
            <a:pPr algn="just">
              <a:defRPr/>
            </a:pPr>
            <a:endParaRPr lang="en-US" sz="2800" dirty="0">
              <a:cs typeface="Times New Roman" pitchFamily="18" charset="0"/>
            </a:endParaRPr>
          </a:p>
          <a:p>
            <a:pPr algn="just">
              <a:defRPr/>
            </a:pPr>
            <a:endParaRPr lang="en-US" sz="2800" dirty="0">
              <a:cs typeface="Times New Roman" pitchFamily="18" charset="0"/>
            </a:endParaRPr>
          </a:p>
          <a:p>
            <a:pPr algn="just">
              <a:defRPr/>
            </a:pPr>
            <a:endParaRPr lang="en-US" sz="2800" dirty="0">
              <a:cs typeface="Times New Roman" pitchFamily="18" charset="0"/>
            </a:endParaRPr>
          </a:p>
          <a:p>
            <a:pPr algn="just">
              <a:defRPr/>
            </a:pPr>
            <a:r>
              <a:rPr lang="en-US" sz="2800" dirty="0">
                <a:cs typeface="Times New Roman" pitchFamily="18" charset="0"/>
              </a:rPr>
              <a:t>Arguments can be passed in one of following 2 ways:</a:t>
            </a:r>
          </a:p>
          <a:p>
            <a:pPr lvl="1" algn="just">
              <a:defRPr/>
            </a:pPr>
            <a:r>
              <a:rPr lang="en-US" sz="2800" b="1" dirty="0">
                <a:cs typeface="Times New Roman" pitchFamily="18" charset="0"/>
              </a:rPr>
              <a:t>Call By Value</a:t>
            </a:r>
          </a:p>
          <a:p>
            <a:pPr lvl="1" algn="just">
              <a:defRPr/>
            </a:pPr>
            <a:r>
              <a:rPr lang="en-US" sz="2800" b="1" dirty="0">
                <a:cs typeface="Times New Roman" pitchFamily="18" charset="0"/>
              </a:rPr>
              <a:t>Call By Reference</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11</a:t>
            </a:fld>
            <a:endParaRPr lang="en-US"/>
          </a:p>
        </p:txBody>
      </p:sp>
    </p:spTree>
    <p:extLst>
      <p:ext uri="{BB962C8B-B14F-4D97-AF65-F5344CB8AC3E}">
        <p14:creationId xmlns:p14="http://schemas.microsoft.com/office/powerpoint/2010/main" val="408005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Call By Value</a:t>
            </a:r>
          </a:p>
        </p:txBody>
      </p:sp>
      <p:sp>
        <p:nvSpPr>
          <p:cNvPr id="3" name="Content Placeholder 2"/>
          <p:cNvSpPr>
            <a:spLocks noGrp="1"/>
          </p:cNvSpPr>
          <p:nvPr>
            <p:ph idx="1"/>
          </p:nvPr>
        </p:nvSpPr>
        <p:spPr>
          <a:xfrm>
            <a:off x="822960" y="1447800"/>
            <a:ext cx="8063865" cy="4783384"/>
          </a:xfrm>
        </p:spPr>
        <p:txBody>
          <a:bodyPr>
            <a:noAutofit/>
          </a:bodyPr>
          <a:lstStyle/>
          <a:p>
            <a:pPr algn="just">
              <a:defRPr/>
            </a:pPr>
            <a:r>
              <a:rPr lang="en-US" sz="2400" dirty="0">
                <a:cs typeface="Times New Roman" pitchFamily="18" charset="0"/>
              </a:rPr>
              <a:t>When function is called by passing normal values or variables then function call is called as a </a:t>
            </a:r>
            <a:r>
              <a:rPr lang="en-US" sz="2400" b="1" dirty="0">
                <a:cs typeface="Times New Roman" pitchFamily="18" charset="0"/>
              </a:rPr>
              <a:t>Call by Value</a:t>
            </a:r>
          </a:p>
          <a:p>
            <a:pPr algn="just">
              <a:defRPr/>
            </a:pPr>
            <a:r>
              <a:rPr lang="en-US" sz="2400" dirty="0">
                <a:cs typeface="Times New Roman" pitchFamily="18" charset="0"/>
              </a:rPr>
              <a:t>In C, by </a:t>
            </a:r>
            <a:r>
              <a:rPr lang="en-US" sz="2400" b="1" dirty="0">
                <a:cs typeface="Times New Roman" pitchFamily="18" charset="0"/>
              </a:rPr>
              <a:t>default</a:t>
            </a:r>
            <a:r>
              <a:rPr lang="en-US" sz="2400" dirty="0">
                <a:cs typeface="Times New Roman" pitchFamily="18" charset="0"/>
              </a:rPr>
              <a:t> all function arguments are passed </a:t>
            </a:r>
            <a:r>
              <a:rPr lang="en-US" sz="2400" b="1" dirty="0">
                <a:cs typeface="Times New Roman" pitchFamily="18" charset="0"/>
              </a:rPr>
              <a:t>By Value</a:t>
            </a:r>
            <a:r>
              <a:rPr lang="en-US" sz="2400" dirty="0">
                <a:cs typeface="Times New Roman" pitchFamily="18" charset="0"/>
              </a:rPr>
              <a:t>.</a:t>
            </a:r>
          </a:p>
          <a:p>
            <a:pPr algn="just">
              <a:defRPr/>
            </a:pPr>
            <a:r>
              <a:rPr lang="en-US" sz="2400" dirty="0">
                <a:cs typeface="Times New Roman" pitchFamily="18" charset="0"/>
              </a:rPr>
              <a:t>When arguments are passed to called function, values are passed through temporary variables. All manipulations are done on these temporary variables only.</a:t>
            </a:r>
          </a:p>
          <a:p>
            <a:pPr algn="just">
              <a:defRPr/>
            </a:pPr>
            <a:r>
              <a:rPr lang="en-US" sz="2400" dirty="0">
                <a:cs typeface="Times New Roman" pitchFamily="18" charset="0"/>
              </a:rPr>
              <a:t>Therefore called function can not access actual memory location of original variable and so can not change its value.</a:t>
            </a:r>
          </a:p>
          <a:p>
            <a:pPr algn="just">
              <a:defRPr/>
            </a:pPr>
            <a:r>
              <a:rPr lang="en-US" sz="2400" dirty="0">
                <a:cs typeface="Times New Roman" pitchFamily="18" charset="0"/>
              </a:rPr>
              <a:t>Example:</a:t>
            </a:r>
          </a:p>
          <a:p>
            <a:pPr marL="82550" indent="0" algn="just">
              <a:buNone/>
              <a:defRPr/>
            </a:pPr>
            <a:r>
              <a:rPr lang="en-US" sz="2400" dirty="0">
                <a:cs typeface="Times New Roman" pitchFamily="18" charset="0"/>
              </a:rPr>
              <a:t>	add(5,10);</a:t>
            </a:r>
          </a:p>
          <a:p>
            <a:pPr marL="82550" indent="0" algn="just">
              <a:buNone/>
              <a:defRPr/>
            </a:pPr>
            <a:r>
              <a:rPr lang="en-US" sz="2400" dirty="0">
                <a:cs typeface="Times New Roman" pitchFamily="18" charset="0"/>
              </a:rPr>
              <a:t>	add(</a:t>
            </a:r>
            <a:r>
              <a:rPr lang="en-US" sz="2400" dirty="0" err="1">
                <a:cs typeface="Times New Roman" pitchFamily="18" charset="0"/>
              </a:rPr>
              <a:t>x,y</a:t>
            </a:r>
            <a:r>
              <a:rPr lang="en-US" sz="2400" dirty="0">
                <a:cs typeface="Times New Roman" pitchFamily="18" charset="0"/>
              </a:rPr>
              <a:t>);</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12</a:t>
            </a:fld>
            <a:endParaRPr lang="en-US"/>
          </a:p>
        </p:txBody>
      </p:sp>
    </p:spTree>
    <p:extLst>
      <p:ext uri="{BB962C8B-B14F-4D97-AF65-F5344CB8AC3E}">
        <p14:creationId xmlns:p14="http://schemas.microsoft.com/office/powerpoint/2010/main" val="225446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Call By Reference</a:t>
            </a:r>
          </a:p>
        </p:txBody>
      </p:sp>
      <p:sp>
        <p:nvSpPr>
          <p:cNvPr id="3" name="Content Placeholder 2"/>
          <p:cNvSpPr>
            <a:spLocks noGrp="1"/>
          </p:cNvSpPr>
          <p:nvPr>
            <p:ph idx="1"/>
          </p:nvPr>
        </p:nvSpPr>
        <p:spPr>
          <a:xfrm>
            <a:off x="822960" y="1676400"/>
            <a:ext cx="8063865" cy="4783384"/>
          </a:xfrm>
        </p:spPr>
        <p:txBody>
          <a:bodyPr>
            <a:normAutofit/>
          </a:bodyPr>
          <a:lstStyle/>
          <a:p>
            <a:pPr algn="just">
              <a:defRPr/>
            </a:pPr>
            <a:r>
              <a:rPr lang="en-US" sz="2400" dirty="0">
                <a:cs typeface="Times New Roman" pitchFamily="18" charset="0"/>
              </a:rPr>
              <a:t>At the time of function call instead of passing variables or values, reference of variables (address of variables) are passed then it is called as </a:t>
            </a:r>
            <a:r>
              <a:rPr lang="en-US" sz="2400" b="1" dirty="0">
                <a:cs typeface="Times New Roman" pitchFamily="18" charset="0"/>
              </a:rPr>
              <a:t>Call by Reference</a:t>
            </a:r>
          </a:p>
          <a:p>
            <a:pPr algn="just">
              <a:defRPr/>
            </a:pPr>
            <a:r>
              <a:rPr lang="en-US" sz="2400" dirty="0">
                <a:cs typeface="Times New Roman" pitchFamily="18" charset="0"/>
              </a:rPr>
              <a:t>Here the called function has access to actual memory location of variable passed as an argument</a:t>
            </a:r>
          </a:p>
          <a:p>
            <a:pPr algn="just">
              <a:defRPr/>
            </a:pPr>
            <a:r>
              <a:rPr lang="en-US" sz="2400" dirty="0">
                <a:cs typeface="Times New Roman" pitchFamily="18" charset="0"/>
              </a:rPr>
              <a:t>Therefore can change value of arguments of calling routine</a:t>
            </a:r>
          </a:p>
          <a:p>
            <a:pPr algn="just">
              <a:defRPr/>
            </a:pPr>
            <a:r>
              <a:rPr lang="en-US" sz="2400" dirty="0">
                <a:cs typeface="Times New Roman" pitchFamily="18" charset="0"/>
              </a:rPr>
              <a:t>Here &amp; (ampersand) is used before variable when it is passed as a argument in function</a:t>
            </a:r>
          </a:p>
          <a:p>
            <a:pPr algn="just">
              <a:defRPr/>
            </a:pPr>
            <a:r>
              <a:rPr lang="en-US" sz="2400" dirty="0">
                <a:cs typeface="Times New Roman" pitchFamily="18" charset="0"/>
              </a:rPr>
              <a:t>Example:</a:t>
            </a:r>
          </a:p>
          <a:p>
            <a:pPr marL="82550" indent="0" algn="just">
              <a:buNone/>
              <a:defRPr/>
            </a:pPr>
            <a:r>
              <a:rPr lang="en-US" sz="2400" dirty="0">
                <a:cs typeface="Times New Roman" pitchFamily="18" charset="0"/>
              </a:rPr>
              <a:t>	add(&amp;</a:t>
            </a:r>
            <a:r>
              <a:rPr lang="en-US" sz="2400" dirty="0" err="1">
                <a:cs typeface="Times New Roman" pitchFamily="18" charset="0"/>
              </a:rPr>
              <a:t>x,&amp;y</a:t>
            </a:r>
            <a:r>
              <a:rPr lang="en-US" sz="2400" dirty="0">
                <a:cs typeface="Times New Roman" pitchFamily="18" charset="0"/>
              </a:rPr>
              <a:t>);</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13</a:t>
            </a:fld>
            <a:endParaRPr lang="en-US"/>
          </a:p>
        </p:txBody>
      </p:sp>
    </p:spTree>
    <p:extLst>
      <p:ext uri="{BB962C8B-B14F-4D97-AF65-F5344CB8AC3E}">
        <p14:creationId xmlns:p14="http://schemas.microsoft.com/office/powerpoint/2010/main" val="157733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Function Definition</a:t>
            </a:r>
          </a:p>
        </p:txBody>
      </p:sp>
      <p:sp>
        <p:nvSpPr>
          <p:cNvPr id="3" name="Content Placeholder 2"/>
          <p:cNvSpPr>
            <a:spLocks noGrp="1"/>
          </p:cNvSpPr>
          <p:nvPr>
            <p:ph idx="1"/>
          </p:nvPr>
        </p:nvSpPr>
        <p:spPr>
          <a:xfrm>
            <a:off x="571500" y="1447800"/>
            <a:ext cx="8467725" cy="2438400"/>
          </a:xfrm>
        </p:spPr>
        <p:txBody>
          <a:bodyPr>
            <a:noAutofit/>
          </a:bodyPr>
          <a:lstStyle/>
          <a:p>
            <a:pPr algn="just">
              <a:defRPr/>
            </a:pPr>
            <a:r>
              <a:rPr lang="en-US" sz="1900" dirty="0">
                <a:cs typeface="Times New Roman" pitchFamily="18" charset="0"/>
              </a:rPr>
              <a:t>The function’s return type, followed by its name, parameter list, and body constitute the ‘</a:t>
            </a:r>
            <a:r>
              <a:rPr lang="en-US" sz="1900" b="1" i="1" dirty="0">
                <a:cs typeface="Times New Roman" pitchFamily="18" charset="0"/>
              </a:rPr>
              <a:t>function definition’</a:t>
            </a:r>
            <a:endParaRPr lang="en-US" sz="1900" dirty="0">
              <a:cs typeface="Times New Roman" pitchFamily="18" charset="0"/>
            </a:endParaRPr>
          </a:p>
          <a:p>
            <a:pPr algn="just">
              <a:defRPr/>
            </a:pPr>
            <a:r>
              <a:rPr lang="en-US" sz="1900" dirty="0">
                <a:cs typeface="Times New Roman" pitchFamily="18" charset="0"/>
              </a:rPr>
              <a:t>Function name must be same in declaration, call and definition</a:t>
            </a:r>
          </a:p>
          <a:p>
            <a:pPr marL="686435" lvl="1" indent="-283464" algn="just">
              <a:spcAft>
                <a:spcPts val="0"/>
              </a:spcAft>
              <a:defRPr/>
            </a:pPr>
            <a:r>
              <a:rPr lang="en-US" sz="1800" dirty="0">
                <a:cs typeface="Times New Roman" pitchFamily="18" charset="0"/>
              </a:rPr>
              <a:t>Each function has a </a:t>
            </a:r>
            <a:r>
              <a:rPr lang="en-US" sz="1800" b="1" i="1" dirty="0">
                <a:cs typeface="Times New Roman" pitchFamily="18" charset="0"/>
              </a:rPr>
              <a:t>unique name</a:t>
            </a:r>
            <a:endParaRPr lang="en-US" sz="1800" dirty="0">
              <a:cs typeface="Times New Roman" pitchFamily="18" charset="0"/>
            </a:endParaRPr>
          </a:p>
          <a:p>
            <a:pPr marL="686435" lvl="1" indent="-283464" algn="just">
              <a:spcAft>
                <a:spcPts val="0"/>
              </a:spcAft>
              <a:defRPr/>
            </a:pPr>
            <a:r>
              <a:rPr lang="en-US" sz="1800" i="1" dirty="0">
                <a:cs typeface="Times New Roman" pitchFamily="18" charset="0"/>
              </a:rPr>
              <a:t>‘</a:t>
            </a:r>
            <a:r>
              <a:rPr lang="en-US" sz="1800" b="1" i="1" dirty="0">
                <a:cs typeface="Times New Roman" pitchFamily="18" charset="0"/>
              </a:rPr>
              <a:t>Function</a:t>
            </a:r>
            <a:r>
              <a:rPr lang="en-US" sz="1800" i="1" dirty="0">
                <a:cs typeface="Times New Roman" pitchFamily="18" charset="0"/>
              </a:rPr>
              <a:t> </a:t>
            </a:r>
            <a:r>
              <a:rPr lang="en-US" sz="1800" b="1" i="1" dirty="0">
                <a:cs typeface="Times New Roman" pitchFamily="18" charset="0"/>
              </a:rPr>
              <a:t>body</a:t>
            </a:r>
            <a:r>
              <a:rPr lang="en-US" sz="1800" i="1" dirty="0">
                <a:cs typeface="Times New Roman" pitchFamily="18" charset="0"/>
              </a:rPr>
              <a:t>’</a:t>
            </a:r>
            <a:r>
              <a:rPr lang="en-US" sz="1800" dirty="0">
                <a:cs typeface="Times New Roman" pitchFamily="18" charset="0"/>
              </a:rPr>
              <a:t> refers to the statements that represent the actions that the function performs</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14</a:t>
            </a:fld>
            <a:endParaRPr lang="en-US"/>
          </a:p>
        </p:txBody>
      </p:sp>
      <p:pic>
        <p:nvPicPr>
          <p:cNvPr id="5" name="Picture 4" descr="C-Function-Definition.jpg"/>
          <p:cNvPicPr>
            <a:picLocks noChangeAspect="1"/>
          </p:cNvPicPr>
          <p:nvPr/>
        </p:nvPicPr>
        <p:blipFill>
          <a:blip r:embed="rId3"/>
          <a:stretch>
            <a:fillRect/>
          </a:stretch>
        </p:blipFill>
        <p:spPr>
          <a:xfrm>
            <a:off x="1295400" y="3429000"/>
            <a:ext cx="6200775" cy="3733800"/>
          </a:xfrm>
          <a:prstGeom prst="rect">
            <a:avLst/>
          </a:prstGeom>
        </p:spPr>
      </p:pic>
    </p:spTree>
    <p:extLst>
      <p:ext uri="{BB962C8B-B14F-4D97-AF65-F5344CB8AC3E}">
        <p14:creationId xmlns:p14="http://schemas.microsoft.com/office/powerpoint/2010/main" val="278512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632"/>
            <a:ext cx="7543800" cy="968440"/>
          </a:xfrm>
        </p:spPr>
        <p:txBody>
          <a:bodyPr/>
          <a:lstStyle/>
          <a:p>
            <a:r>
              <a:rPr lang="en-US" dirty="0"/>
              <a:t>Function Definition</a:t>
            </a:r>
          </a:p>
        </p:txBody>
      </p:sp>
      <p:sp>
        <p:nvSpPr>
          <p:cNvPr id="3" name="Content Placeholder 2"/>
          <p:cNvSpPr>
            <a:spLocks noGrp="1"/>
          </p:cNvSpPr>
          <p:nvPr>
            <p:ph idx="1"/>
          </p:nvPr>
        </p:nvSpPr>
        <p:spPr>
          <a:xfrm>
            <a:off x="406418" y="1676400"/>
            <a:ext cx="8432782" cy="4783384"/>
          </a:xfrm>
        </p:spPr>
        <p:txBody>
          <a:bodyPr>
            <a:normAutofit/>
          </a:bodyPr>
          <a:lstStyle/>
          <a:p>
            <a:pPr>
              <a:buNone/>
            </a:pPr>
            <a:r>
              <a:rPr lang="en-US" dirty="0"/>
              <a:t>The general form of a function definition in C programming language is as follows −</a:t>
            </a:r>
          </a:p>
          <a:p>
            <a:pPr>
              <a:buNone/>
            </a:pPr>
            <a:endParaRPr lang="en-US" dirty="0"/>
          </a:p>
          <a:p>
            <a:pPr>
              <a:buNone/>
            </a:pPr>
            <a:r>
              <a:rPr lang="en-US" dirty="0"/>
              <a:t>Syntax:</a:t>
            </a:r>
          </a:p>
          <a:p>
            <a:pPr>
              <a:buNone/>
            </a:pPr>
            <a:r>
              <a:rPr lang="en-US" dirty="0" err="1"/>
              <a:t>return_type</a:t>
            </a:r>
            <a:r>
              <a:rPr lang="en-US" dirty="0"/>
              <a:t> </a:t>
            </a:r>
            <a:r>
              <a:rPr lang="en-US" dirty="0" err="1"/>
              <a:t>function_name</a:t>
            </a:r>
            <a:r>
              <a:rPr lang="en-US" dirty="0"/>
              <a:t>( parameter list ) { body of the function }</a:t>
            </a:r>
            <a:endParaRPr lang="en-US" sz="2400" i="1" dirty="0">
              <a:cs typeface="Times New Roman"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15</a:t>
            </a:fld>
            <a:endParaRPr lang="en-US"/>
          </a:p>
        </p:txBody>
      </p:sp>
    </p:spTree>
    <p:extLst>
      <p:ext uri="{BB962C8B-B14F-4D97-AF65-F5344CB8AC3E}">
        <p14:creationId xmlns:p14="http://schemas.microsoft.com/office/powerpoint/2010/main" val="206366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Function Definition</a:t>
            </a:r>
          </a:p>
        </p:txBody>
      </p:sp>
      <p:sp>
        <p:nvSpPr>
          <p:cNvPr id="3" name="Content Placeholder 2"/>
          <p:cNvSpPr>
            <a:spLocks noGrp="1"/>
          </p:cNvSpPr>
          <p:nvPr>
            <p:ph idx="1"/>
          </p:nvPr>
        </p:nvSpPr>
        <p:spPr>
          <a:xfrm>
            <a:off x="571500" y="1524000"/>
            <a:ext cx="8467725" cy="4935784"/>
          </a:xfrm>
        </p:spPr>
        <p:txBody>
          <a:bodyPr>
            <a:noAutofit/>
          </a:bodyPr>
          <a:lstStyle/>
          <a:p>
            <a:pPr marL="365125" indent="-365125" algn="just">
              <a:spcAft>
                <a:spcPts val="0"/>
              </a:spcAft>
              <a:defRPr/>
            </a:pPr>
            <a:r>
              <a:rPr lang="en-US" sz="2400" b="1" dirty="0">
                <a:cs typeface="Times New Roman" pitchFamily="18" charset="0"/>
              </a:rPr>
              <a:t>Body of function</a:t>
            </a:r>
            <a:r>
              <a:rPr lang="en-US" sz="2400" dirty="0">
                <a:cs typeface="Times New Roman" pitchFamily="18" charset="0"/>
              </a:rPr>
              <a:t>: may consist of variable declarations and one or more executable statements</a:t>
            </a:r>
          </a:p>
          <a:p>
            <a:pPr marL="365125" indent="-365125" algn="just">
              <a:spcAft>
                <a:spcPts val="0"/>
              </a:spcAft>
              <a:defRPr/>
            </a:pPr>
            <a:r>
              <a:rPr lang="en-US" sz="2400" dirty="0">
                <a:cs typeface="Times New Roman" pitchFamily="18" charset="0"/>
              </a:rPr>
              <a:t>Result of a function is called as ‘</a:t>
            </a:r>
            <a:r>
              <a:rPr lang="en-US" sz="2400" b="1" i="1" dirty="0">
                <a:cs typeface="Times New Roman" pitchFamily="18" charset="0"/>
              </a:rPr>
              <a:t>return</a:t>
            </a:r>
            <a:r>
              <a:rPr lang="en-US" sz="2400" i="1" dirty="0">
                <a:cs typeface="Times New Roman" pitchFamily="18" charset="0"/>
              </a:rPr>
              <a:t> </a:t>
            </a:r>
            <a:r>
              <a:rPr lang="en-US" sz="2400" b="1" i="1" dirty="0">
                <a:cs typeface="Times New Roman" pitchFamily="18" charset="0"/>
              </a:rPr>
              <a:t>value</a:t>
            </a:r>
            <a:r>
              <a:rPr lang="en-US" sz="2400" dirty="0">
                <a:cs typeface="Times New Roman" pitchFamily="18" charset="0"/>
              </a:rPr>
              <a:t>’</a:t>
            </a:r>
          </a:p>
          <a:p>
            <a:pPr marL="365125" indent="-365125" algn="just">
              <a:spcAft>
                <a:spcPts val="0"/>
              </a:spcAft>
              <a:defRPr/>
            </a:pPr>
            <a:r>
              <a:rPr lang="en-US" sz="2400" dirty="0">
                <a:cs typeface="Times New Roman" pitchFamily="18" charset="0"/>
              </a:rPr>
              <a:t>The data type of the return value is called the ‘</a:t>
            </a:r>
            <a:r>
              <a:rPr lang="en-US" sz="2400" b="1" i="1" dirty="0">
                <a:cs typeface="Times New Roman" pitchFamily="18" charset="0"/>
              </a:rPr>
              <a:t>return type’</a:t>
            </a:r>
          </a:p>
          <a:p>
            <a:pPr marL="365125" indent="-365125" algn="just">
              <a:spcAft>
                <a:spcPts val="0"/>
              </a:spcAft>
              <a:defRPr/>
            </a:pPr>
            <a:r>
              <a:rPr lang="en-US" sz="2400" dirty="0">
                <a:cs typeface="Times New Roman" pitchFamily="18" charset="0"/>
              </a:rPr>
              <a:t>If no data type is specified, function is assumed to be void i.e. it returns no result.</a:t>
            </a:r>
          </a:p>
          <a:p>
            <a:pPr algn="just">
              <a:defRPr/>
            </a:pPr>
            <a:r>
              <a:rPr lang="en-US" sz="2400" dirty="0">
                <a:cs typeface="Times New Roman" pitchFamily="18" charset="0"/>
              </a:rPr>
              <a:t>A semicolon is used after function declaration and function call, but not after the function definition.</a:t>
            </a:r>
          </a:p>
          <a:p>
            <a:pPr algn="just">
              <a:defRPr/>
            </a:pPr>
            <a:r>
              <a:rPr lang="en-US" sz="2400" dirty="0">
                <a:cs typeface="Times New Roman" pitchFamily="18" charset="0"/>
              </a:rPr>
              <a:t>Parenthesis are compulsory after the function name, irrespective of whether the function has arguments or not</a:t>
            </a:r>
            <a:endParaRPr lang="en-US" sz="2400" b="1" i="1" dirty="0">
              <a:cs typeface="Times New Roman" pitchFamily="18" charset="0"/>
            </a:endParaRP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16</a:t>
            </a:fld>
            <a:endParaRPr lang="en-US"/>
          </a:p>
        </p:txBody>
      </p:sp>
    </p:spTree>
    <p:extLst>
      <p:ext uri="{BB962C8B-B14F-4D97-AF65-F5344CB8AC3E}">
        <p14:creationId xmlns:p14="http://schemas.microsoft.com/office/powerpoint/2010/main" val="278512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Function Arguments</a:t>
            </a:r>
          </a:p>
        </p:txBody>
      </p:sp>
      <p:sp>
        <p:nvSpPr>
          <p:cNvPr id="3" name="Content Placeholder 2"/>
          <p:cNvSpPr>
            <a:spLocks noGrp="1"/>
          </p:cNvSpPr>
          <p:nvPr>
            <p:ph idx="1"/>
          </p:nvPr>
        </p:nvSpPr>
        <p:spPr>
          <a:xfrm>
            <a:off x="571500" y="1447800"/>
            <a:ext cx="8467725" cy="4783384"/>
          </a:xfrm>
        </p:spPr>
        <p:txBody>
          <a:bodyPr>
            <a:noAutofit/>
          </a:bodyPr>
          <a:lstStyle/>
          <a:p>
            <a:pPr marL="365760" indent="-283464">
              <a:spcAft>
                <a:spcPts val="0"/>
              </a:spcAft>
              <a:defRPr/>
            </a:pPr>
            <a:r>
              <a:rPr lang="en-US" sz="2600" dirty="0">
                <a:cs typeface="Times New Roman" pitchFamily="18" charset="0"/>
              </a:rPr>
              <a:t>A ‘</a:t>
            </a:r>
            <a:r>
              <a:rPr lang="en-US" sz="2600" b="1" i="1" dirty="0">
                <a:cs typeface="Times New Roman" pitchFamily="18" charset="0"/>
              </a:rPr>
              <a:t>function argument</a:t>
            </a:r>
            <a:r>
              <a:rPr lang="en-US" sz="2600" i="1" dirty="0">
                <a:cs typeface="Times New Roman" pitchFamily="18" charset="0"/>
              </a:rPr>
              <a:t>’</a:t>
            </a:r>
            <a:r>
              <a:rPr lang="en-US" sz="2600" dirty="0">
                <a:cs typeface="Times New Roman" pitchFamily="18" charset="0"/>
              </a:rPr>
              <a:t> is an expression that is used within the parenthesis of a function call.</a:t>
            </a:r>
          </a:p>
          <a:p>
            <a:pPr marL="365760" indent="-283464">
              <a:spcAft>
                <a:spcPts val="0"/>
              </a:spcAft>
              <a:defRPr/>
            </a:pPr>
            <a:r>
              <a:rPr lang="en-US" sz="2600" b="1" dirty="0">
                <a:cs typeface="Times New Roman" pitchFamily="18" charset="0"/>
              </a:rPr>
              <a:t>Arguments</a:t>
            </a:r>
            <a:r>
              <a:rPr lang="en-US" sz="2600" dirty="0">
                <a:cs typeface="Times New Roman" pitchFamily="18" charset="0"/>
              </a:rPr>
              <a:t> are separated by commas. Arguments are enclosed in a parentheses. If no arguments, a pair of empty parentheses must follow the function name.</a:t>
            </a:r>
          </a:p>
          <a:p>
            <a:pPr marL="365760" indent="-283464">
              <a:spcAft>
                <a:spcPts val="0"/>
              </a:spcAft>
              <a:defRPr/>
            </a:pPr>
            <a:r>
              <a:rPr lang="en-US" sz="2600" dirty="0">
                <a:cs typeface="Times New Roman" pitchFamily="18" charset="0"/>
              </a:rPr>
              <a:t>Types of Arguments:</a:t>
            </a:r>
          </a:p>
          <a:p>
            <a:pPr marL="917321" lvl="1" indent="-514350">
              <a:spcAft>
                <a:spcPts val="0"/>
              </a:spcAft>
              <a:defRPr/>
            </a:pPr>
            <a:r>
              <a:rPr lang="en-US" dirty="0">
                <a:cs typeface="Times New Roman" pitchFamily="18" charset="0"/>
              </a:rPr>
              <a:t>Actual Arguments</a:t>
            </a:r>
          </a:p>
          <a:p>
            <a:pPr marL="917321" lvl="1" indent="-514350">
              <a:spcAft>
                <a:spcPts val="0"/>
              </a:spcAft>
              <a:defRPr/>
            </a:pPr>
            <a:r>
              <a:rPr lang="en-US" dirty="0">
                <a:cs typeface="Times New Roman" pitchFamily="18" charset="0"/>
              </a:rPr>
              <a:t>Formal Arguments</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17</a:t>
            </a:fld>
            <a:endParaRPr lang="en-US"/>
          </a:p>
        </p:txBody>
      </p:sp>
    </p:spTree>
    <p:extLst>
      <p:ext uri="{BB962C8B-B14F-4D97-AF65-F5344CB8AC3E}">
        <p14:creationId xmlns:p14="http://schemas.microsoft.com/office/powerpoint/2010/main" val="192616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Function Arguments</a:t>
            </a:r>
          </a:p>
        </p:txBody>
      </p:sp>
      <p:sp>
        <p:nvSpPr>
          <p:cNvPr id="3" name="Content Placeholder 2"/>
          <p:cNvSpPr>
            <a:spLocks noGrp="1"/>
          </p:cNvSpPr>
          <p:nvPr>
            <p:ph idx="1"/>
          </p:nvPr>
        </p:nvSpPr>
        <p:spPr>
          <a:xfrm>
            <a:off x="571500" y="1447800"/>
            <a:ext cx="8467725" cy="4783384"/>
          </a:xfrm>
        </p:spPr>
        <p:txBody>
          <a:bodyPr>
            <a:noAutofit/>
          </a:bodyPr>
          <a:lstStyle/>
          <a:p>
            <a:pPr>
              <a:defRPr/>
            </a:pPr>
            <a:r>
              <a:rPr lang="en-US" sz="2400" dirty="0">
                <a:cs typeface="Times New Roman" pitchFamily="18" charset="0"/>
              </a:rPr>
              <a:t>Arguments in calling function are called </a:t>
            </a:r>
            <a:r>
              <a:rPr lang="en-US" sz="2400" b="1" dirty="0">
                <a:cs typeface="Times New Roman" pitchFamily="18" charset="0"/>
              </a:rPr>
              <a:t>Actual Arguments</a:t>
            </a:r>
            <a:r>
              <a:rPr lang="en-US" sz="2400" dirty="0">
                <a:cs typeface="Times New Roman" pitchFamily="18" charset="0"/>
              </a:rPr>
              <a:t>. </a:t>
            </a:r>
          </a:p>
          <a:p>
            <a:pPr>
              <a:buNone/>
              <a:defRPr/>
            </a:pPr>
            <a:r>
              <a:rPr lang="en-US" sz="2400" b="1" dirty="0">
                <a:cs typeface="Times New Roman" pitchFamily="18" charset="0"/>
              </a:rPr>
              <a:t>		Called Function</a:t>
            </a:r>
            <a:r>
              <a:rPr lang="en-US" sz="2400" dirty="0">
                <a:cs typeface="Times New Roman" pitchFamily="18" charset="0"/>
              </a:rPr>
              <a:t> is: </a:t>
            </a:r>
            <a:r>
              <a:rPr lang="en-US" sz="2400" dirty="0" err="1">
                <a:cs typeface="Times New Roman" pitchFamily="18" charset="0"/>
              </a:rPr>
              <a:t>int</a:t>
            </a:r>
            <a:r>
              <a:rPr lang="en-US" sz="2400" dirty="0">
                <a:cs typeface="Times New Roman" pitchFamily="18" charset="0"/>
              </a:rPr>
              <a:t> add(</a:t>
            </a:r>
            <a:r>
              <a:rPr lang="en-US" sz="2400" dirty="0" err="1">
                <a:cs typeface="Times New Roman" pitchFamily="18" charset="0"/>
              </a:rPr>
              <a:t>int</a:t>
            </a:r>
            <a:r>
              <a:rPr lang="en-US" sz="2400" dirty="0">
                <a:cs typeface="Times New Roman" pitchFamily="18" charset="0"/>
              </a:rPr>
              <a:t> x, </a:t>
            </a:r>
            <a:r>
              <a:rPr lang="en-US" sz="2400" dirty="0" err="1">
                <a:cs typeface="Times New Roman" pitchFamily="18" charset="0"/>
              </a:rPr>
              <a:t>int</a:t>
            </a:r>
            <a:r>
              <a:rPr lang="en-US" sz="2400" dirty="0">
                <a:cs typeface="Times New Roman" pitchFamily="18" charset="0"/>
              </a:rPr>
              <a:t> y).</a:t>
            </a:r>
          </a:p>
          <a:p>
            <a:pPr>
              <a:defRPr/>
            </a:pPr>
            <a:r>
              <a:rPr lang="en-US" sz="2400" dirty="0">
                <a:cs typeface="Times New Roman" pitchFamily="18" charset="0"/>
              </a:rPr>
              <a:t>Arguments in called function are called </a:t>
            </a:r>
            <a:r>
              <a:rPr lang="en-US" sz="2400" b="1" dirty="0">
                <a:cs typeface="Times New Roman" pitchFamily="18" charset="0"/>
              </a:rPr>
              <a:t>Formal Arguments</a:t>
            </a:r>
            <a:endParaRPr lang="en-US" sz="2400" dirty="0">
              <a:cs typeface="Times New Roman" pitchFamily="18" charset="0"/>
            </a:endParaRPr>
          </a:p>
          <a:p>
            <a:pPr>
              <a:defRPr/>
            </a:pPr>
            <a:r>
              <a:rPr lang="en-US" sz="2400" dirty="0">
                <a:cs typeface="Times New Roman" pitchFamily="18" charset="0"/>
              </a:rPr>
              <a:t>Actual arguments are passed in function call and received in formal arguments at function definition</a:t>
            </a:r>
          </a:p>
          <a:p>
            <a:pPr>
              <a:defRPr/>
            </a:pPr>
            <a:endParaRPr lang="en-US" sz="2400" b="1" dirty="0">
              <a:cs typeface="Times New Roman" pitchFamily="18" charset="0"/>
            </a:endParaRPr>
          </a:p>
          <a:p>
            <a:pPr>
              <a:defRPr/>
            </a:pPr>
            <a:r>
              <a:rPr lang="en-US" sz="2400" b="1" dirty="0">
                <a:cs typeface="Times New Roman" pitchFamily="18" charset="0"/>
              </a:rPr>
              <a:t>Data type</a:t>
            </a:r>
            <a:r>
              <a:rPr lang="en-US" sz="2400" dirty="0">
                <a:cs typeface="Times New Roman" pitchFamily="18" charset="0"/>
              </a:rPr>
              <a:t> of Actual and Formal arguments should be the </a:t>
            </a:r>
            <a:r>
              <a:rPr lang="en-US" sz="2400" b="1" dirty="0">
                <a:cs typeface="Times New Roman" pitchFamily="18" charset="0"/>
              </a:rPr>
              <a:t>same</a:t>
            </a:r>
            <a:r>
              <a:rPr lang="en-US" sz="2400" dirty="0">
                <a:cs typeface="Times New Roman" pitchFamily="18" charset="0"/>
              </a:rPr>
              <a:t>.</a:t>
            </a:r>
          </a:p>
          <a:p>
            <a:pPr>
              <a:defRPr/>
            </a:pPr>
            <a:r>
              <a:rPr lang="en-US" sz="2400" b="1" dirty="0">
                <a:cs typeface="Times New Roman" pitchFamily="18" charset="0"/>
              </a:rPr>
              <a:t>Number and order</a:t>
            </a:r>
            <a:r>
              <a:rPr lang="en-US" sz="2400" dirty="0">
                <a:cs typeface="Times New Roman" pitchFamily="18" charset="0"/>
              </a:rPr>
              <a:t> of actual arguments should also be the </a:t>
            </a:r>
            <a:r>
              <a:rPr lang="en-US" sz="2400" b="1" dirty="0">
                <a:cs typeface="Times New Roman" pitchFamily="18" charset="0"/>
              </a:rPr>
              <a:t>same</a:t>
            </a:r>
            <a:r>
              <a:rPr lang="en-US" sz="2400" dirty="0">
                <a:cs typeface="Times New Roman" pitchFamily="18" charset="0"/>
              </a:rPr>
              <a:t> as that in formal arguments.</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18</a:t>
            </a:fld>
            <a:endParaRPr lang="en-US"/>
          </a:p>
        </p:txBody>
      </p:sp>
    </p:spTree>
    <p:extLst>
      <p:ext uri="{BB962C8B-B14F-4D97-AF65-F5344CB8AC3E}">
        <p14:creationId xmlns:p14="http://schemas.microsoft.com/office/powerpoint/2010/main" val="192616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543800" cy="968440"/>
          </a:xfrm>
        </p:spPr>
        <p:txBody>
          <a:bodyPr>
            <a:noAutofit/>
          </a:bodyPr>
          <a:lstStyle/>
          <a:p>
            <a:r>
              <a:rPr lang="en-US" dirty="0"/>
              <a:t>Program for Addition by using Function</a:t>
            </a:r>
          </a:p>
        </p:txBody>
      </p:sp>
      <p:sp>
        <p:nvSpPr>
          <p:cNvPr id="3" name="Content Placeholder 2"/>
          <p:cNvSpPr>
            <a:spLocks noGrp="1"/>
          </p:cNvSpPr>
          <p:nvPr>
            <p:ph idx="1"/>
          </p:nvPr>
        </p:nvSpPr>
        <p:spPr>
          <a:xfrm>
            <a:off x="152400" y="1447800"/>
            <a:ext cx="4533900" cy="5410200"/>
          </a:xfrm>
        </p:spPr>
        <p:txBody>
          <a:bodyPr>
            <a:noAutofit/>
          </a:bodyPr>
          <a:lstStyle/>
          <a:p>
            <a:pPr>
              <a:buNone/>
            </a:pPr>
            <a:r>
              <a:rPr lang="en-US" altLang="en-US" sz="2200" b="1" dirty="0">
                <a:solidFill>
                  <a:schemeClr val="tx1">
                    <a:lumMod val="75000"/>
                    <a:lumOff val="25000"/>
                  </a:schemeClr>
                </a:solidFill>
                <a:cs typeface="Times New Roman" panose="02020603050405020304" pitchFamily="18" charset="0"/>
              </a:rPr>
              <a:t>#include&lt;</a:t>
            </a:r>
            <a:r>
              <a:rPr lang="en-US" altLang="en-US" sz="2200" b="1" dirty="0" err="1">
                <a:solidFill>
                  <a:schemeClr val="tx1">
                    <a:lumMod val="75000"/>
                    <a:lumOff val="25000"/>
                  </a:schemeClr>
                </a:solidFill>
                <a:cs typeface="Times New Roman" panose="02020603050405020304" pitchFamily="18" charset="0"/>
              </a:rPr>
              <a:t>stdio.h</a:t>
            </a:r>
            <a:r>
              <a:rPr lang="en-US" altLang="en-US" sz="2200" b="1" dirty="0">
                <a:solidFill>
                  <a:schemeClr val="tx1">
                    <a:lumMod val="75000"/>
                    <a:lumOff val="25000"/>
                  </a:schemeClr>
                </a:solidFill>
                <a:cs typeface="Times New Roman" panose="02020603050405020304" pitchFamily="18" charset="0"/>
              </a:rPr>
              <a:t>&gt;</a:t>
            </a:r>
          </a:p>
          <a:p>
            <a:pPr>
              <a:buNone/>
            </a:pPr>
            <a:r>
              <a:rPr lang="en-US" altLang="en-US" sz="2200" b="1" dirty="0" err="1">
                <a:solidFill>
                  <a:schemeClr val="tx1">
                    <a:lumMod val="75000"/>
                    <a:lumOff val="25000"/>
                  </a:schemeClr>
                </a:solidFill>
                <a:cs typeface="Times New Roman" panose="02020603050405020304" pitchFamily="18" charset="0"/>
              </a:rPr>
              <a:t>int</a:t>
            </a:r>
            <a:r>
              <a:rPr lang="en-US" altLang="en-US" sz="2200" b="1" dirty="0">
                <a:solidFill>
                  <a:schemeClr val="tx1">
                    <a:lumMod val="75000"/>
                    <a:lumOff val="25000"/>
                  </a:schemeClr>
                </a:solidFill>
                <a:cs typeface="Times New Roman" panose="02020603050405020304" pitchFamily="18" charset="0"/>
              </a:rPr>
              <a:t> add(</a:t>
            </a:r>
            <a:r>
              <a:rPr lang="en-US" altLang="en-US" sz="2200" b="1" dirty="0" err="1">
                <a:solidFill>
                  <a:schemeClr val="tx1">
                    <a:lumMod val="75000"/>
                    <a:lumOff val="25000"/>
                  </a:schemeClr>
                </a:solidFill>
                <a:cs typeface="Times New Roman" panose="02020603050405020304" pitchFamily="18" charset="0"/>
              </a:rPr>
              <a:t>int</a:t>
            </a:r>
            <a:r>
              <a:rPr lang="en-US" altLang="en-US" sz="2200" b="1" dirty="0">
                <a:solidFill>
                  <a:schemeClr val="tx1">
                    <a:lumMod val="75000"/>
                    <a:lumOff val="25000"/>
                  </a:schemeClr>
                </a:solidFill>
                <a:cs typeface="Times New Roman" panose="02020603050405020304" pitchFamily="18" charset="0"/>
              </a:rPr>
              <a:t> x , </a:t>
            </a:r>
            <a:r>
              <a:rPr lang="en-US" altLang="en-US" sz="2200" b="1" dirty="0" err="1">
                <a:solidFill>
                  <a:schemeClr val="tx1">
                    <a:lumMod val="75000"/>
                    <a:lumOff val="25000"/>
                  </a:schemeClr>
                </a:solidFill>
                <a:cs typeface="Times New Roman" panose="02020603050405020304" pitchFamily="18" charset="0"/>
              </a:rPr>
              <a:t>int</a:t>
            </a:r>
            <a:r>
              <a:rPr lang="en-US" altLang="en-US" sz="2200" b="1" dirty="0">
                <a:solidFill>
                  <a:schemeClr val="tx1">
                    <a:lumMod val="75000"/>
                    <a:lumOff val="25000"/>
                  </a:schemeClr>
                </a:solidFill>
                <a:cs typeface="Times New Roman" panose="02020603050405020304" pitchFamily="18" charset="0"/>
              </a:rPr>
              <a:t> y);    </a:t>
            </a:r>
            <a:r>
              <a:rPr lang="en-US" altLang="en-US" sz="2200" b="1" dirty="0">
                <a:solidFill>
                  <a:srgbClr val="FF0000"/>
                </a:solidFill>
                <a:cs typeface="Times New Roman" panose="02020603050405020304" pitchFamily="18" charset="0"/>
              </a:rPr>
              <a:t>/* Function Declaration / Prototype*/</a:t>
            </a:r>
          </a:p>
          <a:p>
            <a:pPr>
              <a:buNone/>
            </a:pPr>
            <a:r>
              <a:rPr lang="en-US" altLang="en-US" sz="2200" b="1" dirty="0">
                <a:solidFill>
                  <a:schemeClr val="tx1">
                    <a:lumMod val="75000"/>
                    <a:lumOff val="25000"/>
                  </a:schemeClr>
                </a:solidFill>
                <a:cs typeface="Times New Roman" panose="02020603050405020304" pitchFamily="18" charset="0"/>
              </a:rPr>
              <a:t>void main()      </a:t>
            </a:r>
            <a:r>
              <a:rPr lang="en-US" altLang="en-US" sz="2200" b="1" dirty="0">
                <a:solidFill>
                  <a:srgbClr val="FF0000"/>
                </a:solidFill>
                <a:cs typeface="Times New Roman" panose="02020603050405020304" pitchFamily="18" charset="0"/>
              </a:rPr>
              <a:t>/* Calling Function*/</a:t>
            </a:r>
          </a:p>
          <a:p>
            <a:pPr>
              <a:buNone/>
            </a:pPr>
            <a:r>
              <a:rPr lang="en-US" altLang="en-US" sz="2200" b="1" dirty="0">
                <a:solidFill>
                  <a:schemeClr val="tx1">
                    <a:lumMod val="75000"/>
                    <a:lumOff val="25000"/>
                  </a:schemeClr>
                </a:solidFill>
                <a:cs typeface="Times New Roman" panose="02020603050405020304" pitchFamily="18" charset="0"/>
              </a:rPr>
              <a:t>{</a:t>
            </a:r>
          </a:p>
          <a:p>
            <a:pPr>
              <a:buNone/>
            </a:pPr>
            <a:r>
              <a:rPr lang="en-US" altLang="en-US" sz="2200" b="1" dirty="0">
                <a:solidFill>
                  <a:schemeClr val="tx1">
                    <a:lumMod val="75000"/>
                    <a:lumOff val="25000"/>
                  </a:schemeClr>
                </a:solidFill>
                <a:cs typeface="Times New Roman" panose="02020603050405020304" pitchFamily="18" charset="0"/>
              </a:rPr>
              <a:t>  	 </a:t>
            </a:r>
            <a:r>
              <a:rPr lang="en-US" altLang="en-US" sz="2200" b="1" dirty="0" err="1">
                <a:solidFill>
                  <a:schemeClr val="tx1">
                    <a:lumMod val="75000"/>
                    <a:lumOff val="25000"/>
                  </a:schemeClr>
                </a:solidFill>
                <a:cs typeface="Times New Roman" panose="02020603050405020304" pitchFamily="18" charset="0"/>
              </a:rPr>
              <a:t>int</a:t>
            </a:r>
            <a:r>
              <a:rPr lang="en-US" altLang="en-US" sz="2200" b="1" dirty="0">
                <a:solidFill>
                  <a:schemeClr val="tx1">
                    <a:lumMod val="75000"/>
                    <a:lumOff val="25000"/>
                  </a:schemeClr>
                </a:solidFill>
                <a:cs typeface="Times New Roman" panose="02020603050405020304" pitchFamily="18" charset="0"/>
              </a:rPr>
              <a:t> </a:t>
            </a:r>
            <a:r>
              <a:rPr lang="en-US" altLang="en-US" sz="2200" b="1" dirty="0" err="1">
                <a:solidFill>
                  <a:schemeClr val="tx1">
                    <a:lumMod val="75000"/>
                    <a:lumOff val="25000"/>
                  </a:schemeClr>
                </a:solidFill>
                <a:cs typeface="Times New Roman" panose="02020603050405020304" pitchFamily="18" charset="0"/>
              </a:rPr>
              <a:t>i</a:t>
            </a:r>
            <a:r>
              <a:rPr lang="en-US" altLang="en-US" sz="2200" b="1" dirty="0">
                <a:solidFill>
                  <a:schemeClr val="tx1">
                    <a:lumMod val="75000"/>
                    <a:lumOff val="25000"/>
                  </a:schemeClr>
                </a:solidFill>
                <a:cs typeface="Times New Roman" panose="02020603050405020304" pitchFamily="18" charset="0"/>
              </a:rPr>
              <a:t>;</a:t>
            </a:r>
          </a:p>
          <a:p>
            <a:pPr>
              <a:buNone/>
            </a:pPr>
            <a:r>
              <a:rPr lang="en-US" altLang="en-US" sz="2200" b="1" dirty="0">
                <a:solidFill>
                  <a:schemeClr val="tx1">
                    <a:lumMod val="75000"/>
                    <a:lumOff val="25000"/>
                  </a:schemeClr>
                </a:solidFill>
                <a:cs typeface="Times New Roman" panose="02020603050405020304" pitchFamily="18" charset="0"/>
              </a:rPr>
              <a:t>  	 </a:t>
            </a:r>
            <a:r>
              <a:rPr lang="en-US" altLang="en-US" sz="2200" b="1" dirty="0" err="1">
                <a:solidFill>
                  <a:schemeClr val="tx1">
                    <a:lumMod val="75000"/>
                    <a:lumOff val="25000"/>
                  </a:schemeClr>
                </a:solidFill>
                <a:cs typeface="Times New Roman" panose="02020603050405020304" pitchFamily="18" charset="0"/>
              </a:rPr>
              <a:t>printf</a:t>
            </a:r>
            <a:r>
              <a:rPr lang="en-US" altLang="en-US" sz="2200" b="1" dirty="0">
                <a:solidFill>
                  <a:schemeClr val="tx1">
                    <a:lumMod val="75000"/>
                    <a:lumOff val="25000"/>
                  </a:schemeClr>
                </a:solidFill>
                <a:cs typeface="Times New Roman" panose="02020603050405020304" pitchFamily="18" charset="0"/>
              </a:rPr>
              <a:t>(“Enter two numbers : ”);</a:t>
            </a:r>
          </a:p>
          <a:p>
            <a:pPr>
              <a:buNone/>
            </a:pPr>
            <a:r>
              <a:rPr lang="en-US" altLang="en-US" sz="2200" b="1" dirty="0">
                <a:solidFill>
                  <a:schemeClr val="tx1">
                    <a:lumMod val="75000"/>
                    <a:lumOff val="25000"/>
                  </a:schemeClr>
                </a:solidFill>
                <a:cs typeface="Times New Roman" panose="02020603050405020304" pitchFamily="18" charset="0"/>
              </a:rPr>
              <a:t>   	</a:t>
            </a:r>
            <a:r>
              <a:rPr lang="en-US" altLang="en-US" sz="2200" b="1" dirty="0" err="1">
                <a:solidFill>
                  <a:schemeClr val="tx1">
                    <a:lumMod val="75000"/>
                    <a:lumOff val="25000"/>
                  </a:schemeClr>
                </a:solidFill>
                <a:cs typeface="Times New Roman" panose="02020603050405020304" pitchFamily="18" charset="0"/>
              </a:rPr>
              <a:t>scanf</a:t>
            </a:r>
            <a:r>
              <a:rPr lang="en-US" altLang="en-US" sz="2200" b="1" dirty="0">
                <a:solidFill>
                  <a:schemeClr val="tx1">
                    <a:lumMod val="75000"/>
                    <a:lumOff val="25000"/>
                  </a:schemeClr>
                </a:solidFill>
                <a:cs typeface="Times New Roman" panose="02020603050405020304" pitchFamily="18" charset="0"/>
              </a:rPr>
              <a:t>(“%</a:t>
            </a:r>
            <a:r>
              <a:rPr lang="en-US" altLang="en-US" sz="2200" b="1" dirty="0" err="1">
                <a:solidFill>
                  <a:schemeClr val="tx1">
                    <a:lumMod val="75000"/>
                    <a:lumOff val="25000"/>
                  </a:schemeClr>
                </a:solidFill>
                <a:cs typeface="Times New Roman" panose="02020603050405020304" pitchFamily="18" charset="0"/>
              </a:rPr>
              <a:t>d%d”,&amp;a,&amp;b</a:t>
            </a:r>
            <a:r>
              <a:rPr lang="en-US" altLang="en-US" sz="2200" b="1" dirty="0">
                <a:solidFill>
                  <a:schemeClr val="tx1">
                    <a:lumMod val="75000"/>
                    <a:lumOff val="25000"/>
                  </a:schemeClr>
                </a:solidFill>
                <a:cs typeface="Times New Roman" panose="02020603050405020304" pitchFamily="18" charset="0"/>
              </a:rPr>
              <a:t>);</a:t>
            </a:r>
          </a:p>
          <a:p>
            <a:pPr>
              <a:buNone/>
            </a:pPr>
            <a:r>
              <a:rPr lang="en-US" altLang="en-US" sz="2200" b="1" dirty="0">
                <a:solidFill>
                  <a:schemeClr val="tx1">
                    <a:lumMod val="75000"/>
                    <a:lumOff val="25000"/>
                  </a:schemeClr>
                </a:solidFill>
                <a:cs typeface="Times New Roman" panose="02020603050405020304" pitchFamily="18" charset="0"/>
              </a:rPr>
              <a:t>   	 c=add(</a:t>
            </a:r>
            <a:r>
              <a:rPr lang="en-US" altLang="en-US" sz="2200" b="1" dirty="0" err="1">
                <a:solidFill>
                  <a:schemeClr val="tx1">
                    <a:lumMod val="75000"/>
                    <a:lumOff val="25000"/>
                  </a:schemeClr>
                </a:solidFill>
                <a:cs typeface="Times New Roman" panose="02020603050405020304" pitchFamily="18" charset="0"/>
              </a:rPr>
              <a:t>a,b</a:t>
            </a:r>
            <a:r>
              <a:rPr lang="en-US" altLang="en-US" sz="2200" b="1" dirty="0">
                <a:solidFill>
                  <a:schemeClr val="tx1">
                    <a:lumMod val="75000"/>
                    <a:lumOff val="25000"/>
                  </a:schemeClr>
                </a:solidFill>
                <a:cs typeface="Times New Roman" panose="02020603050405020304" pitchFamily="18" charset="0"/>
              </a:rPr>
              <a:t>);         </a:t>
            </a:r>
            <a:r>
              <a:rPr lang="en-US" altLang="en-US" sz="2200" b="1" dirty="0">
                <a:solidFill>
                  <a:srgbClr val="FF0000"/>
                </a:solidFill>
                <a:cs typeface="Times New Roman" panose="02020603050405020304" pitchFamily="18" charset="0"/>
              </a:rPr>
              <a:t>/*Function Call*/</a:t>
            </a:r>
          </a:p>
          <a:p>
            <a:pPr>
              <a:buNone/>
            </a:pPr>
            <a:r>
              <a:rPr lang="en-US" altLang="en-US" sz="2200" b="1" dirty="0">
                <a:solidFill>
                  <a:schemeClr val="tx1">
                    <a:lumMod val="75000"/>
                    <a:lumOff val="25000"/>
                  </a:schemeClr>
                </a:solidFill>
                <a:cs typeface="Times New Roman" panose="02020603050405020304" pitchFamily="18" charset="0"/>
              </a:rPr>
              <a:t> 	 </a:t>
            </a:r>
            <a:r>
              <a:rPr lang="en-US" altLang="en-US" sz="2200" b="1" dirty="0" err="1">
                <a:solidFill>
                  <a:schemeClr val="tx1">
                    <a:lumMod val="75000"/>
                    <a:lumOff val="25000"/>
                  </a:schemeClr>
                </a:solidFill>
                <a:cs typeface="Times New Roman" panose="02020603050405020304" pitchFamily="18" charset="0"/>
              </a:rPr>
              <a:t>printf</a:t>
            </a:r>
            <a:r>
              <a:rPr lang="en-US" altLang="en-US" sz="2200" b="1" dirty="0">
                <a:solidFill>
                  <a:schemeClr val="tx1">
                    <a:lumMod val="75000"/>
                    <a:lumOff val="25000"/>
                  </a:schemeClr>
                </a:solidFill>
                <a:cs typeface="Times New Roman" panose="02020603050405020304" pitchFamily="18" charset="0"/>
              </a:rPr>
              <a:t>("\n\n\</a:t>
            </a:r>
            <a:r>
              <a:rPr lang="en-US" altLang="en-US" sz="2200" b="1" dirty="0" err="1">
                <a:solidFill>
                  <a:schemeClr val="tx1">
                    <a:lumMod val="75000"/>
                    <a:lumOff val="25000"/>
                  </a:schemeClr>
                </a:solidFill>
                <a:cs typeface="Times New Roman" panose="02020603050405020304" pitchFamily="18" charset="0"/>
              </a:rPr>
              <a:t>tAddition</a:t>
            </a:r>
            <a:r>
              <a:rPr lang="en-US" altLang="en-US" sz="2200" b="1" dirty="0">
                <a:solidFill>
                  <a:schemeClr val="tx1">
                    <a:lumMod val="75000"/>
                    <a:lumOff val="25000"/>
                  </a:schemeClr>
                </a:solidFill>
                <a:cs typeface="Times New Roman" panose="02020603050405020304" pitchFamily="18" charset="0"/>
              </a:rPr>
              <a:t> of %d and %d is %</a:t>
            </a:r>
            <a:r>
              <a:rPr lang="en-US" altLang="en-US" sz="2200" b="1" dirty="0" err="1">
                <a:solidFill>
                  <a:schemeClr val="tx1">
                    <a:lumMod val="75000"/>
                    <a:lumOff val="25000"/>
                  </a:schemeClr>
                </a:solidFill>
                <a:cs typeface="Times New Roman" panose="02020603050405020304" pitchFamily="18" charset="0"/>
              </a:rPr>
              <a:t>d",a,b,c</a:t>
            </a:r>
            <a:r>
              <a:rPr lang="en-US" altLang="en-US" sz="2200" b="1" dirty="0">
                <a:solidFill>
                  <a:schemeClr val="tx1">
                    <a:lumMod val="75000"/>
                    <a:lumOff val="25000"/>
                  </a:schemeClr>
                </a:solidFill>
                <a:cs typeface="Times New Roman" panose="02020603050405020304" pitchFamily="18" charset="0"/>
              </a:rPr>
              <a:t>); </a:t>
            </a:r>
          </a:p>
          <a:p>
            <a:pPr>
              <a:buNone/>
            </a:pPr>
            <a:r>
              <a:rPr lang="en-US" altLang="en-US" sz="2200" b="1" dirty="0">
                <a:solidFill>
                  <a:schemeClr val="tx1">
                    <a:lumMod val="75000"/>
                    <a:lumOff val="25000"/>
                  </a:schemeClr>
                </a:solidFill>
                <a:cs typeface="Times New Roman" panose="02020603050405020304" pitchFamily="18" charset="0"/>
              </a:rPr>
              <a:t>}</a:t>
            </a:r>
          </a:p>
          <a:p>
            <a:pPr>
              <a:buNone/>
            </a:pPr>
            <a:endParaRPr lang="en-US" altLang="en-US" i="1"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4953000" y="1541216"/>
            <a:ext cx="4191000" cy="478338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None/>
            </a:pPr>
            <a:r>
              <a:rPr lang="en-US" altLang="en-US" sz="2200" b="1" dirty="0" err="1">
                <a:cs typeface="Times New Roman" panose="02020603050405020304" pitchFamily="18" charset="0"/>
              </a:rPr>
              <a:t>int</a:t>
            </a:r>
            <a:r>
              <a:rPr lang="en-US" altLang="en-US" sz="2200" b="1" dirty="0">
                <a:cs typeface="Times New Roman" panose="02020603050405020304" pitchFamily="18" charset="0"/>
              </a:rPr>
              <a:t> add(</a:t>
            </a:r>
            <a:r>
              <a:rPr lang="en-US" altLang="en-US" sz="2200" b="1" dirty="0" err="1">
                <a:cs typeface="Times New Roman" panose="02020603050405020304" pitchFamily="18" charset="0"/>
              </a:rPr>
              <a:t>int</a:t>
            </a:r>
            <a:r>
              <a:rPr lang="en-US" altLang="en-US" sz="2200" b="1" dirty="0">
                <a:cs typeface="Times New Roman" panose="02020603050405020304" pitchFamily="18" charset="0"/>
              </a:rPr>
              <a:t> </a:t>
            </a:r>
            <a:r>
              <a:rPr lang="en-US" altLang="en-US" sz="2200" b="1" dirty="0" err="1">
                <a:cs typeface="Times New Roman" panose="02020603050405020304" pitchFamily="18" charset="0"/>
              </a:rPr>
              <a:t>x,int</a:t>
            </a:r>
            <a:r>
              <a:rPr lang="en-US" altLang="en-US" sz="2200" b="1" dirty="0">
                <a:cs typeface="Times New Roman" panose="02020603050405020304" pitchFamily="18" charset="0"/>
              </a:rPr>
              <a:t> y</a:t>
            </a:r>
            <a:r>
              <a:rPr lang="en-US" altLang="en-US" sz="2200" dirty="0">
                <a:cs typeface="Times New Roman" panose="02020603050405020304" pitchFamily="18" charset="0"/>
              </a:rPr>
              <a:t>)  </a:t>
            </a:r>
            <a:r>
              <a:rPr lang="en-US" altLang="en-US" sz="2200" b="1" dirty="0">
                <a:solidFill>
                  <a:srgbClr val="FF0000"/>
                </a:solidFill>
                <a:cs typeface="Times New Roman" panose="02020603050405020304" pitchFamily="18" charset="0"/>
              </a:rPr>
              <a:t>/*Function Definition (Called Function)*/</a:t>
            </a:r>
          </a:p>
          <a:p>
            <a:pPr>
              <a:buFont typeface="Calibri" panose="020F0502020204030204" pitchFamily="34" charset="0"/>
              <a:buNone/>
            </a:pPr>
            <a:r>
              <a:rPr lang="en-US" altLang="en-US" sz="2200" b="1" dirty="0">
                <a:cs typeface="Times New Roman" panose="02020603050405020304" pitchFamily="18" charset="0"/>
              </a:rPr>
              <a:t>{</a:t>
            </a:r>
          </a:p>
          <a:p>
            <a:pPr>
              <a:buFont typeface="Calibri" panose="020F0502020204030204" pitchFamily="34" charset="0"/>
              <a:buNone/>
            </a:pPr>
            <a:r>
              <a:rPr lang="en-US" altLang="en-US" sz="2200" b="1" dirty="0">
                <a:cs typeface="Times New Roman" panose="02020603050405020304" pitchFamily="18" charset="0"/>
              </a:rPr>
              <a:t>  	</a:t>
            </a:r>
            <a:r>
              <a:rPr lang="en-US" altLang="en-US" sz="2200" b="1" dirty="0" err="1">
                <a:cs typeface="Times New Roman" panose="02020603050405020304" pitchFamily="18" charset="0"/>
              </a:rPr>
              <a:t>int</a:t>
            </a:r>
            <a:r>
              <a:rPr lang="en-US" altLang="en-US" sz="2200" b="1" dirty="0">
                <a:cs typeface="Times New Roman" panose="02020603050405020304" pitchFamily="18" charset="0"/>
              </a:rPr>
              <a:t> z;</a:t>
            </a:r>
          </a:p>
          <a:p>
            <a:pPr>
              <a:buFont typeface="Calibri" panose="020F0502020204030204" pitchFamily="34" charset="0"/>
              <a:buNone/>
            </a:pPr>
            <a:r>
              <a:rPr lang="en-US" altLang="en-US" sz="2200" b="1" dirty="0">
                <a:cs typeface="Times New Roman" panose="02020603050405020304" pitchFamily="18" charset="0"/>
              </a:rPr>
              <a:t>  	z = x + y;</a:t>
            </a:r>
          </a:p>
          <a:p>
            <a:pPr>
              <a:buFont typeface="Calibri" panose="020F0502020204030204" pitchFamily="34" charset="0"/>
              <a:buNone/>
            </a:pPr>
            <a:r>
              <a:rPr lang="en-US" altLang="en-US" sz="2200" b="1" dirty="0">
                <a:cs typeface="Times New Roman" panose="02020603050405020304" pitchFamily="18" charset="0"/>
              </a:rPr>
              <a:t>  	return(z);</a:t>
            </a:r>
          </a:p>
          <a:p>
            <a:pPr>
              <a:buFont typeface="Calibri" panose="020F0502020204030204" pitchFamily="34" charset="0"/>
              <a:buNone/>
            </a:pPr>
            <a:r>
              <a:rPr lang="en-US" altLang="en-US" sz="2200" b="1" dirty="0">
                <a:cs typeface="Times New Roman" panose="02020603050405020304" pitchFamily="18" charset="0"/>
              </a:rPr>
              <a:t>}</a:t>
            </a:r>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19</a:t>
            </a:fld>
            <a:endParaRPr lang="en-US"/>
          </a:p>
        </p:txBody>
      </p:sp>
    </p:spTree>
    <p:extLst>
      <p:ext uri="{BB962C8B-B14F-4D97-AF65-F5344CB8AC3E}">
        <p14:creationId xmlns:p14="http://schemas.microsoft.com/office/powerpoint/2010/main" val="124933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blinds(horizontal)">
                                      <p:cBhvr>
                                        <p:cTn id="39" dur="500"/>
                                        <p:tgtEl>
                                          <p:spTgt spid="8">
                                            <p:txEl>
                                              <p:pRg st="0" end="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blinds(horizontal)">
                                      <p:cBhvr>
                                        <p:cTn id="42" dur="500"/>
                                        <p:tgtEl>
                                          <p:spTgt spid="8">
                                            <p:txEl>
                                              <p:pRg st="1" end="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animEffect transition="in" filter="blinds(horizontal)">
                                      <p:cBhvr>
                                        <p:cTn id="45" dur="500"/>
                                        <p:tgtEl>
                                          <p:spTgt spid="8">
                                            <p:txEl>
                                              <p:pRg st="2" end="2"/>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blinds(horizontal)">
                                      <p:cBhvr>
                                        <p:cTn id="48" dur="500"/>
                                        <p:tgtEl>
                                          <p:spTgt spid="8">
                                            <p:txEl>
                                              <p:pRg st="3" end="3"/>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animEffect transition="in" filter="blinds(horizontal)">
                                      <p:cBhvr>
                                        <p:cTn id="51" dur="500"/>
                                        <p:tgtEl>
                                          <p:spTgt spid="8">
                                            <p:txEl>
                                              <p:pRg st="4" end="4"/>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8">
                                            <p:txEl>
                                              <p:pRg st="5" end="5"/>
                                            </p:txEl>
                                          </p:spTgt>
                                        </p:tgtEl>
                                        <p:attrNameLst>
                                          <p:attrName>style.visibility</p:attrName>
                                        </p:attrNameLst>
                                      </p:cBhvr>
                                      <p:to>
                                        <p:strVal val="visible"/>
                                      </p:to>
                                    </p:set>
                                    <p:animEffect transition="in" filter="blinds(horizontal)">
                                      <p:cBhvr>
                                        <p:cTn id="5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
          <p:cNvSpPr txBox="1">
            <a:spLocks noGrp="1"/>
          </p:cNvSpPr>
          <p:nvPr>
            <p:ph type="title"/>
          </p:nvPr>
        </p:nvSpPr>
        <p:spPr>
          <a:xfrm>
            <a:off x="612775" y="228600"/>
            <a:ext cx="8153400" cy="99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US" sz="3600" dirty="0"/>
              <a:t>Unit 3 </a:t>
            </a:r>
            <a:r>
              <a:rPr lang="en-US" sz="3600" b="0" i="0" u="none" strike="noStrike" cap="none" dirty="0">
                <a:solidFill>
                  <a:schemeClr val="dk2"/>
                </a:solidFill>
                <a:sym typeface="Questrial"/>
              </a:rPr>
              <a:t>Contents</a:t>
            </a:r>
            <a:endParaRPr sz="3600" dirty="0"/>
          </a:p>
        </p:txBody>
      </p:sp>
      <p:sp>
        <p:nvSpPr>
          <p:cNvPr id="128" name="Google Shape;128;p2"/>
          <p:cNvSpPr txBox="1">
            <a:spLocks noGrp="1"/>
          </p:cNvSpPr>
          <p:nvPr>
            <p:ph type="body" idx="1"/>
          </p:nvPr>
        </p:nvSpPr>
        <p:spPr>
          <a:xfrm>
            <a:off x="612775" y="2009632"/>
            <a:ext cx="8153400" cy="4159156"/>
          </a:xfrm>
          <a:prstGeom prst="rect">
            <a:avLst/>
          </a:prstGeom>
          <a:noFill/>
          <a:ln>
            <a:noFill/>
          </a:ln>
        </p:spPr>
        <p:txBody>
          <a:bodyPr spcFirstLastPara="1" wrap="square" lIns="91425" tIns="45700" rIns="91425" bIns="45700" anchor="t" anchorCtr="0">
            <a:noAutofit/>
          </a:bodyPr>
          <a:lstStyle/>
          <a:p>
            <a:pPr marL="319088" lvl="0" indent="-319088">
              <a:spcBef>
                <a:spcPts val="0"/>
              </a:spcBef>
              <a:buSzPts val="1680"/>
              <a:buNone/>
            </a:pPr>
            <a:r>
              <a:rPr lang="en-US" sz="2000" b="0" i="0" u="none" strike="noStrike" cap="none" dirty="0">
                <a:solidFill>
                  <a:schemeClr val="dk1"/>
                </a:solidFill>
                <a:latin typeface="Tw Cen MT" panose="020B0602020104020603" pitchFamily="34" charset="0"/>
                <a:sym typeface="Questrial"/>
              </a:rPr>
              <a:t>     </a:t>
            </a:r>
            <a:r>
              <a:rPr lang="en-US" sz="2000" b="1" dirty="0">
                <a:latin typeface="Tw Cen MT" panose="020B0602020104020603" pitchFamily="34" charset="0"/>
              </a:rPr>
              <a:t>Introductions to C: </a:t>
            </a:r>
            <a:r>
              <a:rPr lang="en-US" sz="2000" dirty="0">
                <a:latin typeface="Tw Cen MT" panose="020B0602020104020603" pitchFamily="34" charset="0"/>
              </a:rPr>
              <a:t>Fundamentals of C-Programming - Character Set, Identifiers and keywords, Data types, Constants, Variables, Operators, Expression, statements, Library Functions, Pre-processor directives. Data Input and Output, Control Structures- Decision making, Control Structures- Iterative, break and continue statements, Structure of C program, Coding conventions. Array-single, multidimensional arrays, String in C –standard string functions in </a:t>
            </a:r>
            <a:r>
              <a:rPr lang="en-US" sz="2000" dirty="0" err="1">
                <a:latin typeface="Tw Cen MT" panose="020B0602020104020603" pitchFamily="34" charset="0"/>
              </a:rPr>
              <a:t>string.h</a:t>
            </a:r>
            <a:r>
              <a:rPr lang="en-US" sz="2000" dirty="0">
                <a:latin typeface="Tw Cen MT" panose="020B0602020104020603" pitchFamily="34" charset="0"/>
              </a:rPr>
              <a:t>. </a:t>
            </a:r>
            <a:r>
              <a:rPr lang="en-US" sz="2000" b="1" dirty="0">
                <a:latin typeface="Tw Cen MT" panose="020B0602020104020603" pitchFamily="34" charset="0"/>
              </a:rPr>
              <a:t>Functions in C, recursion, Different parameter passing methods, Lifetime of variables, Scope rules: Static and Dynamic scope, user defined string functions, Structure, Pointers, Structure - Array of structure, Union, Pointers, Pointers and arrays, Dynamic allocation and its application, Files: Types of File, File operation, Processing File.</a:t>
            </a:r>
            <a:br>
              <a:rPr lang="en-US" sz="2000" dirty="0">
                <a:latin typeface="Tw Cen MT" panose="020B0602020104020603" pitchFamily="34" charset="0"/>
              </a:rPr>
            </a:br>
            <a:br>
              <a:rPr lang="en-US" sz="2000" dirty="0">
                <a:latin typeface="Tw Cen MT" panose="020B0602020104020603" pitchFamily="34" charset="0"/>
              </a:rPr>
            </a:br>
            <a:endParaRPr sz="2400" b="0" i="0" u="none" strike="noStrike" cap="none" dirty="0">
              <a:solidFill>
                <a:schemeClr val="dk1"/>
              </a:solidFill>
              <a:latin typeface="Tw Cen MT" panose="020B0602020104020603" pitchFamily="34" charset="0"/>
              <a:sym typeface="Questrial"/>
            </a:endParaRPr>
          </a:p>
        </p:txBody>
      </p:sp>
      <p:sp>
        <p:nvSpPr>
          <p:cNvPr id="129" name="Google Shape;129;p2"/>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SzPts val="1190"/>
              <a:buNone/>
            </a:pPr>
            <a:fld id="{00000000-1234-1234-1234-123412341234}" type="slidenum">
              <a:rPr lang="en-US" sz="1190" b="1" i="0" u="none" strike="noStrike" cap="none">
                <a:solidFill>
                  <a:srgbClr val="FFFFFF"/>
                </a:solidFill>
                <a:latin typeface="Questrial"/>
                <a:ea typeface="Questrial"/>
                <a:cs typeface="Questrial"/>
                <a:sym typeface="Questrial"/>
              </a:rPr>
              <a:pPr marL="0" marR="0" lvl="0" indent="0" algn="ctr" rtl="0">
                <a:lnSpc>
                  <a:spcPct val="80000"/>
                </a:lnSpc>
                <a:spcBef>
                  <a:spcPts val="0"/>
                </a:spcBef>
                <a:spcAft>
                  <a:spcPts val="0"/>
                </a:spcAft>
                <a:buSzPts val="1190"/>
                <a:buNone/>
              </a:pPr>
              <a:t>2</a:t>
            </a:fld>
            <a:endParaRPr sz="1190" b="1" i="0" u="none" strike="noStrike" cap="none">
              <a:solidFill>
                <a:srgbClr val="FFFFFF"/>
              </a:solidFill>
              <a:latin typeface="Questrial"/>
              <a:ea typeface="Questrial"/>
              <a:cs typeface="Questrial"/>
              <a:sym typeface="Questrial"/>
            </a:endParaRPr>
          </a:p>
        </p:txBody>
      </p:sp>
    </p:spTree>
    <p:extLst>
      <p:ext uri="{BB962C8B-B14F-4D97-AF65-F5344CB8AC3E}">
        <p14:creationId xmlns:p14="http://schemas.microsoft.com/office/powerpoint/2010/main" val="934956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632"/>
            <a:ext cx="7543800" cy="968440"/>
          </a:xfrm>
        </p:spPr>
        <p:txBody>
          <a:bodyPr/>
          <a:lstStyle/>
          <a:p>
            <a:r>
              <a:rPr lang="en-US" dirty="0"/>
              <a:t>The ‘return’ Statement</a:t>
            </a:r>
          </a:p>
        </p:txBody>
      </p:sp>
      <p:sp>
        <p:nvSpPr>
          <p:cNvPr id="3" name="Content Placeholder 2"/>
          <p:cNvSpPr>
            <a:spLocks noGrp="1"/>
          </p:cNvSpPr>
          <p:nvPr>
            <p:ph idx="1"/>
          </p:nvPr>
        </p:nvSpPr>
        <p:spPr>
          <a:xfrm>
            <a:off x="571500" y="1447800"/>
            <a:ext cx="8467725" cy="4783384"/>
          </a:xfrm>
        </p:spPr>
        <p:txBody>
          <a:bodyPr>
            <a:noAutofit/>
          </a:bodyPr>
          <a:lstStyle/>
          <a:p>
            <a:pPr>
              <a:defRPr/>
            </a:pPr>
            <a:r>
              <a:rPr lang="en-US" sz="2400" b="1" dirty="0">
                <a:cs typeface="Times New Roman" pitchFamily="18" charset="0"/>
              </a:rPr>
              <a:t>Syntax:</a:t>
            </a:r>
          </a:p>
          <a:p>
            <a:pPr>
              <a:buNone/>
              <a:defRPr/>
            </a:pPr>
            <a:r>
              <a:rPr lang="en-US" sz="2400" dirty="0">
                <a:cs typeface="Times New Roman" pitchFamily="18" charset="0"/>
              </a:rPr>
              <a:t>		      </a:t>
            </a:r>
            <a:r>
              <a:rPr lang="en-US" sz="2400" b="1" i="1" dirty="0">
                <a:cs typeface="Times New Roman" pitchFamily="18" charset="0"/>
              </a:rPr>
              <a:t>return(expression);                    </a:t>
            </a:r>
            <a:r>
              <a:rPr lang="en-US" sz="2400" i="1" dirty="0">
                <a:cs typeface="Times New Roman" pitchFamily="18" charset="0"/>
              </a:rPr>
              <a:t>OR</a:t>
            </a:r>
          </a:p>
          <a:p>
            <a:pPr>
              <a:buNone/>
              <a:defRPr/>
            </a:pPr>
            <a:r>
              <a:rPr lang="en-US" sz="2400" b="1" i="1" dirty="0">
                <a:cs typeface="Times New Roman" pitchFamily="18" charset="0"/>
              </a:rPr>
              <a:t>                 return(constant);                       </a:t>
            </a:r>
            <a:r>
              <a:rPr lang="en-US" sz="2400" i="1" dirty="0">
                <a:cs typeface="Times New Roman" pitchFamily="18" charset="0"/>
              </a:rPr>
              <a:t>OR</a:t>
            </a:r>
          </a:p>
          <a:p>
            <a:pPr>
              <a:buNone/>
              <a:defRPr/>
            </a:pPr>
            <a:r>
              <a:rPr lang="en-US" sz="2400" b="1" i="1" dirty="0">
                <a:cs typeface="Times New Roman" pitchFamily="18" charset="0"/>
              </a:rPr>
              <a:t>                 return</a:t>
            </a:r>
            <a:r>
              <a:rPr lang="en-US" sz="2400" i="1" dirty="0"/>
              <a:t>;</a:t>
            </a:r>
          </a:p>
          <a:p>
            <a:pPr>
              <a:defRPr/>
            </a:pPr>
            <a:r>
              <a:rPr lang="en-US" sz="2400" b="1" dirty="0">
                <a:cs typeface="Times New Roman" pitchFamily="18" charset="0"/>
              </a:rPr>
              <a:t>Example:</a:t>
            </a:r>
          </a:p>
          <a:p>
            <a:pPr marL="82550" indent="0">
              <a:buNone/>
              <a:defRPr/>
            </a:pPr>
            <a:r>
              <a:rPr lang="en-US" sz="2400" b="1" dirty="0">
                <a:cs typeface="Times New Roman" pitchFamily="18" charset="0"/>
              </a:rPr>
              <a:t>	</a:t>
            </a:r>
            <a:r>
              <a:rPr lang="en-US" sz="2400" dirty="0">
                <a:cs typeface="Times New Roman" pitchFamily="18" charset="0"/>
              </a:rPr>
              <a:t>      return(c=a*b);    OR         return(c);</a:t>
            </a:r>
          </a:p>
          <a:p>
            <a:pPr marL="341313" indent="-341313">
              <a:defRPr/>
            </a:pPr>
            <a:r>
              <a:rPr lang="en-US" sz="2400" dirty="0">
                <a:cs typeface="Times New Roman" pitchFamily="18" charset="0"/>
              </a:rPr>
              <a:t>It always returns the value of the expression or variable which is written inside the parenthesis following the return statement.</a:t>
            </a:r>
          </a:p>
          <a:p>
            <a:pPr>
              <a:defRPr/>
            </a:pPr>
            <a:r>
              <a:rPr lang="en-US" sz="2400" dirty="0">
                <a:cs typeface="Times New Roman" pitchFamily="18" charset="0"/>
              </a:rPr>
              <a:t>When a function does not return any value, then </a:t>
            </a:r>
            <a:r>
              <a:rPr lang="en-US" sz="2400" b="1" dirty="0">
                <a:cs typeface="Times New Roman" pitchFamily="18" charset="0"/>
              </a:rPr>
              <a:t>void</a:t>
            </a:r>
            <a:r>
              <a:rPr lang="en-US" sz="2400" dirty="0">
                <a:cs typeface="Times New Roman" pitchFamily="18" charset="0"/>
              </a:rPr>
              <a:t> is used.</a:t>
            </a:r>
          </a:p>
          <a:p>
            <a:pPr>
              <a:defRPr/>
            </a:pPr>
            <a:r>
              <a:rPr lang="en-US" sz="2400" dirty="0">
                <a:cs typeface="Times New Roman" pitchFamily="18" charset="0"/>
              </a:rPr>
              <a:t>return statement can return only one value</a:t>
            </a:r>
            <a:r>
              <a:rPr lang="en-US" sz="2400" dirty="0"/>
              <a:t>.</a:t>
            </a:r>
            <a:endParaRPr lang="en-US" sz="2400" dirty="0">
              <a:cs typeface="Times New Roman" pitchFamily="18" charset="0"/>
            </a:endParaRP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20</a:t>
            </a:fld>
            <a:endParaRPr lang="en-US"/>
          </a:p>
        </p:txBody>
      </p:sp>
    </p:spTree>
    <p:extLst>
      <p:ext uri="{BB962C8B-B14F-4D97-AF65-F5344CB8AC3E}">
        <p14:creationId xmlns:p14="http://schemas.microsoft.com/office/powerpoint/2010/main" val="214799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The ‘return’ Statement</a:t>
            </a:r>
          </a:p>
        </p:txBody>
      </p:sp>
      <p:sp>
        <p:nvSpPr>
          <p:cNvPr id="3" name="Content Placeholder 2"/>
          <p:cNvSpPr>
            <a:spLocks noGrp="1"/>
          </p:cNvSpPr>
          <p:nvPr>
            <p:ph idx="1"/>
          </p:nvPr>
        </p:nvSpPr>
        <p:spPr>
          <a:xfrm>
            <a:off x="571500" y="1447800"/>
            <a:ext cx="8467725" cy="1485900"/>
          </a:xfrm>
        </p:spPr>
        <p:txBody>
          <a:bodyPr>
            <a:noAutofit/>
          </a:bodyPr>
          <a:lstStyle/>
          <a:p>
            <a:pPr algn="just"/>
            <a:r>
              <a:rPr lang="en-US" altLang="en-US" sz="2600" dirty="0"/>
              <a:t>It is used to return from a function.</a:t>
            </a:r>
          </a:p>
          <a:p>
            <a:pPr algn="just"/>
            <a:r>
              <a:rPr lang="en-US" altLang="en-US" sz="2600" dirty="0"/>
              <a:t>It causes execution to return to the point at which the call to the function was made.</a:t>
            </a:r>
          </a:p>
          <a:p>
            <a:pPr algn="just"/>
            <a:r>
              <a:rPr lang="en-US" altLang="en-US" sz="2600" b="1" dirty="0" err="1"/>
              <a:t>int</a:t>
            </a:r>
            <a:r>
              <a:rPr lang="en-US" altLang="en-US" sz="2600" b="1" dirty="0"/>
              <a:t> add(</a:t>
            </a:r>
            <a:r>
              <a:rPr lang="en-US" altLang="en-US" sz="2600" b="1" dirty="0" err="1"/>
              <a:t>int</a:t>
            </a:r>
            <a:r>
              <a:rPr lang="en-US" altLang="en-US" sz="2600" b="1" dirty="0"/>
              <a:t> </a:t>
            </a:r>
            <a:r>
              <a:rPr lang="en-US" altLang="en-US" sz="2600" b="1" dirty="0" err="1"/>
              <a:t>x,int</a:t>
            </a:r>
            <a:r>
              <a:rPr lang="en-US" altLang="en-US" sz="2600" b="1" dirty="0"/>
              <a:t> y) </a:t>
            </a:r>
            <a:r>
              <a:rPr lang="en-US" altLang="en-US" sz="2600" dirty="0"/>
              <a:t>can be written in 2 ways:</a:t>
            </a:r>
          </a:p>
        </p:txBody>
      </p:sp>
      <p:graphicFrame>
        <p:nvGraphicFramePr>
          <p:cNvPr id="8" name="Table 7"/>
          <p:cNvGraphicFramePr>
            <a:graphicFrameLocks noGrp="1"/>
          </p:cNvGraphicFramePr>
          <p:nvPr/>
        </p:nvGraphicFramePr>
        <p:xfrm>
          <a:off x="1143000" y="3642396"/>
          <a:ext cx="5715000" cy="2910804"/>
        </p:xfrm>
        <a:graphic>
          <a:graphicData uri="http://schemas.openxmlformats.org/drawingml/2006/table">
            <a:tbl>
              <a:tblPr firstRow="1" bandRow="1">
                <a:tableStyleId>{5C22544A-7EE6-4342-B048-85BDC9FD1C3A}</a:tableStyleId>
              </a:tblPr>
              <a:tblGrid>
                <a:gridCol w="2857500">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tblGrid>
              <a:tr h="2910804">
                <a:tc>
                  <a:txBody>
                    <a:bodyPr/>
                    <a:lstStyle/>
                    <a:p>
                      <a:r>
                        <a:rPr lang="en-US" altLang="en-US" sz="2600" kern="1200" dirty="0" err="1">
                          <a:solidFill>
                            <a:srgbClr val="FF3399"/>
                          </a:solidFill>
                          <a:latin typeface="+mn-lt"/>
                          <a:ea typeface="+mn-ea"/>
                          <a:cs typeface="+mn-cs"/>
                        </a:rPr>
                        <a:t>int</a:t>
                      </a:r>
                      <a:r>
                        <a:rPr lang="en-US" altLang="en-US" sz="2600" kern="1200" dirty="0">
                          <a:solidFill>
                            <a:srgbClr val="FF3399"/>
                          </a:solidFill>
                          <a:latin typeface="+mn-lt"/>
                          <a:ea typeface="+mn-ea"/>
                          <a:cs typeface="+mn-cs"/>
                        </a:rPr>
                        <a:t> add(</a:t>
                      </a:r>
                      <a:r>
                        <a:rPr lang="en-US" altLang="en-US" sz="2600" kern="1200" dirty="0" err="1">
                          <a:solidFill>
                            <a:srgbClr val="FF3399"/>
                          </a:solidFill>
                          <a:latin typeface="+mn-lt"/>
                          <a:ea typeface="+mn-ea"/>
                          <a:cs typeface="+mn-cs"/>
                        </a:rPr>
                        <a:t>int</a:t>
                      </a:r>
                      <a:r>
                        <a:rPr lang="en-US" altLang="en-US" sz="2600" kern="1200" dirty="0">
                          <a:solidFill>
                            <a:srgbClr val="FF3399"/>
                          </a:solidFill>
                          <a:latin typeface="+mn-lt"/>
                          <a:ea typeface="+mn-ea"/>
                          <a:cs typeface="+mn-cs"/>
                        </a:rPr>
                        <a:t> x , </a:t>
                      </a:r>
                      <a:r>
                        <a:rPr lang="en-US" altLang="en-US" sz="2600" kern="1200" dirty="0" err="1">
                          <a:solidFill>
                            <a:srgbClr val="FF3399"/>
                          </a:solidFill>
                          <a:latin typeface="+mn-lt"/>
                          <a:ea typeface="+mn-ea"/>
                          <a:cs typeface="+mn-cs"/>
                        </a:rPr>
                        <a:t>int</a:t>
                      </a:r>
                      <a:r>
                        <a:rPr lang="en-US" altLang="en-US" sz="2600" kern="1200" dirty="0">
                          <a:solidFill>
                            <a:srgbClr val="FF3399"/>
                          </a:solidFill>
                          <a:latin typeface="+mn-lt"/>
                          <a:ea typeface="+mn-ea"/>
                          <a:cs typeface="+mn-cs"/>
                        </a:rPr>
                        <a:t> y)</a:t>
                      </a:r>
                    </a:p>
                    <a:p>
                      <a:r>
                        <a:rPr lang="en-US" altLang="en-US" sz="2600" kern="1200" dirty="0">
                          <a:solidFill>
                            <a:schemeClr val="tx1"/>
                          </a:solidFill>
                          <a:latin typeface="+mn-lt"/>
                          <a:ea typeface="+mn-ea"/>
                          <a:cs typeface="+mn-cs"/>
                        </a:rPr>
                        <a:t>{</a:t>
                      </a:r>
                    </a:p>
                    <a:p>
                      <a:r>
                        <a:rPr lang="en-US" altLang="en-US" sz="2600" kern="1200" dirty="0">
                          <a:solidFill>
                            <a:schemeClr val="tx1"/>
                          </a:solidFill>
                          <a:latin typeface="+mn-lt"/>
                          <a:ea typeface="+mn-ea"/>
                          <a:cs typeface="+mn-cs"/>
                        </a:rPr>
                        <a:t>      return(x + y);</a:t>
                      </a:r>
                    </a:p>
                    <a:p>
                      <a:r>
                        <a:rPr lang="en-US" altLang="en-US" sz="2600" kern="1200" dirty="0">
                          <a:solidFill>
                            <a:schemeClr val="tx1"/>
                          </a:solidFill>
                          <a:latin typeface="+mn-lt"/>
                          <a:ea typeface="+mn-ea"/>
                          <a:cs typeface="+mn-cs"/>
                        </a:rPr>
                        <a:t>}</a:t>
                      </a:r>
                    </a:p>
                  </a:txBody>
                  <a:tcPr marL="68580" marR="68580"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altLang="en-US" sz="2600" b="1" kern="1200" dirty="0" err="1">
                          <a:solidFill>
                            <a:srgbClr val="FF3399"/>
                          </a:solidFill>
                          <a:latin typeface="+mn-lt"/>
                          <a:ea typeface="+mn-ea"/>
                          <a:cs typeface="+mn-cs"/>
                        </a:rPr>
                        <a:t>int</a:t>
                      </a:r>
                      <a:r>
                        <a:rPr kumimoji="0" lang="en-US" altLang="en-US" sz="2600" b="1" kern="1200" dirty="0">
                          <a:solidFill>
                            <a:srgbClr val="FF3399"/>
                          </a:solidFill>
                          <a:latin typeface="+mn-lt"/>
                          <a:ea typeface="+mn-ea"/>
                          <a:cs typeface="+mn-cs"/>
                        </a:rPr>
                        <a:t> add(</a:t>
                      </a:r>
                      <a:r>
                        <a:rPr kumimoji="0" lang="en-US" altLang="en-US" sz="2600" b="1" kern="1200" dirty="0" err="1">
                          <a:solidFill>
                            <a:srgbClr val="FF3399"/>
                          </a:solidFill>
                          <a:latin typeface="+mn-lt"/>
                          <a:ea typeface="+mn-ea"/>
                          <a:cs typeface="+mn-cs"/>
                        </a:rPr>
                        <a:t>int</a:t>
                      </a:r>
                      <a:r>
                        <a:rPr kumimoji="0" lang="en-US" altLang="en-US" sz="2600" b="1" kern="1200" dirty="0">
                          <a:solidFill>
                            <a:srgbClr val="FF3399"/>
                          </a:solidFill>
                          <a:latin typeface="+mn-lt"/>
                          <a:ea typeface="+mn-ea"/>
                          <a:cs typeface="+mn-cs"/>
                        </a:rPr>
                        <a:t> x , </a:t>
                      </a:r>
                      <a:r>
                        <a:rPr kumimoji="0" lang="en-US" altLang="en-US" sz="2600" b="1" kern="1200" dirty="0" err="1">
                          <a:solidFill>
                            <a:srgbClr val="FF3399"/>
                          </a:solidFill>
                          <a:latin typeface="+mn-lt"/>
                          <a:ea typeface="+mn-ea"/>
                          <a:cs typeface="+mn-cs"/>
                        </a:rPr>
                        <a:t>int</a:t>
                      </a:r>
                      <a:r>
                        <a:rPr kumimoji="0" lang="en-US" altLang="en-US" sz="2600" b="1" kern="1200" dirty="0">
                          <a:solidFill>
                            <a:srgbClr val="FF3399"/>
                          </a:solidFill>
                          <a:latin typeface="+mn-lt"/>
                          <a:ea typeface="+mn-ea"/>
                          <a:cs typeface="+mn-cs"/>
                        </a:rPr>
                        <a:t> y)</a:t>
                      </a:r>
                    </a:p>
                    <a:p>
                      <a:r>
                        <a:rPr lang="en-US" altLang="en-US" sz="2600" kern="1200" dirty="0">
                          <a:solidFill>
                            <a:schemeClr val="tx1"/>
                          </a:solidFill>
                          <a:latin typeface="+mn-lt"/>
                          <a:ea typeface="+mn-ea"/>
                          <a:cs typeface="+mn-cs"/>
                        </a:rPr>
                        <a:t>{</a:t>
                      </a:r>
                    </a:p>
                    <a:p>
                      <a:r>
                        <a:rPr lang="en-US" altLang="en-US" sz="2600" kern="1200" dirty="0">
                          <a:solidFill>
                            <a:schemeClr val="tx1"/>
                          </a:solidFill>
                          <a:latin typeface="+mn-lt"/>
                          <a:ea typeface="+mn-ea"/>
                          <a:cs typeface="+mn-cs"/>
                        </a:rPr>
                        <a:t>      </a:t>
                      </a:r>
                      <a:r>
                        <a:rPr lang="en-US" altLang="en-US" sz="2600" kern="1200" dirty="0" err="1">
                          <a:solidFill>
                            <a:schemeClr val="tx1"/>
                          </a:solidFill>
                          <a:latin typeface="+mn-lt"/>
                          <a:ea typeface="+mn-ea"/>
                          <a:cs typeface="+mn-cs"/>
                        </a:rPr>
                        <a:t>int</a:t>
                      </a:r>
                      <a:r>
                        <a:rPr lang="en-US" altLang="en-US" sz="2600" kern="1200" dirty="0">
                          <a:solidFill>
                            <a:schemeClr val="tx1"/>
                          </a:solidFill>
                          <a:latin typeface="+mn-lt"/>
                          <a:ea typeface="+mn-ea"/>
                          <a:cs typeface="+mn-cs"/>
                        </a:rPr>
                        <a:t> z;</a:t>
                      </a:r>
                    </a:p>
                    <a:p>
                      <a:r>
                        <a:rPr lang="en-US" altLang="en-US" sz="2600" kern="1200" dirty="0">
                          <a:solidFill>
                            <a:schemeClr val="tx1"/>
                          </a:solidFill>
                          <a:latin typeface="+mn-lt"/>
                          <a:ea typeface="+mn-ea"/>
                          <a:cs typeface="+mn-cs"/>
                        </a:rPr>
                        <a:t>      z = x + y;      </a:t>
                      </a:r>
                    </a:p>
                    <a:p>
                      <a:r>
                        <a:rPr lang="en-US" altLang="en-US" sz="2600" kern="1200" dirty="0">
                          <a:solidFill>
                            <a:schemeClr val="tx1"/>
                          </a:solidFill>
                          <a:latin typeface="+mn-lt"/>
                          <a:ea typeface="+mn-ea"/>
                          <a:cs typeface="+mn-cs"/>
                        </a:rPr>
                        <a:t>      return( z );</a:t>
                      </a:r>
                    </a:p>
                    <a:p>
                      <a:r>
                        <a:rPr lang="en-US" altLang="en-US" sz="2600" kern="1200" dirty="0">
                          <a:solidFill>
                            <a:schemeClr val="tx1"/>
                          </a:solidFill>
                          <a:latin typeface="+mn-lt"/>
                          <a:ea typeface="+mn-ea"/>
                          <a:cs typeface="+mn-cs"/>
                        </a:rPr>
                        <a:t>}</a:t>
                      </a:r>
                    </a:p>
                    <a:p>
                      <a:endParaRPr lang="en-US" altLang="en-US" sz="2600" kern="1200" dirty="0">
                        <a:solidFill>
                          <a:schemeClr val="tx1"/>
                        </a:solidFill>
                        <a:latin typeface="+mn-lt"/>
                        <a:ea typeface="+mn-ea"/>
                        <a:cs typeface="+mn-cs"/>
                      </a:endParaRPr>
                    </a:p>
                  </a:txBody>
                  <a:tcPr marL="68580" marR="68580"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21</a:t>
            </a:fld>
            <a:endParaRPr lang="en-US"/>
          </a:p>
        </p:txBody>
      </p:sp>
    </p:spTree>
    <p:extLst>
      <p:ext uri="{BB962C8B-B14F-4D97-AF65-F5344CB8AC3E}">
        <p14:creationId xmlns:p14="http://schemas.microsoft.com/office/powerpoint/2010/main" val="212438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sz="quarter" idx="1"/>
          </p:nvPr>
        </p:nvSpPr>
        <p:spPr/>
        <p:txBody>
          <a:bodyPr/>
          <a:lstStyle/>
          <a:p>
            <a:pPr algn="just"/>
            <a:r>
              <a:rPr lang="en-US" sz="2600" dirty="0"/>
              <a:t>The process in which a function calls itself directly or indirectly is called recursion and the corresponding function is called as recursive function.</a:t>
            </a:r>
          </a:p>
          <a:p>
            <a:pPr algn="just"/>
            <a:r>
              <a:rPr lang="en-US" sz="2600" dirty="0"/>
              <a:t>The C programming language supports recursion, i.e., a function to call itself. But while using recursion, programmers need to be careful to define an exit condition from the function, otherwise it will go into an infinite loop.</a:t>
            </a:r>
          </a:p>
          <a:p>
            <a:pPr algn="just"/>
            <a:r>
              <a:rPr lang="en-US" sz="2600" dirty="0"/>
              <a:t>Recursive functions are very useful to solve many mathematical problems, such as calculating the factorial of a number, generating Fibonacci series, etc.</a:t>
            </a:r>
          </a:p>
          <a:p>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612648" y="76200"/>
            <a:ext cx="8153400" cy="990600"/>
          </a:xfrm>
          <a:noFill/>
          <a:ln/>
        </p:spPr>
        <p:txBody>
          <a:bodyPr/>
          <a:lstStyle/>
          <a:p>
            <a:r>
              <a:rPr lang="en-US" sz="4800" dirty="0"/>
              <a:t>Recursion Example : Fibonacci numbers</a:t>
            </a:r>
          </a:p>
        </p:txBody>
      </p:sp>
      <p:sp>
        <p:nvSpPr>
          <p:cNvPr id="519171" name="Rectangle 3"/>
          <p:cNvSpPr>
            <a:spLocks noGrp="1" noChangeArrowheads="1"/>
          </p:cNvSpPr>
          <p:nvPr>
            <p:ph type="body" idx="1"/>
          </p:nvPr>
        </p:nvSpPr>
        <p:spPr>
          <a:xfrm>
            <a:off x="-76200" y="1524000"/>
            <a:ext cx="4267200" cy="4800600"/>
          </a:xfrm>
          <a:noFill/>
          <a:ln/>
        </p:spPr>
        <p:txBody>
          <a:bodyPr/>
          <a:lstStyle/>
          <a:p>
            <a:pPr>
              <a:lnSpc>
                <a:spcPct val="90000"/>
              </a:lnSpc>
              <a:buFont typeface="Monotype Sorts" pitchFamily="2" charset="2"/>
              <a:buNone/>
            </a:pPr>
            <a:r>
              <a:rPr lang="en-US" sz="2000" b="1" dirty="0">
                <a:solidFill>
                  <a:srgbClr val="66FF33"/>
                </a:solidFill>
                <a:latin typeface="Courier New" pitchFamily="49" charset="0"/>
              </a:rPr>
              <a:t>//Calculate Fibonacci numbers using recursive function.</a:t>
            </a:r>
          </a:p>
          <a:p>
            <a:pPr>
              <a:lnSpc>
                <a:spcPct val="90000"/>
              </a:lnSpc>
              <a:buFont typeface="Monotype Sorts" pitchFamily="2" charset="2"/>
              <a:buNone/>
            </a:pPr>
            <a:r>
              <a:rPr lang="en-US" sz="2000" b="1" dirty="0">
                <a:solidFill>
                  <a:srgbClr val="66FF33"/>
                </a:solidFill>
                <a:latin typeface="Courier New" pitchFamily="49" charset="0"/>
              </a:rPr>
              <a:t>//A very inefficient way, but illustrates recursion well</a:t>
            </a:r>
            <a:endParaRPr lang="en-US" sz="2000" b="1" dirty="0">
              <a:latin typeface="Courier New" pitchFamily="49" charset="0"/>
            </a:endParaRPr>
          </a:p>
          <a:p>
            <a:pPr>
              <a:lnSpc>
                <a:spcPct val="90000"/>
              </a:lnSpc>
              <a:buFont typeface="Monotype Sorts" pitchFamily="2" charset="2"/>
              <a:buNone/>
            </a:pPr>
            <a:r>
              <a:rPr lang="en-US" sz="2000" b="1" dirty="0" err="1">
                <a:solidFill>
                  <a:srgbClr val="A2C1FE"/>
                </a:solidFill>
                <a:latin typeface="Courier New" pitchFamily="49" charset="0"/>
              </a:rPr>
              <a:t>int</a:t>
            </a:r>
            <a:r>
              <a:rPr lang="en-US" sz="2000" b="1" dirty="0">
                <a:latin typeface="Courier New" pitchFamily="49" charset="0"/>
              </a:rPr>
              <a:t> fib(</a:t>
            </a:r>
            <a:r>
              <a:rPr lang="en-US" sz="2000" b="1" dirty="0" err="1">
                <a:solidFill>
                  <a:srgbClr val="A2C1FE"/>
                </a:solidFill>
                <a:latin typeface="Courier New" pitchFamily="49" charset="0"/>
              </a:rPr>
              <a:t>int</a:t>
            </a:r>
            <a:r>
              <a:rPr lang="en-US" sz="2000" b="1" dirty="0">
                <a:latin typeface="Courier New" pitchFamily="49" charset="0"/>
              </a:rPr>
              <a:t> number)</a:t>
            </a:r>
          </a:p>
          <a:p>
            <a:pPr>
              <a:lnSpc>
                <a:spcPct val="90000"/>
              </a:lnSpc>
              <a:buFont typeface="Monotype Sorts" pitchFamily="2" charset="2"/>
              <a:buNone/>
            </a:pPr>
            <a:r>
              <a:rPr lang="en-US" sz="2000" b="1" dirty="0">
                <a:latin typeface="Courier New" pitchFamily="49" charset="0"/>
              </a:rPr>
              <a:t>{</a:t>
            </a:r>
          </a:p>
          <a:p>
            <a:pPr>
              <a:lnSpc>
                <a:spcPct val="90000"/>
              </a:lnSpc>
              <a:buFont typeface="Monotype Sorts" pitchFamily="2" charset="2"/>
              <a:buNone/>
            </a:pPr>
            <a:r>
              <a:rPr lang="en-US" sz="2000" b="1" dirty="0">
                <a:latin typeface="Courier New" pitchFamily="49" charset="0"/>
              </a:rPr>
              <a:t>	</a:t>
            </a:r>
            <a:r>
              <a:rPr lang="en-US" sz="2000" b="1" dirty="0">
                <a:solidFill>
                  <a:srgbClr val="A2C1FE"/>
                </a:solidFill>
                <a:latin typeface="Courier New" pitchFamily="49" charset="0"/>
              </a:rPr>
              <a:t>if</a:t>
            </a:r>
            <a:r>
              <a:rPr lang="en-US" sz="2000" b="1" dirty="0">
                <a:latin typeface="Courier New" pitchFamily="49" charset="0"/>
              </a:rPr>
              <a:t> (number == 0) </a:t>
            </a:r>
            <a:r>
              <a:rPr lang="en-US" sz="2000" b="1" dirty="0">
                <a:solidFill>
                  <a:srgbClr val="A2C1FE"/>
                </a:solidFill>
                <a:latin typeface="Courier New" pitchFamily="49" charset="0"/>
              </a:rPr>
              <a:t>return</a:t>
            </a:r>
            <a:r>
              <a:rPr lang="en-US" sz="2000" b="1" dirty="0">
                <a:latin typeface="Courier New" pitchFamily="49" charset="0"/>
              </a:rPr>
              <a:t> 0;</a:t>
            </a:r>
          </a:p>
          <a:p>
            <a:pPr>
              <a:lnSpc>
                <a:spcPct val="90000"/>
              </a:lnSpc>
              <a:buFont typeface="Monotype Sorts" pitchFamily="2" charset="2"/>
              <a:buNone/>
            </a:pPr>
            <a:r>
              <a:rPr lang="en-US" sz="2000" b="1" dirty="0">
                <a:latin typeface="Courier New" pitchFamily="49" charset="0"/>
              </a:rPr>
              <a:t>	</a:t>
            </a:r>
            <a:r>
              <a:rPr lang="en-US" sz="2000" b="1" dirty="0">
                <a:solidFill>
                  <a:srgbClr val="A2C1FE"/>
                </a:solidFill>
                <a:latin typeface="Courier New" pitchFamily="49" charset="0"/>
              </a:rPr>
              <a:t>if</a:t>
            </a:r>
            <a:r>
              <a:rPr lang="en-US" sz="2000" b="1" dirty="0">
                <a:latin typeface="Courier New" pitchFamily="49" charset="0"/>
              </a:rPr>
              <a:t> (number == 1) </a:t>
            </a:r>
            <a:r>
              <a:rPr lang="en-US" sz="2000" b="1" dirty="0">
                <a:solidFill>
                  <a:srgbClr val="A2C1FE"/>
                </a:solidFill>
                <a:latin typeface="Courier New" pitchFamily="49" charset="0"/>
              </a:rPr>
              <a:t>return</a:t>
            </a:r>
            <a:r>
              <a:rPr lang="en-US" sz="2000" b="1" dirty="0">
                <a:latin typeface="Courier New" pitchFamily="49" charset="0"/>
              </a:rPr>
              <a:t> 1;</a:t>
            </a:r>
          </a:p>
          <a:p>
            <a:pPr>
              <a:lnSpc>
                <a:spcPct val="90000"/>
              </a:lnSpc>
              <a:buFont typeface="Monotype Sorts" pitchFamily="2" charset="2"/>
              <a:buNone/>
            </a:pPr>
            <a:r>
              <a:rPr lang="en-US" sz="2000" b="1" dirty="0">
                <a:latin typeface="Courier New" pitchFamily="49" charset="0"/>
              </a:rPr>
              <a:t>	</a:t>
            </a:r>
            <a:r>
              <a:rPr lang="en-US" sz="2000" b="1" dirty="0">
                <a:solidFill>
                  <a:srgbClr val="A2C1FE"/>
                </a:solidFill>
                <a:latin typeface="Courier New" pitchFamily="49" charset="0"/>
              </a:rPr>
              <a:t>return</a:t>
            </a:r>
            <a:r>
              <a:rPr lang="en-US" sz="2000" b="1" dirty="0">
                <a:latin typeface="Courier New" pitchFamily="49" charset="0"/>
              </a:rPr>
              <a:t> (fib(number-1) + fib(number-2));</a:t>
            </a:r>
          </a:p>
          <a:p>
            <a:pPr>
              <a:lnSpc>
                <a:spcPct val="90000"/>
              </a:lnSpc>
              <a:buFont typeface="Monotype Sorts" pitchFamily="2" charset="2"/>
              <a:buNone/>
            </a:pPr>
            <a:r>
              <a:rPr lang="en-US" sz="2000" b="1" dirty="0">
                <a:latin typeface="Courier New" pitchFamily="49" charset="0"/>
              </a:rPr>
              <a:t>}</a:t>
            </a:r>
          </a:p>
          <a:p>
            <a:pPr>
              <a:lnSpc>
                <a:spcPct val="90000"/>
              </a:lnSpc>
              <a:buFont typeface="Monotype Sorts" pitchFamily="2" charset="2"/>
              <a:buNone/>
            </a:pPr>
            <a:endParaRPr lang="en-US" sz="1400" b="1" dirty="0">
              <a:solidFill>
                <a:srgbClr val="A2C1FE"/>
              </a:solidFill>
              <a:latin typeface="Courier New" pitchFamily="49" charset="0"/>
            </a:endParaRPr>
          </a:p>
        </p:txBody>
      </p:sp>
      <p:sp>
        <p:nvSpPr>
          <p:cNvPr id="4" name="Rectangle 3"/>
          <p:cNvSpPr txBox="1">
            <a:spLocks noChangeArrowheads="1"/>
          </p:cNvSpPr>
          <p:nvPr/>
        </p:nvSpPr>
        <p:spPr bwMode="auto">
          <a:xfrm>
            <a:off x="4191000" y="1676400"/>
            <a:ext cx="4953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marR="0" lvl="0" indent="-319088" algn="l" defTabSz="914400" rtl="0" eaLnBrk="0" fontAlgn="base" latinLnBrk="0" hangingPunct="0">
              <a:lnSpc>
                <a:spcPct val="90000"/>
              </a:lnSpc>
              <a:spcBef>
                <a:spcPts val="700"/>
              </a:spcBef>
              <a:spcAft>
                <a:spcPct val="0"/>
              </a:spcAft>
              <a:buClr>
                <a:schemeClr val="accent2"/>
              </a:buClr>
              <a:buSzPct val="60000"/>
              <a:buFont typeface="Monotype Sorts" pitchFamily="2" charset="2"/>
              <a:buNone/>
              <a:tabLst/>
              <a:defRPr/>
            </a:pPr>
            <a:endParaRPr kumimoji="0" lang="en-US" sz="2400" b="1" i="0" u="none" strike="noStrike" kern="1200" cap="none" spc="0" normalizeH="0" baseline="0" noProof="0" dirty="0">
              <a:ln>
                <a:noFill/>
              </a:ln>
              <a:solidFill>
                <a:schemeClr val="tx1"/>
              </a:solidFill>
              <a:effectLst/>
              <a:uLnTx/>
              <a:uFillTx/>
              <a:latin typeface="Courier New" pitchFamily="49" charset="0"/>
              <a:ea typeface="+mn-ea"/>
              <a:cs typeface="+mn-cs"/>
            </a:endParaRPr>
          </a:p>
          <a:p>
            <a:pPr marL="319088" marR="0" lvl="0" indent="-319088" algn="l" defTabSz="914400" rtl="0" eaLnBrk="0" fontAlgn="base" latinLnBrk="0" hangingPunct="0">
              <a:lnSpc>
                <a:spcPct val="90000"/>
              </a:lnSpc>
              <a:spcBef>
                <a:spcPts val="700"/>
              </a:spcBef>
              <a:spcAft>
                <a:spcPct val="0"/>
              </a:spcAft>
              <a:buClr>
                <a:schemeClr val="accent2"/>
              </a:buClr>
              <a:buSzPct val="60000"/>
              <a:buFont typeface="Monotype Sorts" pitchFamily="2" charset="2"/>
              <a:buNone/>
              <a:tabLst/>
              <a:defRPr/>
            </a:pPr>
            <a:endParaRPr kumimoji="0" lang="en-US" sz="1400" b="1" i="0" u="none" strike="noStrike" kern="1200" cap="none" spc="0" normalizeH="0" baseline="0" noProof="0" dirty="0">
              <a:ln>
                <a:noFill/>
              </a:ln>
              <a:solidFill>
                <a:srgbClr val="A2C1FE"/>
              </a:solidFill>
              <a:effectLst/>
              <a:uLnTx/>
              <a:uFillTx/>
              <a:latin typeface="Courier New" pitchFamily="49" charset="0"/>
              <a:ea typeface="+mn-ea"/>
              <a:cs typeface="+mn-cs"/>
            </a:endParaRPr>
          </a:p>
          <a:p>
            <a:pPr marL="319088" marR="0" lvl="0" indent="-319088" algn="l" defTabSz="914400" rtl="0" eaLnBrk="0" fontAlgn="base" latinLnBrk="0" hangingPunct="0">
              <a:lnSpc>
                <a:spcPct val="90000"/>
              </a:lnSpc>
              <a:spcBef>
                <a:spcPts val="700"/>
              </a:spcBef>
              <a:spcAft>
                <a:spcPct val="0"/>
              </a:spcAft>
              <a:buClr>
                <a:schemeClr val="accent2"/>
              </a:buClr>
              <a:buSzPct val="60000"/>
              <a:buFont typeface="Monotype Sorts" pitchFamily="2" charset="2"/>
              <a:buNone/>
              <a:tabLst/>
              <a:defRPr/>
            </a:pPr>
            <a:r>
              <a:rPr kumimoji="0" lang="en-US" sz="2000" b="1" i="0" u="none" strike="noStrike" kern="1200" cap="none" spc="0" normalizeH="0" baseline="0" noProof="0" dirty="0" err="1">
                <a:ln>
                  <a:noFill/>
                </a:ln>
                <a:solidFill>
                  <a:srgbClr val="A2C1FE"/>
                </a:solidFill>
                <a:effectLst/>
                <a:uLnTx/>
                <a:uFillTx/>
                <a:latin typeface="Courier New" pitchFamily="49" charset="0"/>
                <a:ea typeface="+mn-ea"/>
                <a:cs typeface="+mn-cs"/>
              </a:rPr>
              <a:t>int</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 main(){	</a:t>
            </a:r>
            <a:r>
              <a:rPr kumimoji="0" lang="en-US" sz="2000" b="1" i="0" u="none" strike="noStrike" kern="1200" cap="none" spc="0" normalizeH="0" baseline="0" noProof="0" dirty="0">
                <a:ln>
                  <a:noFill/>
                </a:ln>
                <a:solidFill>
                  <a:srgbClr val="66FF33"/>
                </a:solidFill>
                <a:effectLst/>
                <a:uLnTx/>
                <a:uFillTx/>
                <a:latin typeface="Courier New" pitchFamily="49" charset="0"/>
                <a:ea typeface="+mn-ea"/>
                <a:cs typeface="+mn-cs"/>
              </a:rPr>
              <a:t>// driver function</a:t>
            </a:r>
          </a:p>
          <a:p>
            <a:pPr marL="319088" marR="0" lvl="0" indent="-319088" algn="l" defTabSz="914400" rtl="0" eaLnBrk="0" fontAlgn="base" latinLnBrk="0" hangingPunct="0">
              <a:lnSpc>
                <a:spcPct val="90000"/>
              </a:lnSpc>
              <a:spcBef>
                <a:spcPts val="700"/>
              </a:spcBef>
              <a:spcAft>
                <a:spcPct val="0"/>
              </a:spcAft>
              <a:buClr>
                <a:schemeClr val="accent2"/>
              </a:buClr>
              <a:buSzPct val="60000"/>
              <a:buFont typeface="Monotype Sorts" pitchFamily="2" charset="2"/>
              <a:buNone/>
              <a:tabLst/>
              <a:defRPr/>
            </a:pP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2000" b="1" i="0" u="none" strike="noStrike" kern="1200" cap="none" spc="0" normalizeH="0" baseline="0" noProof="0" dirty="0" err="1">
                <a:ln>
                  <a:noFill/>
                </a:ln>
                <a:solidFill>
                  <a:srgbClr val="A2C1FE"/>
                </a:solidFill>
                <a:effectLst/>
                <a:uLnTx/>
                <a:uFillTx/>
                <a:latin typeface="Courier New" pitchFamily="49" charset="0"/>
                <a:ea typeface="+mn-ea"/>
                <a:cs typeface="+mn-cs"/>
              </a:rPr>
              <a:t>int</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2000" b="1" i="0" u="none" strike="noStrike" kern="1200" cap="none" spc="0" normalizeH="0" baseline="0" noProof="0" dirty="0" err="1">
                <a:ln>
                  <a:noFill/>
                </a:ln>
                <a:solidFill>
                  <a:schemeClr val="tx1"/>
                </a:solidFill>
                <a:effectLst/>
                <a:uLnTx/>
                <a:uFillTx/>
                <a:latin typeface="Courier New" pitchFamily="49" charset="0"/>
                <a:ea typeface="+mn-ea"/>
                <a:cs typeface="+mn-cs"/>
              </a:rPr>
              <a:t>inp_number</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19088" marR="0" lvl="0" indent="-319088" algn="l" defTabSz="914400" rtl="0" eaLnBrk="0" fontAlgn="base" latinLnBrk="0" hangingPunct="0">
              <a:lnSpc>
                <a:spcPct val="90000"/>
              </a:lnSpc>
              <a:spcBef>
                <a:spcPts val="700"/>
              </a:spcBef>
              <a:spcAft>
                <a:spcPct val="0"/>
              </a:spcAft>
              <a:buClr>
                <a:schemeClr val="accent2"/>
              </a:buClr>
              <a:buSzPct val="60000"/>
              <a:buFont typeface="Monotype Sorts" pitchFamily="2" charset="2"/>
              <a:buNone/>
              <a:tabLst/>
              <a:defRPr/>
            </a:pP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2000" b="1" i="0" u="none" strike="noStrike" kern="1200" cap="none" spc="0" normalizeH="0" baseline="0" noProof="0" dirty="0" err="1">
                <a:ln>
                  <a:noFill/>
                </a:ln>
                <a:solidFill>
                  <a:schemeClr val="tx1"/>
                </a:solidFill>
                <a:effectLst/>
                <a:uLnTx/>
                <a:uFillTx/>
                <a:latin typeface="Courier New" pitchFamily="49" charset="0"/>
                <a:ea typeface="+mn-ea"/>
                <a:cs typeface="+mn-cs"/>
              </a:rPr>
              <a:t>printf</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("Please enter an integer:”);</a:t>
            </a:r>
          </a:p>
          <a:p>
            <a:pPr marL="319088" marR="0" lvl="0" indent="-319088" algn="l" defTabSz="914400" rtl="0" eaLnBrk="0" fontAlgn="base" latinLnBrk="0" hangingPunct="0">
              <a:lnSpc>
                <a:spcPct val="90000"/>
              </a:lnSpc>
              <a:spcBef>
                <a:spcPts val="700"/>
              </a:spcBef>
              <a:spcAft>
                <a:spcPct val="0"/>
              </a:spcAft>
              <a:buClr>
                <a:schemeClr val="accent2"/>
              </a:buClr>
              <a:buSzPct val="60000"/>
              <a:buFont typeface="Monotype Sorts" pitchFamily="2" charset="2"/>
              <a:buNone/>
              <a:tabLst/>
              <a:defRPr/>
            </a:pP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	</a:t>
            </a:r>
            <a:r>
              <a:rPr lang="en-US" sz="2000" b="1" dirty="0" err="1">
                <a:latin typeface="Courier New" pitchFamily="49" charset="0"/>
                <a:cs typeface="+mn-cs"/>
              </a:rPr>
              <a:t>s</a:t>
            </a:r>
            <a:r>
              <a:rPr kumimoji="0" lang="en-US" sz="2000" b="1" i="0" u="none" strike="noStrike" kern="1200" cap="none" spc="0" normalizeH="0" baseline="0" noProof="0" dirty="0" err="1">
                <a:ln>
                  <a:noFill/>
                </a:ln>
                <a:solidFill>
                  <a:schemeClr val="tx1"/>
                </a:solidFill>
                <a:effectLst/>
                <a:uLnTx/>
                <a:uFillTx/>
                <a:latin typeface="Courier New" pitchFamily="49" charset="0"/>
                <a:ea typeface="+mn-ea"/>
                <a:cs typeface="+mn-cs"/>
              </a:rPr>
              <a:t>canf</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a:t>
            </a:r>
            <a:r>
              <a:rPr kumimoji="0" lang="en-US" sz="2000" b="1" i="0" u="none" strike="noStrike" kern="1200" cap="none" spc="0" normalizeH="0" baseline="0" noProof="0" dirty="0" err="1">
                <a:ln>
                  <a:noFill/>
                </a:ln>
                <a:solidFill>
                  <a:schemeClr val="tx1"/>
                </a:solidFill>
                <a:effectLst/>
                <a:uLnTx/>
                <a:uFillTx/>
                <a:latin typeface="Courier New" pitchFamily="49" charset="0"/>
                <a:ea typeface="+mn-ea"/>
                <a:cs typeface="+mn-cs"/>
              </a:rPr>
              <a:t>d”,&amp;inp_number</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19088" marR="0" lvl="0" indent="-319088" algn="l" defTabSz="914400" rtl="0" eaLnBrk="0" fontAlgn="base" latinLnBrk="0" hangingPunct="0">
              <a:lnSpc>
                <a:spcPct val="90000"/>
              </a:lnSpc>
              <a:spcBef>
                <a:spcPts val="700"/>
              </a:spcBef>
              <a:spcAft>
                <a:spcPct val="0"/>
              </a:spcAft>
              <a:buClr>
                <a:schemeClr val="accent2"/>
              </a:buClr>
              <a:buSzPct val="60000"/>
              <a:buFont typeface="Monotype Sorts" pitchFamily="2" charset="2"/>
              <a:buNone/>
              <a:tabLst/>
              <a:defRPr/>
            </a:pP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2000" b="1" i="0" u="none" strike="noStrike" kern="1200" cap="none" spc="0" normalizeH="0" baseline="0" noProof="0" dirty="0" err="1">
                <a:ln>
                  <a:noFill/>
                </a:ln>
                <a:solidFill>
                  <a:schemeClr val="tx1"/>
                </a:solidFill>
                <a:effectLst/>
                <a:uLnTx/>
                <a:uFillTx/>
                <a:latin typeface="Courier New" pitchFamily="49" charset="0"/>
                <a:ea typeface="+mn-ea"/>
                <a:cs typeface="+mn-cs"/>
              </a:rPr>
              <a:t>printf</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("The Fibonacci number for %d is %d</a:t>
            </a:r>
            <a:r>
              <a:rPr lang="en-US" sz="2000" b="1" dirty="0">
                <a:latin typeface="Courier New" pitchFamily="49" charset="0"/>
                <a:cs typeface="+mn-cs"/>
              </a:rPr>
              <a:t>”,</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2000" b="1" i="0" u="none" strike="noStrike" kern="1200" cap="none" spc="0" normalizeH="0" baseline="0" noProof="0" dirty="0" err="1">
                <a:ln>
                  <a:noFill/>
                </a:ln>
                <a:solidFill>
                  <a:schemeClr val="tx1"/>
                </a:solidFill>
                <a:effectLst/>
                <a:uLnTx/>
                <a:uFillTx/>
                <a:latin typeface="Courier New" pitchFamily="49" charset="0"/>
                <a:ea typeface="+mn-ea"/>
                <a:cs typeface="+mn-cs"/>
              </a:rPr>
              <a:t>inp_number</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 ,</a:t>
            </a:r>
          </a:p>
          <a:p>
            <a:pPr marL="319088" marR="0" lvl="0" indent="-319088" algn="l" defTabSz="914400" rtl="0" eaLnBrk="0" fontAlgn="base" latinLnBrk="0" hangingPunct="0">
              <a:lnSpc>
                <a:spcPct val="90000"/>
              </a:lnSpc>
              <a:spcBef>
                <a:spcPts val="700"/>
              </a:spcBef>
              <a:spcAft>
                <a:spcPct val="0"/>
              </a:spcAft>
              <a:buClr>
                <a:schemeClr val="accent2"/>
              </a:buClr>
              <a:buSzPct val="60000"/>
              <a:buFont typeface="Monotype Sorts" pitchFamily="2" charset="2"/>
              <a:buNone/>
              <a:tabLst/>
              <a:defRPr/>
            </a:pP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	fib(</a:t>
            </a:r>
            <a:r>
              <a:rPr kumimoji="0" lang="en-US" sz="2000" b="1" i="0" u="none" strike="noStrike" kern="1200" cap="none" spc="0" normalizeH="0" baseline="0" noProof="0" dirty="0" err="1">
                <a:ln>
                  <a:noFill/>
                </a:ln>
                <a:solidFill>
                  <a:schemeClr val="tx1"/>
                </a:solidFill>
                <a:effectLst/>
                <a:uLnTx/>
                <a:uFillTx/>
                <a:latin typeface="Courier New" pitchFamily="49" charset="0"/>
                <a:ea typeface="+mn-ea"/>
                <a:cs typeface="+mn-cs"/>
              </a:rPr>
              <a:t>inp_number</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a:t>
            </a:r>
          </a:p>
          <a:p>
            <a:pPr marL="319088" marR="0" lvl="0" indent="-319088" algn="l" defTabSz="914400" rtl="0" eaLnBrk="0" fontAlgn="base" latinLnBrk="0" hangingPunct="0">
              <a:lnSpc>
                <a:spcPct val="90000"/>
              </a:lnSpc>
              <a:spcBef>
                <a:spcPts val="700"/>
              </a:spcBef>
              <a:spcAft>
                <a:spcPct val="0"/>
              </a:spcAft>
              <a:buClr>
                <a:schemeClr val="accent2"/>
              </a:buClr>
              <a:buSzPct val="60000"/>
              <a:buFont typeface="Monotype Sorts" pitchFamily="2" charset="2"/>
              <a:buNone/>
              <a:tabLst/>
              <a:defRPr/>
            </a:pP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  </a:t>
            </a:r>
            <a:r>
              <a:rPr kumimoji="0" lang="en-US" sz="2000" b="1" i="0" u="none" strike="noStrike" kern="1200" cap="none" spc="0" normalizeH="0" baseline="0" noProof="0" dirty="0">
                <a:ln>
                  <a:noFill/>
                </a:ln>
                <a:solidFill>
                  <a:srgbClr val="A2C1FE"/>
                </a:solidFill>
                <a:effectLst/>
                <a:uLnTx/>
                <a:uFillTx/>
                <a:latin typeface="Courier New" pitchFamily="49" charset="0"/>
                <a:ea typeface="+mn-ea"/>
                <a:cs typeface="+mn-cs"/>
              </a:rPr>
              <a:t>return</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 0;</a:t>
            </a:r>
          </a:p>
          <a:p>
            <a:pPr marL="319088" marR="0" lvl="0" indent="-319088" algn="l" defTabSz="914400" rtl="0" eaLnBrk="0" fontAlgn="base" latinLnBrk="0" hangingPunct="0">
              <a:lnSpc>
                <a:spcPct val="90000"/>
              </a:lnSpc>
              <a:spcBef>
                <a:spcPts val="700"/>
              </a:spcBef>
              <a:spcAft>
                <a:spcPct val="0"/>
              </a:spcAft>
              <a:buClr>
                <a:schemeClr val="accent2"/>
              </a:buClr>
              <a:buSzPct val="60000"/>
              <a:buFont typeface="Monotype Sorts" pitchFamily="2" charset="2"/>
              <a:buNone/>
              <a:tabLst/>
              <a:defRPr/>
            </a:pP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contd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24</a:t>
            </a:fld>
            <a:endParaRPr lang="en-US"/>
          </a:p>
        </p:txBody>
      </p:sp>
      <p:pic>
        <p:nvPicPr>
          <p:cNvPr id="5" name="Picture 3"/>
          <p:cNvPicPr>
            <a:picLocks noGrp="1" noChangeAspect="1" noChangeArrowheads="1"/>
          </p:cNvPicPr>
          <p:nvPr>
            <p:ph sz="quarter" idx="1"/>
          </p:nvPr>
        </p:nvPicPr>
        <p:blipFill>
          <a:blip r:embed="rId2"/>
          <a:srcRect/>
          <a:stretch>
            <a:fillRect/>
          </a:stretch>
        </p:blipFill>
        <p:spPr bwMode="auto">
          <a:xfrm>
            <a:off x="533400" y="1600200"/>
            <a:ext cx="7658099" cy="5257800"/>
          </a:xfrm>
          <a:prstGeom prst="rect">
            <a:avLst/>
          </a:prstGeom>
          <a:noFill/>
          <a:ln w="12700">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Example(Factorial)</a:t>
            </a:r>
          </a:p>
        </p:txBody>
      </p:sp>
      <p:sp>
        <p:nvSpPr>
          <p:cNvPr id="3" name="Content Placeholder 2"/>
          <p:cNvSpPr>
            <a:spLocks noGrp="1"/>
          </p:cNvSpPr>
          <p:nvPr>
            <p:ph sz="quarter" idx="1"/>
          </p:nvPr>
        </p:nvSpPr>
        <p:spPr>
          <a:xfrm>
            <a:off x="0" y="1447800"/>
            <a:ext cx="4495800" cy="5410200"/>
          </a:xfrm>
        </p:spPr>
        <p:txBody>
          <a:bodyPr/>
          <a:lstStyle/>
          <a:p>
            <a:pPr>
              <a:buNone/>
            </a:pPr>
            <a:r>
              <a:rPr lang="en-US" sz="2200" dirty="0"/>
              <a:t>#include&lt;</a:t>
            </a:r>
            <a:r>
              <a:rPr lang="en-US" sz="2200" dirty="0" err="1"/>
              <a:t>stdio.h</a:t>
            </a:r>
            <a:r>
              <a:rPr lang="en-US" sz="2200" dirty="0"/>
              <a:t>&gt;</a:t>
            </a:r>
          </a:p>
          <a:p>
            <a:pPr>
              <a:buNone/>
            </a:pPr>
            <a:r>
              <a:rPr lang="en-US" sz="2200" dirty="0"/>
              <a:t> </a:t>
            </a:r>
            <a:r>
              <a:rPr lang="en-US" sz="2200" dirty="0" err="1"/>
              <a:t>int</a:t>
            </a:r>
            <a:r>
              <a:rPr lang="en-US" sz="2200" dirty="0"/>
              <a:t> </a:t>
            </a:r>
            <a:r>
              <a:rPr lang="en-US" sz="2200" dirty="0" err="1"/>
              <a:t>find_factorial</a:t>
            </a:r>
            <a:r>
              <a:rPr lang="en-US" sz="2200" dirty="0"/>
              <a:t>(</a:t>
            </a:r>
            <a:r>
              <a:rPr lang="en-US" sz="2200" dirty="0" err="1"/>
              <a:t>int</a:t>
            </a:r>
            <a:r>
              <a:rPr lang="en-US" sz="2200" dirty="0"/>
              <a:t>); </a:t>
            </a:r>
          </a:p>
          <a:p>
            <a:pPr>
              <a:buNone/>
            </a:pPr>
            <a:r>
              <a:rPr lang="en-US" sz="2200" dirty="0" err="1"/>
              <a:t>int</a:t>
            </a:r>
            <a:r>
              <a:rPr lang="en-US" sz="2200" dirty="0"/>
              <a:t> main() { </a:t>
            </a:r>
          </a:p>
          <a:p>
            <a:pPr>
              <a:buNone/>
            </a:pPr>
            <a:r>
              <a:rPr lang="en-US" sz="2200" dirty="0"/>
              <a:t>	</a:t>
            </a:r>
            <a:r>
              <a:rPr lang="en-US" sz="2200" dirty="0" err="1"/>
              <a:t>int</a:t>
            </a:r>
            <a:r>
              <a:rPr lang="en-US" sz="2200" dirty="0"/>
              <a:t> num, fact; </a:t>
            </a:r>
            <a:r>
              <a:rPr lang="en-US" sz="2200" dirty="0">
                <a:solidFill>
                  <a:srgbClr val="FF0000"/>
                </a:solidFill>
              </a:rPr>
              <a:t>/*Ask user for the input and store it in num*/</a:t>
            </a:r>
          </a:p>
          <a:p>
            <a:pPr>
              <a:buNone/>
            </a:pPr>
            <a:r>
              <a:rPr lang="en-US" sz="2200" dirty="0"/>
              <a:t>	</a:t>
            </a:r>
            <a:r>
              <a:rPr lang="en-US" sz="2200" dirty="0" err="1"/>
              <a:t>printf</a:t>
            </a:r>
            <a:r>
              <a:rPr lang="en-US" sz="2200" dirty="0"/>
              <a:t>("\</a:t>
            </a:r>
            <a:r>
              <a:rPr lang="en-US" sz="2200" dirty="0" err="1"/>
              <a:t>nEnter</a:t>
            </a:r>
            <a:r>
              <a:rPr lang="en-US" sz="2200" dirty="0"/>
              <a:t> any integer number:");</a:t>
            </a:r>
          </a:p>
          <a:p>
            <a:pPr>
              <a:buNone/>
            </a:pPr>
            <a:r>
              <a:rPr lang="en-US" sz="2200" dirty="0"/>
              <a:t>	</a:t>
            </a:r>
            <a:r>
              <a:rPr lang="en-US" sz="2200" dirty="0" err="1"/>
              <a:t>scanf</a:t>
            </a:r>
            <a:r>
              <a:rPr lang="en-US" sz="2200" dirty="0"/>
              <a:t>("%</a:t>
            </a:r>
            <a:r>
              <a:rPr lang="en-US" sz="2200" dirty="0" err="1"/>
              <a:t>d",&amp;num</a:t>
            </a:r>
            <a:r>
              <a:rPr lang="en-US" sz="2200" dirty="0"/>
              <a:t>); </a:t>
            </a:r>
          </a:p>
          <a:p>
            <a:pPr>
              <a:buNone/>
            </a:pPr>
            <a:r>
              <a:rPr lang="en-US" sz="2200" dirty="0">
                <a:solidFill>
                  <a:srgbClr val="FF0000"/>
                </a:solidFill>
              </a:rPr>
              <a:t>	/*Calling our user defined function*/ </a:t>
            </a:r>
          </a:p>
          <a:p>
            <a:pPr>
              <a:buNone/>
            </a:pPr>
            <a:r>
              <a:rPr lang="en-US" sz="2200" dirty="0"/>
              <a:t>	fact =</a:t>
            </a:r>
            <a:r>
              <a:rPr lang="en-US" sz="2200" dirty="0" err="1"/>
              <a:t>find_factorial</a:t>
            </a:r>
            <a:r>
              <a:rPr lang="en-US" sz="2200" dirty="0"/>
              <a:t>(num); </a:t>
            </a:r>
            <a:r>
              <a:rPr lang="en-US" sz="2200" dirty="0">
                <a:solidFill>
                  <a:srgbClr val="FF0000"/>
                </a:solidFill>
              </a:rPr>
              <a:t>/*Displaying factorial of input number */</a:t>
            </a:r>
          </a:p>
          <a:p>
            <a:pPr>
              <a:buNone/>
            </a:pPr>
            <a:r>
              <a:rPr lang="en-US" sz="2100" dirty="0"/>
              <a:t>	</a:t>
            </a:r>
          </a:p>
        </p:txBody>
      </p:sp>
      <p:sp>
        <p:nvSpPr>
          <p:cNvPr id="7" name="Content Placeholder 2"/>
          <p:cNvSpPr txBox="1">
            <a:spLocks/>
          </p:cNvSpPr>
          <p:nvPr/>
        </p:nvSpPr>
        <p:spPr bwMode="auto">
          <a:xfrm>
            <a:off x="4724400" y="1447800"/>
            <a:ext cx="441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None/>
            </a:pPr>
            <a:r>
              <a:rPr lang="en-US" sz="2200" dirty="0" err="1">
                <a:latin typeface="+mn-lt"/>
                <a:cs typeface="+mn-cs"/>
              </a:rPr>
              <a:t>printf</a:t>
            </a:r>
            <a:r>
              <a:rPr lang="en-US" sz="2200" dirty="0">
                <a:latin typeface="+mn-lt"/>
                <a:cs typeface="+mn-cs"/>
              </a:rPr>
              <a:t>("\</a:t>
            </a:r>
            <a:r>
              <a:rPr lang="en-US" sz="2200" dirty="0" err="1">
                <a:latin typeface="+mn-lt"/>
                <a:cs typeface="+mn-cs"/>
              </a:rPr>
              <a:t>nFactorial</a:t>
            </a:r>
            <a:r>
              <a:rPr lang="en-US" sz="2200" dirty="0">
                <a:latin typeface="+mn-lt"/>
                <a:cs typeface="+mn-cs"/>
              </a:rPr>
              <a:t> of %d is: %</a:t>
            </a:r>
            <a:r>
              <a:rPr lang="en-US" sz="2200" dirty="0" err="1">
                <a:latin typeface="+mn-lt"/>
                <a:cs typeface="+mn-cs"/>
              </a:rPr>
              <a:t>d",num</a:t>
            </a:r>
            <a:r>
              <a:rPr lang="en-US" sz="2200" dirty="0">
                <a:latin typeface="+mn-lt"/>
                <a:cs typeface="+mn-cs"/>
              </a:rPr>
              <a:t>, fact);</a:t>
            </a:r>
          </a:p>
          <a:p>
            <a:pPr>
              <a:buNone/>
            </a:pPr>
            <a:r>
              <a:rPr lang="en-US" sz="2200" dirty="0">
                <a:latin typeface="+mn-lt"/>
                <a:cs typeface="+mn-cs"/>
              </a:rPr>
              <a:t>return 0; </a:t>
            </a:r>
          </a:p>
          <a:p>
            <a:pPr>
              <a:buNone/>
            </a:pPr>
            <a:r>
              <a:rPr lang="en-US" sz="2200" dirty="0">
                <a:latin typeface="+mn-lt"/>
                <a:cs typeface="+mn-cs"/>
              </a:rPr>
              <a:t>}</a:t>
            </a:r>
          </a:p>
          <a:p>
            <a:pPr>
              <a:buNone/>
            </a:pPr>
            <a:r>
              <a:rPr lang="en-US" sz="2200" dirty="0" err="1">
                <a:latin typeface="+mn-lt"/>
                <a:cs typeface="+mn-cs"/>
              </a:rPr>
              <a:t>int</a:t>
            </a:r>
            <a:r>
              <a:rPr lang="en-US" sz="2200" dirty="0">
                <a:latin typeface="+mn-lt"/>
                <a:cs typeface="+mn-cs"/>
              </a:rPr>
              <a:t> </a:t>
            </a:r>
            <a:r>
              <a:rPr lang="en-US" sz="2200" dirty="0" err="1">
                <a:latin typeface="+mn-lt"/>
                <a:cs typeface="+mn-cs"/>
              </a:rPr>
              <a:t>find_factorial</a:t>
            </a:r>
            <a:r>
              <a:rPr lang="en-US" sz="2200" dirty="0">
                <a:latin typeface="+mn-lt"/>
                <a:cs typeface="+mn-cs"/>
              </a:rPr>
              <a:t>(</a:t>
            </a:r>
            <a:r>
              <a:rPr lang="en-US" sz="2200" dirty="0" err="1">
                <a:latin typeface="+mn-lt"/>
                <a:cs typeface="+mn-cs"/>
              </a:rPr>
              <a:t>int</a:t>
            </a:r>
            <a:r>
              <a:rPr lang="en-US" sz="2200" dirty="0">
                <a:latin typeface="+mn-lt"/>
                <a:cs typeface="+mn-cs"/>
              </a:rPr>
              <a:t> n) { 	</a:t>
            </a:r>
          </a:p>
          <a:p>
            <a:pPr>
              <a:buNone/>
            </a:pPr>
            <a:r>
              <a:rPr lang="en-US" sz="2200" dirty="0">
                <a:solidFill>
                  <a:srgbClr val="FF0000"/>
                </a:solidFill>
                <a:latin typeface="+mn-lt"/>
                <a:cs typeface="+mn-cs"/>
              </a:rPr>
              <a:t>/*Factorial of 0 is 1*/</a:t>
            </a:r>
            <a:endParaRPr lang="en-US" sz="2200" dirty="0">
              <a:latin typeface="+mn-lt"/>
              <a:cs typeface="+mn-cs"/>
            </a:endParaRPr>
          </a:p>
          <a:p>
            <a:pPr indent="519113">
              <a:buNone/>
            </a:pPr>
            <a:r>
              <a:rPr lang="en-US" sz="2200" dirty="0">
                <a:latin typeface="+mn-lt"/>
                <a:cs typeface="+mn-cs"/>
              </a:rPr>
              <a:t>if(n==0) return(1); </a:t>
            </a:r>
          </a:p>
          <a:p>
            <a:pPr indent="519113">
              <a:buNone/>
            </a:pPr>
            <a:r>
              <a:rPr lang="en-US" sz="2200" dirty="0">
                <a:solidFill>
                  <a:srgbClr val="FF0000"/>
                </a:solidFill>
                <a:latin typeface="+mn-lt"/>
                <a:cs typeface="+mn-cs"/>
              </a:rPr>
              <a:t>/*Function calling itself: 	recursion */</a:t>
            </a:r>
          </a:p>
          <a:p>
            <a:pPr indent="519113">
              <a:buNone/>
            </a:pPr>
            <a:r>
              <a:rPr lang="en-US" sz="2200" dirty="0">
                <a:latin typeface="+mn-lt"/>
                <a:cs typeface="+mn-cs"/>
              </a:rPr>
              <a:t>return(n*</a:t>
            </a:r>
            <a:r>
              <a:rPr lang="en-US" sz="2200" dirty="0" err="1">
                <a:latin typeface="+mn-lt"/>
                <a:cs typeface="+mn-cs"/>
              </a:rPr>
              <a:t>find_factorial</a:t>
            </a:r>
            <a:r>
              <a:rPr lang="en-US" sz="2200" dirty="0">
                <a:latin typeface="+mn-lt"/>
                <a:cs typeface="+mn-cs"/>
              </a:rPr>
              <a:t>(n-1));</a:t>
            </a:r>
          </a:p>
          <a:p>
            <a:pPr>
              <a:buNone/>
            </a:pPr>
            <a:r>
              <a:rPr lang="en-US" sz="2200" dirty="0">
                <a:latin typeface="+mn-lt"/>
                <a:cs typeface="+mn-cs"/>
              </a:rPr>
              <a:t>}</a:t>
            </a:r>
          </a:p>
          <a:p>
            <a:pPr>
              <a:buNone/>
            </a:pPr>
            <a:r>
              <a:rPr lang="en-US" sz="2200" dirty="0">
                <a:solidFill>
                  <a:srgbClr val="FF0000"/>
                </a:solidFill>
                <a:latin typeface="+mn-lt"/>
                <a:cs typeface="+mn-cs"/>
              </a:rPr>
              <a:t>Output:</a:t>
            </a:r>
          </a:p>
          <a:p>
            <a:pPr>
              <a:buNone/>
            </a:pPr>
            <a:r>
              <a:rPr lang="en-US" sz="2200" dirty="0">
                <a:solidFill>
                  <a:srgbClr val="FF0000"/>
                </a:solidFill>
                <a:latin typeface="+mn-lt"/>
                <a:cs typeface="+mn-cs"/>
              </a:rPr>
              <a:t>Enter any integer number: 4 </a:t>
            </a:r>
          </a:p>
          <a:p>
            <a:pPr>
              <a:buNone/>
            </a:pPr>
            <a:r>
              <a:rPr lang="en-US" sz="2200" dirty="0">
                <a:solidFill>
                  <a:srgbClr val="FF0000"/>
                </a:solidFill>
                <a:latin typeface="+mn-lt"/>
                <a:cs typeface="+mn-cs"/>
              </a:rPr>
              <a:t>Factorial of 4 is: 24</a:t>
            </a:r>
          </a:p>
          <a:p>
            <a:pPr indent="519113">
              <a:buNone/>
            </a:pPr>
            <a:endParaRPr lang="en-US" sz="2200" dirty="0">
              <a:latin typeface="+mn-lt"/>
              <a:cs typeface="+mn-cs"/>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blinds(horizontal)">
                                      <p:cBhvr>
                                        <p:cTn id="33" dur="500"/>
                                        <p:tgtEl>
                                          <p:spTgt spid="7">
                                            <p:txEl>
                                              <p:pRg st="0" end="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blinds(horizontal)">
                                      <p:cBhvr>
                                        <p:cTn id="36" dur="500"/>
                                        <p:tgtEl>
                                          <p:spTgt spid="7">
                                            <p:txEl>
                                              <p:pRg st="1" end="1"/>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blinds(horizontal)">
                                      <p:cBhvr>
                                        <p:cTn id="39" dur="500"/>
                                        <p:tgtEl>
                                          <p:spTgt spid="7">
                                            <p:txEl>
                                              <p:pRg st="2" end="2"/>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blinds(horizontal)">
                                      <p:cBhvr>
                                        <p:cTn id="42" dur="500"/>
                                        <p:tgtEl>
                                          <p:spTgt spid="7">
                                            <p:txEl>
                                              <p:pRg st="3" end="3"/>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animEffect transition="in" filter="blinds(horizontal)">
                                      <p:cBhvr>
                                        <p:cTn id="45" dur="500"/>
                                        <p:tgtEl>
                                          <p:spTgt spid="7">
                                            <p:txEl>
                                              <p:pRg st="4" end="4"/>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5" end="5"/>
                                            </p:txEl>
                                          </p:spTgt>
                                        </p:tgtEl>
                                        <p:attrNameLst>
                                          <p:attrName>style.visibility</p:attrName>
                                        </p:attrNameLst>
                                      </p:cBhvr>
                                      <p:to>
                                        <p:strVal val="visible"/>
                                      </p:to>
                                    </p:set>
                                    <p:animEffect transition="in" filter="blinds(horizontal)">
                                      <p:cBhvr>
                                        <p:cTn id="48" dur="500"/>
                                        <p:tgtEl>
                                          <p:spTgt spid="7">
                                            <p:txEl>
                                              <p:pRg st="5" end="5"/>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6" end="6"/>
                                            </p:txEl>
                                          </p:spTgt>
                                        </p:tgtEl>
                                        <p:attrNameLst>
                                          <p:attrName>style.visibility</p:attrName>
                                        </p:attrNameLst>
                                      </p:cBhvr>
                                      <p:to>
                                        <p:strVal val="visible"/>
                                      </p:to>
                                    </p:set>
                                    <p:animEffect transition="in" filter="blinds(horizontal)">
                                      <p:cBhvr>
                                        <p:cTn id="51" dur="500"/>
                                        <p:tgtEl>
                                          <p:spTgt spid="7">
                                            <p:txEl>
                                              <p:pRg st="6" end="6"/>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
                                            <p:txEl>
                                              <p:pRg st="7" end="7"/>
                                            </p:txEl>
                                          </p:spTgt>
                                        </p:tgtEl>
                                        <p:attrNameLst>
                                          <p:attrName>style.visibility</p:attrName>
                                        </p:attrNameLst>
                                      </p:cBhvr>
                                      <p:to>
                                        <p:strVal val="visible"/>
                                      </p:to>
                                    </p:set>
                                    <p:animEffect transition="in" filter="blinds(horizontal)">
                                      <p:cBhvr>
                                        <p:cTn id="54" dur="500"/>
                                        <p:tgtEl>
                                          <p:spTgt spid="7">
                                            <p:txEl>
                                              <p:pRg st="7" end="7"/>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animEffect transition="in" filter="blinds(horizontal)">
                                      <p:cBhvr>
                                        <p:cTn id="57" dur="500"/>
                                        <p:tgtEl>
                                          <p:spTgt spid="7">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xEl>
                                              <p:pRg st="9" end="9"/>
                                            </p:txEl>
                                          </p:spTgt>
                                        </p:tgtEl>
                                        <p:attrNameLst>
                                          <p:attrName>style.visibility</p:attrName>
                                        </p:attrNameLst>
                                      </p:cBhvr>
                                      <p:to>
                                        <p:strVal val="visible"/>
                                      </p:to>
                                    </p:set>
                                    <p:animEffect transition="in" filter="blinds(horizontal)">
                                      <p:cBhvr>
                                        <p:cTn id="62" dur="500"/>
                                        <p:tgtEl>
                                          <p:spTgt spid="7">
                                            <p:txEl>
                                              <p:pRg st="9" end="9"/>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7">
                                            <p:txEl>
                                              <p:pRg st="10" end="10"/>
                                            </p:txEl>
                                          </p:spTgt>
                                        </p:tgtEl>
                                        <p:attrNameLst>
                                          <p:attrName>style.visibility</p:attrName>
                                        </p:attrNameLst>
                                      </p:cBhvr>
                                      <p:to>
                                        <p:strVal val="visible"/>
                                      </p:to>
                                    </p:set>
                                    <p:animEffect transition="in" filter="blinds(horizontal)">
                                      <p:cBhvr>
                                        <p:cTn id="65" dur="500"/>
                                        <p:tgtEl>
                                          <p:spTgt spid="7">
                                            <p:txEl>
                                              <p:pRg st="10" end="10"/>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7">
                                            <p:txEl>
                                              <p:pRg st="11" end="11"/>
                                            </p:txEl>
                                          </p:spTgt>
                                        </p:tgtEl>
                                        <p:attrNameLst>
                                          <p:attrName>style.visibility</p:attrName>
                                        </p:attrNameLst>
                                      </p:cBhvr>
                                      <p:to>
                                        <p:strVal val="visible"/>
                                      </p:to>
                                    </p:set>
                                    <p:animEffect transition="in" filter="blinds(horizontal)">
                                      <p:cBhvr>
                                        <p:cTn id="68"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Lifetime of Variables</a:t>
            </a:r>
          </a:p>
        </p:txBody>
      </p:sp>
      <p:sp>
        <p:nvSpPr>
          <p:cNvPr id="3" name="Content Placeholder 2"/>
          <p:cNvSpPr>
            <a:spLocks noGrp="1"/>
          </p:cNvSpPr>
          <p:nvPr>
            <p:ph sz="quarter" idx="1"/>
          </p:nvPr>
        </p:nvSpPr>
        <p:spPr>
          <a:xfrm>
            <a:off x="612648" y="1600200"/>
            <a:ext cx="8153400" cy="4953000"/>
          </a:xfrm>
        </p:spPr>
        <p:txBody>
          <a:bodyPr/>
          <a:lstStyle/>
          <a:p>
            <a:r>
              <a:rPr lang="en-US" dirty="0"/>
              <a:t>Scope is how far a variable is accessible and life is how much time does a variable exists in the memory (life of variable).</a:t>
            </a:r>
          </a:p>
          <a:p>
            <a:r>
              <a:rPr lang="en-US" dirty="0"/>
              <a:t>The scope and life of a variable depends on the location where a variable is declared</a:t>
            </a:r>
          </a:p>
          <a:p>
            <a:r>
              <a:rPr lang="en-US" dirty="0"/>
              <a:t>According to their declaration, variables are classified into 3 categories</a:t>
            </a:r>
          </a:p>
          <a:p>
            <a:pPr lvl="1"/>
            <a:r>
              <a:rPr lang="en-US" dirty="0"/>
              <a:t>Block variables</a:t>
            </a:r>
          </a:p>
          <a:p>
            <a:pPr lvl="1"/>
            <a:r>
              <a:rPr lang="en-US" dirty="0"/>
              <a:t>Internal or Local variables</a:t>
            </a:r>
          </a:p>
          <a:p>
            <a:pPr lvl="1"/>
            <a:r>
              <a:rPr lang="en-US" dirty="0"/>
              <a:t>External or Global variables.</a:t>
            </a:r>
          </a:p>
          <a:p>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Block variables in C</a:t>
            </a:r>
            <a:br>
              <a:rPr lang="en-US" dirty="0"/>
            </a:br>
            <a:endParaRPr lang="en-US" dirty="0"/>
          </a:p>
        </p:txBody>
      </p:sp>
      <p:sp>
        <p:nvSpPr>
          <p:cNvPr id="3" name="Content Placeholder 2"/>
          <p:cNvSpPr>
            <a:spLocks noGrp="1"/>
          </p:cNvSpPr>
          <p:nvPr>
            <p:ph sz="quarter" idx="1"/>
          </p:nvPr>
        </p:nvSpPr>
        <p:spPr/>
        <p:txBody>
          <a:bodyPr/>
          <a:lstStyle/>
          <a:p>
            <a:pPr>
              <a:buNone/>
            </a:pPr>
            <a:r>
              <a:rPr lang="en-US" dirty="0"/>
              <a:t>   </a:t>
            </a:r>
            <a:r>
              <a:rPr lang="en-US" b="1" dirty="0"/>
              <a:t>Scope of block variables:</a:t>
            </a:r>
          </a:p>
          <a:p>
            <a:r>
              <a:rPr lang="en-US" dirty="0"/>
              <a:t>Block variables can be accessed within the block in which they are declared, can also be accesses into the inner block which is within the current block but, can’t be accessed outside the block.</a:t>
            </a:r>
          </a:p>
          <a:p>
            <a:pPr>
              <a:buNone/>
            </a:pPr>
            <a:r>
              <a:rPr lang="en-US" dirty="0"/>
              <a:t>   </a:t>
            </a:r>
            <a:r>
              <a:rPr lang="en-US" b="1" dirty="0"/>
              <a:t>Life of block variables:</a:t>
            </a:r>
          </a:p>
          <a:p>
            <a:r>
              <a:rPr lang="en-US" dirty="0"/>
              <a:t>These variables appear as the control enters into the block and disappears as the control go out of the block. Hence these variables can’t be accessed outside the block.</a:t>
            </a:r>
          </a:p>
          <a:p>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Variable Example</a:t>
            </a:r>
          </a:p>
        </p:txBody>
      </p:sp>
      <p:sp>
        <p:nvSpPr>
          <p:cNvPr id="3" name="Content Placeholder 2"/>
          <p:cNvSpPr>
            <a:spLocks noGrp="1"/>
          </p:cNvSpPr>
          <p:nvPr>
            <p:ph sz="quarter" idx="1"/>
          </p:nvPr>
        </p:nvSpPr>
        <p:spPr>
          <a:xfrm>
            <a:off x="612648" y="1295400"/>
            <a:ext cx="4416552" cy="5410200"/>
          </a:xfrm>
        </p:spPr>
        <p:txBody>
          <a:bodyPr/>
          <a:lstStyle/>
          <a:p>
            <a:pPr>
              <a:buNone/>
            </a:pPr>
            <a:endParaRPr lang="en-US" sz="2000" dirty="0"/>
          </a:p>
          <a:p>
            <a:pPr>
              <a:buNone/>
            </a:pPr>
            <a:r>
              <a:rPr lang="en-US" sz="2200" dirty="0">
                <a:solidFill>
                  <a:srgbClr val="FF0000"/>
                </a:solidFill>
              </a:rPr>
              <a:t>/* scope of block variables */</a:t>
            </a:r>
          </a:p>
          <a:p>
            <a:pPr>
              <a:buNone/>
            </a:pPr>
            <a:r>
              <a:rPr lang="en-US" sz="2200" dirty="0"/>
              <a:t>#include&lt;</a:t>
            </a:r>
            <a:r>
              <a:rPr lang="en-US" sz="2200" dirty="0" err="1"/>
              <a:t>stdio.h</a:t>
            </a:r>
            <a:r>
              <a:rPr lang="en-US" sz="2200" dirty="0"/>
              <a:t>&gt;</a:t>
            </a:r>
          </a:p>
          <a:p>
            <a:pPr>
              <a:buNone/>
            </a:pPr>
            <a:r>
              <a:rPr lang="en-US" sz="2200" dirty="0" err="1"/>
              <a:t>int</a:t>
            </a:r>
            <a:r>
              <a:rPr lang="en-US" sz="2200" dirty="0"/>
              <a:t> main(){</a:t>
            </a:r>
          </a:p>
          <a:p>
            <a:pPr>
              <a:buNone/>
            </a:pPr>
            <a:r>
              <a:rPr lang="en-US" sz="2200" dirty="0"/>
              <a:t> {                    </a:t>
            </a:r>
            <a:r>
              <a:rPr lang="en-US" sz="2200" dirty="0">
                <a:solidFill>
                  <a:srgbClr val="FF0000"/>
                </a:solidFill>
              </a:rPr>
              <a:t> /* outer block */</a:t>
            </a:r>
          </a:p>
          <a:p>
            <a:pPr>
              <a:buNone/>
            </a:pPr>
            <a:r>
              <a:rPr lang="en-US" sz="2200" dirty="0"/>
              <a:t>       </a:t>
            </a:r>
            <a:r>
              <a:rPr lang="en-US" sz="2200" dirty="0" err="1"/>
              <a:t>int</a:t>
            </a:r>
            <a:r>
              <a:rPr lang="en-US" sz="2200" dirty="0"/>
              <a:t> x=10;</a:t>
            </a:r>
          </a:p>
          <a:p>
            <a:pPr>
              <a:buNone/>
            </a:pPr>
            <a:r>
              <a:rPr lang="en-US" sz="2200" dirty="0"/>
              <a:t>       {              </a:t>
            </a:r>
            <a:r>
              <a:rPr lang="en-US" sz="2200" dirty="0">
                <a:solidFill>
                  <a:srgbClr val="FF0000"/>
                </a:solidFill>
              </a:rPr>
              <a:t>/* inner block */</a:t>
            </a:r>
          </a:p>
          <a:p>
            <a:pPr>
              <a:buNone/>
            </a:pPr>
            <a:r>
              <a:rPr lang="en-US" sz="2200" dirty="0"/>
              <a:t>              </a:t>
            </a:r>
            <a:r>
              <a:rPr lang="en-US" sz="2200" dirty="0" err="1"/>
              <a:t>printf</a:t>
            </a:r>
            <a:r>
              <a:rPr lang="en-US" sz="2200" dirty="0"/>
              <a:t>("x=%</a:t>
            </a:r>
            <a:r>
              <a:rPr lang="en-US" sz="2200" dirty="0" err="1"/>
              <a:t>d",x</a:t>
            </a:r>
            <a:r>
              <a:rPr lang="en-US" sz="2200" dirty="0"/>
              <a:t>);</a:t>
            </a:r>
          </a:p>
          <a:p>
            <a:pPr>
              <a:buNone/>
            </a:pPr>
            <a:r>
              <a:rPr lang="en-US" sz="2200" dirty="0"/>
              <a:t>       }</a:t>
            </a:r>
          </a:p>
          <a:p>
            <a:pPr>
              <a:buNone/>
            </a:pPr>
            <a:r>
              <a:rPr lang="en-US" sz="2200" dirty="0"/>
              <a:t>      </a:t>
            </a:r>
            <a:r>
              <a:rPr lang="en-US" sz="2200" dirty="0" err="1"/>
              <a:t>printf</a:t>
            </a:r>
            <a:r>
              <a:rPr lang="en-US" sz="2200" dirty="0"/>
              <a:t>("\</a:t>
            </a:r>
            <a:r>
              <a:rPr lang="en-US" sz="2200" dirty="0" err="1"/>
              <a:t>nx</a:t>
            </a:r>
            <a:r>
              <a:rPr lang="en-US" sz="2200" dirty="0"/>
              <a:t>=%</a:t>
            </a:r>
            <a:r>
              <a:rPr lang="en-US" sz="2200" dirty="0" err="1"/>
              <a:t>d",x</a:t>
            </a:r>
            <a:r>
              <a:rPr lang="en-US" sz="2200" dirty="0"/>
              <a:t>);</a:t>
            </a:r>
          </a:p>
          <a:p>
            <a:pPr>
              <a:buNone/>
            </a:pPr>
            <a:r>
              <a:rPr lang="en-US" sz="2200" dirty="0"/>
              <a:t> }</a:t>
            </a:r>
          </a:p>
          <a:p>
            <a:pPr>
              <a:buNone/>
            </a:pPr>
            <a:r>
              <a:rPr lang="en-US" sz="2200" dirty="0"/>
              <a:t> return 0;</a:t>
            </a:r>
          </a:p>
          <a:p>
            <a:pPr>
              <a:buNone/>
            </a:pPr>
            <a:r>
              <a:rPr lang="en-US" sz="2200" dirty="0"/>
              <a:t>}</a:t>
            </a:r>
          </a:p>
          <a:p>
            <a:pPr>
              <a:buNone/>
            </a:pPr>
            <a:br>
              <a:rPr lang="en-US" sz="2400" dirty="0"/>
            </a:br>
            <a:endParaRPr lang="en-US" sz="2400" dirty="0"/>
          </a:p>
        </p:txBody>
      </p:sp>
      <p:sp>
        <p:nvSpPr>
          <p:cNvPr id="7" name="Content Placeholder 2"/>
          <p:cNvSpPr txBox="1">
            <a:spLocks/>
          </p:cNvSpPr>
          <p:nvPr/>
        </p:nvSpPr>
        <p:spPr bwMode="auto">
          <a:xfrm>
            <a:off x="6934200" y="1447800"/>
            <a:ext cx="2209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000" b="0" i="0" u="none" strike="noStrike" kern="1200" cap="none" spc="0" normalizeH="0" baseline="0" noProof="0" dirty="0">
                <a:ln>
                  <a:noFill/>
                </a:ln>
                <a:solidFill>
                  <a:srgbClr val="FF0000"/>
                </a:solidFill>
                <a:effectLst/>
                <a:uLnTx/>
                <a:uFillTx/>
                <a:latin typeface="+mn-lt"/>
                <a:ea typeface="+mn-ea"/>
                <a:cs typeface="+mn-cs"/>
              </a:rPr>
              <a:t>Output:</a:t>
            </a:r>
            <a:br>
              <a:rPr kumimoji="0" lang="en-US" sz="2000" b="0" i="0" u="none" strike="noStrike" kern="1200" cap="none" spc="0" normalizeH="0" baseline="0" noProof="0" dirty="0">
                <a:ln>
                  <a:noFill/>
                </a:ln>
                <a:solidFill>
                  <a:srgbClr val="FF0000"/>
                </a:solidFill>
                <a:effectLst/>
                <a:uLnTx/>
                <a:uFillTx/>
                <a:latin typeface="+mn-lt"/>
                <a:ea typeface="+mn-ea"/>
                <a:cs typeface="+mn-cs"/>
              </a:rPr>
            </a:br>
            <a:r>
              <a:rPr kumimoji="0" lang="en-US" sz="2000" b="0" i="0" u="none" strike="noStrike" kern="1200" cap="none" spc="0" normalizeH="0" baseline="0" noProof="0" dirty="0">
                <a:ln>
                  <a:noFill/>
                </a:ln>
                <a:solidFill>
                  <a:srgbClr val="FF0000"/>
                </a:solidFill>
                <a:effectLst/>
                <a:uLnTx/>
                <a:uFillTx/>
                <a:latin typeface="+mn-lt"/>
                <a:ea typeface="+mn-ea"/>
                <a:cs typeface="+mn-cs"/>
              </a:rPr>
              <a:t>x=10</a:t>
            </a:r>
            <a:br>
              <a:rPr kumimoji="0" lang="en-US" sz="2000" b="0" i="0" u="none" strike="noStrike" kern="1200" cap="none" spc="0" normalizeH="0" baseline="0" noProof="0" dirty="0">
                <a:ln>
                  <a:noFill/>
                </a:ln>
                <a:solidFill>
                  <a:srgbClr val="FF0000"/>
                </a:solidFill>
                <a:effectLst/>
                <a:uLnTx/>
                <a:uFillTx/>
                <a:latin typeface="+mn-lt"/>
                <a:ea typeface="+mn-ea"/>
                <a:cs typeface="+mn-cs"/>
              </a:rPr>
            </a:br>
            <a:r>
              <a:rPr kumimoji="0" lang="en-US" sz="2000" b="0" i="0" u="none" strike="noStrike" kern="1200" cap="none" spc="0" normalizeH="0" baseline="0" noProof="0" dirty="0">
                <a:ln>
                  <a:noFill/>
                </a:ln>
                <a:solidFill>
                  <a:srgbClr val="FF0000"/>
                </a:solidFill>
                <a:effectLst/>
                <a:uLnTx/>
                <a:uFillTx/>
                <a:latin typeface="+mn-lt"/>
                <a:ea typeface="+mn-ea"/>
                <a:cs typeface="+mn-cs"/>
              </a:rPr>
              <a:t>x=10</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br>
              <a:rPr kumimoji="0" lang="en-US" sz="2400" b="0" i="0" u="none" strike="noStrike" kern="1200" cap="none" spc="0" normalizeH="0" baseline="0" noProof="0" dirty="0">
                <a:ln>
                  <a:noFill/>
                </a:ln>
                <a:solidFill>
                  <a:schemeClr val="tx1"/>
                </a:solidFill>
                <a:effectLst/>
                <a:uLnTx/>
                <a:uFillTx/>
                <a:latin typeface="+mn-lt"/>
                <a:ea typeface="+mn-ea"/>
                <a:cs typeface="+mn-cs"/>
              </a:rPr>
            </a:b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blinds(horizontal)">
                                      <p:cBhvr>
                                        <p:cTn id="40" dur="500"/>
                                        <p:tgtEl>
                                          <p:spTgt spid="3">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blinds(horizontal)">
                                      <p:cBhvr>
                                        <p:cTn id="4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Variable Example</a:t>
            </a:r>
          </a:p>
        </p:txBody>
      </p:sp>
      <p:sp>
        <p:nvSpPr>
          <p:cNvPr id="3" name="Content Placeholder 2"/>
          <p:cNvSpPr>
            <a:spLocks noGrp="1"/>
          </p:cNvSpPr>
          <p:nvPr>
            <p:ph sz="quarter" idx="1"/>
          </p:nvPr>
        </p:nvSpPr>
        <p:spPr>
          <a:xfrm>
            <a:off x="0" y="1600200"/>
            <a:ext cx="5559552" cy="5257800"/>
          </a:xfrm>
        </p:spPr>
        <p:txBody>
          <a:bodyPr/>
          <a:lstStyle/>
          <a:p>
            <a:pPr>
              <a:buNone/>
            </a:pPr>
            <a:r>
              <a:rPr lang="en-US" sz="2200" dirty="0">
                <a:solidFill>
                  <a:srgbClr val="FF0000"/>
                </a:solidFill>
              </a:rPr>
              <a:t>/* scope of block variables */</a:t>
            </a:r>
          </a:p>
          <a:p>
            <a:pPr>
              <a:buNone/>
            </a:pPr>
            <a:r>
              <a:rPr lang="en-US" sz="2200" dirty="0"/>
              <a:t>#include&lt;</a:t>
            </a:r>
            <a:r>
              <a:rPr lang="en-US" sz="2200" dirty="0" err="1"/>
              <a:t>stdio.h</a:t>
            </a:r>
            <a:r>
              <a:rPr lang="en-US" sz="2200" dirty="0"/>
              <a:t>&gt;</a:t>
            </a:r>
          </a:p>
          <a:p>
            <a:pPr>
              <a:buNone/>
            </a:pPr>
            <a:r>
              <a:rPr lang="en-US" sz="2200" dirty="0" err="1"/>
              <a:t>int</a:t>
            </a:r>
            <a:r>
              <a:rPr lang="en-US" sz="2200" dirty="0"/>
              <a:t> main()</a:t>
            </a:r>
          </a:p>
          <a:p>
            <a:pPr>
              <a:buNone/>
            </a:pPr>
            <a:r>
              <a:rPr lang="en-US" sz="2200" dirty="0"/>
              <a:t>{</a:t>
            </a:r>
          </a:p>
          <a:p>
            <a:pPr>
              <a:buNone/>
            </a:pPr>
            <a:r>
              <a:rPr lang="en-US" sz="2200" dirty="0"/>
              <a:t>	 if(10&lt;20)</a:t>
            </a:r>
          </a:p>
          <a:p>
            <a:pPr>
              <a:buNone/>
            </a:pPr>
            <a:r>
              <a:rPr lang="en-US" sz="2200" dirty="0"/>
              <a:t> 	{</a:t>
            </a:r>
          </a:p>
          <a:p>
            <a:pPr>
              <a:buNone/>
            </a:pPr>
            <a:r>
              <a:rPr lang="en-US" sz="2200" dirty="0"/>
              <a:t>  		</a:t>
            </a:r>
            <a:r>
              <a:rPr lang="en-US" sz="2200" dirty="0" err="1"/>
              <a:t>int</a:t>
            </a:r>
            <a:r>
              <a:rPr lang="en-US" sz="2200" dirty="0"/>
              <a:t> x=10;</a:t>
            </a:r>
          </a:p>
          <a:p>
            <a:pPr>
              <a:buNone/>
            </a:pPr>
            <a:r>
              <a:rPr lang="en-US" sz="2200" dirty="0"/>
              <a:t>  		</a:t>
            </a:r>
            <a:r>
              <a:rPr lang="en-US" sz="2200" dirty="0" err="1"/>
              <a:t>printf</a:t>
            </a:r>
            <a:r>
              <a:rPr lang="en-US" sz="2200" dirty="0"/>
              <a:t>("x=%</a:t>
            </a:r>
            <a:r>
              <a:rPr lang="en-US" sz="2200" dirty="0" err="1"/>
              <a:t>d",x</a:t>
            </a:r>
            <a:r>
              <a:rPr lang="en-US" sz="2200" dirty="0"/>
              <a:t>);</a:t>
            </a:r>
          </a:p>
          <a:p>
            <a:pPr>
              <a:buNone/>
            </a:pPr>
            <a:r>
              <a:rPr lang="en-US" sz="2200" dirty="0"/>
              <a:t> 	}</a:t>
            </a:r>
          </a:p>
          <a:p>
            <a:pPr>
              <a:buNone/>
            </a:pPr>
            <a:r>
              <a:rPr lang="en-US" sz="2200" dirty="0"/>
              <a:t> 	</a:t>
            </a:r>
            <a:r>
              <a:rPr lang="en-US" sz="2200" dirty="0" err="1"/>
              <a:t>printf</a:t>
            </a:r>
            <a:r>
              <a:rPr lang="en-US" sz="2200" dirty="0"/>
              <a:t>("\</a:t>
            </a:r>
            <a:r>
              <a:rPr lang="en-US" sz="2200" dirty="0" err="1"/>
              <a:t>nx</a:t>
            </a:r>
            <a:r>
              <a:rPr lang="en-US" sz="2200" dirty="0"/>
              <a:t>=%</a:t>
            </a:r>
            <a:r>
              <a:rPr lang="en-US" sz="2200" dirty="0" err="1"/>
              <a:t>d",x</a:t>
            </a:r>
            <a:r>
              <a:rPr lang="en-US" sz="2200" dirty="0"/>
              <a:t>);  </a:t>
            </a:r>
            <a:r>
              <a:rPr lang="en-US" sz="2200" dirty="0">
                <a:solidFill>
                  <a:srgbClr val="FF0000"/>
                </a:solidFill>
              </a:rPr>
              <a:t>/* can't be accessed */</a:t>
            </a:r>
          </a:p>
          <a:p>
            <a:pPr>
              <a:buNone/>
            </a:pPr>
            <a:r>
              <a:rPr lang="en-US" sz="2200" dirty="0"/>
              <a:t> 	return 0;</a:t>
            </a:r>
          </a:p>
          <a:p>
            <a:pPr>
              <a:buNone/>
            </a:pPr>
            <a:r>
              <a:rPr lang="en-US" sz="2200" dirty="0"/>
              <a:t>}</a:t>
            </a:r>
          </a:p>
          <a:p>
            <a:endParaRPr lang="en-US" dirty="0"/>
          </a:p>
        </p:txBody>
      </p:sp>
      <p:sp>
        <p:nvSpPr>
          <p:cNvPr id="7" name="Content Placeholder 2"/>
          <p:cNvSpPr txBox="1">
            <a:spLocks/>
          </p:cNvSpPr>
          <p:nvPr/>
        </p:nvSpPr>
        <p:spPr bwMode="auto">
          <a:xfrm>
            <a:off x="5410200" y="1752600"/>
            <a:ext cx="3733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a:ln>
                  <a:noFill/>
                </a:ln>
                <a:solidFill>
                  <a:srgbClr val="FF0000"/>
                </a:solidFill>
                <a:effectLst/>
                <a:uLnTx/>
                <a:uFillTx/>
                <a:latin typeface="+mn-lt"/>
                <a:ea typeface="+mn-ea"/>
                <a:cs typeface="+mn-cs"/>
              </a:rPr>
              <a:t>Output:</a:t>
            </a:r>
            <a:br>
              <a:rPr kumimoji="0" lang="en-US" sz="2200" b="0" i="0" u="none" strike="noStrike" kern="1200" cap="none" spc="0" normalizeH="0" baseline="0" noProof="0" dirty="0">
                <a:ln>
                  <a:noFill/>
                </a:ln>
                <a:solidFill>
                  <a:srgbClr val="FF0000"/>
                </a:solidFill>
                <a:effectLst/>
                <a:uLnTx/>
                <a:uFillTx/>
                <a:latin typeface="+mn-lt"/>
                <a:ea typeface="+mn-ea"/>
                <a:cs typeface="+mn-cs"/>
              </a:rPr>
            </a:br>
            <a:r>
              <a:rPr kumimoji="0" lang="en-US" sz="2200" b="0" i="0" u="none" strike="noStrike" kern="1200" cap="none" spc="0" normalizeH="0" baseline="0" noProof="0" dirty="0">
                <a:ln>
                  <a:noFill/>
                </a:ln>
                <a:solidFill>
                  <a:srgbClr val="FF0000"/>
                </a:solidFill>
                <a:effectLst/>
                <a:uLnTx/>
                <a:uFillTx/>
                <a:latin typeface="+mn-lt"/>
                <a:ea typeface="+mn-ea"/>
                <a:cs typeface="+mn-cs"/>
              </a:rPr>
              <a:t>Error: Undefined symbol “x” in function main()</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box(in)">
                                      <p:cBhvr>
                                        <p:cTn id="4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What is a Function</a:t>
            </a:r>
          </a:p>
        </p:txBody>
      </p:sp>
      <p:sp>
        <p:nvSpPr>
          <p:cNvPr id="3" name="Content Placeholder 2"/>
          <p:cNvSpPr>
            <a:spLocks noGrp="1"/>
          </p:cNvSpPr>
          <p:nvPr>
            <p:ph sz="quarter" idx="1"/>
          </p:nvPr>
        </p:nvSpPr>
        <p:spPr>
          <a:xfrm>
            <a:off x="0" y="1828800"/>
            <a:ext cx="6705600" cy="4800600"/>
          </a:xfrm>
        </p:spPr>
        <p:txBody>
          <a:bodyPr>
            <a:normAutofit fontScale="77500" lnSpcReduction="20000"/>
          </a:bodyPr>
          <a:lstStyle/>
          <a:p>
            <a:pPr algn="just"/>
            <a:r>
              <a:rPr lang="en-US" altLang="en-US" sz="3700" dirty="0"/>
              <a:t>Function is a procedure or a routine that executes a certain task and returns a value</a:t>
            </a:r>
          </a:p>
          <a:p>
            <a:pPr algn="just"/>
            <a:r>
              <a:rPr lang="en-US" altLang="en-US" sz="3700" dirty="0"/>
              <a:t>It is a subprogram or a set of instructions written to do a particular task </a:t>
            </a:r>
          </a:p>
          <a:p>
            <a:pPr algn="just"/>
            <a:r>
              <a:rPr lang="en-US" altLang="en-US" sz="3700" dirty="0"/>
              <a:t>A function is a ‘self-contained’ block of statements that perform some task</a:t>
            </a:r>
          </a:p>
          <a:p>
            <a:pPr algn="just"/>
            <a:r>
              <a:rPr lang="en-US" altLang="en-US" sz="3700" dirty="0"/>
              <a:t>A large program can be divided into functions and combined into single unit</a:t>
            </a:r>
          </a:p>
          <a:p>
            <a:pPr algn="just"/>
            <a:r>
              <a:rPr lang="en-US" altLang="en-US" sz="3700" dirty="0"/>
              <a:t>Every C program is a collection of one or more functions</a:t>
            </a:r>
          </a:p>
          <a:p>
            <a:endParaRPr lang="en-US" altLang="en-US" sz="2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a:t>
            </a:fld>
            <a:endParaRPr lang="en-US"/>
          </a:p>
        </p:txBody>
      </p:sp>
      <p:pic>
        <p:nvPicPr>
          <p:cNvPr id="5" name="Picture 4" descr="how-function-works..png"/>
          <p:cNvPicPr>
            <a:picLocks noChangeAspect="1"/>
          </p:cNvPicPr>
          <p:nvPr/>
        </p:nvPicPr>
        <p:blipFill>
          <a:blip r:embed="rId3"/>
          <a:stretch>
            <a:fillRect/>
          </a:stretch>
        </p:blipFill>
        <p:spPr>
          <a:xfrm>
            <a:off x="6686550" y="1619250"/>
            <a:ext cx="2457450" cy="3619500"/>
          </a:xfrm>
          <a:prstGeom prst="rect">
            <a:avLst/>
          </a:prstGeom>
        </p:spPr>
      </p:pic>
    </p:spTree>
    <p:extLst>
      <p:ext uri="{BB962C8B-B14F-4D97-AF65-F5344CB8AC3E}">
        <p14:creationId xmlns:p14="http://schemas.microsoft.com/office/powerpoint/2010/main" val="299827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Local Variables</a:t>
            </a:r>
            <a:br>
              <a:rPr lang="en-US" dirty="0"/>
            </a:br>
            <a:endParaRPr lang="en-US" dirty="0"/>
          </a:p>
        </p:txBody>
      </p:sp>
      <p:sp>
        <p:nvSpPr>
          <p:cNvPr id="3" name="Content Placeholder 2"/>
          <p:cNvSpPr>
            <a:spLocks noGrp="1"/>
          </p:cNvSpPr>
          <p:nvPr>
            <p:ph sz="quarter" idx="1"/>
          </p:nvPr>
        </p:nvSpPr>
        <p:spPr/>
        <p:txBody>
          <a:bodyPr/>
          <a:lstStyle/>
          <a:p>
            <a:r>
              <a:rPr lang="en-US" dirty="0"/>
              <a:t>Variables that are declared inside a function or block are called local variables. </a:t>
            </a:r>
          </a:p>
          <a:p>
            <a:r>
              <a:rPr lang="en-US" dirty="0"/>
              <a:t>They can be used only by statements that are inside that function or block of code. </a:t>
            </a:r>
          </a:p>
          <a:p>
            <a:r>
              <a:rPr lang="en-US" dirty="0"/>
              <a:t>Local variables are not known to functions outside their own. </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 Example</a:t>
            </a:r>
          </a:p>
        </p:txBody>
      </p:sp>
      <p:sp>
        <p:nvSpPr>
          <p:cNvPr id="3" name="Content Placeholder 2"/>
          <p:cNvSpPr>
            <a:spLocks noGrp="1"/>
          </p:cNvSpPr>
          <p:nvPr>
            <p:ph sz="quarter" idx="1"/>
          </p:nvPr>
        </p:nvSpPr>
        <p:spPr>
          <a:xfrm>
            <a:off x="304800" y="1447800"/>
            <a:ext cx="8531352" cy="4495800"/>
          </a:xfrm>
        </p:spPr>
        <p:txBody>
          <a:bodyPr/>
          <a:lstStyle/>
          <a:p>
            <a:pPr>
              <a:buNone/>
            </a:pPr>
            <a:r>
              <a:rPr lang="en-US" sz="2600" dirty="0"/>
              <a:t>#include &lt;</a:t>
            </a:r>
            <a:r>
              <a:rPr lang="en-US" sz="2600" dirty="0" err="1"/>
              <a:t>stdio.h</a:t>
            </a:r>
            <a:r>
              <a:rPr lang="en-US" sz="2600" dirty="0"/>
              <a:t>&gt; </a:t>
            </a:r>
          </a:p>
          <a:p>
            <a:pPr>
              <a:buNone/>
            </a:pPr>
            <a:r>
              <a:rPr lang="en-US" sz="2600" dirty="0" err="1"/>
              <a:t>int</a:t>
            </a:r>
            <a:r>
              <a:rPr lang="en-US" sz="2600" dirty="0"/>
              <a:t> main () { </a:t>
            </a:r>
          </a:p>
          <a:p>
            <a:pPr>
              <a:buNone/>
            </a:pPr>
            <a:r>
              <a:rPr lang="en-US" sz="2600" dirty="0">
                <a:solidFill>
                  <a:srgbClr val="FF0000"/>
                </a:solidFill>
              </a:rPr>
              <a:t>	/* local variable declaration */ </a:t>
            </a:r>
          </a:p>
          <a:p>
            <a:pPr>
              <a:buNone/>
            </a:pPr>
            <a:r>
              <a:rPr lang="en-US" sz="2600" dirty="0"/>
              <a:t>	</a:t>
            </a:r>
            <a:r>
              <a:rPr lang="en-US" sz="2600" dirty="0" err="1"/>
              <a:t>int</a:t>
            </a:r>
            <a:r>
              <a:rPr lang="en-US" sz="2600" dirty="0"/>
              <a:t> a, b; </a:t>
            </a:r>
            <a:r>
              <a:rPr lang="en-US" sz="2600" dirty="0" err="1"/>
              <a:t>int</a:t>
            </a:r>
            <a:r>
              <a:rPr lang="en-US" sz="2600" dirty="0"/>
              <a:t> c; </a:t>
            </a:r>
          </a:p>
          <a:p>
            <a:pPr>
              <a:buNone/>
            </a:pPr>
            <a:r>
              <a:rPr lang="en-US" sz="2600" dirty="0">
                <a:solidFill>
                  <a:srgbClr val="FF0000"/>
                </a:solidFill>
              </a:rPr>
              <a:t>	/* actual initialization */</a:t>
            </a:r>
          </a:p>
          <a:p>
            <a:pPr>
              <a:buNone/>
            </a:pPr>
            <a:r>
              <a:rPr lang="en-US" sz="2600" dirty="0"/>
              <a:t>	a = 10; b = 20; </a:t>
            </a:r>
          </a:p>
          <a:p>
            <a:pPr>
              <a:buNone/>
            </a:pPr>
            <a:r>
              <a:rPr lang="en-US" sz="2600" dirty="0"/>
              <a:t>	c = a + b;</a:t>
            </a:r>
          </a:p>
          <a:p>
            <a:pPr>
              <a:buNone/>
            </a:pPr>
            <a:r>
              <a:rPr lang="en-US" sz="2600" dirty="0"/>
              <a:t>	</a:t>
            </a:r>
            <a:r>
              <a:rPr lang="en-US" sz="2600" dirty="0" err="1"/>
              <a:t>printf</a:t>
            </a:r>
            <a:r>
              <a:rPr lang="en-US" sz="2600" dirty="0"/>
              <a:t> ("value of a = %d, b = %d and c = %d\n", a, b, c); </a:t>
            </a:r>
          </a:p>
          <a:p>
            <a:pPr>
              <a:buNone/>
            </a:pPr>
            <a:r>
              <a:rPr lang="en-US" sz="2600" dirty="0"/>
              <a:t>	return 0;</a:t>
            </a:r>
          </a:p>
          <a:p>
            <a:pPr>
              <a:buNone/>
            </a:pPr>
            <a:r>
              <a:rPr lang="en-US" sz="2600" dirty="0"/>
              <a:t> }</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Global Variables</a:t>
            </a:r>
            <a:br>
              <a:rPr lang="en-US" dirty="0"/>
            </a:br>
            <a:endParaRPr lang="en-US" dirty="0"/>
          </a:p>
        </p:txBody>
      </p:sp>
      <p:sp>
        <p:nvSpPr>
          <p:cNvPr id="3" name="Content Placeholder 2"/>
          <p:cNvSpPr>
            <a:spLocks noGrp="1"/>
          </p:cNvSpPr>
          <p:nvPr>
            <p:ph sz="quarter" idx="1"/>
          </p:nvPr>
        </p:nvSpPr>
        <p:spPr/>
        <p:txBody>
          <a:bodyPr/>
          <a:lstStyle/>
          <a:p>
            <a:pPr algn="just"/>
            <a:r>
              <a:rPr lang="en-US" dirty="0"/>
              <a:t>Global variables are defined outside a function, usually on top of the program.</a:t>
            </a:r>
          </a:p>
          <a:p>
            <a:pPr algn="just"/>
            <a:r>
              <a:rPr lang="en-US" dirty="0"/>
              <a:t>Global variables hold their values throughout the lifetime of your program and they can be accessed inside any of the functions defined for the program.</a:t>
            </a:r>
          </a:p>
          <a:p>
            <a:pPr algn="just"/>
            <a:r>
              <a:rPr lang="en-US" dirty="0"/>
              <a:t>A global variable is available for use throughout your entire program after its declaration.</a:t>
            </a:r>
          </a:p>
          <a:p>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 Example</a:t>
            </a:r>
          </a:p>
        </p:txBody>
      </p:sp>
      <p:sp>
        <p:nvSpPr>
          <p:cNvPr id="3" name="Content Placeholder 2"/>
          <p:cNvSpPr>
            <a:spLocks noGrp="1"/>
          </p:cNvSpPr>
          <p:nvPr>
            <p:ph sz="quarter" idx="1"/>
          </p:nvPr>
        </p:nvSpPr>
        <p:spPr>
          <a:xfrm>
            <a:off x="612648" y="1371600"/>
            <a:ext cx="8153400" cy="4495800"/>
          </a:xfrm>
        </p:spPr>
        <p:txBody>
          <a:bodyPr/>
          <a:lstStyle/>
          <a:p>
            <a:pPr>
              <a:buNone/>
            </a:pPr>
            <a:r>
              <a:rPr lang="en-US" sz="2400" dirty="0"/>
              <a:t>#include &lt;</a:t>
            </a:r>
            <a:r>
              <a:rPr lang="en-US" sz="2400" dirty="0" err="1"/>
              <a:t>stdio.h</a:t>
            </a:r>
            <a:r>
              <a:rPr lang="en-US" sz="2400" dirty="0"/>
              <a:t>&gt; </a:t>
            </a:r>
          </a:p>
          <a:p>
            <a:pPr>
              <a:buNone/>
            </a:pPr>
            <a:r>
              <a:rPr lang="en-US" sz="2400" dirty="0">
                <a:solidFill>
                  <a:srgbClr val="FF0000"/>
                </a:solidFill>
              </a:rPr>
              <a:t>/* global variable declaration */ </a:t>
            </a:r>
          </a:p>
          <a:p>
            <a:pPr>
              <a:buNone/>
            </a:pPr>
            <a:r>
              <a:rPr lang="en-US" sz="2400" dirty="0" err="1"/>
              <a:t>int</a:t>
            </a:r>
            <a:r>
              <a:rPr lang="en-US" sz="2400" dirty="0"/>
              <a:t> g; </a:t>
            </a:r>
          </a:p>
          <a:p>
            <a:pPr>
              <a:buNone/>
            </a:pPr>
            <a:r>
              <a:rPr lang="en-US" sz="2400" dirty="0" err="1"/>
              <a:t>int</a:t>
            </a:r>
            <a:r>
              <a:rPr lang="en-US" sz="2400" dirty="0"/>
              <a:t> main () { </a:t>
            </a:r>
          </a:p>
          <a:p>
            <a:pPr>
              <a:buNone/>
            </a:pPr>
            <a:r>
              <a:rPr lang="en-US" sz="2400" dirty="0">
                <a:solidFill>
                  <a:srgbClr val="FF0000"/>
                </a:solidFill>
              </a:rPr>
              <a:t>	/* local variable declaration */ </a:t>
            </a:r>
          </a:p>
          <a:p>
            <a:pPr>
              <a:buNone/>
            </a:pPr>
            <a:r>
              <a:rPr lang="en-US" sz="2400" dirty="0"/>
              <a:t>	</a:t>
            </a:r>
            <a:r>
              <a:rPr lang="en-US" sz="2400" dirty="0" err="1"/>
              <a:t>int</a:t>
            </a:r>
            <a:r>
              <a:rPr lang="en-US" sz="2400" dirty="0"/>
              <a:t> a, b; </a:t>
            </a:r>
          </a:p>
          <a:p>
            <a:pPr>
              <a:buNone/>
            </a:pPr>
            <a:r>
              <a:rPr lang="en-US" sz="2400" dirty="0">
                <a:solidFill>
                  <a:srgbClr val="FF0000"/>
                </a:solidFill>
              </a:rPr>
              <a:t>	/* actual initialization */ </a:t>
            </a:r>
          </a:p>
          <a:p>
            <a:pPr>
              <a:buNone/>
            </a:pPr>
            <a:r>
              <a:rPr lang="en-US" sz="2400" dirty="0"/>
              <a:t>	a = 10; b = 20; </a:t>
            </a:r>
          </a:p>
          <a:p>
            <a:pPr>
              <a:buNone/>
            </a:pPr>
            <a:r>
              <a:rPr lang="en-US" sz="2400" dirty="0"/>
              <a:t>	g = a + b; </a:t>
            </a:r>
          </a:p>
          <a:p>
            <a:pPr>
              <a:buNone/>
            </a:pPr>
            <a:r>
              <a:rPr lang="en-US" sz="2400" dirty="0"/>
              <a:t>	</a:t>
            </a:r>
            <a:r>
              <a:rPr lang="en-US" sz="2400" dirty="0" err="1"/>
              <a:t>printf</a:t>
            </a:r>
            <a:r>
              <a:rPr lang="en-US" sz="2400" dirty="0"/>
              <a:t> ("value of a = %d, b = %d and g = %d\n", a, b, g);</a:t>
            </a:r>
          </a:p>
          <a:p>
            <a:pPr>
              <a:buNone/>
            </a:pPr>
            <a:r>
              <a:rPr lang="en-US" sz="2400" dirty="0"/>
              <a:t>	return 0; </a:t>
            </a:r>
          </a:p>
          <a:p>
            <a:pPr>
              <a:buNone/>
            </a:pPr>
            <a:r>
              <a:rPr lang="en-US" sz="2400" dirty="0"/>
              <a:t>}</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Rules</a:t>
            </a:r>
          </a:p>
        </p:txBody>
      </p:sp>
      <p:sp>
        <p:nvSpPr>
          <p:cNvPr id="3" name="Content Placeholder 2"/>
          <p:cNvSpPr>
            <a:spLocks noGrp="1"/>
          </p:cNvSpPr>
          <p:nvPr>
            <p:ph sz="quarter" idx="1"/>
          </p:nvPr>
        </p:nvSpPr>
        <p:spPr/>
        <p:txBody>
          <a:bodyPr/>
          <a:lstStyle/>
          <a:p>
            <a:pPr marL="12700" marR="12065" algn="just">
              <a:spcBef>
                <a:spcPts val="95"/>
              </a:spcBef>
              <a:buSzPct val="96428"/>
              <a:tabLst>
                <a:tab pos="330200" algn="l"/>
              </a:tabLst>
            </a:pPr>
            <a:r>
              <a:rPr lang="en-US" sz="2500" dirty="0">
                <a:solidFill>
                  <a:schemeClr val="tx1">
                    <a:lumMod val="75000"/>
                    <a:lumOff val="25000"/>
                  </a:schemeClr>
                </a:solidFill>
              </a:rPr>
              <a:t>In computer programming, a scope is the  context within a computer program in which  a variable name or other identifier is valid and  can be used, or within which a declaration has effect.</a:t>
            </a:r>
          </a:p>
          <a:p>
            <a:pPr>
              <a:lnSpc>
                <a:spcPct val="100000"/>
              </a:lnSpc>
              <a:spcBef>
                <a:spcPts val="25"/>
              </a:spcBef>
            </a:pPr>
            <a:endParaRPr lang="en-US" sz="2500" dirty="0">
              <a:solidFill>
                <a:schemeClr val="tx1">
                  <a:lumMod val="75000"/>
                  <a:lumOff val="25000"/>
                </a:schemeClr>
              </a:solidFill>
            </a:endParaRPr>
          </a:p>
          <a:p>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
            <a:ext cx="8153400" cy="990600"/>
          </a:xfrm>
        </p:spPr>
        <p:txBody>
          <a:bodyPr/>
          <a:lstStyle/>
          <a:p>
            <a:r>
              <a:rPr lang="en-US" dirty="0"/>
              <a:t>Static Scoping</a:t>
            </a:r>
          </a:p>
        </p:txBody>
      </p:sp>
      <p:sp>
        <p:nvSpPr>
          <p:cNvPr id="3" name="Content Placeholder 2"/>
          <p:cNvSpPr>
            <a:spLocks noGrp="1"/>
          </p:cNvSpPr>
          <p:nvPr>
            <p:ph sz="quarter" idx="1"/>
          </p:nvPr>
        </p:nvSpPr>
        <p:spPr/>
        <p:txBody>
          <a:bodyPr/>
          <a:lstStyle/>
          <a:p>
            <a:pPr algn="just"/>
            <a:r>
              <a:rPr lang="en-US" dirty="0"/>
              <a:t>Static scoping is also called </a:t>
            </a:r>
            <a:r>
              <a:rPr lang="en-US" b="1" dirty="0"/>
              <a:t>lexical scoping</a:t>
            </a:r>
            <a:r>
              <a:rPr lang="en-US" dirty="0"/>
              <a:t>. </a:t>
            </a:r>
          </a:p>
          <a:p>
            <a:pPr algn="just"/>
            <a:r>
              <a:rPr lang="en-US" dirty="0"/>
              <a:t>A variable always refers to its top level environment. </a:t>
            </a:r>
          </a:p>
          <a:p>
            <a:pPr algn="just"/>
            <a:r>
              <a:rPr lang="en-US" dirty="0"/>
              <a:t>In most of the programming languages including C, C++ and Java, variables are always statically (or lexically) scoped i.e., </a:t>
            </a:r>
            <a:r>
              <a:rPr lang="en-US" b="1" dirty="0"/>
              <a:t>binding of a variable can be determined by program text and is independent of the run-time function call stack.</a:t>
            </a:r>
          </a:p>
          <a:p>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0"/>
            <a:ext cx="8153400" cy="990600"/>
          </a:xfrm>
        </p:spPr>
        <p:txBody>
          <a:bodyPr/>
          <a:lstStyle/>
          <a:p>
            <a:r>
              <a:rPr lang="en-US" dirty="0"/>
              <a:t>Static Scoping Example</a:t>
            </a:r>
          </a:p>
        </p:txBody>
      </p:sp>
      <p:sp>
        <p:nvSpPr>
          <p:cNvPr id="3" name="Content Placeholder 2"/>
          <p:cNvSpPr>
            <a:spLocks noGrp="1"/>
          </p:cNvSpPr>
          <p:nvPr>
            <p:ph sz="quarter" idx="1"/>
          </p:nvPr>
        </p:nvSpPr>
        <p:spPr>
          <a:xfrm>
            <a:off x="5108448" y="1600200"/>
            <a:ext cx="3730752" cy="4495800"/>
          </a:xfrm>
        </p:spPr>
        <p:txBody>
          <a:bodyPr/>
          <a:lstStyle/>
          <a:p>
            <a:pPr>
              <a:buNone/>
            </a:pPr>
            <a:r>
              <a:rPr lang="en-US" sz="1600" dirty="0"/>
              <a:t> </a:t>
            </a:r>
          </a:p>
          <a:p>
            <a:pPr>
              <a:buNone/>
            </a:pPr>
            <a:r>
              <a:rPr lang="en-US" sz="2200" dirty="0" err="1"/>
              <a:t>int</a:t>
            </a:r>
            <a:r>
              <a:rPr lang="en-US" sz="2200" dirty="0"/>
              <a:t> main()</a:t>
            </a:r>
          </a:p>
          <a:p>
            <a:pPr>
              <a:buNone/>
            </a:pPr>
            <a:r>
              <a:rPr lang="en-US" sz="2200" dirty="0"/>
              <a:t>{</a:t>
            </a:r>
          </a:p>
          <a:p>
            <a:pPr>
              <a:buNone/>
            </a:pPr>
            <a:r>
              <a:rPr lang="en-US" sz="2200" dirty="0"/>
              <a:t>  </a:t>
            </a:r>
            <a:r>
              <a:rPr lang="en-US" sz="2200" dirty="0" err="1"/>
              <a:t>printf</a:t>
            </a:r>
            <a:r>
              <a:rPr lang="en-US" sz="2200" dirty="0"/>
              <a:t>("%d", g());</a:t>
            </a:r>
          </a:p>
          <a:p>
            <a:pPr>
              <a:buNone/>
            </a:pPr>
            <a:r>
              <a:rPr lang="en-US" sz="2200" dirty="0"/>
              <a:t>  </a:t>
            </a:r>
            <a:r>
              <a:rPr lang="en-US" sz="2200" dirty="0" err="1"/>
              <a:t>printf</a:t>
            </a:r>
            <a:r>
              <a:rPr lang="en-US" sz="2200" dirty="0"/>
              <a:t>("\n");</a:t>
            </a:r>
          </a:p>
          <a:p>
            <a:pPr>
              <a:buNone/>
            </a:pPr>
            <a:r>
              <a:rPr lang="en-US" sz="2200" dirty="0"/>
              <a:t>  return 0;</a:t>
            </a:r>
          </a:p>
          <a:p>
            <a:pPr>
              <a:buNone/>
            </a:pPr>
            <a:r>
              <a:rPr lang="en-US" sz="2200" dirty="0"/>
              <a:t>}</a:t>
            </a:r>
          </a:p>
          <a:p>
            <a:pPr>
              <a:buNone/>
            </a:pPr>
            <a:br>
              <a:rPr lang="en-US" sz="2200" dirty="0"/>
            </a:br>
            <a:r>
              <a:rPr lang="en-US" sz="2200" dirty="0">
                <a:solidFill>
                  <a:srgbClr val="FF0000"/>
                </a:solidFill>
              </a:rPr>
              <a:t>Output</a:t>
            </a:r>
          </a:p>
          <a:p>
            <a:pPr>
              <a:buNone/>
            </a:pPr>
            <a:r>
              <a:rPr lang="en-US" sz="2200" dirty="0">
                <a:solidFill>
                  <a:srgbClr val="FF0000"/>
                </a:solidFill>
              </a:rPr>
              <a:t>     10</a:t>
            </a:r>
          </a:p>
        </p:txBody>
      </p:sp>
      <p:sp>
        <p:nvSpPr>
          <p:cNvPr id="7" name="Content Placeholder 2"/>
          <p:cNvSpPr txBox="1">
            <a:spLocks/>
          </p:cNvSpPr>
          <p:nvPr/>
        </p:nvSpPr>
        <p:spPr bwMode="auto">
          <a:xfrm>
            <a:off x="457200" y="1524000"/>
            <a:ext cx="3733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#include&lt;</a:t>
            </a:r>
            <a:r>
              <a:rPr kumimoji="0" lang="en-US" sz="2200" b="0" i="0" u="none" strike="noStrike" kern="1200" cap="none" spc="0" normalizeH="0" baseline="0" noProof="0" dirty="0" err="1">
                <a:ln>
                  <a:noFill/>
                </a:ln>
                <a:solidFill>
                  <a:schemeClr val="tx1"/>
                </a:solidFill>
                <a:effectLst/>
                <a:uLnTx/>
                <a:uFillTx/>
                <a:latin typeface="+mn-lt"/>
                <a:ea typeface="+mn-ea"/>
                <a:cs typeface="+mn-cs"/>
              </a:rPr>
              <a:t>stdio.h</a:t>
            </a:r>
            <a:r>
              <a:rPr kumimoji="0" lang="en-US" sz="2200" b="0" i="0" u="none" strike="noStrike" kern="1200" cap="none" spc="0" normalizeH="0" baseline="0" noProof="0" dirty="0">
                <a:ln>
                  <a:noFill/>
                </a:ln>
                <a:solidFill>
                  <a:schemeClr val="tx1"/>
                </a:solidFill>
                <a:effectLst/>
                <a:uLnTx/>
                <a:uFillTx/>
                <a:latin typeface="+mn-lt"/>
                <a:ea typeface="+mn-ea"/>
                <a:cs typeface="+mn-cs"/>
              </a:rPr>
              <a:t>&gt;</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err="1">
                <a:ln>
                  <a:noFill/>
                </a:ln>
                <a:solidFill>
                  <a:schemeClr val="tx1"/>
                </a:solidFill>
                <a:effectLst/>
                <a:uLnTx/>
                <a:uFillTx/>
                <a:latin typeface="+mn-lt"/>
                <a:ea typeface="+mn-ea"/>
                <a:cs typeface="+mn-cs"/>
              </a:rPr>
              <a:t>int</a:t>
            </a:r>
            <a:r>
              <a:rPr kumimoji="0" lang="en-US" sz="2200" b="0" i="0" u="none" strike="noStrike" kern="1200" cap="none" spc="0" normalizeH="0" baseline="0" noProof="0" dirty="0">
                <a:ln>
                  <a:noFill/>
                </a:ln>
                <a:solidFill>
                  <a:schemeClr val="tx1"/>
                </a:solidFill>
                <a:effectLst/>
                <a:uLnTx/>
                <a:uFillTx/>
                <a:latin typeface="+mn-lt"/>
                <a:ea typeface="+mn-ea"/>
                <a:cs typeface="+mn-cs"/>
              </a:rPr>
              <a:t> x = 10;</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sz="2200" b="0" i="0" u="none" strike="noStrike" kern="1200" cap="none" spc="0" normalizeH="0" baseline="0" noProof="0" dirty="0">
                <a:ln>
                  <a:noFill/>
                </a:ln>
                <a:solidFill>
                  <a:srgbClr val="FF0000"/>
                </a:solidFill>
                <a:effectLst/>
                <a:uLnTx/>
                <a:uFillTx/>
                <a:latin typeface="+mn-lt"/>
                <a:ea typeface="+mn-ea"/>
                <a:cs typeface="+mn-cs"/>
              </a:rPr>
              <a:t>/* Called by g()*/</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err="1">
                <a:ln>
                  <a:noFill/>
                </a:ln>
                <a:solidFill>
                  <a:schemeClr val="tx1"/>
                </a:solidFill>
                <a:effectLst/>
                <a:uLnTx/>
                <a:uFillTx/>
                <a:latin typeface="+mn-lt"/>
                <a:ea typeface="+mn-ea"/>
                <a:cs typeface="+mn-cs"/>
              </a:rPr>
              <a:t>int</a:t>
            </a:r>
            <a:r>
              <a:rPr kumimoji="0" lang="en-US" sz="2200" b="0" i="0" u="none" strike="noStrike" kern="1200" cap="none" spc="0" normalizeH="0" baseline="0" noProof="0" dirty="0">
                <a:ln>
                  <a:noFill/>
                </a:ln>
                <a:solidFill>
                  <a:schemeClr val="tx1"/>
                </a:solidFill>
                <a:effectLst/>
                <a:uLnTx/>
                <a:uFillTx/>
                <a:latin typeface="+mn-lt"/>
                <a:ea typeface="+mn-ea"/>
                <a:cs typeface="+mn-cs"/>
              </a:rPr>
              <a:t> f(){</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return x;</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a:ln>
                  <a:noFill/>
                </a:ln>
                <a:solidFill>
                  <a:srgbClr val="FF0000"/>
                </a:solidFill>
                <a:effectLst/>
                <a:uLnTx/>
                <a:uFillTx/>
                <a:latin typeface="+mn-lt"/>
                <a:ea typeface="+mn-ea"/>
                <a:cs typeface="+mn-cs"/>
              </a:rPr>
              <a:t>/* g() has its own variable*/</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a:ln>
                  <a:noFill/>
                </a:ln>
                <a:solidFill>
                  <a:srgbClr val="FF0000"/>
                </a:solidFill>
                <a:effectLst/>
                <a:uLnTx/>
                <a:uFillTx/>
                <a:latin typeface="+mn-lt"/>
                <a:ea typeface="+mn-ea"/>
                <a:cs typeface="+mn-cs"/>
              </a:rPr>
              <a:t>/* named as x and calls f()*/</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err="1">
                <a:ln>
                  <a:noFill/>
                </a:ln>
                <a:solidFill>
                  <a:schemeClr val="tx1"/>
                </a:solidFill>
                <a:effectLst/>
                <a:uLnTx/>
                <a:uFillTx/>
                <a:latin typeface="+mn-lt"/>
                <a:ea typeface="+mn-ea"/>
                <a:cs typeface="+mn-cs"/>
              </a:rPr>
              <a:t>int</a:t>
            </a:r>
            <a:r>
              <a:rPr kumimoji="0" lang="en-US" sz="2200" b="0" i="0" u="none" strike="noStrike" kern="1200" cap="none" spc="0" normalizeH="0" baseline="0" noProof="0" dirty="0">
                <a:ln>
                  <a:noFill/>
                </a:ln>
                <a:solidFill>
                  <a:schemeClr val="tx1"/>
                </a:solidFill>
                <a:effectLst/>
                <a:uLnTx/>
                <a:uFillTx/>
                <a:latin typeface="+mn-lt"/>
                <a:ea typeface="+mn-ea"/>
                <a:cs typeface="+mn-cs"/>
              </a:rPr>
              <a:t> g(){</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sz="2200" b="0" i="0" u="none" strike="noStrike" kern="1200" cap="none" spc="0" normalizeH="0" baseline="0" noProof="0" dirty="0" err="1">
                <a:ln>
                  <a:noFill/>
                </a:ln>
                <a:solidFill>
                  <a:schemeClr val="tx1"/>
                </a:solidFill>
                <a:effectLst/>
                <a:uLnTx/>
                <a:uFillTx/>
                <a:latin typeface="+mn-lt"/>
                <a:ea typeface="+mn-ea"/>
                <a:cs typeface="+mn-cs"/>
              </a:rPr>
              <a:t>int</a:t>
            </a:r>
            <a:r>
              <a:rPr kumimoji="0" lang="en-US" sz="2200" b="0" i="0" u="none" strike="noStrike" kern="1200" cap="none" spc="0" normalizeH="0" baseline="0" noProof="0" dirty="0">
                <a:ln>
                  <a:noFill/>
                </a:ln>
                <a:solidFill>
                  <a:schemeClr val="tx1"/>
                </a:solidFill>
                <a:effectLst/>
                <a:uLnTx/>
                <a:uFillTx/>
                <a:latin typeface="+mn-lt"/>
                <a:ea typeface="+mn-ea"/>
                <a:cs typeface="+mn-cs"/>
              </a:rPr>
              <a:t> x = 20;</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return f();</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a:t>
            </a: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linds(horizontal)">
                                      <p:cBhvr>
                                        <p:cTn id="25" dur="500"/>
                                        <p:tgtEl>
                                          <p:spTgt spid="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linds(horizontal)">
                                      <p:cBhvr>
                                        <p:cTn id="28" dur="500"/>
                                        <p:tgtEl>
                                          <p:spTgt spid="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blinds(horizontal)">
                                      <p:cBhvr>
                                        <p:cTn id="31" dur="500"/>
                                        <p:tgtEl>
                                          <p:spTgt spid="7">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blinds(horizontal)">
                                      <p:cBhvr>
                                        <p:cTn id="34" dur="500"/>
                                        <p:tgtEl>
                                          <p:spTgt spid="7">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blinds(horizontal)">
                                      <p:cBhvr>
                                        <p:cTn id="37" dur="500"/>
                                        <p:tgtEl>
                                          <p:spTgt spid="7">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blinds(horizontal)">
                                      <p:cBhvr>
                                        <p:cTn id="40" dur="500"/>
                                        <p:tgtEl>
                                          <p:spTgt spid="7">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blinds(horizontal)">
                                      <p:cBhvr>
                                        <p:cTn id="45" dur="500"/>
                                        <p:tgtEl>
                                          <p:spTgt spid="3">
                                            <p:txEl>
                                              <p:pRg st="1" end="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blinds(horizontal)">
                                      <p:cBhvr>
                                        <p:cTn id="48" dur="500"/>
                                        <p:tgtEl>
                                          <p:spTgt spid="3">
                                            <p:txEl>
                                              <p:pRg st="2" end="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blinds(horizontal)">
                                      <p:cBhvr>
                                        <p:cTn id="51" dur="500"/>
                                        <p:tgtEl>
                                          <p:spTgt spid="3">
                                            <p:txEl>
                                              <p:pRg st="3" end="3"/>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blinds(horizontal)">
                                      <p:cBhvr>
                                        <p:cTn id="54" dur="500"/>
                                        <p:tgtEl>
                                          <p:spTgt spid="3">
                                            <p:txEl>
                                              <p:pRg st="4" end="4"/>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blinds(horizontal)">
                                      <p:cBhvr>
                                        <p:cTn id="57" dur="500"/>
                                        <p:tgtEl>
                                          <p:spTgt spid="3">
                                            <p:txEl>
                                              <p:pRg st="5" end="5"/>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blinds(horizontal)">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box(in)">
                                      <p:cBhvr>
                                        <p:cTn id="65" dur="500"/>
                                        <p:tgtEl>
                                          <p:spTgt spid="3">
                                            <p:txEl>
                                              <p:pRg st="7" end="7"/>
                                            </p:txEl>
                                          </p:spTgt>
                                        </p:tgtEl>
                                      </p:cBhvr>
                                    </p:animEffect>
                                  </p:childTnLst>
                                </p:cTn>
                              </p:par>
                              <p:par>
                                <p:cTn id="66" presetID="4" presetClass="entr" presetSubtype="16" fill="hold"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box(in)">
                                      <p:cBhvr>
                                        <p:cTn id="6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
            <a:ext cx="8153400" cy="990600"/>
          </a:xfrm>
        </p:spPr>
        <p:txBody>
          <a:bodyPr/>
          <a:lstStyle/>
          <a:p>
            <a:r>
              <a:rPr lang="en-US" dirty="0"/>
              <a:t>Dynamic</a:t>
            </a:r>
            <a:r>
              <a:rPr lang="en-US" b="1" dirty="0"/>
              <a:t> </a:t>
            </a:r>
            <a:r>
              <a:rPr lang="en-US" dirty="0"/>
              <a:t>Scoping</a:t>
            </a:r>
          </a:p>
        </p:txBody>
      </p:sp>
      <p:sp>
        <p:nvSpPr>
          <p:cNvPr id="3" name="Content Placeholder 2"/>
          <p:cNvSpPr>
            <a:spLocks noGrp="1"/>
          </p:cNvSpPr>
          <p:nvPr>
            <p:ph sz="quarter" idx="1"/>
          </p:nvPr>
        </p:nvSpPr>
        <p:spPr/>
        <p:txBody>
          <a:bodyPr/>
          <a:lstStyle/>
          <a:p>
            <a:pPr algn="just"/>
            <a:r>
              <a:rPr lang="en-US" dirty="0"/>
              <a:t>With dynamic scope, a global identifier refers to the identifier associated with the most recent environment, and is uncommon in modern languages. </a:t>
            </a:r>
          </a:p>
          <a:p>
            <a:pPr algn="just"/>
            <a:r>
              <a:rPr lang="en-US" dirty="0"/>
              <a:t>In dynamic scoping the compiler first searches the current block and then successively all the calling functions.</a:t>
            </a:r>
          </a:p>
          <a:p>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6200"/>
            <a:ext cx="8153400" cy="990600"/>
          </a:xfrm>
        </p:spPr>
        <p:txBody>
          <a:bodyPr/>
          <a:lstStyle/>
          <a:p>
            <a:r>
              <a:rPr lang="en-US" dirty="0"/>
              <a:t>Dynamic Scoping Example</a:t>
            </a:r>
          </a:p>
        </p:txBody>
      </p:sp>
      <p:sp>
        <p:nvSpPr>
          <p:cNvPr id="3" name="Content Placeholder 2"/>
          <p:cNvSpPr>
            <a:spLocks noGrp="1"/>
          </p:cNvSpPr>
          <p:nvPr>
            <p:ph sz="quarter" idx="1"/>
          </p:nvPr>
        </p:nvSpPr>
        <p:spPr>
          <a:xfrm>
            <a:off x="0" y="1600200"/>
            <a:ext cx="4343400" cy="4495800"/>
          </a:xfrm>
        </p:spPr>
        <p:txBody>
          <a:bodyPr/>
          <a:lstStyle/>
          <a:p>
            <a:pPr>
              <a:buNone/>
            </a:pPr>
            <a:r>
              <a:rPr lang="en-US" sz="2000" dirty="0">
                <a:solidFill>
                  <a:srgbClr val="FF0000"/>
                </a:solidFill>
                <a:latin typeface="Arial" charset="0"/>
                <a:cs typeface="Arial" charset="0"/>
              </a:rPr>
              <a:t>/* Since dynamic scoping is very uncommon in the familiar languages, we consider the following pseudo code as our example. It prints 20 in a language that uses dynamic scoping.   */</a:t>
            </a:r>
          </a:p>
          <a:p>
            <a:pPr>
              <a:buNone/>
            </a:pPr>
            <a:r>
              <a:rPr lang="en-US" sz="2000" dirty="0">
                <a:solidFill>
                  <a:srgbClr val="FF0000"/>
                </a:solidFill>
                <a:latin typeface="Arial" charset="0"/>
                <a:cs typeface="Arial" charset="0"/>
              </a:rPr>
              <a:t> </a:t>
            </a:r>
            <a:r>
              <a:rPr lang="en-US" sz="2000" dirty="0" err="1">
                <a:latin typeface="Arial" charset="0"/>
                <a:cs typeface="Arial" charset="0"/>
              </a:rPr>
              <a:t>int</a:t>
            </a:r>
            <a:r>
              <a:rPr lang="en-US" sz="2000" dirty="0">
                <a:latin typeface="Arial" charset="0"/>
                <a:cs typeface="Arial" charset="0"/>
              </a:rPr>
              <a:t> x = 10;</a:t>
            </a:r>
          </a:p>
          <a:p>
            <a:pPr>
              <a:buNone/>
            </a:pPr>
            <a:r>
              <a:rPr lang="en-US" sz="2000" dirty="0">
                <a:latin typeface="Arial" charset="0"/>
                <a:cs typeface="Arial" charset="0"/>
              </a:rPr>
              <a:t> /* Called by g()*/</a:t>
            </a:r>
          </a:p>
          <a:p>
            <a:pPr>
              <a:buNone/>
            </a:pPr>
            <a:r>
              <a:rPr lang="en-US" sz="2000" dirty="0" err="1">
                <a:latin typeface="Arial" charset="0"/>
                <a:cs typeface="Arial" charset="0"/>
              </a:rPr>
              <a:t>int</a:t>
            </a:r>
            <a:r>
              <a:rPr lang="en-US" sz="2000" dirty="0">
                <a:latin typeface="Arial" charset="0"/>
                <a:cs typeface="Arial" charset="0"/>
              </a:rPr>
              <a:t> f(){</a:t>
            </a:r>
          </a:p>
          <a:p>
            <a:pPr>
              <a:buNone/>
            </a:pPr>
            <a:r>
              <a:rPr lang="en-US" sz="2000" dirty="0">
                <a:latin typeface="Arial" charset="0"/>
                <a:cs typeface="Arial" charset="0"/>
              </a:rPr>
              <a:t>   return x;</a:t>
            </a:r>
          </a:p>
          <a:p>
            <a:pPr>
              <a:buNone/>
            </a:pPr>
            <a:r>
              <a:rPr lang="en-US" sz="2000" dirty="0">
                <a:latin typeface="Arial" charset="0"/>
                <a:cs typeface="Arial" charset="0"/>
              </a:rPr>
              <a:t>}</a:t>
            </a:r>
          </a:p>
          <a:p>
            <a:pPr>
              <a:buNone/>
            </a:pPr>
            <a:r>
              <a:rPr lang="en-US" sz="2000" dirty="0">
                <a:solidFill>
                  <a:srgbClr val="FF0000"/>
                </a:solidFill>
                <a:latin typeface="Arial" charset="0"/>
                <a:cs typeface="Arial" charset="0"/>
              </a:rPr>
              <a:t>  </a:t>
            </a:r>
          </a:p>
          <a:p>
            <a:endParaRPr lang="en-US" dirty="0"/>
          </a:p>
        </p:txBody>
      </p:sp>
      <p:sp>
        <p:nvSpPr>
          <p:cNvPr id="7" name="Content Placeholder 2"/>
          <p:cNvSpPr txBox="1">
            <a:spLocks/>
          </p:cNvSpPr>
          <p:nvPr/>
        </p:nvSpPr>
        <p:spPr bwMode="auto">
          <a:xfrm>
            <a:off x="4572000" y="1752600"/>
            <a:ext cx="434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None/>
            </a:pPr>
            <a:r>
              <a:rPr lang="en-US" sz="2000" dirty="0">
                <a:solidFill>
                  <a:srgbClr val="FF0000"/>
                </a:solidFill>
              </a:rPr>
              <a:t>/* g() has its own variable named as x and calls f()*/</a:t>
            </a:r>
          </a:p>
          <a:p>
            <a:pPr>
              <a:buNone/>
            </a:pPr>
            <a:r>
              <a:rPr lang="en-US" sz="2000" dirty="0" err="1"/>
              <a:t>int</a:t>
            </a:r>
            <a:r>
              <a:rPr lang="en-US" sz="2000" dirty="0"/>
              <a:t> g(){</a:t>
            </a:r>
          </a:p>
          <a:p>
            <a:pPr>
              <a:buNone/>
            </a:pPr>
            <a:r>
              <a:rPr lang="en-US" sz="2000" dirty="0"/>
              <a:t>   </a:t>
            </a:r>
            <a:r>
              <a:rPr lang="en-US" sz="2000" dirty="0" err="1"/>
              <a:t>int</a:t>
            </a:r>
            <a:r>
              <a:rPr lang="en-US" sz="2000" dirty="0"/>
              <a:t> x = 20;</a:t>
            </a:r>
          </a:p>
          <a:p>
            <a:pPr>
              <a:buNone/>
            </a:pPr>
            <a:r>
              <a:rPr lang="en-US" sz="2000" dirty="0"/>
              <a:t>   return f();</a:t>
            </a:r>
          </a:p>
          <a:p>
            <a:pPr>
              <a:buNone/>
            </a:pPr>
            <a:r>
              <a:rPr lang="en-US" sz="2000" dirty="0"/>
              <a:t>} </a:t>
            </a:r>
          </a:p>
          <a:p>
            <a:pPr>
              <a:buNone/>
            </a:pPr>
            <a:r>
              <a:rPr lang="en-US" sz="2000" dirty="0"/>
              <a:t>main(){</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lang="en-US" sz="2000" dirty="0"/>
              <a:t>  </a:t>
            </a:r>
            <a:r>
              <a:rPr lang="en-US" sz="2000" dirty="0" err="1"/>
              <a:t>printf</a:t>
            </a:r>
            <a:r>
              <a:rPr lang="en-US" sz="2000" dirty="0"/>
              <a:t>(g());</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lang="en-US" sz="2000" dirty="0"/>
              <a:t>}</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lang="en-US" sz="2000" dirty="0">
                <a:solidFill>
                  <a:srgbClr val="FF0000"/>
                </a:solidFill>
              </a:rPr>
              <a:t>Output in a language that uses Dynamic Scoping :</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lang="en-US" sz="2000" dirty="0">
                <a:solidFill>
                  <a:srgbClr val="FF0000"/>
                </a:solidFill>
              </a:rPr>
              <a:t>              20</a:t>
            </a:r>
          </a:p>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blinds(horizontal)">
                                      <p:cBhvr>
                                        <p:cTn id="29" dur="500"/>
                                        <p:tgtEl>
                                          <p:spTgt spid="7">
                                            <p:txEl>
                                              <p:pRg st="0" end="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blinds(horizontal)">
                                      <p:cBhvr>
                                        <p:cTn id="32" dur="500"/>
                                        <p:tgtEl>
                                          <p:spTgt spid="7">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blinds(horizontal)">
                                      <p:cBhvr>
                                        <p:cTn id="35" dur="500"/>
                                        <p:tgtEl>
                                          <p:spTgt spid="7">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Effect transition="in" filter="blinds(horizontal)">
                                      <p:cBhvr>
                                        <p:cTn id="38" dur="500"/>
                                        <p:tgtEl>
                                          <p:spTgt spid="7">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Effect transition="in" filter="blinds(horizontal)">
                                      <p:cBhvr>
                                        <p:cTn id="41" dur="500"/>
                                        <p:tgtEl>
                                          <p:spTgt spid="7">
                                            <p:txEl>
                                              <p:pRg st="4" end="4"/>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blinds(horizontal)">
                                      <p:cBhvr>
                                        <p:cTn id="44" dur="500"/>
                                        <p:tgtEl>
                                          <p:spTgt spid="7">
                                            <p:txEl>
                                              <p:pRg st="5" end="5"/>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blinds(horizontal)">
                                      <p:cBhvr>
                                        <p:cTn id="47" dur="500"/>
                                        <p:tgtEl>
                                          <p:spTgt spid="7">
                                            <p:txEl>
                                              <p:pRg st="6" end="6"/>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animEffect transition="in" filter="blinds(horizontal)">
                                      <p:cBhvr>
                                        <p:cTn id="50" dur="500"/>
                                        <p:tgtEl>
                                          <p:spTgt spid="7">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Effect transition="in" filter="blinds(horizontal)">
                                      <p:cBhvr>
                                        <p:cTn id="55" dur="500"/>
                                        <p:tgtEl>
                                          <p:spTgt spid="7">
                                            <p:txEl>
                                              <p:pRg st="8" end="8"/>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7">
                                            <p:txEl>
                                              <p:pRg st="9" end="9"/>
                                            </p:txEl>
                                          </p:spTgt>
                                        </p:tgtEl>
                                        <p:attrNameLst>
                                          <p:attrName>style.visibility</p:attrName>
                                        </p:attrNameLst>
                                      </p:cBhvr>
                                      <p:to>
                                        <p:strVal val="visible"/>
                                      </p:to>
                                    </p:set>
                                    <p:animEffect transition="in" filter="blinds(horizontal)">
                                      <p:cBhvr>
                                        <p:cTn id="58"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609600" y="365126"/>
            <a:ext cx="7905751" cy="549275"/>
          </a:xfrm>
          <a:prstGeom prst="rect">
            <a:avLst/>
          </a:prstGeom>
        </p:spPr>
        <p:txBody>
          <a:bodyPr anchor="b"/>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400" dirty="0">
                <a:solidFill>
                  <a:schemeClr val="tx2"/>
                </a:solidFill>
              </a:rPr>
              <a:t>Introduction to Structures</a:t>
            </a:r>
          </a:p>
        </p:txBody>
      </p:sp>
      <p:sp>
        <p:nvSpPr>
          <p:cNvPr id="23559" name="Content Placeholder 2"/>
          <p:cNvSpPr>
            <a:spLocks noGrp="1"/>
          </p:cNvSpPr>
          <p:nvPr>
            <p:ph idx="1"/>
          </p:nvPr>
        </p:nvSpPr>
        <p:spPr>
          <a:xfrm>
            <a:off x="146448" y="1447800"/>
            <a:ext cx="8540352" cy="5257800"/>
          </a:xfrm>
        </p:spPr>
        <p:txBody>
          <a:bodyPr/>
          <a:lstStyle/>
          <a:p>
            <a:pPr eaLnBrk="1" hangingPunct="1"/>
            <a:r>
              <a:rPr lang="en-US" sz="2800" dirty="0"/>
              <a:t>A structure contains a number of data types grouped together. </a:t>
            </a:r>
          </a:p>
          <a:p>
            <a:pPr eaLnBrk="1" hangingPunct="1"/>
            <a:r>
              <a:rPr lang="en-US" sz="2800" dirty="0"/>
              <a:t>These data types may or may not be of the same type. </a:t>
            </a:r>
          </a:p>
          <a:p>
            <a:pPr eaLnBrk="1" hangingPunct="1"/>
            <a:r>
              <a:rPr lang="en-US" sz="2800" dirty="0"/>
              <a:t>The following example illustrates the use of this data type. </a:t>
            </a:r>
          </a:p>
          <a:p>
            <a:pPr marL="457200" lvl="1" indent="0" eaLnBrk="1" hangingPunct="1">
              <a:buFont typeface="Calibri" pitchFamily="34" charset="0"/>
              <a:buNone/>
            </a:pPr>
            <a:r>
              <a:rPr lang="en-US" sz="2000" b="1" dirty="0" err="1"/>
              <a:t>struct</a:t>
            </a:r>
            <a:r>
              <a:rPr lang="en-US" sz="2000" b="1" dirty="0"/>
              <a:t> book </a:t>
            </a:r>
          </a:p>
          <a:p>
            <a:pPr marL="457200" lvl="1" indent="0" eaLnBrk="1" hangingPunct="1">
              <a:buFont typeface="Calibri" pitchFamily="34" charset="0"/>
              <a:buNone/>
            </a:pPr>
            <a:r>
              <a:rPr lang="en-US" sz="2000" b="1" dirty="0"/>
              <a:t>{ </a:t>
            </a:r>
          </a:p>
          <a:p>
            <a:pPr marL="457200" lvl="1" indent="0" eaLnBrk="1" hangingPunct="1">
              <a:buFont typeface="Calibri" pitchFamily="34" charset="0"/>
              <a:buNone/>
            </a:pPr>
            <a:r>
              <a:rPr lang="en-US" sz="2000" b="1" dirty="0"/>
              <a:t>	char name ; </a:t>
            </a:r>
          </a:p>
          <a:p>
            <a:pPr marL="457200" lvl="1" indent="0" eaLnBrk="1" hangingPunct="1">
              <a:buFont typeface="Calibri" pitchFamily="34" charset="0"/>
              <a:buNone/>
            </a:pPr>
            <a:r>
              <a:rPr lang="en-US" sz="2000" b="1" dirty="0"/>
              <a:t>	float price ; </a:t>
            </a:r>
          </a:p>
          <a:p>
            <a:pPr marL="457200" lvl="1" indent="0" eaLnBrk="1" hangingPunct="1">
              <a:buFont typeface="Calibri" pitchFamily="34" charset="0"/>
              <a:buNone/>
            </a:pPr>
            <a:r>
              <a:rPr lang="en-US" sz="2000" b="1" dirty="0"/>
              <a:t>	</a:t>
            </a:r>
            <a:r>
              <a:rPr lang="en-US" sz="2000" b="1" dirty="0" err="1"/>
              <a:t>int</a:t>
            </a:r>
            <a:r>
              <a:rPr lang="en-US" sz="2000" b="1" dirty="0"/>
              <a:t> pages ; </a:t>
            </a:r>
          </a:p>
          <a:p>
            <a:pPr marL="457200" lvl="1" indent="0" eaLnBrk="1" hangingPunct="1">
              <a:buFont typeface="Calibri" pitchFamily="34" charset="0"/>
              <a:buNone/>
            </a:pPr>
            <a:r>
              <a:rPr lang="en-US" sz="2000" b="1" dirty="0"/>
              <a:t>} ; </a:t>
            </a:r>
          </a:p>
          <a:p>
            <a:pPr marL="457200" lvl="1" indent="0" eaLnBrk="1" hangingPunct="1">
              <a:buFont typeface="Calibri" pitchFamily="34" charset="0"/>
              <a:buNone/>
            </a:pPr>
            <a:r>
              <a:rPr lang="en-US" sz="2000" b="1" dirty="0" err="1"/>
              <a:t>struct</a:t>
            </a:r>
            <a:r>
              <a:rPr lang="en-US" sz="2000" b="1" dirty="0"/>
              <a:t> book b1, b2, b3 ; </a:t>
            </a:r>
          </a:p>
        </p:txBody>
      </p:sp>
      <p:sp>
        <p:nvSpPr>
          <p:cNvPr id="26" name="Line Callout 1 25"/>
          <p:cNvSpPr/>
          <p:nvPr/>
        </p:nvSpPr>
        <p:spPr>
          <a:xfrm>
            <a:off x="3764757" y="3505200"/>
            <a:ext cx="4455319" cy="1371600"/>
          </a:xfrm>
          <a:prstGeom prst="borderCallout1">
            <a:avLst>
              <a:gd name="adj1" fmla="val 19918"/>
              <a:gd name="adj2" fmla="val -2560"/>
              <a:gd name="adj3" fmla="val 36613"/>
              <a:gd name="adj4" fmla="val -40864"/>
            </a:avLst>
          </a:prstGeom>
        </p:spPr>
        <p:style>
          <a:lnRef idx="2">
            <a:schemeClr val="accent6"/>
          </a:lnRef>
          <a:fillRef idx="1">
            <a:schemeClr val="lt1"/>
          </a:fillRef>
          <a:effectRef idx="0">
            <a:schemeClr val="accent6"/>
          </a:effectRef>
          <a:fontRef idx="minor">
            <a:schemeClr val="dk1"/>
          </a:fontRef>
        </p:style>
        <p:txBody>
          <a:bodyPr anchor="ctr"/>
          <a:lstStyle/>
          <a:p>
            <a:pPr fontAlgn="auto">
              <a:spcBef>
                <a:spcPts val="0"/>
              </a:spcBef>
              <a:spcAft>
                <a:spcPts val="0"/>
              </a:spcAft>
              <a:defRPr/>
            </a:pPr>
            <a:r>
              <a:rPr lang="en-US" dirty="0"/>
              <a:t>This statement defines a new data type called </a:t>
            </a:r>
            <a:r>
              <a:rPr lang="en-US" b="1" dirty="0" err="1"/>
              <a:t>struct</a:t>
            </a:r>
            <a:r>
              <a:rPr lang="en-US" b="1" dirty="0"/>
              <a:t> book</a:t>
            </a:r>
            <a:r>
              <a:rPr lang="en-US" dirty="0"/>
              <a:t>. Each variable of this data type will consist of a character variable called </a:t>
            </a:r>
            <a:r>
              <a:rPr lang="en-US" b="1" dirty="0"/>
              <a:t>name</a:t>
            </a:r>
            <a:r>
              <a:rPr lang="en-US" dirty="0"/>
              <a:t>, a float variable called </a:t>
            </a:r>
            <a:r>
              <a:rPr lang="en-US" b="1" dirty="0"/>
              <a:t>price </a:t>
            </a:r>
            <a:r>
              <a:rPr lang="en-US" dirty="0"/>
              <a:t>and an integer variable called </a:t>
            </a:r>
            <a:r>
              <a:rPr lang="en-US" b="1" dirty="0"/>
              <a:t>pages</a:t>
            </a:r>
            <a:r>
              <a:rPr lang="en-US" dirty="0"/>
              <a:t>. </a:t>
            </a:r>
          </a:p>
        </p:txBody>
      </p:sp>
      <p:sp>
        <p:nvSpPr>
          <p:cNvPr id="27" name="Line Callout 1 26"/>
          <p:cNvSpPr/>
          <p:nvPr/>
        </p:nvSpPr>
        <p:spPr>
          <a:xfrm>
            <a:off x="3764757" y="4927600"/>
            <a:ext cx="4455319" cy="1473200"/>
          </a:xfrm>
          <a:prstGeom prst="borderCallout1">
            <a:avLst>
              <a:gd name="adj1" fmla="val 18750"/>
              <a:gd name="adj2" fmla="val -3041"/>
              <a:gd name="adj3" fmla="val 81933"/>
              <a:gd name="adj4" fmla="val -16429"/>
            </a:avLst>
          </a:prstGeom>
        </p:spPr>
        <p:style>
          <a:lnRef idx="2">
            <a:schemeClr val="accent6"/>
          </a:lnRef>
          <a:fillRef idx="1">
            <a:schemeClr val="lt1"/>
          </a:fillRef>
          <a:effectRef idx="0">
            <a:schemeClr val="accent6"/>
          </a:effectRef>
          <a:fontRef idx="minor">
            <a:schemeClr val="dk1"/>
          </a:fontRef>
        </p:style>
        <p:txBody>
          <a:bodyPr anchor="ctr"/>
          <a:lstStyle/>
          <a:p>
            <a:pPr fontAlgn="auto">
              <a:spcBef>
                <a:spcPts val="0"/>
              </a:spcBef>
              <a:spcAft>
                <a:spcPts val="0"/>
              </a:spcAft>
              <a:defRPr/>
            </a:pPr>
            <a:r>
              <a:rPr lang="en-US" dirty="0"/>
              <a:t>Once the new structure data type has been defined one or more variables can be declared to be of that type. </a:t>
            </a:r>
          </a:p>
          <a:p>
            <a:pPr fontAlgn="auto">
              <a:spcBef>
                <a:spcPts val="0"/>
              </a:spcBef>
              <a:spcAft>
                <a:spcPts val="0"/>
              </a:spcAft>
              <a:defRPr/>
            </a:pPr>
            <a:r>
              <a:rPr lang="en-US" dirty="0"/>
              <a:t>The variables </a:t>
            </a:r>
            <a:r>
              <a:rPr lang="en-US" b="1" dirty="0"/>
              <a:t>b1</a:t>
            </a:r>
            <a:r>
              <a:rPr lang="en-US" dirty="0"/>
              <a:t>, </a:t>
            </a:r>
            <a:r>
              <a:rPr lang="en-US" b="1" dirty="0"/>
              <a:t>b2</a:t>
            </a:r>
            <a:r>
              <a:rPr lang="en-US" dirty="0"/>
              <a:t>, </a:t>
            </a:r>
            <a:r>
              <a:rPr lang="en-US" b="1" dirty="0"/>
              <a:t>b3 </a:t>
            </a:r>
            <a:r>
              <a:rPr lang="en-US" dirty="0"/>
              <a:t>can be declared to be of the type </a:t>
            </a:r>
            <a:r>
              <a:rPr lang="en-US" b="1" dirty="0" err="1"/>
              <a:t>struct</a:t>
            </a:r>
            <a:r>
              <a:rPr lang="en-US" b="1" dirty="0"/>
              <a:t> book</a:t>
            </a:r>
            <a:r>
              <a:rPr lang="en-US" dirty="0"/>
              <a:t>, </a:t>
            </a:r>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9">
                                            <p:txEl>
                                              <p:pRg st="0" end="0"/>
                                            </p:txEl>
                                          </p:spTgt>
                                        </p:tgtEl>
                                        <p:attrNameLst>
                                          <p:attrName>style.visibility</p:attrName>
                                        </p:attrNameLst>
                                      </p:cBhvr>
                                      <p:to>
                                        <p:strVal val="visible"/>
                                      </p:to>
                                    </p:set>
                                    <p:animEffect transition="in" filter="blinds(horizontal)">
                                      <p:cBhvr>
                                        <p:cTn id="7" dur="500"/>
                                        <p:tgtEl>
                                          <p:spTgt spid="235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9">
                                            <p:txEl>
                                              <p:pRg st="1" end="1"/>
                                            </p:txEl>
                                          </p:spTgt>
                                        </p:tgtEl>
                                        <p:attrNameLst>
                                          <p:attrName>style.visibility</p:attrName>
                                        </p:attrNameLst>
                                      </p:cBhvr>
                                      <p:to>
                                        <p:strVal val="visible"/>
                                      </p:to>
                                    </p:set>
                                    <p:animEffect transition="in" filter="blinds(horizontal)">
                                      <p:cBhvr>
                                        <p:cTn id="10" dur="500"/>
                                        <p:tgtEl>
                                          <p:spTgt spid="235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9">
                                            <p:txEl>
                                              <p:pRg st="2" end="2"/>
                                            </p:txEl>
                                          </p:spTgt>
                                        </p:tgtEl>
                                        <p:attrNameLst>
                                          <p:attrName>style.visibility</p:attrName>
                                        </p:attrNameLst>
                                      </p:cBhvr>
                                      <p:to>
                                        <p:strVal val="visible"/>
                                      </p:to>
                                    </p:set>
                                    <p:animEffect transition="in" filter="blinds(horizontal)">
                                      <p:cBhvr>
                                        <p:cTn id="13" dur="500"/>
                                        <p:tgtEl>
                                          <p:spTgt spid="235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559">
                                            <p:txEl>
                                              <p:pRg st="3" end="3"/>
                                            </p:txEl>
                                          </p:spTgt>
                                        </p:tgtEl>
                                        <p:attrNameLst>
                                          <p:attrName>style.visibility</p:attrName>
                                        </p:attrNameLst>
                                      </p:cBhvr>
                                      <p:to>
                                        <p:strVal val="visible"/>
                                      </p:to>
                                    </p:set>
                                    <p:animEffect transition="in" filter="blinds(horizontal)">
                                      <p:cBhvr>
                                        <p:cTn id="18" dur="500"/>
                                        <p:tgtEl>
                                          <p:spTgt spid="2355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559">
                                            <p:txEl>
                                              <p:pRg st="4" end="4"/>
                                            </p:txEl>
                                          </p:spTgt>
                                        </p:tgtEl>
                                        <p:attrNameLst>
                                          <p:attrName>style.visibility</p:attrName>
                                        </p:attrNameLst>
                                      </p:cBhvr>
                                      <p:to>
                                        <p:strVal val="visible"/>
                                      </p:to>
                                    </p:set>
                                    <p:animEffect transition="in" filter="blinds(horizontal)">
                                      <p:cBhvr>
                                        <p:cTn id="21" dur="500"/>
                                        <p:tgtEl>
                                          <p:spTgt spid="2355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559">
                                            <p:txEl>
                                              <p:pRg st="5" end="5"/>
                                            </p:txEl>
                                          </p:spTgt>
                                        </p:tgtEl>
                                        <p:attrNameLst>
                                          <p:attrName>style.visibility</p:attrName>
                                        </p:attrNameLst>
                                      </p:cBhvr>
                                      <p:to>
                                        <p:strVal val="visible"/>
                                      </p:to>
                                    </p:set>
                                    <p:animEffect transition="in" filter="blinds(horizontal)">
                                      <p:cBhvr>
                                        <p:cTn id="24" dur="500"/>
                                        <p:tgtEl>
                                          <p:spTgt spid="2355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3559">
                                            <p:txEl>
                                              <p:pRg st="6" end="6"/>
                                            </p:txEl>
                                          </p:spTgt>
                                        </p:tgtEl>
                                        <p:attrNameLst>
                                          <p:attrName>style.visibility</p:attrName>
                                        </p:attrNameLst>
                                      </p:cBhvr>
                                      <p:to>
                                        <p:strVal val="visible"/>
                                      </p:to>
                                    </p:set>
                                    <p:animEffect transition="in" filter="blinds(horizontal)">
                                      <p:cBhvr>
                                        <p:cTn id="27" dur="500"/>
                                        <p:tgtEl>
                                          <p:spTgt spid="23559">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3559">
                                            <p:txEl>
                                              <p:pRg st="7" end="7"/>
                                            </p:txEl>
                                          </p:spTgt>
                                        </p:tgtEl>
                                        <p:attrNameLst>
                                          <p:attrName>style.visibility</p:attrName>
                                        </p:attrNameLst>
                                      </p:cBhvr>
                                      <p:to>
                                        <p:strVal val="visible"/>
                                      </p:to>
                                    </p:set>
                                    <p:animEffect transition="in" filter="blinds(horizontal)">
                                      <p:cBhvr>
                                        <p:cTn id="30" dur="500"/>
                                        <p:tgtEl>
                                          <p:spTgt spid="23559">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3559">
                                            <p:txEl>
                                              <p:pRg st="8" end="8"/>
                                            </p:txEl>
                                          </p:spTgt>
                                        </p:tgtEl>
                                        <p:attrNameLst>
                                          <p:attrName>style.visibility</p:attrName>
                                        </p:attrNameLst>
                                      </p:cBhvr>
                                      <p:to>
                                        <p:strVal val="visible"/>
                                      </p:to>
                                    </p:set>
                                    <p:animEffect transition="in" filter="blinds(horizontal)">
                                      <p:cBhvr>
                                        <p:cTn id="33" dur="500"/>
                                        <p:tgtEl>
                                          <p:spTgt spid="23559">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3559">
                                            <p:txEl>
                                              <p:pRg st="9" end="9"/>
                                            </p:txEl>
                                          </p:spTgt>
                                        </p:tgtEl>
                                        <p:attrNameLst>
                                          <p:attrName>style.visibility</p:attrName>
                                        </p:attrNameLst>
                                      </p:cBhvr>
                                      <p:to>
                                        <p:strVal val="visible"/>
                                      </p:to>
                                    </p:set>
                                    <p:animEffect transition="in" filter="blinds(horizontal)">
                                      <p:cBhvr>
                                        <p:cTn id="36" dur="500"/>
                                        <p:tgtEl>
                                          <p:spTgt spid="23559">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ox(in)">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ox(in)">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632"/>
            <a:ext cx="7543800" cy="968440"/>
          </a:xfrm>
        </p:spPr>
        <p:txBody>
          <a:bodyPr/>
          <a:lstStyle/>
          <a:p>
            <a:r>
              <a:rPr lang="en-US" dirty="0"/>
              <a:t>Types of Functions</a:t>
            </a:r>
          </a:p>
        </p:txBody>
      </p:sp>
      <p:sp>
        <p:nvSpPr>
          <p:cNvPr id="3" name="Content Placeholder 2"/>
          <p:cNvSpPr>
            <a:spLocks noGrp="1"/>
          </p:cNvSpPr>
          <p:nvPr>
            <p:ph sz="quarter" idx="1"/>
          </p:nvPr>
        </p:nvSpPr>
        <p:spPr>
          <a:xfrm>
            <a:off x="822960" y="1676400"/>
            <a:ext cx="7543800" cy="4192694"/>
          </a:xfrm>
        </p:spPr>
        <p:txBody>
          <a:bodyPr>
            <a:normAutofit lnSpcReduction="10000"/>
          </a:bodyPr>
          <a:lstStyle/>
          <a:p>
            <a:pPr marL="425196" indent="-342900">
              <a:spcAft>
                <a:spcPts val="0"/>
              </a:spcAft>
              <a:buFont typeface="Wingdings" pitchFamily="2" charset="2"/>
              <a:buChar char="Ø"/>
              <a:defRPr/>
            </a:pPr>
            <a:endParaRPr lang="en-US" sz="2400" b="1" dirty="0">
              <a:solidFill>
                <a:srgbClr val="CC00FF"/>
              </a:solidFill>
              <a:latin typeface="Times New Roman" pitchFamily="18" charset="0"/>
              <a:cs typeface="Times New Roman" pitchFamily="18" charset="0"/>
            </a:endParaRPr>
          </a:p>
          <a:p>
            <a:pPr marL="425196" indent="-342900">
              <a:spcAft>
                <a:spcPts val="0"/>
              </a:spcAft>
              <a:defRPr/>
            </a:pPr>
            <a:r>
              <a:rPr lang="en-US" altLang="en-US" sz="2600" dirty="0"/>
              <a:t>Library Functions</a:t>
            </a:r>
          </a:p>
          <a:p>
            <a:pPr marL="745236" lvl="1" indent="-342900">
              <a:spcAft>
                <a:spcPts val="0"/>
              </a:spcAft>
              <a:defRPr/>
            </a:pPr>
            <a:r>
              <a:rPr lang="en-US" altLang="en-US" dirty="0"/>
              <a:t>They are in-built functions of ‘C’ library. These are already defined in header files.</a:t>
            </a:r>
          </a:p>
          <a:p>
            <a:pPr marL="745236" lvl="1" indent="-342900">
              <a:spcAft>
                <a:spcPts val="0"/>
              </a:spcAft>
              <a:defRPr/>
            </a:pPr>
            <a:r>
              <a:rPr lang="en-US" altLang="en-US" dirty="0" err="1"/>
              <a:t>Eg</a:t>
            </a:r>
            <a:r>
              <a:rPr lang="en-US" altLang="en-US" dirty="0"/>
              <a:t>. </a:t>
            </a:r>
            <a:r>
              <a:rPr lang="en-US" altLang="en-US" dirty="0" err="1"/>
              <a:t>printf</a:t>
            </a:r>
            <a:r>
              <a:rPr lang="en-US" altLang="en-US" dirty="0"/>
              <a:t>(); Defined in </a:t>
            </a:r>
            <a:r>
              <a:rPr lang="en-US" altLang="en-US" dirty="0" err="1"/>
              <a:t>stdio.h</a:t>
            </a:r>
            <a:endParaRPr lang="en-US" altLang="en-US" dirty="0"/>
          </a:p>
          <a:p>
            <a:pPr marL="640080" lvl="1" indent="-237744">
              <a:spcAft>
                <a:spcPts val="0"/>
              </a:spcAft>
              <a:buNone/>
              <a:defRPr/>
            </a:pPr>
            <a:r>
              <a:rPr lang="en-US" altLang="en-US" dirty="0"/>
              <a:t>         </a:t>
            </a:r>
            <a:r>
              <a:rPr lang="en-US" altLang="en-US" dirty="0" err="1"/>
              <a:t>strlen</a:t>
            </a:r>
            <a:r>
              <a:rPr lang="en-US" altLang="en-US" dirty="0"/>
              <a:t>(); Defined in </a:t>
            </a:r>
            <a:r>
              <a:rPr lang="en-US" altLang="en-US" dirty="0" err="1"/>
              <a:t>string.h</a:t>
            </a:r>
            <a:endParaRPr lang="en-US" altLang="en-US" dirty="0"/>
          </a:p>
          <a:p>
            <a:pPr marL="425196" indent="-342900">
              <a:spcAft>
                <a:spcPts val="0"/>
              </a:spcAft>
              <a:defRPr/>
            </a:pPr>
            <a:r>
              <a:rPr lang="en-US" altLang="en-US" sz="2600" dirty="0"/>
              <a:t>User Defined Functions</a:t>
            </a:r>
          </a:p>
          <a:p>
            <a:pPr marL="745236" lvl="1" indent="-342900">
              <a:spcAft>
                <a:spcPts val="0"/>
              </a:spcAft>
              <a:defRPr/>
            </a:pPr>
            <a:r>
              <a:rPr lang="en-US" altLang="en-US" dirty="0"/>
              <a:t>Programmer creates his own functions to perform some task</a:t>
            </a:r>
          </a:p>
          <a:p>
            <a:pPr marL="745236" lvl="1" indent="-342900">
              <a:spcAft>
                <a:spcPts val="0"/>
              </a:spcAft>
              <a:defRPr/>
            </a:pPr>
            <a:r>
              <a:rPr lang="en-US" altLang="en-US" dirty="0" err="1"/>
              <a:t>Eg</a:t>
            </a:r>
            <a:r>
              <a:rPr lang="en-US" altLang="en-US" dirty="0"/>
              <a:t>. add()</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a:t>
            </a:fld>
            <a:endParaRPr lang="en-US"/>
          </a:p>
        </p:txBody>
      </p:sp>
    </p:spTree>
    <p:extLst>
      <p:ext uri="{BB962C8B-B14F-4D97-AF65-F5344CB8AC3E}">
        <p14:creationId xmlns:p14="http://schemas.microsoft.com/office/powerpoint/2010/main" val="303322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ox(in)">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46448" y="1435100"/>
            <a:ext cx="4196952" cy="5422900"/>
          </a:xfrm>
        </p:spPr>
        <p:txBody>
          <a:bodyPr rtlCol="0">
            <a:normAutofit/>
          </a:bodyPr>
          <a:lstStyle/>
          <a:p>
            <a:pPr marL="91440" indent="-91440" eaLnBrk="1" fontAlgn="auto" hangingPunct="1">
              <a:buNone/>
              <a:defRPr/>
            </a:pPr>
            <a:r>
              <a:rPr lang="en-US" b="1" dirty="0">
                <a:solidFill>
                  <a:srgbClr val="002060"/>
                </a:solidFill>
              </a:rPr>
              <a:t> We can combine the declaration of the structure type and the structure variables in one statement.</a:t>
            </a:r>
          </a:p>
          <a:p>
            <a:pPr marL="457200" lvl="1" indent="0" eaLnBrk="1" fontAlgn="auto" hangingPunct="1">
              <a:buFont typeface="Calibri" pitchFamily="34" charset="0"/>
              <a:buNone/>
              <a:defRPr/>
            </a:pPr>
            <a:r>
              <a:rPr lang="en-US" sz="2000" b="1" dirty="0">
                <a:solidFill>
                  <a:srgbClr val="7030A0"/>
                </a:solidFill>
              </a:rPr>
              <a:t> </a:t>
            </a:r>
            <a:r>
              <a:rPr lang="en-US" sz="2000" b="1" dirty="0" err="1">
                <a:solidFill>
                  <a:srgbClr val="7030A0"/>
                </a:solidFill>
              </a:rPr>
              <a:t>struct</a:t>
            </a:r>
            <a:r>
              <a:rPr lang="en-US" sz="2000" b="1" dirty="0">
                <a:solidFill>
                  <a:srgbClr val="7030A0"/>
                </a:solidFill>
              </a:rPr>
              <a:t> book </a:t>
            </a:r>
          </a:p>
          <a:p>
            <a:pPr marL="457200" lvl="1" indent="0" eaLnBrk="1" fontAlgn="auto" hangingPunct="1">
              <a:buFont typeface="Calibri" pitchFamily="34" charset="0"/>
              <a:buNone/>
              <a:defRPr/>
            </a:pPr>
            <a:r>
              <a:rPr lang="en-US" sz="2000" b="1" dirty="0">
                <a:solidFill>
                  <a:schemeClr val="tx1">
                    <a:lumMod val="75000"/>
                    <a:lumOff val="25000"/>
                  </a:schemeClr>
                </a:solidFill>
              </a:rPr>
              <a:t> { </a:t>
            </a:r>
          </a:p>
          <a:p>
            <a:pPr marL="457200" lvl="1" indent="0" eaLnBrk="1" fontAlgn="auto" hangingPunct="1">
              <a:buFont typeface="Calibri" pitchFamily="34" charset="0"/>
              <a:buNone/>
              <a:defRPr/>
            </a:pPr>
            <a:r>
              <a:rPr lang="en-US" sz="2000" b="1" dirty="0">
                <a:solidFill>
                  <a:schemeClr val="tx1">
                    <a:lumMod val="75000"/>
                    <a:lumOff val="25000"/>
                  </a:schemeClr>
                </a:solidFill>
              </a:rPr>
              <a:t>   	   </a:t>
            </a:r>
            <a:r>
              <a:rPr lang="en-US" sz="2000" b="1" dirty="0">
                <a:solidFill>
                  <a:srgbClr val="002060"/>
                </a:solidFill>
              </a:rPr>
              <a:t>char name ; </a:t>
            </a:r>
          </a:p>
          <a:p>
            <a:pPr marL="457200" lvl="1" indent="0" eaLnBrk="1" fontAlgn="auto" hangingPunct="1">
              <a:buFont typeface="Calibri" pitchFamily="34" charset="0"/>
              <a:buNone/>
              <a:defRPr/>
            </a:pPr>
            <a:r>
              <a:rPr lang="en-US" sz="2000" b="1" dirty="0">
                <a:solidFill>
                  <a:srgbClr val="002060"/>
                </a:solidFill>
              </a:rPr>
              <a:t>	   float price ; </a:t>
            </a:r>
          </a:p>
          <a:p>
            <a:pPr marL="457200" lvl="1" indent="0" eaLnBrk="1" fontAlgn="auto" hangingPunct="1">
              <a:buFont typeface="Calibri" pitchFamily="34" charset="0"/>
              <a:buNone/>
              <a:defRPr/>
            </a:pPr>
            <a:r>
              <a:rPr lang="en-US" sz="2000" b="1" dirty="0">
                <a:solidFill>
                  <a:srgbClr val="002060"/>
                </a:solidFill>
              </a:rPr>
              <a:t>	   </a:t>
            </a:r>
            <a:r>
              <a:rPr lang="en-US" sz="2000" b="1" dirty="0" err="1">
                <a:solidFill>
                  <a:srgbClr val="002060"/>
                </a:solidFill>
              </a:rPr>
              <a:t>int</a:t>
            </a:r>
            <a:r>
              <a:rPr lang="en-US" sz="2000" b="1" dirty="0">
                <a:solidFill>
                  <a:srgbClr val="002060"/>
                </a:solidFill>
              </a:rPr>
              <a:t> pages ; </a:t>
            </a:r>
          </a:p>
          <a:p>
            <a:pPr marL="457200" lvl="1" indent="0" eaLnBrk="1" fontAlgn="auto" hangingPunct="1">
              <a:buFont typeface="Calibri" pitchFamily="34" charset="0"/>
              <a:buNone/>
              <a:defRPr/>
            </a:pPr>
            <a:r>
              <a:rPr lang="en-US" sz="2000" b="1" dirty="0">
                <a:solidFill>
                  <a:schemeClr val="tx1">
                    <a:lumMod val="75000"/>
                    <a:lumOff val="25000"/>
                  </a:schemeClr>
                </a:solidFill>
              </a:rPr>
              <a:t> } </a:t>
            </a:r>
            <a:r>
              <a:rPr lang="en-US" sz="2000" b="1" dirty="0">
                <a:solidFill>
                  <a:srgbClr val="C00000"/>
                </a:solidFill>
              </a:rPr>
              <a:t>b1, b2, b3 </a:t>
            </a:r>
            <a:r>
              <a:rPr lang="en-US" sz="2000" b="1" dirty="0">
                <a:solidFill>
                  <a:schemeClr val="tx1">
                    <a:lumMod val="75000"/>
                    <a:lumOff val="25000"/>
                  </a:schemeClr>
                </a:solidFill>
              </a:rPr>
              <a:t>; </a:t>
            </a:r>
          </a:p>
          <a:p>
            <a:pPr marL="91440" indent="-91440" eaLnBrk="1" fontAlgn="auto" hangingPunct="1">
              <a:defRPr/>
            </a:pPr>
            <a:endParaRPr lang="en-US" sz="1800" b="1" dirty="0">
              <a:solidFill>
                <a:srgbClr val="002060"/>
              </a:solidFill>
            </a:endParaRPr>
          </a:p>
        </p:txBody>
      </p:sp>
      <p:sp>
        <p:nvSpPr>
          <p:cNvPr id="24583" name="Title 1"/>
          <p:cNvSpPr txBox="1">
            <a:spLocks/>
          </p:cNvSpPr>
          <p:nvPr/>
        </p:nvSpPr>
        <p:spPr bwMode="auto">
          <a:xfrm>
            <a:off x="628650" y="365126"/>
            <a:ext cx="7886700" cy="549275"/>
          </a:xfrm>
          <a:prstGeom prst="rect">
            <a:avLst/>
          </a:prstGeom>
          <a:noFill/>
          <a:ln w="9525">
            <a:noFill/>
            <a:miter lim="800000"/>
            <a:headEnd/>
            <a:tailEnd/>
          </a:ln>
        </p:spPr>
        <p:txBody>
          <a:bodyPr anchor="ctr"/>
          <a:lstStyle/>
          <a:p>
            <a:pPr fontAlgn="auto">
              <a:lnSpc>
                <a:spcPct val="85000"/>
              </a:lnSpc>
              <a:spcAft>
                <a:spcPts val="0"/>
              </a:spcAft>
              <a:defRPr/>
            </a:pPr>
            <a:r>
              <a:rPr lang="en-US" sz="4400" spc="-50" dirty="0">
                <a:solidFill>
                  <a:schemeClr val="tx2"/>
                </a:solidFill>
                <a:latin typeface="+mj-lt"/>
                <a:ea typeface="+mj-ea"/>
                <a:cs typeface="+mj-cs"/>
              </a:rPr>
              <a:t>Continue….</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40</a:t>
            </a:fld>
            <a:endParaRPr lang="en-US"/>
          </a:p>
        </p:txBody>
      </p:sp>
      <p:sp>
        <p:nvSpPr>
          <p:cNvPr id="5" name="Content Placeholder 2"/>
          <p:cNvSpPr txBox="1">
            <a:spLocks/>
          </p:cNvSpPr>
          <p:nvPr/>
        </p:nvSpPr>
        <p:spPr bwMode="auto">
          <a:xfrm>
            <a:off x="4495800" y="1447800"/>
            <a:ext cx="4648200"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91440" marR="0" lvl="0" indent="-91440" algn="l" defTabSz="914400" rtl="0" eaLnBrk="1" fontAlgn="auto" latinLnBrk="0" hangingPunct="1">
              <a:lnSpc>
                <a:spcPct val="100000"/>
              </a:lnSpc>
              <a:spcBef>
                <a:spcPts val="700"/>
              </a:spcBef>
              <a:spcAft>
                <a:spcPct val="0"/>
              </a:spcAft>
              <a:buClr>
                <a:schemeClr val="accent2"/>
              </a:buClr>
              <a:buSzPct val="60000"/>
              <a:tabLst/>
              <a:defRPr/>
            </a:pPr>
            <a:r>
              <a:rPr kumimoji="0" lang="en-US" sz="2900" b="1" i="0" u="none" strike="noStrike" kern="1200" cap="none" spc="0" normalizeH="0" baseline="0" noProof="0" dirty="0">
                <a:ln>
                  <a:noFill/>
                </a:ln>
                <a:solidFill>
                  <a:srgbClr val="002060"/>
                </a:solidFill>
                <a:effectLst/>
                <a:uLnTx/>
                <a:uFillTx/>
                <a:latin typeface="+mn-lt"/>
                <a:ea typeface="+mn-ea"/>
                <a:cs typeface="+mn-cs"/>
              </a:rPr>
              <a:t> Like primary variables and arrays, structure variables can also be initialized where they are declared. </a:t>
            </a:r>
            <a:r>
              <a:rPr kumimoji="0" lang="en-US" sz="2000" b="1" i="0" u="none" strike="noStrike" kern="1200" cap="none" spc="0" normalizeH="0" baseline="0" noProof="0" dirty="0" err="1">
                <a:ln>
                  <a:noFill/>
                </a:ln>
                <a:solidFill>
                  <a:srgbClr val="7030A0"/>
                </a:solidFill>
                <a:effectLst/>
                <a:uLnTx/>
                <a:uFillTx/>
                <a:latin typeface="+mn-lt"/>
                <a:ea typeface="+mn-ea"/>
                <a:cs typeface="+mn-cs"/>
              </a:rPr>
              <a:t>struct</a:t>
            </a:r>
            <a:r>
              <a:rPr kumimoji="0" lang="en-US" sz="2000" b="1" i="0" u="none" strike="noStrike" kern="1200" cap="none" spc="0" normalizeH="0" baseline="0" noProof="0" dirty="0">
                <a:ln>
                  <a:noFill/>
                </a:ln>
                <a:solidFill>
                  <a:srgbClr val="7030A0"/>
                </a:solidFill>
                <a:effectLst/>
                <a:uLnTx/>
                <a:uFillTx/>
                <a:latin typeface="+mn-lt"/>
                <a:ea typeface="+mn-ea"/>
                <a:cs typeface="+mn-cs"/>
              </a:rPr>
              <a:t> book </a:t>
            </a:r>
            <a:r>
              <a:rPr kumimoji="0" lang="en-US" sz="20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p>
          <a:p>
            <a:pPr marL="457200" marR="0" lvl="1" indent="0" algn="l" defTabSz="914400" rtl="0" eaLnBrk="1" fontAlgn="auto" latinLnBrk="0" hangingPunct="1">
              <a:lnSpc>
                <a:spcPct val="100000"/>
              </a:lnSpc>
              <a:spcBef>
                <a:spcPts val="550"/>
              </a:spcBef>
              <a:spcAft>
                <a:spcPct val="0"/>
              </a:spcAft>
              <a:buClr>
                <a:schemeClr val="accent1"/>
              </a:buClr>
              <a:buSzPct val="70000"/>
              <a:buFont typeface="Calibri" pitchFamily="34" charset="0"/>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char name[10] ; </a:t>
            </a:r>
          </a:p>
          <a:p>
            <a:pPr marL="457200" marR="0" lvl="1" indent="0" algn="l" defTabSz="914400" rtl="0" eaLnBrk="1" fontAlgn="auto" latinLnBrk="0" hangingPunct="1">
              <a:lnSpc>
                <a:spcPct val="100000"/>
              </a:lnSpc>
              <a:spcBef>
                <a:spcPts val="550"/>
              </a:spcBef>
              <a:spcAft>
                <a:spcPct val="0"/>
              </a:spcAft>
              <a:buClr>
                <a:schemeClr val="accent1"/>
              </a:buClr>
              <a:buSzPct val="70000"/>
              <a:buFont typeface="Calibri" pitchFamily="34" charset="0"/>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float price ; </a:t>
            </a:r>
          </a:p>
          <a:p>
            <a:pPr marL="457200" marR="0" lvl="1" indent="0" algn="l" defTabSz="914400" rtl="0" eaLnBrk="1" fontAlgn="auto" latinLnBrk="0" hangingPunct="1">
              <a:lnSpc>
                <a:spcPct val="100000"/>
              </a:lnSpc>
              <a:spcBef>
                <a:spcPts val="550"/>
              </a:spcBef>
              <a:spcAft>
                <a:spcPct val="0"/>
              </a:spcAft>
              <a:buClr>
                <a:schemeClr val="accent1"/>
              </a:buClr>
              <a:buSzPct val="70000"/>
              <a:buFont typeface="Calibri" pitchFamily="34" charset="0"/>
              <a:buNone/>
              <a:tabLst/>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pages ; </a:t>
            </a:r>
          </a:p>
          <a:p>
            <a:pPr marL="457200" marR="0" lvl="1" indent="0" algn="l" defTabSz="914400" rtl="0" eaLnBrk="1" fontAlgn="auto" latinLnBrk="0" hangingPunct="1">
              <a:lnSpc>
                <a:spcPct val="100000"/>
              </a:lnSpc>
              <a:spcBef>
                <a:spcPts val="550"/>
              </a:spcBef>
              <a:spcAft>
                <a:spcPct val="0"/>
              </a:spcAft>
              <a:buClr>
                <a:schemeClr val="accent1"/>
              </a:buClr>
              <a:buSzPct val="70000"/>
              <a:buFont typeface="Calibri" pitchFamily="34" charset="0"/>
              <a:buNone/>
              <a:tabLst/>
              <a:defRPr/>
            </a:pPr>
            <a:r>
              <a:rPr kumimoji="0" lang="en-US" sz="20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 </a:t>
            </a:r>
          </a:p>
          <a:p>
            <a:pPr marL="457200" marR="0" lvl="1" indent="0" algn="l" defTabSz="914400" rtl="0" eaLnBrk="1" fontAlgn="auto" latinLnBrk="0" hangingPunct="1">
              <a:lnSpc>
                <a:spcPct val="100000"/>
              </a:lnSpc>
              <a:spcBef>
                <a:spcPts val="550"/>
              </a:spcBef>
              <a:spcAft>
                <a:spcPct val="0"/>
              </a:spcAft>
              <a:buClr>
                <a:schemeClr val="accent1"/>
              </a:buClr>
              <a:buSzPct val="70000"/>
              <a:buFont typeface="Calibri" pitchFamily="34" charset="0"/>
              <a:buNone/>
              <a:tabLst/>
              <a:defRPr/>
            </a:pPr>
            <a:r>
              <a:rPr kumimoji="0" lang="en-US" sz="2000" b="1" i="0" u="none" strike="noStrike" kern="1200" cap="none" spc="0" normalizeH="0" baseline="0" noProof="0" dirty="0" err="1">
                <a:ln>
                  <a:noFill/>
                </a:ln>
                <a:solidFill>
                  <a:srgbClr val="C00000"/>
                </a:solidFill>
                <a:effectLst/>
                <a:uLnTx/>
                <a:uFillTx/>
                <a:latin typeface="+mn-lt"/>
                <a:ea typeface="+mn-ea"/>
                <a:cs typeface="+mn-cs"/>
              </a:rPr>
              <a:t>struct</a:t>
            </a:r>
            <a:r>
              <a:rPr kumimoji="0" lang="en-US" sz="2000" b="1" i="0" u="none" strike="noStrike" kern="1200" cap="none" spc="0" normalizeH="0" baseline="0" noProof="0" dirty="0">
                <a:ln>
                  <a:noFill/>
                </a:ln>
                <a:solidFill>
                  <a:srgbClr val="C00000"/>
                </a:solidFill>
                <a:effectLst/>
                <a:uLnTx/>
                <a:uFillTx/>
                <a:latin typeface="+mn-lt"/>
                <a:ea typeface="+mn-ea"/>
                <a:cs typeface="+mn-cs"/>
              </a:rPr>
              <a:t> book b1 = { "Basic", 130.00, 550 } ; </a:t>
            </a:r>
          </a:p>
          <a:p>
            <a:pPr marL="53975" marR="0" lvl="1" indent="403225" algn="l" defTabSz="914400" rtl="0" eaLnBrk="1" fontAlgn="auto" latinLnBrk="0" hangingPunct="1">
              <a:lnSpc>
                <a:spcPct val="100000"/>
              </a:lnSpc>
              <a:spcBef>
                <a:spcPts val="550"/>
              </a:spcBef>
              <a:spcAft>
                <a:spcPct val="0"/>
              </a:spcAft>
              <a:buClr>
                <a:schemeClr val="accent1"/>
              </a:buClr>
              <a:buSzPct val="70000"/>
              <a:buFont typeface="Calibri" pitchFamily="34" charset="0"/>
              <a:buNone/>
              <a:tabLst/>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struct</a:t>
            </a:r>
            <a:r>
              <a:rPr kumimoji="0" lang="en-US" sz="2000" b="1" i="0" u="none" strike="noStrike" kern="1200" cap="none" spc="0" normalizeH="0" baseline="0" noProof="0" dirty="0">
                <a:ln>
                  <a:noFill/>
                </a:ln>
                <a:solidFill>
                  <a:srgbClr val="002060"/>
                </a:solidFill>
                <a:effectLst/>
                <a:uLnTx/>
                <a:uFillTx/>
                <a:latin typeface="+mn-lt"/>
                <a:ea typeface="+mn-ea"/>
                <a:cs typeface="+mn-cs"/>
              </a:rPr>
              <a:t> book b2 = { "Physics", 150.80, 800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500"/>
                                        <p:tgtEl>
                                          <p:spTgt spid="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blinds(horizontal)">
                                      <p:cBhvr>
                                        <p:cTn id="18" dur="500"/>
                                        <p:tgtEl>
                                          <p:spTgt spid="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blinds(horizontal)">
                                      <p:cBhvr>
                                        <p:cTn id="21" dur="500"/>
                                        <p:tgtEl>
                                          <p:spTgt spid="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blinds(horizontal)">
                                      <p:cBhvr>
                                        <p:cTn id="24" dur="500"/>
                                        <p:tgtEl>
                                          <p:spTgt spid="8">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linds(horizontal)">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box(in)">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box(in)">
                                      <p:cBhvr>
                                        <p:cTn id="37" dur="500"/>
                                        <p:tgtEl>
                                          <p:spTgt spid="5">
                                            <p:txEl>
                                              <p:pRg st="0" end="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box(in)">
                                      <p:cBhvr>
                                        <p:cTn id="40" dur="500"/>
                                        <p:tgtEl>
                                          <p:spTgt spid="5">
                                            <p:txEl>
                                              <p:pRg st="1" end="1"/>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box(in)">
                                      <p:cBhvr>
                                        <p:cTn id="43" dur="500"/>
                                        <p:tgtEl>
                                          <p:spTgt spid="5">
                                            <p:txEl>
                                              <p:pRg st="2" end="2"/>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box(in)">
                                      <p:cBhvr>
                                        <p:cTn id="46" dur="500"/>
                                        <p:tgtEl>
                                          <p:spTgt spid="5">
                                            <p:txEl>
                                              <p:pRg st="3" end="3"/>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box(in)">
                                      <p:cBhvr>
                                        <p:cTn id="49" dur="500"/>
                                        <p:tgtEl>
                                          <p:spTgt spid="5">
                                            <p:txEl>
                                              <p:pRg st="4" end="4"/>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Effect transition="in" filter="box(in)">
                                      <p:cBhvr>
                                        <p:cTn id="52" dur="500"/>
                                        <p:tgtEl>
                                          <p:spTgt spid="5">
                                            <p:txEl>
                                              <p:pRg st="5" end="5"/>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box(in)">
                                      <p:cBhvr>
                                        <p:cTn id="5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04800" y="1408114"/>
            <a:ext cx="8839200" cy="5449886"/>
          </a:xfrm>
        </p:spPr>
        <p:txBody>
          <a:bodyPr rtlCol="0">
            <a:normAutofit fontScale="85000" lnSpcReduction="20000"/>
          </a:bodyPr>
          <a:lstStyle/>
          <a:p>
            <a:pPr marL="91440" indent="-91440" eaLnBrk="1" fontAlgn="auto" hangingPunct="1">
              <a:buNone/>
              <a:defRPr/>
            </a:pPr>
            <a:r>
              <a:rPr lang="en-US" dirty="0">
                <a:solidFill>
                  <a:schemeClr val="tx1">
                    <a:lumMod val="75000"/>
                    <a:lumOff val="25000"/>
                  </a:schemeClr>
                </a:solidFill>
              </a:rPr>
              <a:t> Whatever be the elements of a structure, they are always stored in contiguous memory locations. The following program would illustrate this: </a:t>
            </a:r>
          </a:p>
          <a:p>
            <a:pPr marL="457200" lvl="1" indent="0" eaLnBrk="1" fontAlgn="auto" hangingPunct="1">
              <a:buFont typeface="Calibri" pitchFamily="34" charset="0"/>
              <a:buNone/>
              <a:defRPr/>
            </a:pPr>
            <a:endParaRPr lang="en-US" sz="2100" dirty="0">
              <a:solidFill>
                <a:schemeClr val="tx1">
                  <a:lumMod val="75000"/>
                  <a:lumOff val="25000"/>
                </a:schemeClr>
              </a:solidFill>
            </a:endParaRPr>
          </a:p>
          <a:p>
            <a:pPr marL="457200" lvl="1" indent="0" eaLnBrk="1" fontAlgn="auto" hangingPunct="1">
              <a:buFont typeface="Calibri" pitchFamily="34" charset="0"/>
              <a:buNone/>
              <a:defRPr/>
            </a:pPr>
            <a:r>
              <a:rPr lang="en-US" sz="2100" b="1" dirty="0">
                <a:solidFill>
                  <a:srgbClr val="7030A0"/>
                </a:solidFill>
              </a:rPr>
              <a:t>/* Memory map of structure elements */ </a:t>
            </a:r>
          </a:p>
          <a:p>
            <a:pPr marL="457200" lvl="1" indent="0" eaLnBrk="1" fontAlgn="auto" hangingPunct="1">
              <a:buFont typeface="Calibri" pitchFamily="34" charset="0"/>
              <a:buNone/>
              <a:defRPr/>
            </a:pPr>
            <a:r>
              <a:rPr lang="en-US" sz="2100" b="1" dirty="0">
                <a:solidFill>
                  <a:schemeClr val="tx1">
                    <a:lumMod val="75000"/>
                    <a:lumOff val="25000"/>
                  </a:schemeClr>
                </a:solidFill>
              </a:rPr>
              <a:t>main( ) </a:t>
            </a:r>
          </a:p>
          <a:p>
            <a:pPr marL="457200" lvl="1" indent="0" eaLnBrk="1" fontAlgn="auto" hangingPunct="1">
              <a:buFont typeface="Calibri" pitchFamily="34" charset="0"/>
              <a:buNone/>
              <a:defRPr/>
            </a:pPr>
            <a:r>
              <a:rPr lang="en-US" sz="2100" b="1" dirty="0">
                <a:solidFill>
                  <a:schemeClr val="tx1">
                    <a:lumMod val="75000"/>
                    <a:lumOff val="25000"/>
                  </a:schemeClr>
                </a:solidFill>
              </a:rPr>
              <a:t>{ </a:t>
            </a:r>
          </a:p>
          <a:p>
            <a:pPr marL="457200" lvl="1" indent="0" eaLnBrk="1" fontAlgn="auto" hangingPunct="1">
              <a:buFont typeface="Calibri" pitchFamily="34" charset="0"/>
              <a:buNone/>
              <a:defRPr/>
            </a:pPr>
            <a:r>
              <a:rPr lang="en-US" sz="2100" b="1" dirty="0" err="1">
                <a:solidFill>
                  <a:srgbClr val="0070C0"/>
                </a:solidFill>
              </a:rPr>
              <a:t>struct</a:t>
            </a:r>
            <a:r>
              <a:rPr lang="en-US" sz="2100" b="1" dirty="0">
                <a:solidFill>
                  <a:srgbClr val="0070C0"/>
                </a:solidFill>
              </a:rPr>
              <a:t> book </a:t>
            </a:r>
          </a:p>
          <a:p>
            <a:pPr marL="457200" lvl="1" indent="0" eaLnBrk="1" fontAlgn="auto" hangingPunct="1">
              <a:buFont typeface="Calibri" pitchFamily="34" charset="0"/>
              <a:buNone/>
              <a:defRPr/>
            </a:pPr>
            <a:r>
              <a:rPr lang="en-US" sz="2100" b="1" dirty="0">
                <a:solidFill>
                  <a:srgbClr val="C00000"/>
                </a:solidFill>
              </a:rPr>
              <a:t>{</a:t>
            </a:r>
            <a:r>
              <a:rPr lang="en-US" sz="2100" b="1" dirty="0">
                <a:solidFill>
                  <a:schemeClr val="tx1">
                    <a:lumMod val="75000"/>
                    <a:lumOff val="25000"/>
                  </a:schemeClr>
                </a:solidFill>
              </a:rPr>
              <a:t> </a:t>
            </a:r>
          </a:p>
          <a:p>
            <a:pPr marL="457200" lvl="1" indent="0" eaLnBrk="1" fontAlgn="auto" hangingPunct="1">
              <a:buFont typeface="Calibri" pitchFamily="34" charset="0"/>
              <a:buNone/>
              <a:defRPr/>
            </a:pPr>
            <a:r>
              <a:rPr lang="en-US" sz="2100" b="1" dirty="0">
                <a:solidFill>
                  <a:schemeClr val="tx1">
                    <a:lumMod val="75000"/>
                    <a:lumOff val="25000"/>
                  </a:schemeClr>
                </a:solidFill>
              </a:rPr>
              <a:t>	char name ; </a:t>
            </a:r>
          </a:p>
          <a:p>
            <a:pPr marL="457200" lvl="1" indent="0" eaLnBrk="1" fontAlgn="auto" hangingPunct="1">
              <a:buFont typeface="Calibri" pitchFamily="34" charset="0"/>
              <a:buNone/>
              <a:defRPr/>
            </a:pPr>
            <a:r>
              <a:rPr lang="en-US" sz="2100" b="1" dirty="0">
                <a:solidFill>
                  <a:schemeClr val="tx1">
                    <a:lumMod val="75000"/>
                    <a:lumOff val="25000"/>
                  </a:schemeClr>
                </a:solidFill>
              </a:rPr>
              <a:t>	float price ; </a:t>
            </a:r>
          </a:p>
          <a:p>
            <a:pPr marL="457200" lvl="1" indent="0" eaLnBrk="1" fontAlgn="auto" hangingPunct="1">
              <a:buFont typeface="Calibri" pitchFamily="34" charset="0"/>
              <a:buNone/>
              <a:defRPr/>
            </a:pPr>
            <a:r>
              <a:rPr lang="en-US" sz="2100" b="1" dirty="0">
                <a:solidFill>
                  <a:schemeClr val="tx1">
                    <a:lumMod val="75000"/>
                    <a:lumOff val="25000"/>
                  </a:schemeClr>
                </a:solidFill>
              </a:rPr>
              <a:t>	int pages ; </a:t>
            </a:r>
          </a:p>
          <a:p>
            <a:pPr marL="457200" lvl="1" indent="0" eaLnBrk="1" fontAlgn="auto" hangingPunct="1">
              <a:buFont typeface="Calibri" pitchFamily="34" charset="0"/>
              <a:buNone/>
              <a:defRPr/>
            </a:pPr>
            <a:r>
              <a:rPr lang="en-US" sz="2100" b="1" dirty="0">
                <a:solidFill>
                  <a:srgbClr val="C00000"/>
                </a:solidFill>
              </a:rPr>
              <a:t>} ; </a:t>
            </a:r>
          </a:p>
          <a:p>
            <a:pPr marL="457200" lvl="1" indent="0" eaLnBrk="1" fontAlgn="auto" hangingPunct="1">
              <a:buFont typeface="Calibri" pitchFamily="34" charset="0"/>
              <a:buNone/>
              <a:defRPr/>
            </a:pPr>
            <a:r>
              <a:rPr lang="en-US" sz="2100" b="1" dirty="0" err="1">
                <a:solidFill>
                  <a:srgbClr val="002060"/>
                </a:solidFill>
              </a:rPr>
              <a:t>struct</a:t>
            </a:r>
            <a:r>
              <a:rPr lang="en-US" sz="2100" b="1" dirty="0">
                <a:solidFill>
                  <a:srgbClr val="002060"/>
                </a:solidFill>
              </a:rPr>
              <a:t> book b1 = { 'B', 130.00, 550 } ; </a:t>
            </a:r>
          </a:p>
          <a:p>
            <a:pPr marL="457200" lvl="1" indent="0" eaLnBrk="1" fontAlgn="auto" hangingPunct="1">
              <a:buFont typeface="Calibri" pitchFamily="34" charset="0"/>
              <a:buNone/>
              <a:defRPr/>
            </a:pPr>
            <a:r>
              <a:rPr lang="en-US" sz="2100" b="1" dirty="0">
                <a:solidFill>
                  <a:schemeClr val="tx1">
                    <a:lumMod val="75000"/>
                    <a:lumOff val="25000"/>
                  </a:schemeClr>
                </a:solidFill>
              </a:rPr>
              <a:t>printf ( "\n Address of name = %u", &amp;b1.name ) ; </a:t>
            </a:r>
          </a:p>
          <a:p>
            <a:pPr marL="457200" lvl="1" indent="0" eaLnBrk="1" fontAlgn="auto" hangingPunct="1">
              <a:buFont typeface="Calibri" pitchFamily="34" charset="0"/>
              <a:buNone/>
              <a:defRPr/>
            </a:pPr>
            <a:r>
              <a:rPr lang="en-US" sz="2100" b="1" dirty="0">
                <a:solidFill>
                  <a:schemeClr val="tx1">
                    <a:lumMod val="75000"/>
                    <a:lumOff val="25000"/>
                  </a:schemeClr>
                </a:solidFill>
              </a:rPr>
              <a:t>printf ( "\n Address of price = %u", &amp;b1.price ) ; </a:t>
            </a:r>
          </a:p>
          <a:p>
            <a:pPr marL="457200" lvl="1" indent="0" eaLnBrk="1" fontAlgn="auto" hangingPunct="1">
              <a:buFont typeface="Calibri" pitchFamily="34" charset="0"/>
              <a:buNone/>
              <a:defRPr/>
            </a:pPr>
            <a:r>
              <a:rPr lang="en-US" sz="2100" b="1" dirty="0">
                <a:solidFill>
                  <a:schemeClr val="tx1">
                    <a:lumMod val="75000"/>
                    <a:lumOff val="25000"/>
                  </a:schemeClr>
                </a:solidFill>
              </a:rPr>
              <a:t>printf ( "\n Address of pages = %u", &amp;b1.pages ) ; </a:t>
            </a:r>
          </a:p>
          <a:p>
            <a:pPr marL="457200" lvl="1" indent="0" eaLnBrk="1" fontAlgn="auto" hangingPunct="1">
              <a:buFont typeface="Calibri" pitchFamily="34" charset="0"/>
              <a:buNone/>
              <a:defRPr/>
            </a:pPr>
            <a:r>
              <a:rPr lang="en-US" sz="2100" b="1" dirty="0">
                <a:solidFill>
                  <a:schemeClr val="tx1">
                    <a:lumMod val="75000"/>
                    <a:lumOff val="25000"/>
                  </a:schemeClr>
                </a:solidFill>
              </a:rPr>
              <a:t>} </a:t>
            </a:r>
          </a:p>
        </p:txBody>
      </p:sp>
      <p:sp>
        <p:nvSpPr>
          <p:cNvPr id="27655" name="Title 1"/>
          <p:cNvSpPr txBox="1">
            <a:spLocks/>
          </p:cNvSpPr>
          <p:nvPr/>
        </p:nvSpPr>
        <p:spPr bwMode="auto">
          <a:xfrm>
            <a:off x="381000" y="365126"/>
            <a:ext cx="7886700" cy="549275"/>
          </a:xfrm>
          <a:prstGeom prst="rect">
            <a:avLst/>
          </a:prstGeom>
          <a:noFill/>
          <a:ln w="9525">
            <a:noFill/>
            <a:miter lim="800000"/>
            <a:headEnd/>
            <a:tailEnd/>
          </a:ln>
        </p:spPr>
        <p:txBody>
          <a:bodyPr anchor="ctr"/>
          <a:lstStyle/>
          <a:p>
            <a:pPr>
              <a:lnSpc>
                <a:spcPct val="90000"/>
              </a:lnSpc>
            </a:pPr>
            <a:r>
              <a:rPr lang="en-US" sz="4400" spc="-50" dirty="0">
                <a:solidFill>
                  <a:schemeClr val="tx2"/>
                </a:solidFill>
                <a:latin typeface="+mj-lt"/>
                <a:ea typeface="+mj-ea"/>
                <a:cs typeface="+mj-cs"/>
              </a:rPr>
              <a:t>How Structure Elements are Stored </a:t>
            </a:r>
          </a:p>
        </p:txBody>
      </p:sp>
      <p:sp>
        <p:nvSpPr>
          <p:cNvPr id="10" name="Line Callout 1 9"/>
          <p:cNvSpPr/>
          <p:nvPr/>
        </p:nvSpPr>
        <p:spPr>
          <a:xfrm>
            <a:off x="5534025" y="3695700"/>
            <a:ext cx="2646760" cy="1365250"/>
          </a:xfrm>
          <a:prstGeom prst="borderCallout1">
            <a:avLst>
              <a:gd name="adj1" fmla="val 30262"/>
              <a:gd name="adj2" fmla="val -1855"/>
              <a:gd name="adj3" fmla="val 112500"/>
              <a:gd name="adj4" fmla="val -38333"/>
            </a:avLst>
          </a:prstGeom>
        </p:spPr>
        <p:style>
          <a:lnRef idx="2">
            <a:schemeClr val="accent6"/>
          </a:lnRef>
          <a:fillRef idx="1">
            <a:schemeClr val="lt1"/>
          </a:fillRef>
          <a:effectRef idx="0">
            <a:schemeClr val="accent6"/>
          </a:effectRef>
          <a:fontRef idx="minor">
            <a:schemeClr val="dk1"/>
          </a:fontRef>
        </p:style>
        <p:txBody>
          <a:bodyPr anchor="ctr"/>
          <a:lstStyle/>
          <a:p>
            <a:pPr fontAlgn="auto">
              <a:spcBef>
                <a:spcPts val="0"/>
              </a:spcBef>
              <a:spcAft>
                <a:spcPts val="0"/>
              </a:spcAft>
              <a:defRPr/>
            </a:pPr>
            <a:r>
              <a:rPr lang="en-US" b="1" dirty="0"/>
              <a:t>e.g. The output of the program... </a:t>
            </a:r>
            <a:r>
              <a:rPr lang="en-US" sz="1600" b="1" dirty="0"/>
              <a:t>Address of name = 65518 </a:t>
            </a:r>
          </a:p>
          <a:p>
            <a:pPr fontAlgn="auto">
              <a:spcBef>
                <a:spcPts val="0"/>
              </a:spcBef>
              <a:spcAft>
                <a:spcPts val="0"/>
              </a:spcAft>
              <a:defRPr/>
            </a:pPr>
            <a:r>
              <a:rPr lang="en-US" sz="1600" b="1" dirty="0"/>
              <a:t>Address of price = 65519 </a:t>
            </a:r>
          </a:p>
          <a:p>
            <a:pPr fontAlgn="auto">
              <a:spcBef>
                <a:spcPts val="0"/>
              </a:spcBef>
              <a:spcAft>
                <a:spcPts val="0"/>
              </a:spcAft>
              <a:defRPr/>
            </a:pPr>
            <a:r>
              <a:rPr lang="en-US" sz="1600" b="1" dirty="0"/>
              <a:t>Address of pages = 65523 </a:t>
            </a:r>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blinds(horizontal)">
                                      <p:cBhvr>
                                        <p:cTn id="15" dur="500"/>
                                        <p:tgtEl>
                                          <p:spTgt spid="8">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blinds(horizontal)">
                                      <p:cBhvr>
                                        <p:cTn id="18" dur="500"/>
                                        <p:tgtEl>
                                          <p:spTgt spid="8">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blinds(horizontal)">
                                      <p:cBhvr>
                                        <p:cTn id="21" dur="500"/>
                                        <p:tgtEl>
                                          <p:spTgt spid="8">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blinds(horizontal)">
                                      <p:cBhvr>
                                        <p:cTn id="24" dur="500"/>
                                        <p:tgtEl>
                                          <p:spTgt spid="8">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blinds(horizontal)">
                                      <p:cBhvr>
                                        <p:cTn id="27" dur="500"/>
                                        <p:tgtEl>
                                          <p:spTgt spid="8">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
                                            <p:txEl>
                                              <p:pRg st="8" end="8"/>
                                            </p:txEl>
                                          </p:spTgt>
                                        </p:tgtEl>
                                        <p:attrNameLst>
                                          <p:attrName>style.visibility</p:attrName>
                                        </p:attrNameLst>
                                      </p:cBhvr>
                                      <p:to>
                                        <p:strVal val="visible"/>
                                      </p:to>
                                    </p:set>
                                    <p:animEffect transition="in" filter="blinds(horizontal)">
                                      <p:cBhvr>
                                        <p:cTn id="30" dur="500"/>
                                        <p:tgtEl>
                                          <p:spTgt spid="8">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Effect transition="in" filter="blinds(horizontal)">
                                      <p:cBhvr>
                                        <p:cTn id="33" dur="500"/>
                                        <p:tgtEl>
                                          <p:spTgt spid="8">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8">
                                            <p:txEl>
                                              <p:pRg st="10" end="10"/>
                                            </p:txEl>
                                          </p:spTgt>
                                        </p:tgtEl>
                                        <p:attrNameLst>
                                          <p:attrName>style.visibility</p:attrName>
                                        </p:attrNameLst>
                                      </p:cBhvr>
                                      <p:to>
                                        <p:strVal val="visible"/>
                                      </p:to>
                                    </p:set>
                                    <p:animEffect transition="in" filter="blinds(horizontal)">
                                      <p:cBhvr>
                                        <p:cTn id="36" dur="500"/>
                                        <p:tgtEl>
                                          <p:spTgt spid="8">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8">
                                            <p:txEl>
                                              <p:pRg st="11" end="11"/>
                                            </p:txEl>
                                          </p:spTgt>
                                        </p:tgtEl>
                                        <p:attrNameLst>
                                          <p:attrName>style.visibility</p:attrName>
                                        </p:attrNameLst>
                                      </p:cBhvr>
                                      <p:to>
                                        <p:strVal val="visible"/>
                                      </p:to>
                                    </p:set>
                                    <p:animEffect transition="in" filter="box(in)">
                                      <p:cBhvr>
                                        <p:cTn id="41" dur="500"/>
                                        <p:tgtEl>
                                          <p:spTgt spid="8">
                                            <p:txEl>
                                              <p:pRg st="11" end="11"/>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8">
                                            <p:txEl>
                                              <p:pRg st="12" end="12"/>
                                            </p:txEl>
                                          </p:spTgt>
                                        </p:tgtEl>
                                        <p:attrNameLst>
                                          <p:attrName>style.visibility</p:attrName>
                                        </p:attrNameLst>
                                      </p:cBhvr>
                                      <p:to>
                                        <p:strVal val="visible"/>
                                      </p:to>
                                    </p:set>
                                    <p:animEffect transition="in" filter="box(in)">
                                      <p:cBhvr>
                                        <p:cTn id="44" dur="500"/>
                                        <p:tgtEl>
                                          <p:spTgt spid="8">
                                            <p:txEl>
                                              <p:pRg st="12" end="12"/>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box(in)">
                                      <p:cBhvr>
                                        <p:cTn id="47" dur="500"/>
                                        <p:tgtEl>
                                          <p:spTgt spid="8">
                                            <p:txEl>
                                              <p:pRg st="13" end="13"/>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8">
                                            <p:txEl>
                                              <p:pRg st="14" end="14"/>
                                            </p:txEl>
                                          </p:spTgt>
                                        </p:tgtEl>
                                        <p:attrNameLst>
                                          <p:attrName>style.visibility</p:attrName>
                                        </p:attrNameLst>
                                      </p:cBhvr>
                                      <p:to>
                                        <p:strVal val="visible"/>
                                      </p:to>
                                    </p:set>
                                    <p:animEffect transition="in" filter="box(in)">
                                      <p:cBhvr>
                                        <p:cTn id="50" dur="500"/>
                                        <p:tgtEl>
                                          <p:spTgt spid="8">
                                            <p:txEl>
                                              <p:pRg st="14" end="14"/>
                                            </p:txEl>
                                          </p:spTgt>
                                        </p:tgtEl>
                                      </p:cBhvr>
                                    </p:animEffect>
                                  </p:childTnLst>
                                </p:cTn>
                              </p:par>
                              <p:par>
                                <p:cTn id="51" presetID="4" presetClass="entr" presetSubtype="16" fill="hold" nodeType="withEffect">
                                  <p:stCondLst>
                                    <p:cond delay="0"/>
                                  </p:stCondLst>
                                  <p:childTnLst>
                                    <p:set>
                                      <p:cBhvr>
                                        <p:cTn id="52" dur="1" fill="hold">
                                          <p:stCondLst>
                                            <p:cond delay="0"/>
                                          </p:stCondLst>
                                        </p:cTn>
                                        <p:tgtEl>
                                          <p:spTgt spid="8">
                                            <p:txEl>
                                              <p:pRg st="15" end="15"/>
                                            </p:txEl>
                                          </p:spTgt>
                                        </p:tgtEl>
                                        <p:attrNameLst>
                                          <p:attrName>style.visibility</p:attrName>
                                        </p:attrNameLst>
                                      </p:cBhvr>
                                      <p:to>
                                        <p:strVal val="visible"/>
                                      </p:to>
                                    </p:set>
                                    <p:animEffect transition="in" filter="box(in)">
                                      <p:cBhvr>
                                        <p:cTn id="53" dur="500"/>
                                        <p:tgtEl>
                                          <p:spTgt spid="8">
                                            <p:txEl>
                                              <p:pRg st="15" end="1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blinds(horizontal)">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Structures</a:t>
            </a:r>
          </a:p>
        </p:txBody>
      </p:sp>
      <p:sp>
        <p:nvSpPr>
          <p:cNvPr id="3" name="Content Placeholder 2"/>
          <p:cNvSpPr>
            <a:spLocks noGrp="1"/>
          </p:cNvSpPr>
          <p:nvPr>
            <p:ph sz="quarter" idx="1"/>
          </p:nvPr>
        </p:nvSpPr>
        <p:spPr>
          <a:xfrm>
            <a:off x="76200" y="1600200"/>
            <a:ext cx="3883152" cy="4495800"/>
          </a:xfrm>
        </p:spPr>
        <p:txBody>
          <a:bodyPr/>
          <a:lstStyle/>
          <a:p>
            <a:r>
              <a:rPr lang="en-US" dirty="0"/>
              <a:t>Nesting of structures, is also permitted in C language. </a:t>
            </a:r>
          </a:p>
          <a:p>
            <a:r>
              <a:rPr lang="en-US" dirty="0"/>
              <a:t>Nested structures means, that one structure has another structure as member variable.</a:t>
            </a:r>
          </a:p>
        </p:txBody>
      </p:sp>
      <p:sp>
        <p:nvSpPr>
          <p:cNvPr id="7" name="Content Placeholder 2"/>
          <p:cNvSpPr txBox="1">
            <a:spLocks/>
          </p:cNvSpPr>
          <p:nvPr/>
        </p:nvSpPr>
        <p:spPr bwMode="auto">
          <a:xfrm>
            <a:off x="4267200" y="1600200"/>
            <a:ext cx="5410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tabLst/>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Example:</a:t>
            </a:r>
          </a:p>
          <a:p>
            <a:pPr marL="319088" marR="0" lvl="0" indent="-319088" algn="l" defTabSz="914400" rtl="0" eaLnBrk="0" fontAlgn="base" latinLnBrk="0" hangingPunct="0">
              <a:lnSpc>
                <a:spcPct val="100000"/>
              </a:lnSpc>
              <a:spcBef>
                <a:spcPts val="700"/>
              </a:spcBef>
              <a:spcAft>
                <a:spcPct val="0"/>
              </a:spcAft>
              <a:buClr>
                <a:schemeClr val="accent2"/>
              </a:buClr>
              <a:buSzPct val="60000"/>
              <a:tabLst/>
              <a:defRPr/>
            </a:pPr>
            <a:r>
              <a:rPr kumimoji="0" lang="en-US" sz="2400" b="0" i="0" u="none" strike="noStrike" kern="1200" cap="none" spc="0" normalizeH="0" baseline="0" noProof="0" dirty="0" err="1">
                <a:ln>
                  <a:noFill/>
                </a:ln>
                <a:solidFill>
                  <a:schemeClr val="tx1"/>
                </a:solidFill>
                <a:effectLst/>
                <a:uLnTx/>
                <a:uFillTx/>
                <a:latin typeface="+mn-lt"/>
                <a:ea typeface="+mn-ea"/>
                <a:cs typeface="+mn-cs"/>
              </a:rPr>
              <a:t>struct</a:t>
            </a:r>
            <a:r>
              <a:rPr kumimoji="0" lang="en-US" sz="2400" b="0" i="0" u="none" strike="noStrike" kern="1200" cap="none" spc="0" normalizeH="0" baseline="0" noProof="0" dirty="0">
                <a:ln>
                  <a:noFill/>
                </a:ln>
                <a:solidFill>
                  <a:schemeClr val="tx1"/>
                </a:solidFill>
                <a:effectLst/>
                <a:uLnTx/>
                <a:uFillTx/>
                <a:latin typeface="+mn-lt"/>
                <a:ea typeface="+mn-ea"/>
                <a:cs typeface="+mn-cs"/>
              </a:rPr>
              <a:t> Student { </a:t>
            </a:r>
          </a:p>
          <a:p>
            <a:pPr marL="319088" marR="0" lvl="0" indent="-319088" algn="l" defTabSz="914400" rtl="0" eaLnBrk="0" fontAlgn="base" latinLnBrk="0" hangingPunct="0">
              <a:lnSpc>
                <a:spcPct val="100000"/>
              </a:lnSpc>
              <a:spcBef>
                <a:spcPts val="700"/>
              </a:spcBef>
              <a:spcAft>
                <a:spcPct val="0"/>
              </a:spcAft>
              <a:buClr>
                <a:schemeClr val="accent2"/>
              </a:buClr>
              <a:buSzPct val="60000"/>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char[30] name; </a:t>
            </a:r>
          </a:p>
          <a:p>
            <a:pPr marL="319088" marR="0" lvl="0" indent="-319088" algn="l" defTabSz="914400" rtl="0" eaLnBrk="0" fontAlgn="base" latinLnBrk="0" hangingPunct="0">
              <a:lnSpc>
                <a:spcPct val="100000"/>
              </a:lnSpc>
              <a:spcBef>
                <a:spcPts val="700"/>
              </a:spcBef>
              <a:spcAft>
                <a:spcPct val="0"/>
              </a:spcAft>
              <a:buClr>
                <a:schemeClr val="accent2"/>
              </a:buClr>
              <a:buSzPct val="60000"/>
              <a:tabLst/>
              <a:defRPr/>
            </a:pPr>
            <a:r>
              <a:rPr kumimoji="0" lang="en-US" sz="2400" b="0" i="0" u="none" strike="noStrike" kern="1200" cap="none" spc="0" normalizeH="0" baseline="0" noProof="0" dirty="0" err="1">
                <a:ln>
                  <a:noFill/>
                </a:ln>
                <a:solidFill>
                  <a:schemeClr val="tx1"/>
                </a:solidFill>
                <a:effectLst/>
                <a:uLnTx/>
                <a:uFillTx/>
                <a:latin typeface="+mn-lt"/>
                <a:ea typeface="+mn-ea"/>
                <a:cs typeface="+mn-cs"/>
              </a:rPr>
              <a:t>int</a:t>
            </a:r>
            <a:r>
              <a:rPr kumimoji="0" lang="en-US" sz="2400" b="0" i="0" u="none" strike="noStrike" kern="1200" cap="none" spc="0" normalizeH="0" baseline="0" noProof="0" dirty="0">
                <a:ln>
                  <a:noFill/>
                </a:ln>
                <a:solidFill>
                  <a:schemeClr val="tx1"/>
                </a:solidFill>
                <a:effectLst/>
                <a:uLnTx/>
                <a:uFillTx/>
                <a:latin typeface="+mn-lt"/>
                <a:ea typeface="+mn-ea"/>
                <a:cs typeface="+mn-cs"/>
              </a:rPr>
              <a:t> age; </a:t>
            </a:r>
          </a:p>
          <a:p>
            <a:pPr marL="319088" marR="0" lvl="0" indent="-319088" algn="l" defTabSz="914400" rtl="0" eaLnBrk="0" fontAlgn="base" latinLnBrk="0" hangingPunct="0">
              <a:lnSpc>
                <a:spcPct val="100000"/>
              </a:lnSpc>
              <a:spcBef>
                <a:spcPts val="700"/>
              </a:spcBef>
              <a:spcAft>
                <a:spcPct val="0"/>
              </a:spcAft>
              <a:buClr>
                <a:schemeClr val="accent2"/>
              </a:buClr>
              <a:buSzPct val="60000"/>
              <a:tabLst/>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 here Address is a structure */ </a:t>
            </a:r>
          </a:p>
          <a:p>
            <a:pPr marL="319088" marR="0" lvl="0" indent="-319088" algn="l" defTabSz="914400" rtl="0" eaLnBrk="0" fontAlgn="base" latinLnBrk="0" hangingPunct="0">
              <a:lnSpc>
                <a:spcPct val="100000"/>
              </a:lnSpc>
              <a:spcBef>
                <a:spcPts val="700"/>
              </a:spcBef>
              <a:spcAft>
                <a:spcPct val="0"/>
              </a:spcAft>
              <a:buClr>
                <a:schemeClr val="accent2"/>
              </a:buClr>
              <a:buSzPct val="60000"/>
              <a:tabLst/>
              <a:defRPr/>
            </a:pPr>
            <a:r>
              <a:rPr kumimoji="0" lang="en-US" sz="2400" b="0" i="0" u="none" strike="noStrike" kern="1200" cap="none" spc="0" normalizeH="0" baseline="0" noProof="0" dirty="0" err="1">
                <a:ln>
                  <a:noFill/>
                </a:ln>
                <a:solidFill>
                  <a:schemeClr val="tx1"/>
                </a:solidFill>
                <a:effectLst/>
                <a:uLnTx/>
                <a:uFillTx/>
                <a:latin typeface="+mn-lt"/>
                <a:ea typeface="+mn-ea"/>
                <a:cs typeface="+mn-cs"/>
              </a:rPr>
              <a:t>struct</a:t>
            </a:r>
            <a:r>
              <a:rPr kumimoji="0" lang="en-US" sz="2400" b="0" i="0" u="none" strike="noStrike" kern="1200" cap="none" spc="0" normalizeH="0" baseline="0" noProof="0" dirty="0">
                <a:ln>
                  <a:noFill/>
                </a:ln>
                <a:solidFill>
                  <a:schemeClr val="tx1"/>
                </a:solidFill>
                <a:effectLst/>
                <a:uLnTx/>
                <a:uFillTx/>
                <a:latin typeface="+mn-lt"/>
                <a:ea typeface="+mn-ea"/>
                <a:cs typeface="+mn-cs"/>
              </a:rPr>
              <a:t> Address {</a:t>
            </a:r>
          </a:p>
          <a:p>
            <a:pPr marL="319088" marR="0" lvl="0" indent="-319088" algn="l" defTabSz="914400" rtl="0" eaLnBrk="0" fontAlgn="base" latinLnBrk="0" hangingPunct="0">
              <a:lnSpc>
                <a:spcPct val="100000"/>
              </a:lnSpc>
              <a:spcBef>
                <a:spcPts val="700"/>
              </a:spcBef>
              <a:spcAft>
                <a:spcPct val="0"/>
              </a:spcAft>
              <a:buClr>
                <a:schemeClr val="accent2"/>
              </a:buClr>
              <a:buSzPct val="60000"/>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char[50] locality; </a:t>
            </a:r>
          </a:p>
          <a:p>
            <a:pPr marL="319088" marR="0" lvl="0" indent="-319088" algn="l" defTabSz="914400" rtl="0" eaLnBrk="0" fontAlgn="base" latinLnBrk="0" hangingPunct="0">
              <a:lnSpc>
                <a:spcPct val="100000"/>
              </a:lnSpc>
              <a:spcBef>
                <a:spcPts val="700"/>
              </a:spcBef>
              <a:spcAft>
                <a:spcPct val="0"/>
              </a:spcAft>
              <a:buClr>
                <a:schemeClr val="accent2"/>
              </a:buClr>
              <a:buSzPct val="60000"/>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char[50] city;</a:t>
            </a:r>
          </a:p>
          <a:p>
            <a:pPr marL="319088" marR="0" lvl="0" indent="-319088" algn="l" defTabSz="914400" rtl="0" eaLnBrk="0" fontAlgn="base" latinLnBrk="0" hangingPunct="0">
              <a:lnSpc>
                <a:spcPct val="100000"/>
              </a:lnSpc>
              <a:spcBef>
                <a:spcPts val="700"/>
              </a:spcBef>
              <a:spcAft>
                <a:spcPct val="0"/>
              </a:spcAft>
              <a:buClr>
                <a:schemeClr val="accent2"/>
              </a:buClr>
              <a:buSzPct val="60000"/>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err="1">
                <a:ln>
                  <a:noFill/>
                </a:ln>
                <a:solidFill>
                  <a:schemeClr val="tx1"/>
                </a:solidFill>
                <a:effectLst/>
                <a:uLnTx/>
                <a:uFillTx/>
                <a:latin typeface="+mn-lt"/>
                <a:ea typeface="+mn-ea"/>
                <a:cs typeface="+mn-cs"/>
              </a:rPr>
              <a:t>int</a:t>
            </a: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err="1">
                <a:ln>
                  <a:noFill/>
                </a:ln>
                <a:solidFill>
                  <a:schemeClr val="tx1"/>
                </a:solidFill>
                <a:effectLst/>
                <a:uLnTx/>
                <a:uFillTx/>
                <a:latin typeface="+mn-lt"/>
                <a:ea typeface="+mn-ea"/>
                <a:cs typeface="+mn-cs"/>
              </a:rPr>
              <a:t>pincode</a:t>
            </a:r>
            <a:r>
              <a:rPr kumimoji="0" lang="en-US" sz="2400" b="0" i="0" u="none" strike="noStrike" kern="1200" cap="none" spc="0" normalizeH="0" baseline="0" noProof="0" dirty="0">
                <a:ln>
                  <a:noFill/>
                </a:ln>
                <a:solidFill>
                  <a:schemeClr val="tx1"/>
                </a:solidFill>
                <a:effectLst/>
                <a:uLnTx/>
                <a:uFillTx/>
                <a:latin typeface="+mn-lt"/>
                <a:ea typeface="+mn-ea"/>
                <a:cs typeface="+mn-cs"/>
              </a:rPr>
              <a:t>; }</a:t>
            </a:r>
          </a:p>
          <a:p>
            <a:pPr marL="319088" marR="0" lvl="0" indent="-319088" algn="l" defTabSz="914400" rtl="0" eaLnBrk="0" fontAlgn="base" latinLnBrk="0" hangingPunct="0">
              <a:lnSpc>
                <a:spcPct val="100000"/>
              </a:lnSpc>
              <a:spcBef>
                <a:spcPts val="700"/>
              </a:spcBef>
              <a:spcAft>
                <a:spcPct val="0"/>
              </a:spcAft>
              <a:buClr>
                <a:schemeClr val="accent2"/>
              </a:buClr>
              <a:buSzPct val="60000"/>
              <a:tabLst/>
              <a:defRPr/>
            </a:pPr>
            <a:r>
              <a:rPr kumimoji="0" lang="en-US" sz="2400" b="0" i="0" u="none" strike="noStrike" kern="1200" cap="none" spc="0" normalizeH="0" baseline="0" noProof="0" dirty="0" err="1">
                <a:ln>
                  <a:noFill/>
                </a:ln>
                <a:solidFill>
                  <a:schemeClr val="tx1"/>
                </a:solidFill>
                <a:effectLst/>
                <a:uLnTx/>
                <a:uFillTx/>
                <a:latin typeface="+mn-lt"/>
                <a:ea typeface="+mn-ea"/>
                <a:cs typeface="+mn-cs"/>
              </a:rPr>
              <a:t>addr</a:t>
            </a:r>
            <a:r>
              <a:rPr kumimoji="0" lang="en-US" sz="2400" b="0" i="0" u="none" strike="noStrike" kern="1200" cap="none" spc="0" normalizeH="0" baseline="0" noProof="0" dirty="0">
                <a:ln>
                  <a:noFill/>
                </a:ln>
                <a:solidFill>
                  <a:schemeClr val="tx1"/>
                </a:solidFill>
                <a:effectLst/>
                <a:uLnTx/>
                <a:uFillTx/>
                <a:latin typeface="+mn-lt"/>
                <a:ea typeface="+mn-ea"/>
                <a:cs typeface="+mn-cs"/>
              </a:rPr>
              <a:t>; </a:t>
            </a:r>
          </a:p>
          <a:p>
            <a:pPr marL="319088" marR="0" lvl="0" indent="-319088" algn="l" defTabSz="914400" rtl="0" eaLnBrk="0" fontAlgn="base" latinLnBrk="0" hangingPunct="0">
              <a:lnSpc>
                <a:spcPct val="100000"/>
              </a:lnSpc>
              <a:spcBef>
                <a:spcPts val="700"/>
              </a:spcBef>
              <a:spcAft>
                <a:spcPct val="0"/>
              </a:spcAft>
              <a:buClr>
                <a:schemeClr val="accent2"/>
              </a:buClr>
              <a:buSzPct val="60000"/>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t>
            </a:r>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box(in)">
                                      <p:cBhvr>
                                        <p:cTn id="15" dur="500"/>
                                        <p:tgtEl>
                                          <p:spTgt spid="7">
                                            <p:txEl>
                                              <p:pRg st="0" end="0"/>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box(in)">
                                      <p:cBhvr>
                                        <p:cTn id="18" dur="500"/>
                                        <p:tgtEl>
                                          <p:spTgt spid="7">
                                            <p:txEl>
                                              <p:pRg st="1" end="1"/>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box(in)">
                                      <p:cBhvr>
                                        <p:cTn id="21" dur="500"/>
                                        <p:tgtEl>
                                          <p:spTgt spid="7">
                                            <p:txEl>
                                              <p:pRg st="2" end="2"/>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box(in)">
                                      <p:cBhvr>
                                        <p:cTn id="24" dur="500"/>
                                        <p:tgtEl>
                                          <p:spTgt spid="7">
                                            <p:txEl>
                                              <p:pRg st="3" end="3"/>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ox(in)">
                                      <p:cBhvr>
                                        <p:cTn id="27" dur="500"/>
                                        <p:tgtEl>
                                          <p:spTgt spid="7">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box(in)">
                                      <p:cBhvr>
                                        <p:cTn id="30" dur="500"/>
                                        <p:tgtEl>
                                          <p:spTgt spid="7">
                                            <p:txEl>
                                              <p:pRg st="5" end="5"/>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box(in)">
                                      <p:cBhvr>
                                        <p:cTn id="33" dur="500"/>
                                        <p:tgtEl>
                                          <p:spTgt spid="7">
                                            <p:txEl>
                                              <p:pRg st="6" end="6"/>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box(in)">
                                      <p:cBhvr>
                                        <p:cTn id="36" dur="500"/>
                                        <p:tgtEl>
                                          <p:spTgt spid="7">
                                            <p:txEl>
                                              <p:pRg st="7" end="7"/>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box(in)">
                                      <p:cBhvr>
                                        <p:cTn id="39" dur="500"/>
                                        <p:tgtEl>
                                          <p:spTgt spid="7">
                                            <p:txEl>
                                              <p:pRg st="8" end="8"/>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box(in)">
                                      <p:cBhvr>
                                        <p:cTn id="42" dur="500"/>
                                        <p:tgtEl>
                                          <p:spTgt spid="7">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animEffect transition="in" filter="box(in)">
                                      <p:cBhvr>
                                        <p:cTn id="45"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itle 1"/>
          <p:cNvSpPr txBox="1">
            <a:spLocks/>
          </p:cNvSpPr>
          <p:nvPr/>
        </p:nvSpPr>
        <p:spPr bwMode="auto">
          <a:xfrm>
            <a:off x="628650" y="365126"/>
            <a:ext cx="7886700" cy="549275"/>
          </a:xfrm>
          <a:prstGeom prst="rect">
            <a:avLst/>
          </a:prstGeom>
          <a:noFill/>
          <a:ln w="9525">
            <a:noFill/>
            <a:miter lim="800000"/>
            <a:headEnd/>
            <a:tailEnd/>
          </a:ln>
        </p:spPr>
        <p:txBody>
          <a:bodyPr anchor="ctr"/>
          <a:lstStyle/>
          <a:p>
            <a:pPr>
              <a:lnSpc>
                <a:spcPct val="90000"/>
              </a:lnSpc>
            </a:pPr>
            <a:r>
              <a:rPr lang="en-US" sz="4400" dirty="0">
                <a:solidFill>
                  <a:schemeClr val="tx2"/>
                </a:solidFill>
                <a:latin typeface="+mj-lt"/>
                <a:ea typeface="+mj-ea"/>
                <a:cs typeface="+mj-cs"/>
              </a:rPr>
              <a:t>Array of Structures</a:t>
            </a:r>
          </a:p>
        </p:txBody>
      </p:sp>
      <p:sp>
        <p:nvSpPr>
          <p:cNvPr id="12" name="Content Placeholder 2"/>
          <p:cNvSpPr>
            <a:spLocks noGrp="1"/>
          </p:cNvSpPr>
          <p:nvPr>
            <p:ph sz="half" idx="1"/>
          </p:nvPr>
        </p:nvSpPr>
        <p:spPr>
          <a:xfrm>
            <a:off x="3962400" y="1344614"/>
            <a:ext cx="5181600" cy="5513386"/>
          </a:xfrm>
        </p:spPr>
        <p:txBody>
          <a:bodyPr rtlCol="0">
            <a:normAutofit fontScale="55000" lnSpcReduction="20000"/>
          </a:bodyPr>
          <a:lstStyle/>
          <a:p>
            <a:pPr marL="0" indent="0" eaLnBrk="1" fontAlgn="auto" hangingPunct="1">
              <a:lnSpc>
                <a:spcPct val="120000"/>
              </a:lnSpc>
              <a:spcBef>
                <a:spcPts val="0"/>
              </a:spcBef>
              <a:buFont typeface="Calibri" pitchFamily="34" charset="0"/>
              <a:buNone/>
              <a:defRPr/>
            </a:pPr>
            <a:endParaRPr lang="en-US" sz="100" dirty="0">
              <a:solidFill>
                <a:srgbClr val="C00000"/>
              </a:solidFill>
            </a:endParaRPr>
          </a:p>
          <a:p>
            <a:pPr marL="0" indent="0" eaLnBrk="1" fontAlgn="auto" hangingPunct="1">
              <a:lnSpc>
                <a:spcPct val="120000"/>
              </a:lnSpc>
              <a:spcBef>
                <a:spcPts val="0"/>
              </a:spcBef>
              <a:buFont typeface="Calibri" pitchFamily="34" charset="0"/>
              <a:buNone/>
              <a:defRPr/>
            </a:pPr>
            <a:r>
              <a:rPr lang="en-US" b="1" dirty="0">
                <a:solidFill>
                  <a:srgbClr val="C00000"/>
                </a:solidFill>
              </a:rPr>
              <a:t>main( )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a:t>
            </a:r>
          </a:p>
          <a:p>
            <a:pPr marL="0" indent="0" eaLnBrk="1" fontAlgn="auto" hangingPunct="1">
              <a:lnSpc>
                <a:spcPct val="120000"/>
              </a:lnSpc>
              <a:spcBef>
                <a:spcPts val="0"/>
              </a:spcBef>
              <a:buFont typeface="Calibri" pitchFamily="34" charset="0"/>
              <a:buNone/>
              <a:defRPr/>
            </a:pPr>
            <a:r>
              <a:rPr lang="en-US" b="1" dirty="0">
                <a:solidFill>
                  <a:srgbClr val="7030A0"/>
                </a:solidFill>
              </a:rPr>
              <a:t>   </a:t>
            </a:r>
            <a:r>
              <a:rPr lang="en-US" b="1" dirty="0" err="1">
                <a:solidFill>
                  <a:srgbClr val="7030A0"/>
                </a:solidFill>
              </a:rPr>
              <a:t>struct</a:t>
            </a:r>
            <a:r>
              <a:rPr lang="en-US" b="1" dirty="0">
                <a:solidFill>
                  <a:srgbClr val="7030A0"/>
                </a:solidFill>
              </a:rPr>
              <a:t> book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a:t>
            </a:r>
            <a:r>
              <a:rPr lang="en-US" b="1" dirty="0">
                <a:solidFill>
                  <a:srgbClr val="002060"/>
                </a:solidFill>
              </a:rPr>
              <a:t>char name ; </a:t>
            </a:r>
          </a:p>
          <a:p>
            <a:pPr marL="0" indent="0" eaLnBrk="1" fontAlgn="auto" hangingPunct="1">
              <a:lnSpc>
                <a:spcPct val="120000"/>
              </a:lnSpc>
              <a:spcBef>
                <a:spcPts val="0"/>
              </a:spcBef>
              <a:buFont typeface="Calibri" pitchFamily="34" charset="0"/>
              <a:buNone/>
              <a:defRPr/>
            </a:pPr>
            <a:r>
              <a:rPr lang="en-US" b="1" dirty="0">
                <a:solidFill>
                  <a:srgbClr val="002060"/>
                </a:solidFill>
              </a:rPr>
              <a:t>      float price ; </a:t>
            </a:r>
          </a:p>
          <a:p>
            <a:pPr marL="0" indent="0" eaLnBrk="1" fontAlgn="auto" hangingPunct="1">
              <a:lnSpc>
                <a:spcPct val="120000"/>
              </a:lnSpc>
              <a:spcBef>
                <a:spcPts val="0"/>
              </a:spcBef>
              <a:buFont typeface="Calibri" pitchFamily="34" charset="0"/>
              <a:buNone/>
              <a:defRPr/>
            </a:pPr>
            <a:r>
              <a:rPr lang="en-US" b="1" dirty="0">
                <a:solidFill>
                  <a:srgbClr val="002060"/>
                </a:solidFill>
              </a:rPr>
              <a:t>      </a:t>
            </a:r>
            <a:r>
              <a:rPr lang="en-US" b="1" dirty="0" err="1">
                <a:solidFill>
                  <a:srgbClr val="002060"/>
                </a:solidFill>
              </a:rPr>
              <a:t>int</a:t>
            </a:r>
            <a:r>
              <a:rPr lang="en-US" b="1" dirty="0">
                <a:solidFill>
                  <a:srgbClr val="002060"/>
                </a:solidFill>
              </a:rPr>
              <a:t> pages </a:t>
            </a:r>
            <a:r>
              <a:rPr lang="en-US" b="1" dirty="0">
                <a:solidFill>
                  <a:schemeClr val="tx1">
                    <a:lumMod val="75000"/>
                    <a:lumOff val="25000"/>
                  </a:schemeClr>
                </a:solidFill>
              </a:rPr>
              <a:t>;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 ;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a:t>
            </a:r>
            <a:r>
              <a:rPr lang="en-US" b="1" dirty="0" err="1">
                <a:solidFill>
                  <a:srgbClr val="C00000"/>
                </a:solidFill>
              </a:rPr>
              <a:t>struct</a:t>
            </a:r>
            <a:r>
              <a:rPr lang="en-US" b="1" dirty="0">
                <a:solidFill>
                  <a:srgbClr val="C00000"/>
                </a:solidFill>
              </a:rPr>
              <a:t> book b[100] ;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a:t>
            </a:r>
            <a:r>
              <a:rPr lang="en-US" b="1" dirty="0" err="1">
                <a:solidFill>
                  <a:schemeClr val="tx1">
                    <a:lumMod val="75000"/>
                    <a:lumOff val="25000"/>
                  </a:schemeClr>
                </a:solidFill>
              </a:rPr>
              <a:t>int</a:t>
            </a:r>
            <a:r>
              <a:rPr lang="en-US" b="1" dirty="0">
                <a:solidFill>
                  <a:schemeClr val="tx1">
                    <a:lumMod val="75000"/>
                    <a:lumOff val="25000"/>
                  </a:schemeClr>
                </a:solidFill>
              </a:rPr>
              <a:t> i ; </a:t>
            </a:r>
          </a:p>
          <a:p>
            <a:pPr marL="0" indent="0" eaLnBrk="1" fontAlgn="auto" hangingPunct="1">
              <a:lnSpc>
                <a:spcPct val="120000"/>
              </a:lnSpc>
              <a:spcBef>
                <a:spcPts val="0"/>
              </a:spcBef>
              <a:buFont typeface="Calibri" pitchFamily="34" charset="0"/>
              <a:buNone/>
              <a:defRPr/>
            </a:pPr>
            <a:endParaRPr lang="nn-NO" b="1" dirty="0">
              <a:solidFill>
                <a:schemeClr val="tx1">
                  <a:lumMod val="75000"/>
                  <a:lumOff val="25000"/>
                </a:schemeClr>
              </a:solidFill>
            </a:endParaRPr>
          </a:p>
          <a:p>
            <a:pPr marL="0" indent="0" eaLnBrk="1" fontAlgn="auto" hangingPunct="1">
              <a:lnSpc>
                <a:spcPct val="120000"/>
              </a:lnSpc>
              <a:spcBef>
                <a:spcPts val="0"/>
              </a:spcBef>
              <a:buFont typeface="Calibri" pitchFamily="34" charset="0"/>
              <a:buNone/>
              <a:defRPr/>
            </a:pPr>
            <a:r>
              <a:rPr lang="nn-NO" b="1" dirty="0">
                <a:solidFill>
                  <a:schemeClr val="tx1">
                    <a:lumMod val="75000"/>
                    <a:lumOff val="25000"/>
                  </a:schemeClr>
                </a:solidFill>
              </a:rPr>
              <a:t> for ( i = 0 ; i &lt;= 99 ; i++ )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printf ( "\n Enter name, price and pages " ) ;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a:t>
            </a:r>
            <a:r>
              <a:rPr lang="en-US" b="1" dirty="0" err="1">
                <a:solidFill>
                  <a:schemeClr val="tx1">
                    <a:lumMod val="75000"/>
                    <a:lumOff val="25000"/>
                  </a:schemeClr>
                </a:solidFill>
              </a:rPr>
              <a:t>scanf</a:t>
            </a:r>
            <a:r>
              <a:rPr lang="en-US" b="1" dirty="0">
                <a:solidFill>
                  <a:schemeClr val="tx1">
                    <a:lumMod val="75000"/>
                    <a:lumOff val="25000"/>
                  </a:schemeClr>
                </a:solidFill>
              </a:rPr>
              <a:t> ( "%c %f %d", &amp;b[i].name, &amp;b[i].price, &amp;b[i].pages ) ;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 </a:t>
            </a:r>
          </a:p>
          <a:p>
            <a:pPr marL="0" indent="0" eaLnBrk="1" fontAlgn="auto" hangingPunct="1">
              <a:lnSpc>
                <a:spcPct val="120000"/>
              </a:lnSpc>
              <a:spcBef>
                <a:spcPts val="0"/>
              </a:spcBef>
              <a:buFont typeface="Calibri" pitchFamily="34" charset="0"/>
              <a:buNone/>
              <a:defRPr/>
            </a:pPr>
            <a:r>
              <a:rPr lang="nn-NO" b="1" dirty="0">
                <a:solidFill>
                  <a:schemeClr val="tx1">
                    <a:lumMod val="75000"/>
                    <a:lumOff val="25000"/>
                  </a:schemeClr>
                </a:solidFill>
              </a:rPr>
              <a:t>  for ( i = 0 ; i &lt;= 99 ; i++ )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printf ( "\n %c %f %d", b[i].name, b[i].price, b[i].pages ) ; </a:t>
            </a:r>
          </a:p>
          <a:p>
            <a:pPr marL="0" indent="0" eaLnBrk="1" fontAlgn="auto" hangingPunct="1">
              <a:lnSpc>
                <a:spcPct val="120000"/>
              </a:lnSpc>
              <a:spcBef>
                <a:spcPts val="0"/>
              </a:spcBef>
              <a:buFont typeface="Calibri" pitchFamily="34" charset="0"/>
              <a:buNone/>
              <a:defRPr/>
            </a:pPr>
            <a:r>
              <a:rPr lang="en-US" b="1" dirty="0">
                <a:solidFill>
                  <a:schemeClr val="tx1">
                    <a:lumMod val="75000"/>
                    <a:lumOff val="25000"/>
                  </a:schemeClr>
                </a:solidFill>
              </a:rPr>
              <a:t>} </a:t>
            </a:r>
          </a:p>
        </p:txBody>
      </p:sp>
      <p:sp>
        <p:nvSpPr>
          <p:cNvPr id="13" name="Content Placeholder 3"/>
          <p:cNvSpPr txBox="1">
            <a:spLocks/>
          </p:cNvSpPr>
          <p:nvPr/>
        </p:nvSpPr>
        <p:spPr>
          <a:xfrm>
            <a:off x="152400" y="1238251"/>
            <a:ext cx="3505200" cy="4619625"/>
          </a:xfrm>
          <a:prstGeom prst="rect">
            <a:avLst/>
          </a:prstGeom>
        </p:spPr>
        <p:txBody>
          <a:bodyPr>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fontAlgn="auto">
              <a:buFont typeface="Calibri" panose="020F0502020204030204" pitchFamily="34" charset="0"/>
              <a:buNone/>
              <a:defRPr/>
            </a:pPr>
            <a:r>
              <a:rPr lang="en-US" sz="3000" b="1" dirty="0"/>
              <a:t> </a:t>
            </a:r>
            <a:endParaRPr lang="en-US" sz="2400" b="1" dirty="0">
              <a:solidFill>
                <a:srgbClr val="7030A0"/>
              </a:solidFill>
            </a:endParaRPr>
          </a:p>
          <a:p>
            <a:pPr algn="just" fontAlgn="auto">
              <a:defRPr/>
            </a:pPr>
            <a:r>
              <a:rPr lang="en-US" sz="2800" dirty="0">
                <a:solidFill>
                  <a:schemeClr val="tx1"/>
                </a:solidFill>
              </a:rPr>
              <a:t>If we want to store data of 100 books then we would be required to use 100 different structure variables from b1 to b100, which is definitely not very convenient. </a:t>
            </a:r>
          </a:p>
          <a:p>
            <a:pPr algn="just" fontAlgn="auto">
              <a:defRPr/>
            </a:pPr>
            <a:r>
              <a:rPr lang="en-US" sz="2800" dirty="0">
                <a:solidFill>
                  <a:schemeClr val="tx1"/>
                </a:solidFill>
              </a:rPr>
              <a:t>A better approach would be to use an array of structures. </a:t>
            </a:r>
          </a:p>
          <a:p>
            <a:pPr algn="just" fontAlgn="auto">
              <a:defRPr/>
            </a:pPr>
            <a:r>
              <a:rPr lang="en-US" sz="2800" dirty="0">
                <a:solidFill>
                  <a:schemeClr val="tx1"/>
                </a:solidFill>
              </a:rPr>
              <a:t>Program shows how to use an array of structures. </a:t>
            </a:r>
          </a:p>
        </p:txBody>
      </p:sp>
      <p:sp>
        <p:nvSpPr>
          <p:cNvPr id="8" name="Slide Number Placeholder 7"/>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1" presetID="3" presetClass="entr" presetSubtype="1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blinds(horizontal)">
                                      <p:cBhvr>
                                        <p:cTn id="23" dur="500"/>
                                        <p:tgtEl>
                                          <p:spTgt spid="12">
                                            <p:txEl>
                                              <p:pRg st="1" end="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blinds(horizontal)">
                                      <p:cBhvr>
                                        <p:cTn id="26" dur="500"/>
                                        <p:tgtEl>
                                          <p:spTgt spid="12">
                                            <p:txEl>
                                              <p:pRg st="2" end="2"/>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blinds(horizontal)">
                                      <p:cBhvr>
                                        <p:cTn id="29" dur="500"/>
                                        <p:tgtEl>
                                          <p:spTgt spid="12">
                                            <p:txEl>
                                              <p:pRg st="3" end="3"/>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blinds(horizontal)">
                                      <p:cBhvr>
                                        <p:cTn id="32" dur="500"/>
                                        <p:tgtEl>
                                          <p:spTgt spid="12">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blinds(horizontal)">
                                      <p:cBhvr>
                                        <p:cTn id="35" dur="500"/>
                                        <p:tgtEl>
                                          <p:spTgt spid="12">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2">
                                            <p:txEl>
                                              <p:pRg st="6" end="6"/>
                                            </p:txEl>
                                          </p:spTgt>
                                        </p:tgtEl>
                                        <p:attrNameLst>
                                          <p:attrName>style.visibility</p:attrName>
                                        </p:attrNameLst>
                                      </p:cBhvr>
                                      <p:to>
                                        <p:strVal val="visible"/>
                                      </p:to>
                                    </p:set>
                                    <p:animEffect transition="in" filter="blinds(horizontal)">
                                      <p:cBhvr>
                                        <p:cTn id="38" dur="500"/>
                                        <p:tgtEl>
                                          <p:spTgt spid="12">
                                            <p:txEl>
                                              <p:pRg st="6" end="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animEffect transition="in" filter="blinds(horizontal)">
                                      <p:cBhvr>
                                        <p:cTn id="41" dur="500"/>
                                        <p:tgtEl>
                                          <p:spTgt spid="12">
                                            <p:txEl>
                                              <p:pRg st="7" end="7"/>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2">
                                            <p:txEl>
                                              <p:pRg st="8" end="8"/>
                                            </p:txEl>
                                          </p:spTgt>
                                        </p:tgtEl>
                                        <p:attrNameLst>
                                          <p:attrName>style.visibility</p:attrName>
                                        </p:attrNameLst>
                                      </p:cBhvr>
                                      <p:to>
                                        <p:strVal val="visible"/>
                                      </p:to>
                                    </p:set>
                                    <p:animEffect transition="in" filter="blinds(horizontal)">
                                      <p:cBhvr>
                                        <p:cTn id="44" dur="500"/>
                                        <p:tgtEl>
                                          <p:spTgt spid="12">
                                            <p:txEl>
                                              <p:pRg st="8" end="8"/>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animEffect transition="in" filter="blinds(horizontal)">
                                      <p:cBhvr>
                                        <p:cTn id="47" dur="500"/>
                                        <p:tgtEl>
                                          <p:spTgt spid="12">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2">
                                            <p:txEl>
                                              <p:pRg st="10" end="10"/>
                                            </p:txEl>
                                          </p:spTgt>
                                        </p:tgtEl>
                                        <p:attrNameLst>
                                          <p:attrName>style.visibility</p:attrName>
                                        </p:attrNameLst>
                                      </p:cBhvr>
                                      <p:to>
                                        <p:strVal val="visible"/>
                                      </p:to>
                                    </p:set>
                                    <p:animEffect transition="in" filter="blinds(horizontal)">
                                      <p:cBhvr>
                                        <p:cTn id="50" dur="500"/>
                                        <p:tgtEl>
                                          <p:spTgt spid="12">
                                            <p:txEl>
                                              <p:pRg st="10" end="10"/>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2">
                                            <p:txEl>
                                              <p:pRg st="12" end="12"/>
                                            </p:txEl>
                                          </p:spTgt>
                                        </p:tgtEl>
                                        <p:attrNameLst>
                                          <p:attrName>style.visibility</p:attrName>
                                        </p:attrNameLst>
                                      </p:cBhvr>
                                      <p:to>
                                        <p:strVal val="visible"/>
                                      </p:to>
                                    </p:set>
                                    <p:animEffect transition="in" filter="blinds(horizontal)">
                                      <p:cBhvr>
                                        <p:cTn id="53" dur="500"/>
                                        <p:tgtEl>
                                          <p:spTgt spid="12">
                                            <p:txEl>
                                              <p:pRg st="12" end="12"/>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12">
                                            <p:txEl>
                                              <p:pRg st="13" end="13"/>
                                            </p:txEl>
                                          </p:spTgt>
                                        </p:tgtEl>
                                        <p:attrNameLst>
                                          <p:attrName>style.visibility</p:attrName>
                                        </p:attrNameLst>
                                      </p:cBhvr>
                                      <p:to>
                                        <p:strVal val="visible"/>
                                      </p:to>
                                    </p:set>
                                    <p:animEffect transition="in" filter="blinds(horizontal)">
                                      <p:cBhvr>
                                        <p:cTn id="56" dur="500"/>
                                        <p:tgtEl>
                                          <p:spTgt spid="12">
                                            <p:txEl>
                                              <p:pRg st="13" end="13"/>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12">
                                            <p:txEl>
                                              <p:pRg st="14" end="14"/>
                                            </p:txEl>
                                          </p:spTgt>
                                        </p:tgtEl>
                                        <p:attrNameLst>
                                          <p:attrName>style.visibility</p:attrName>
                                        </p:attrNameLst>
                                      </p:cBhvr>
                                      <p:to>
                                        <p:strVal val="visible"/>
                                      </p:to>
                                    </p:set>
                                    <p:animEffect transition="in" filter="blinds(horizontal)">
                                      <p:cBhvr>
                                        <p:cTn id="59" dur="500"/>
                                        <p:tgtEl>
                                          <p:spTgt spid="12">
                                            <p:txEl>
                                              <p:pRg st="14" end="14"/>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12">
                                            <p:txEl>
                                              <p:pRg st="15" end="15"/>
                                            </p:txEl>
                                          </p:spTgt>
                                        </p:tgtEl>
                                        <p:attrNameLst>
                                          <p:attrName>style.visibility</p:attrName>
                                        </p:attrNameLst>
                                      </p:cBhvr>
                                      <p:to>
                                        <p:strVal val="visible"/>
                                      </p:to>
                                    </p:set>
                                    <p:animEffect transition="in" filter="blinds(horizontal)">
                                      <p:cBhvr>
                                        <p:cTn id="62" dur="500"/>
                                        <p:tgtEl>
                                          <p:spTgt spid="12">
                                            <p:txEl>
                                              <p:pRg st="15" end="15"/>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12">
                                            <p:txEl>
                                              <p:pRg st="16" end="16"/>
                                            </p:txEl>
                                          </p:spTgt>
                                        </p:tgtEl>
                                        <p:attrNameLst>
                                          <p:attrName>style.visibility</p:attrName>
                                        </p:attrNameLst>
                                      </p:cBhvr>
                                      <p:to>
                                        <p:strVal val="visible"/>
                                      </p:to>
                                    </p:set>
                                    <p:animEffect transition="in" filter="blinds(horizontal)">
                                      <p:cBhvr>
                                        <p:cTn id="65" dur="500"/>
                                        <p:tgtEl>
                                          <p:spTgt spid="12">
                                            <p:txEl>
                                              <p:pRg st="16" end="16"/>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12">
                                            <p:txEl>
                                              <p:pRg st="17" end="17"/>
                                            </p:txEl>
                                          </p:spTgt>
                                        </p:tgtEl>
                                        <p:attrNameLst>
                                          <p:attrName>style.visibility</p:attrName>
                                        </p:attrNameLst>
                                      </p:cBhvr>
                                      <p:to>
                                        <p:strVal val="visible"/>
                                      </p:to>
                                    </p:set>
                                    <p:animEffect transition="in" filter="blinds(horizontal)">
                                      <p:cBhvr>
                                        <p:cTn id="68" dur="500"/>
                                        <p:tgtEl>
                                          <p:spTgt spid="12">
                                            <p:txEl>
                                              <p:pRg st="17" end="17"/>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12">
                                            <p:txEl>
                                              <p:pRg st="18" end="18"/>
                                            </p:txEl>
                                          </p:spTgt>
                                        </p:tgtEl>
                                        <p:attrNameLst>
                                          <p:attrName>style.visibility</p:attrName>
                                        </p:attrNameLst>
                                      </p:cBhvr>
                                      <p:to>
                                        <p:strVal val="visible"/>
                                      </p:to>
                                    </p:set>
                                    <p:animEffect transition="in" filter="blinds(horizontal)">
                                      <p:cBhvr>
                                        <p:cTn id="71" dur="500"/>
                                        <p:tgtEl>
                                          <p:spTgt spid="12">
                                            <p:txEl>
                                              <p:pRg st="18" end="18"/>
                                            </p:txEl>
                                          </p:spTgt>
                                        </p:tgtEl>
                                      </p:cBhvr>
                                    </p:animEffect>
                                  </p:childTnLst>
                                </p:cTn>
                              </p:par>
                              <p:par>
                                <p:cTn id="72" presetID="3" presetClass="entr" presetSubtype="10" fill="hold" nodeType="withEffect">
                                  <p:stCondLst>
                                    <p:cond delay="0"/>
                                  </p:stCondLst>
                                  <p:childTnLst>
                                    <p:set>
                                      <p:cBhvr>
                                        <p:cTn id="73" dur="1" fill="hold">
                                          <p:stCondLst>
                                            <p:cond delay="0"/>
                                          </p:stCondLst>
                                        </p:cTn>
                                        <p:tgtEl>
                                          <p:spTgt spid="12">
                                            <p:txEl>
                                              <p:pRg st="19" end="19"/>
                                            </p:txEl>
                                          </p:spTgt>
                                        </p:tgtEl>
                                        <p:attrNameLst>
                                          <p:attrName>style.visibility</p:attrName>
                                        </p:attrNameLst>
                                      </p:cBhvr>
                                      <p:to>
                                        <p:strVal val="visible"/>
                                      </p:to>
                                    </p:set>
                                    <p:animEffect transition="in" filter="blinds(horizontal)">
                                      <p:cBhvr>
                                        <p:cTn id="74" dur="500"/>
                                        <p:tgtEl>
                                          <p:spTgt spid="12">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47750" y="381000"/>
            <a:ext cx="6191250" cy="511175"/>
          </a:xfrm>
        </p:spPr>
        <p:txBody>
          <a:bodyPr>
            <a:noAutofit/>
          </a:bodyPr>
          <a:lstStyle/>
          <a:p>
            <a:pPr eaLnBrk="1" fontAlgn="auto" hangingPunct="1">
              <a:spcAft>
                <a:spcPts val="0"/>
              </a:spcAft>
              <a:defRPr/>
            </a:pPr>
            <a:r>
              <a:rPr lang="en-US" dirty="0"/>
              <a:t>Introduction to Unions</a:t>
            </a:r>
          </a:p>
        </p:txBody>
      </p:sp>
      <p:sp>
        <p:nvSpPr>
          <p:cNvPr id="10" name="Content Placeholder 2"/>
          <p:cNvSpPr>
            <a:spLocks noGrp="1"/>
          </p:cNvSpPr>
          <p:nvPr>
            <p:ph idx="1"/>
          </p:nvPr>
        </p:nvSpPr>
        <p:spPr>
          <a:xfrm>
            <a:off x="457200" y="1447800"/>
            <a:ext cx="8258175" cy="5118101"/>
          </a:xfrm>
        </p:spPr>
        <p:txBody>
          <a:bodyPr rtlCol="0">
            <a:noAutofit/>
          </a:bodyPr>
          <a:lstStyle/>
          <a:p>
            <a:pPr marL="228600" indent="-228600" algn="just" eaLnBrk="1" fontAlgn="auto" hangingPunct="1">
              <a:defRPr/>
            </a:pPr>
            <a:r>
              <a:rPr lang="en-US" sz="2300" dirty="0">
                <a:solidFill>
                  <a:schemeClr val="tx1">
                    <a:lumMod val="75000"/>
                    <a:lumOff val="25000"/>
                  </a:schemeClr>
                </a:solidFill>
              </a:rPr>
              <a:t>Unions are derived data types, the way structures are.</a:t>
            </a:r>
          </a:p>
          <a:p>
            <a:pPr marL="228600" indent="-228600" algn="just" eaLnBrk="1" fontAlgn="auto" hangingPunct="1">
              <a:defRPr/>
            </a:pPr>
            <a:r>
              <a:rPr lang="en-US" sz="2300" dirty="0">
                <a:solidFill>
                  <a:schemeClr val="tx1">
                    <a:lumMod val="75000"/>
                    <a:lumOff val="25000"/>
                  </a:schemeClr>
                </a:solidFill>
              </a:rPr>
              <a:t>Both structures and unions are used to group a number of different variables together.</a:t>
            </a:r>
          </a:p>
          <a:p>
            <a:pPr marL="228600" indent="-228600" algn="just" eaLnBrk="1" fontAlgn="auto" hangingPunct="1">
              <a:defRPr/>
            </a:pPr>
            <a:r>
              <a:rPr lang="en-US" sz="2300" dirty="0">
                <a:solidFill>
                  <a:schemeClr val="tx1">
                    <a:lumMod val="75000"/>
                    <a:lumOff val="25000"/>
                  </a:schemeClr>
                </a:solidFill>
              </a:rPr>
              <a:t>But structure stored a different variables at different spaces in memory.</a:t>
            </a:r>
          </a:p>
          <a:p>
            <a:pPr marL="228600" indent="-228600" algn="just" eaLnBrk="1" fontAlgn="auto" hangingPunct="1">
              <a:defRPr/>
            </a:pPr>
            <a:r>
              <a:rPr lang="en-US" sz="2300" dirty="0">
                <a:solidFill>
                  <a:schemeClr val="tx1">
                    <a:lumMod val="75000"/>
                    <a:lumOff val="25000"/>
                  </a:schemeClr>
                </a:solidFill>
              </a:rPr>
              <a:t>A union stored a different variables at same space in memory.</a:t>
            </a:r>
          </a:p>
          <a:p>
            <a:pPr marL="0" indent="0" eaLnBrk="1" fontAlgn="auto" hangingPunct="1">
              <a:buFont typeface="Calibri" pitchFamily="34" charset="0"/>
              <a:buNone/>
              <a:defRPr/>
            </a:pPr>
            <a:r>
              <a:rPr lang="en-US" sz="2300" b="1" dirty="0">
                <a:solidFill>
                  <a:srgbClr val="C00000"/>
                </a:solidFill>
              </a:rPr>
              <a:t>Syntax:</a:t>
            </a:r>
          </a:p>
          <a:p>
            <a:pPr marL="457200" lvl="1" indent="0" eaLnBrk="1" fontAlgn="auto" hangingPunct="1">
              <a:buFont typeface="Calibri" pitchFamily="34" charset="0"/>
              <a:buNone/>
              <a:defRPr/>
            </a:pPr>
            <a:r>
              <a:rPr lang="en-US" sz="2300" dirty="0">
                <a:solidFill>
                  <a:srgbClr val="FF0000"/>
                </a:solidFill>
              </a:rPr>
              <a:t>union</a:t>
            </a:r>
            <a:r>
              <a:rPr lang="en-US" sz="2300" dirty="0">
                <a:solidFill>
                  <a:schemeClr val="tx1">
                    <a:lumMod val="75000"/>
                    <a:lumOff val="25000"/>
                  </a:schemeClr>
                </a:solidFill>
              </a:rPr>
              <a:t> </a:t>
            </a:r>
            <a:r>
              <a:rPr lang="en-US" sz="2300" dirty="0">
                <a:solidFill>
                  <a:srgbClr val="0070C0"/>
                </a:solidFill>
              </a:rPr>
              <a:t>demo</a:t>
            </a:r>
            <a:r>
              <a:rPr lang="en-US" sz="2300" dirty="0">
                <a:solidFill>
                  <a:schemeClr val="tx1">
                    <a:lumMod val="75000"/>
                    <a:lumOff val="25000"/>
                  </a:schemeClr>
                </a:solidFill>
              </a:rPr>
              <a:t>{</a:t>
            </a:r>
          </a:p>
          <a:p>
            <a:pPr marL="457200" lvl="1" indent="0" eaLnBrk="1" fontAlgn="auto" hangingPunct="1">
              <a:buFont typeface="Calibri" pitchFamily="34" charset="0"/>
              <a:buNone/>
              <a:defRPr/>
            </a:pPr>
            <a:r>
              <a:rPr lang="en-US" sz="2300" dirty="0">
                <a:solidFill>
                  <a:schemeClr val="tx1">
                    <a:lumMod val="75000"/>
                    <a:lumOff val="25000"/>
                  </a:schemeClr>
                </a:solidFill>
              </a:rPr>
              <a:t>   </a:t>
            </a:r>
            <a:r>
              <a:rPr lang="en-US" sz="2300" dirty="0">
                <a:solidFill>
                  <a:srgbClr val="002060"/>
                </a:solidFill>
              </a:rPr>
              <a:t>short </a:t>
            </a:r>
            <a:r>
              <a:rPr lang="en-US" sz="2300" dirty="0" err="1">
                <a:solidFill>
                  <a:srgbClr val="002060"/>
                </a:solidFill>
              </a:rPr>
              <a:t>int</a:t>
            </a:r>
            <a:r>
              <a:rPr lang="en-US" sz="2300" dirty="0">
                <a:solidFill>
                  <a:srgbClr val="002060"/>
                </a:solidFill>
              </a:rPr>
              <a:t> i;</a:t>
            </a:r>
          </a:p>
          <a:p>
            <a:pPr marL="457200" lvl="1" indent="0" eaLnBrk="1" fontAlgn="auto" hangingPunct="1">
              <a:buFont typeface="Calibri" pitchFamily="34" charset="0"/>
              <a:buNone/>
              <a:defRPr/>
            </a:pPr>
            <a:r>
              <a:rPr lang="en-US" sz="2300" dirty="0">
                <a:solidFill>
                  <a:srgbClr val="002060"/>
                </a:solidFill>
              </a:rPr>
              <a:t>    char </a:t>
            </a:r>
            <a:r>
              <a:rPr lang="en-US" sz="2300" dirty="0" err="1">
                <a:solidFill>
                  <a:srgbClr val="002060"/>
                </a:solidFill>
              </a:rPr>
              <a:t>ch</a:t>
            </a:r>
            <a:r>
              <a:rPr lang="en-US" sz="2300" dirty="0">
                <a:solidFill>
                  <a:srgbClr val="002060"/>
                </a:solidFill>
              </a:rPr>
              <a:t>[2];</a:t>
            </a:r>
          </a:p>
          <a:p>
            <a:pPr marL="457200" lvl="1" indent="0" eaLnBrk="1" fontAlgn="auto" hangingPunct="1">
              <a:buFont typeface="Calibri" pitchFamily="34" charset="0"/>
              <a:buNone/>
              <a:defRPr/>
            </a:pPr>
            <a:r>
              <a:rPr lang="en-US" sz="2300" dirty="0">
                <a:solidFill>
                  <a:schemeClr val="tx1">
                    <a:lumMod val="75000"/>
                    <a:lumOff val="25000"/>
                  </a:schemeClr>
                </a:solidFill>
              </a:rPr>
              <a:t>};</a:t>
            </a:r>
          </a:p>
          <a:p>
            <a:pPr marL="457200" lvl="1" indent="0" eaLnBrk="1" fontAlgn="auto" hangingPunct="1">
              <a:buFont typeface="Calibri" pitchFamily="34" charset="0"/>
              <a:buNone/>
              <a:defRPr/>
            </a:pPr>
            <a:r>
              <a:rPr lang="en-US" sz="2300" dirty="0">
                <a:solidFill>
                  <a:srgbClr val="FF0000"/>
                </a:solidFill>
              </a:rPr>
              <a:t>union</a:t>
            </a:r>
            <a:r>
              <a:rPr lang="en-US" sz="2300" dirty="0">
                <a:solidFill>
                  <a:schemeClr val="tx1">
                    <a:lumMod val="75000"/>
                    <a:lumOff val="25000"/>
                  </a:schemeClr>
                </a:solidFill>
              </a:rPr>
              <a:t> </a:t>
            </a:r>
            <a:r>
              <a:rPr lang="en-US" sz="2300" dirty="0">
                <a:solidFill>
                  <a:srgbClr val="0070C0"/>
                </a:solidFill>
              </a:rPr>
              <a:t>demo</a:t>
            </a:r>
            <a:r>
              <a:rPr lang="en-US" sz="2300" dirty="0">
                <a:solidFill>
                  <a:schemeClr val="tx1">
                    <a:lumMod val="75000"/>
                    <a:lumOff val="25000"/>
                  </a:schemeClr>
                </a:solidFill>
              </a:rPr>
              <a:t> key;</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blinds(horizontal)">
                                      <p:cBhvr>
                                        <p:cTn id="10" dur="500"/>
                                        <p:tgtEl>
                                          <p:spTgt spid="1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blinds(horizontal)">
                                      <p:cBhvr>
                                        <p:cTn id="13" dur="500"/>
                                        <p:tgtEl>
                                          <p:spTgt spid="1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blinds(horizontal)">
                                      <p:cBhvr>
                                        <p:cTn id="16" dur="500"/>
                                        <p:tgtEl>
                                          <p:spTgt spid="1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blinds(horizontal)">
                                      <p:cBhvr>
                                        <p:cTn id="21" dur="500"/>
                                        <p:tgtEl>
                                          <p:spTgt spid="10">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blinds(horizontal)">
                                      <p:cBhvr>
                                        <p:cTn id="24" dur="500"/>
                                        <p:tgtEl>
                                          <p:spTgt spid="1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blinds(horizontal)">
                                      <p:cBhvr>
                                        <p:cTn id="27" dur="500"/>
                                        <p:tgtEl>
                                          <p:spTgt spid="10">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blinds(horizontal)">
                                      <p:cBhvr>
                                        <p:cTn id="30" dur="500"/>
                                        <p:tgtEl>
                                          <p:spTgt spid="10">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0">
                                            <p:txEl>
                                              <p:pRg st="8" end="8"/>
                                            </p:txEl>
                                          </p:spTgt>
                                        </p:tgtEl>
                                        <p:attrNameLst>
                                          <p:attrName>style.visibility</p:attrName>
                                        </p:attrNameLst>
                                      </p:cBhvr>
                                      <p:to>
                                        <p:strVal val="visible"/>
                                      </p:to>
                                    </p:set>
                                    <p:animEffect transition="in" filter="blinds(horizontal)">
                                      <p:cBhvr>
                                        <p:cTn id="33" dur="500"/>
                                        <p:tgtEl>
                                          <p:spTgt spid="10">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0">
                                            <p:txEl>
                                              <p:pRg st="9" end="9"/>
                                            </p:txEl>
                                          </p:spTgt>
                                        </p:tgtEl>
                                        <p:attrNameLst>
                                          <p:attrName>style.visibility</p:attrName>
                                        </p:attrNameLst>
                                      </p:cBhvr>
                                      <p:to>
                                        <p:strVal val="visible"/>
                                      </p:to>
                                    </p:set>
                                    <p:animEffect transition="in" filter="blinds(horizontal)">
                                      <p:cBhvr>
                                        <p:cTn id="36"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itle 1"/>
          <p:cNvSpPr txBox="1">
            <a:spLocks/>
          </p:cNvSpPr>
          <p:nvPr/>
        </p:nvSpPr>
        <p:spPr bwMode="auto">
          <a:xfrm>
            <a:off x="685800" y="365126"/>
            <a:ext cx="7829550" cy="549275"/>
          </a:xfrm>
          <a:prstGeom prst="rect">
            <a:avLst/>
          </a:prstGeom>
          <a:noFill/>
          <a:ln w="9525">
            <a:noFill/>
            <a:miter lim="800000"/>
            <a:headEnd/>
            <a:tailEnd/>
          </a:ln>
        </p:spPr>
        <p:txBody>
          <a:bodyPr anchor="ctr"/>
          <a:lstStyle/>
          <a:p>
            <a:pPr>
              <a:lnSpc>
                <a:spcPct val="90000"/>
              </a:lnSpc>
            </a:pPr>
            <a:r>
              <a:rPr lang="en-US" sz="4400" dirty="0">
                <a:solidFill>
                  <a:schemeClr val="tx2"/>
                </a:solidFill>
                <a:latin typeface="+mj-lt"/>
                <a:ea typeface="+mj-ea"/>
                <a:cs typeface="+mj-cs"/>
              </a:rPr>
              <a:t>Example of Unions</a:t>
            </a:r>
          </a:p>
          <a:p>
            <a:pPr>
              <a:lnSpc>
                <a:spcPct val="90000"/>
              </a:lnSpc>
            </a:pPr>
            <a:endParaRPr lang="en-US" sz="2800" dirty="0">
              <a:latin typeface="Calibri Light"/>
            </a:endParaRPr>
          </a:p>
        </p:txBody>
      </p:sp>
      <p:sp>
        <p:nvSpPr>
          <p:cNvPr id="10" name="Rectangle 9"/>
          <p:cNvSpPr/>
          <p:nvPr/>
        </p:nvSpPr>
        <p:spPr>
          <a:xfrm>
            <a:off x="228600" y="1892301"/>
            <a:ext cx="2400300" cy="413702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2764632" y="1889126"/>
            <a:ext cx="3278981" cy="413861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228600" y="1981200"/>
            <a:ext cx="2464594" cy="3477875"/>
          </a:xfrm>
          <a:prstGeom prst="rect">
            <a:avLst/>
          </a:prstGeom>
        </p:spPr>
        <p:txBody>
          <a:bodyPr wrap="square">
            <a:spAutoFit/>
          </a:bodyPr>
          <a:lstStyle/>
          <a:p>
            <a:pPr fontAlgn="auto">
              <a:spcBef>
                <a:spcPts val="0"/>
              </a:spcBef>
              <a:spcAft>
                <a:spcPts val="0"/>
              </a:spcAft>
              <a:defRPr/>
            </a:pPr>
            <a:r>
              <a:rPr lang="en-US" sz="2200" dirty="0">
                <a:solidFill>
                  <a:srgbClr val="FF0000"/>
                </a:solidFill>
                <a:latin typeface="+mn-lt"/>
                <a:cs typeface="+mn-cs"/>
              </a:rPr>
              <a:t>#include&lt;stdio.h&gt;</a:t>
            </a:r>
          </a:p>
          <a:p>
            <a:pPr fontAlgn="auto">
              <a:spcBef>
                <a:spcPts val="0"/>
              </a:spcBef>
              <a:spcAft>
                <a:spcPts val="0"/>
              </a:spcAft>
              <a:defRPr/>
            </a:pPr>
            <a:r>
              <a:rPr lang="en-US" sz="2200" dirty="0">
                <a:solidFill>
                  <a:schemeClr val="tx1">
                    <a:lumMod val="75000"/>
                    <a:lumOff val="25000"/>
                  </a:schemeClr>
                </a:solidFill>
                <a:latin typeface="+mn-lt"/>
                <a:cs typeface="+mn-cs"/>
              </a:rPr>
              <a:t>int main()</a:t>
            </a:r>
          </a:p>
          <a:p>
            <a:pPr fontAlgn="auto">
              <a:spcBef>
                <a:spcPts val="0"/>
              </a:spcBef>
              <a:spcAft>
                <a:spcPts val="0"/>
              </a:spcAft>
              <a:defRPr/>
            </a:pPr>
            <a:r>
              <a:rPr lang="en-US" sz="2200" dirty="0">
                <a:solidFill>
                  <a:schemeClr val="tx1">
                    <a:lumMod val="75000"/>
                    <a:lumOff val="25000"/>
                  </a:schemeClr>
                </a:solidFill>
                <a:latin typeface="+mn-lt"/>
                <a:cs typeface="+mn-cs"/>
              </a:rPr>
              <a:t>  {</a:t>
            </a:r>
          </a:p>
          <a:p>
            <a:pPr marL="0" lvl="1" fontAlgn="auto">
              <a:spcBef>
                <a:spcPts val="0"/>
              </a:spcBef>
              <a:spcAft>
                <a:spcPts val="0"/>
              </a:spcAft>
              <a:defRPr/>
            </a:pPr>
            <a:r>
              <a:rPr lang="en-US" sz="2200" dirty="0">
                <a:solidFill>
                  <a:schemeClr val="tx1">
                    <a:lumMod val="75000"/>
                    <a:lumOff val="25000"/>
                  </a:schemeClr>
                </a:solidFill>
                <a:latin typeface="+mn-lt"/>
                <a:cs typeface="+mn-cs"/>
              </a:rPr>
              <a:t>   </a:t>
            </a:r>
            <a:r>
              <a:rPr lang="en-US" sz="2200" dirty="0">
                <a:solidFill>
                  <a:srgbClr val="C00000"/>
                </a:solidFill>
                <a:latin typeface="+mn-lt"/>
                <a:cs typeface="+mn-cs"/>
              </a:rPr>
              <a:t>union </a:t>
            </a:r>
            <a:r>
              <a:rPr lang="en-US" sz="2200" dirty="0">
                <a:solidFill>
                  <a:srgbClr val="002060"/>
                </a:solidFill>
                <a:latin typeface="+mn-lt"/>
                <a:cs typeface="+mn-cs"/>
              </a:rPr>
              <a:t>a</a:t>
            </a:r>
          </a:p>
          <a:p>
            <a:pPr marL="0" lvl="1" fontAlgn="auto">
              <a:spcBef>
                <a:spcPts val="0"/>
              </a:spcBef>
              <a:spcAft>
                <a:spcPts val="0"/>
              </a:spcAft>
              <a:defRPr/>
            </a:pPr>
            <a:r>
              <a:rPr lang="en-US" sz="2200" dirty="0">
                <a:solidFill>
                  <a:schemeClr val="tx1">
                    <a:lumMod val="75000"/>
                    <a:lumOff val="25000"/>
                  </a:schemeClr>
                </a:solidFill>
                <a:latin typeface="+mn-lt"/>
                <a:cs typeface="+mn-cs"/>
              </a:rPr>
              <a:t>       {</a:t>
            </a:r>
          </a:p>
          <a:p>
            <a:pPr marL="0" lvl="1" fontAlgn="auto">
              <a:spcBef>
                <a:spcPts val="0"/>
              </a:spcBef>
              <a:spcAft>
                <a:spcPts val="0"/>
              </a:spcAft>
              <a:defRPr/>
            </a:pPr>
            <a:r>
              <a:rPr lang="en-US" sz="2200" dirty="0">
                <a:solidFill>
                  <a:schemeClr val="tx1">
                    <a:lumMod val="75000"/>
                    <a:lumOff val="25000"/>
                  </a:schemeClr>
                </a:solidFill>
                <a:latin typeface="+mn-lt"/>
                <a:cs typeface="+mn-cs"/>
              </a:rPr>
              <a:t>   short int i;</a:t>
            </a:r>
          </a:p>
          <a:p>
            <a:pPr marL="0" lvl="1" fontAlgn="auto">
              <a:spcBef>
                <a:spcPts val="0"/>
              </a:spcBef>
              <a:spcAft>
                <a:spcPts val="0"/>
              </a:spcAft>
              <a:defRPr/>
            </a:pPr>
            <a:r>
              <a:rPr lang="en-US" sz="2200" dirty="0">
                <a:solidFill>
                  <a:schemeClr val="tx1">
                    <a:lumMod val="75000"/>
                    <a:lumOff val="25000"/>
                  </a:schemeClr>
                </a:solidFill>
                <a:latin typeface="+mn-lt"/>
                <a:cs typeface="+mn-cs"/>
              </a:rPr>
              <a:t>    char </a:t>
            </a:r>
            <a:r>
              <a:rPr lang="en-US" sz="2200" dirty="0" err="1">
                <a:solidFill>
                  <a:schemeClr val="tx1">
                    <a:lumMod val="75000"/>
                    <a:lumOff val="25000"/>
                  </a:schemeClr>
                </a:solidFill>
                <a:latin typeface="+mn-lt"/>
                <a:cs typeface="+mn-cs"/>
              </a:rPr>
              <a:t>ch</a:t>
            </a:r>
            <a:r>
              <a:rPr lang="en-US" sz="2200" dirty="0">
                <a:solidFill>
                  <a:schemeClr val="tx1">
                    <a:lumMod val="75000"/>
                    <a:lumOff val="25000"/>
                  </a:schemeClr>
                </a:solidFill>
                <a:latin typeface="+mn-lt"/>
                <a:cs typeface="+mn-cs"/>
              </a:rPr>
              <a:t>[2];</a:t>
            </a:r>
          </a:p>
          <a:p>
            <a:pPr marL="0" lvl="1" fontAlgn="auto">
              <a:spcBef>
                <a:spcPts val="0"/>
              </a:spcBef>
              <a:spcAft>
                <a:spcPts val="0"/>
              </a:spcAft>
              <a:defRPr/>
            </a:pPr>
            <a:r>
              <a:rPr lang="en-US" sz="2200" dirty="0">
                <a:solidFill>
                  <a:schemeClr val="tx1">
                    <a:lumMod val="75000"/>
                    <a:lumOff val="25000"/>
                  </a:schemeClr>
                </a:solidFill>
                <a:latin typeface="+mn-lt"/>
                <a:cs typeface="+mn-cs"/>
              </a:rPr>
              <a:t>       };</a:t>
            </a:r>
          </a:p>
          <a:p>
            <a:pPr marL="0" lvl="1" fontAlgn="auto">
              <a:spcBef>
                <a:spcPts val="0"/>
              </a:spcBef>
              <a:spcAft>
                <a:spcPts val="0"/>
              </a:spcAft>
              <a:defRPr/>
            </a:pPr>
            <a:r>
              <a:rPr lang="en-US" sz="2200" dirty="0">
                <a:solidFill>
                  <a:srgbClr val="C00000"/>
                </a:solidFill>
                <a:latin typeface="+mn-lt"/>
                <a:cs typeface="+mn-cs"/>
              </a:rPr>
              <a:t>union</a:t>
            </a:r>
            <a:r>
              <a:rPr lang="en-US" sz="2200" dirty="0">
                <a:solidFill>
                  <a:schemeClr val="tx1">
                    <a:lumMod val="75000"/>
                    <a:lumOff val="25000"/>
                  </a:schemeClr>
                </a:solidFill>
                <a:latin typeface="+mn-lt"/>
                <a:cs typeface="+mn-cs"/>
              </a:rPr>
              <a:t> a </a:t>
            </a:r>
            <a:r>
              <a:rPr lang="en-US" sz="2200" dirty="0">
                <a:solidFill>
                  <a:srgbClr val="002060"/>
                </a:solidFill>
                <a:latin typeface="+mn-lt"/>
                <a:cs typeface="+mn-cs"/>
              </a:rPr>
              <a:t>key</a:t>
            </a:r>
            <a:r>
              <a:rPr lang="en-US" sz="2200" dirty="0">
                <a:solidFill>
                  <a:schemeClr val="tx1">
                    <a:lumMod val="75000"/>
                    <a:lumOff val="25000"/>
                  </a:schemeClr>
                </a:solidFill>
                <a:latin typeface="+mn-lt"/>
                <a:cs typeface="+mn-cs"/>
              </a:rPr>
              <a:t>;</a:t>
            </a:r>
          </a:p>
          <a:p>
            <a:pPr marL="0" lvl="1" fontAlgn="auto">
              <a:spcBef>
                <a:spcPts val="0"/>
              </a:spcBef>
              <a:spcAft>
                <a:spcPts val="0"/>
              </a:spcAft>
              <a:defRPr/>
            </a:pPr>
            <a:r>
              <a:rPr lang="en-US" sz="2200" dirty="0">
                <a:solidFill>
                  <a:schemeClr val="tx1">
                    <a:lumMod val="75000"/>
                    <a:lumOff val="25000"/>
                  </a:schemeClr>
                </a:solidFill>
                <a:latin typeface="+mn-lt"/>
                <a:cs typeface="+mn-cs"/>
              </a:rPr>
              <a:t>key.i = 512;</a:t>
            </a:r>
          </a:p>
        </p:txBody>
      </p:sp>
      <p:sp>
        <p:nvSpPr>
          <p:cNvPr id="13" name="Rectangle 12"/>
          <p:cNvSpPr/>
          <p:nvPr/>
        </p:nvSpPr>
        <p:spPr>
          <a:xfrm>
            <a:off x="2796778" y="1447801"/>
            <a:ext cx="3451621" cy="4693593"/>
          </a:xfrm>
          <a:prstGeom prst="rect">
            <a:avLst/>
          </a:prstGeom>
        </p:spPr>
        <p:txBody>
          <a:bodyPr wrap="square">
            <a:spAutoFit/>
          </a:bodyPr>
          <a:lstStyle/>
          <a:p>
            <a:pPr marL="0" lvl="1" fontAlgn="auto">
              <a:spcBef>
                <a:spcPts val="0"/>
              </a:spcBef>
              <a:spcAft>
                <a:spcPts val="600"/>
              </a:spcAft>
              <a:defRPr/>
            </a:pPr>
            <a:r>
              <a:rPr lang="en-US" sz="2200" dirty="0">
                <a:solidFill>
                  <a:srgbClr val="0070C0"/>
                </a:solidFill>
                <a:latin typeface="+mn-lt"/>
                <a:cs typeface="+mn-cs"/>
              </a:rPr>
              <a:t>printf(“key.i= %d\n”, key.i);</a:t>
            </a:r>
          </a:p>
          <a:p>
            <a:pPr marL="0" lvl="1" fontAlgn="auto">
              <a:spcBef>
                <a:spcPts val="0"/>
              </a:spcBef>
              <a:spcAft>
                <a:spcPts val="600"/>
              </a:spcAft>
              <a:defRPr/>
            </a:pPr>
            <a:r>
              <a:rPr lang="en-US" sz="2200" dirty="0">
                <a:solidFill>
                  <a:srgbClr val="0070C0"/>
                </a:solidFill>
                <a:latin typeface="+mn-lt"/>
                <a:cs typeface="+mn-cs"/>
              </a:rPr>
              <a:t>printf(“key.ch[0]= %d\n”, key.ch[0]);</a:t>
            </a:r>
          </a:p>
          <a:p>
            <a:pPr marL="0" lvl="1" fontAlgn="auto">
              <a:spcBef>
                <a:spcPts val="0"/>
              </a:spcBef>
              <a:spcAft>
                <a:spcPts val="600"/>
              </a:spcAft>
              <a:defRPr/>
            </a:pPr>
            <a:r>
              <a:rPr lang="en-US" sz="2200" dirty="0">
                <a:solidFill>
                  <a:srgbClr val="0070C0"/>
                </a:solidFill>
                <a:latin typeface="+mn-lt"/>
                <a:cs typeface="+mn-cs"/>
              </a:rPr>
              <a:t>printf(“key.ch[1]= %d\n”, key.ch[1]);</a:t>
            </a:r>
          </a:p>
          <a:p>
            <a:pPr marL="0" lvl="1" fontAlgn="auto">
              <a:spcBef>
                <a:spcPts val="0"/>
              </a:spcBef>
              <a:spcAft>
                <a:spcPts val="600"/>
              </a:spcAft>
              <a:defRPr/>
            </a:pPr>
            <a:r>
              <a:rPr lang="en-US" sz="2200" dirty="0">
                <a:solidFill>
                  <a:srgbClr val="002060"/>
                </a:solidFill>
                <a:latin typeface="+mn-lt"/>
                <a:cs typeface="+mn-cs"/>
              </a:rPr>
              <a:t>key.ch[0] = 50;</a:t>
            </a:r>
          </a:p>
          <a:p>
            <a:pPr marL="0" lvl="1" fontAlgn="auto">
              <a:spcBef>
                <a:spcPts val="0"/>
              </a:spcBef>
              <a:spcAft>
                <a:spcPts val="600"/>
              </a:spcAft>
              <a:defRPr/>
            </a:pPr>
            <a:r>
              <a:rPr lang="en-US" sz="2200" dirty="0">
                <a:solidFill>
                  <a:srgbClr val="7030A0"/>
                </a:solidFill>
                <a:latin typeface="+mn-lt"/>
                <a:cs typeface="+mn-cs"/>
              </a:rPr>
              <a:t>printf(“key.i= %d\n”, key.i);</a:t>
            </a:r>
          </a:p>
          <a:p>
            <a:pPr marL="0" lvl="1" fontAlgn="auto">
              <a:spcBef>
                <a:spcPts val="0"/>
              </a:spcBef>
              <a:spcAft>
                <a:spcPts val="600"/>
              </a:spcAft>
              <a:defRPr/>
            </a:pPr>
            <a:r>
              <a:rPr lang="en-US" sz="2200" dirty="0">
                <a:solidFill>
                  <a:srgbClr val="7030A0"/>
                </a:solidFill>
                <a:latin typeface="+mn-lt"/>
                <a:cs typeface="+mn-cs"/>
              </a:rPr>
              <a:t>printf(“key.ch[0]= %d\n”, key.ch[0]);</a:t>
            </a:r>
          </a:p>
          <a:p>
            <a:pPr marL="0" lvl="1" fontAlgn="auto">
              <a:spcBef>
                <a:spcPts val="0"/>
              </a:spcBef>
              <a:spcAft>
                <a:spcPts val="600"/>
              </a:spcAft>
              <a:defRPr/>
            </a:pPr>
            <a:r>
              <a:rPr lang="en-US" sz="2200" dirty="0">
                <a:solidFill>
                  <a:srgbClr val="7030A0"/>
                </a:solidFill>
                <a:latin typeface="+mn-lt"/>
                <a:cs typeface="+mn-cs"/>
              </a:rPr>
              <a:t>printf(“key.ch[1]= %d\n”, key.ch[1]);</a:t>
            </a:r>
          </a:p>
          <a:p>
            <a:pPr marL="0" lvl="1" fontAlgn="auto">
              <a:spcBef>
                <a:spcPts val="0"/>
              </a:spcBef>
              <a:spcAft>
                <a:spcPts val="600"/>
              </a:spcAft>
              <a:defRPr/>
            </a:pPr>
            <a:r>
              <a:rPr lang="en-US" sz="2200" dirty="0">
                <a:solidFill>
                  <a:schemeClr val="tx1">
                    <a:lumMod val="75000"/>
                    <a:lumOff val="25000"/>
                  </a:schemeClr>
                </a:solidFill>
                <a:latin typeface="+mn-lt"/>
                <a:cs typeface="+mn-cs"/>
              </a:rPr>
              <a:t>return 0;}</a:t>
            </a:r>
          </a:p>
        </p:txBody>
      </p:sp>
      <p:sp>
        <p:nvSpPr>
          <p:cNvPr id="14" name="Rectangle 13"/>
          <p:cNvSpPr/>
          <p:nvPr/>
        </p:nvSpPr>
        <p:spPr>
          <a:xfrm>
            <a:off x="6609159" y="1903414"/>
            <a:ext cx="2230041" cy="413702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6860381" y="2014538"/>
            <a:ext cx="1674019" cy="2846933"/>
          </a:xfrm>
          <a:prstGeom prst="rect">
            <a:avLst/>
          </a:prstGeom>
        </p:spPr>
        <p:txBody>
          <a:bodyPr wrap="square">
            <a:spAutoFit/>
          </a:bodyPr>
          <a:lstStyle/>
          <a:p>
            <a:pPr fontAlgn="auto">
              <a:spcBef>
                <a:spcPts val="0"/>
              </a:spcBef>
              <a:spcAft>
                <a:spcPts val="0"/>
              </a:spcAft>
              <a:defRPr/>
            </a:pPr>
            <a:r>
              <a:rPr lang="en-US" sz="2200" b="1" dirty="0">
                <a:solidFill>
                  <a:srgbClr val="FF0000"/>
                </a:solidFill>
                <a:latin typeface="+mn-lt"/>
                <a:cs typeface="+mn-cs"/>
              </a:rPr>
              <a:t>Output:</a:t>
            </a:r>
          </a:p>
          <a:p>
            <a:pPr fontAlgn="auto">
              <a:spcBef>
                <a:spcPts val="0"/>
              </a:spcBef>
              <a:spcAft>
                <a:spcPts val="600"/>
              </a:spcAft>
              <a:defRPr/>
            </a:pPr>
            <a:r>
              <a:rPr lang="en-US" sz="2200" dirty="0" err="1">
                <a:solidFill>
                  <a:srgbClr val="FF0000"/>
                </a:solidFill>
                <a:latin typeface="+mn-lt"/>
                <a:cs typeface="+mn-cs"/>
              </a:rPr>
              <a:t>key.i</a:t>
            </a:r>
            <a:r>
              <a:rPr lang="en-US" sz="2200" dirty="0">
                <a:solidFill>
                  <a:srgbClr val="FF0000"/>
                </a:solidFill>
                <a:latin typeface="+mn-lt"/>
                <a:cs typeface="+mn-cs"/>
              </a:rPr>
              <a:t>=512</a:t>
            </a:r>
          </a:p>
          <a:p>
            <a:pPr fontAlgn="auto">
              <a:spcBef>
                <a:spcPts val="0"/>
              </a:spcBef>
              <a:spcAft>
                <a:spcPts val="600"/>
              </a:spcAft>
              <a:defRPr/>
            </a:pPr>
            <a:r>
              <a:rPr lang="en-US" sz="2200" dirty="0">
                <a:solidFill>
                  <a:srgbClr val="FF0000"/>
                </a:solidFill>
                <a:latin typeface="+mn-lt"/>
                <a:cs typeface="+mn-cs"/>
              </a:rPr>
              <a:t>key.ch[0]=0</a:t>
            </a:r>
          </a:p>
          <a:p>
            <a:pPr fontAlgn="auto">
              <a:spcBef>
                <a:spcPts val="0"/>
              </a:spcBef>
              <a:spcAft>
                <a:spcPts val="600"/>
              </a:spcAft>
              <a:defRPr/>
            </a:pPr>
            <a:r>
              <a:rPr lang="en-US" sz="2200" dirty="0">
                <a:solidFill>
                  <a:srgbClr val="FF0000"/>
                </a:solidFill>
                <a:latin typeface="+mn-lt"/>
                <a:cs typeface="+mn-cs"/>
              </a:rPr>
              <a:t>key.ch[1]=2</a:t>
            </a:r>
          </a:p>
          <a:p>
            <a:pPr fontAlgn="auto">
              <a:spcBef>
                <a:spcPts val="0"/>
              </a:spcBef>
              <a:spcAft>
                <a:spcPts val="600"/>
              </a:spcAft>
              <a:defRPr/>
            </a:pPr>
            <a:r>
              <a:rPr lang="en-US" sz="2200" dirty="0" err="1">
                <a:solidFill>
                  <a:srgbClr val="FF0000"/>
                </a:solidFill>
                <a:latin typeface="+mn-lt"/>
                <a:cs typeface="+mn-cs"/>
              </a:rPr>
              <a:t>key.i</a:t>
            </a:r>
            <a:r>
              <a:rPr lang="en-US" sz="2200" dirty="0">
                <a:solidFill>
                  <a:srgbClr val="FF0000"/>
                </a:solidFill>
                <a:latin typeface="+mn-lt"/>
                <a:cs typeface="+mn-cs"/>
              </a:rPr>
              <a:t>=50</a:t>
            </a:r>
          </a:p>
          <a:p>
            <a:pPr fontAlgn="auto">
              <a:spcBef>
                <a:spcPts val="0"/>
              </a:spcBef>
              <a:spcAft>
                <a:spcPts val="600"/>
              </a:spcAft>
              <a:defRPr/>
            </a:pPr>
            <a:r>
              <a:rPr lang="en-US" sz="2200" dirty="0">
                <a:solidFill>
                  <a:srgbClr val="FF0000"/>
                </a:solidFill>
                <a:latin typeface="+mn-lt"/>
                <a:cs typeface="+mn-cs"/>
              </a:rPr>
              <a:t>key.ch[0]=50</a:t>
            </a:r>
          </a:p>
          <a:p>
            <a:pPr fontAlgn="auto">
              <a:spcBef>
                <a:spcPts val="0"/>
              </a:spcBef>
              <a:spcAft>
                <a:spcPts val="600"/>
              </a:spcAft>
              <a:defRPr/>
            </a:pPr>
            <a:r>
              <a:rPr lang="en-US" sz="2200" dirty="0">
                <a:solidFill>
                  <a:srgbClr val="FF0000"/>
                </a:solidFill>
                <a:latin typeface="+mn-lt"/>
                <a:cs typeface="+mn-cs"/>
              </a:rPr>
              <a:t>key.ch[1]=2</a:t>
            </a:r>
          </a:p>
        </p:txBody>
      </p:sp>
      <p:sp>
        <p:nvSpPr>
          <p:cNvPr id="18" name="Slide Number Placeholder 17"/>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linds(horizontal)">
                                      <p:cBhvr>
                                        <p:cTn id="12" dur="500"/>
                                        <p:tgtEl>
                                          <p:spTgt spid="1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blinds(horizontal)">
                                      <p:cBhvr>
                                        <p:cTn id="15" dur="500"/>
                                        <p:tgtEl>
                                          <p:spTgt spid="1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blinds(horizontal)">
                                      <p:cBhvr>
                                        <p:cTn id="18" dur="500"/>
                                        <p:tgtEl>
                                          <p:spTgt spid="1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blinds(horizontal)">
                                      <p:cBhvr>
                                        <p:cTn id="21" dur="500"/>
                                        <p:tgtEl>
                                          <p:spTgt spid="1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animEffect transition="in" filter="blinds(horizontal)">
                                      <p:cBhvr>
                                        <p:cTn id="24" dur="500"/>
                                        <p:tgtEl>
                                          <p:spTgt spid="13">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blinds(horizontal)">
                                      <p:cBhvr>
                                        <p:cTn id="27" dur="500"/>
                                        <p:tgtEl>
                                          <p:spTgt spid="1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
                                            <p:txEl>
                                              <p:pRg st="6" end="6"/>
                                            </p:txEl>
                                          </p:spTgt>
                                        </p:tgtEl>
                                        <p:attrNameLst>
                                          <p:attrName>style.visibility</p:attrName>
                                        </p:attrNameLst>
                                      </p:cBhvr>
                                      <p:to>
                                        <p:strVal val="visible"/>
                                      </p:to>
                                    </p:set>
                                    <p:animEffect transition="in" filter="blinds(horizontal)">
                                      <p:cBhvr>
                                        <p:cTn id="30" dur="500"/>
                                        <p:tgtEl>
                                          <p:spTgt spid="1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
                                            <p:txEl>
                                              <p:pRg st="7" end="7"/>
                                            </p:txEl>
                                          </p:spTgt>
                                        </p:tgtEl>
                                        <p:attrNameLst>
                                          <p:attrName>style.visibility</p:attrName>
                                        </p:attrNameLst>
                                      </p:cBhvr>
                                      <p:to>
                                        <p:strVal val="visible"/>
                                      </p:to>
                                    </p:set>
                                    <p:animEffect transition="in" filter="blinds(horizontal)">
                                      <p:cBhvr>
                                        <p:cTn id="33" dur="500"/>
                                        <p:tgtEl>
                                          <p:spTgt spid="1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Effect transition="in" filter="blinds(horizontal)">
                                      <p:cBhvr>
                                        <p:cTn id="38" dur="500"/>
                                        <p:tgtEl>
                                          <p:spTgt spid="15">
                                            <p:txEl>
                                              <p:pRg st="0" end="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animEffect transition="in" filter="blinds(horizontal)">
                                      <p:cBhvr>
                                        <p:cTn id="41" dur="500"/>
                                        <p:tgtEl>
                                          <p:spTgt spid="15">
                                            <p:txEl>
                                              <p:pRg st="1" end="1"/>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5">
                                            <p:txEl>
                                              <p:pRg st="2" end="2"/>
                                            </p:txEl>
                                          </p:spTgt>
                                        </p:tgtEl>
                                        <p:attrNameLst>
                                          <p:attrName>style.visibility</p:attrName>
                                        </p:attrNameLst>
                                      </p:cBhvr>
                                      <p:to>
                                        <p:strVal val="visible"/>
                                      </p:to>
                                    </p:set>
                                    <p:animEffect transition="in" filter="blinds(horizontal)">
                                      <p:cBhvr>
                                        <p:cTn id="44" dur="500"/>
                                        <p:tgtEl>
                                          <p:spTgt spid="15">
                                            <p:txEl>
                                              <p:pRg st="2" end="2"/>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animEffect transition="in" filter="blinds(horizontal)">
                                      <p:cBhvr>
                                        <p:cTn id="47" dur="500"/>
                                        <p:tgtEl>
                                          <p:spTgt spid="15">
                                            <p:txEl>
                                              <p:pRg st="3" end="3"/>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5">
                                            <p:txEl>
                                              <p:pRg st="4" end="4"/>
                                            </p:txEl>
                                          </p:spTgt>
                                        </p:tgtEl>
                                        <p:attrNameLst>
                                          <p:attrName>style.visibility</p:attrName>
                                        </p:attrNameLst>
                                      </p:cBhvr>
                                      <p:to>
                                        <p:strVal val="visible"/>
                                      </p:to>
                                    </p:set>
                                    <p:animEffect transition="in" filter="blinds(horizontal)">
                                      <p:cBhvr>
                                        <p:cTn id="50" dur="500"/>
                                        <p:tgtEl>
                                          <p:spTgt spid="15">
                                            <p:txEl>
                                              <p:pRg st="4" end="4"/>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5">
                                            <p:txEl>
                                              <p:pRg st="5" end="5"/>
                                            </p:txEl>
                                          </p:spTgt>
                                        </p:tgtEl>
                                        <p:attrNameLst>
                                          <p:attrName>style.visibility</p:attrName>
                                        </p:attrNameLst>
                                      </p:cBhvr>
                                      <p:to>
                                        <p:strVal val="visible"/>
                                      </p:to>
                                    </p:set>
                                    <p:animEffect transition="in" filter="blinds(horizontal)">
                                      <p:cBhvr>
                                        <p:cTn id="53" dur="500"/>
                                        <p:tgtEl>
                                          <p:spTgt spid="15">
                                            <p:txEl>
                                              <p:pRg st="5" end="5"/>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15">
                                            <p:txEl>
                                              <p:pRg st="6" end="6"/>
                                            </p:txEl>
                                          </p:spTgt>
                                        </p:tgtEl>
                                        <p:attrNameLst>
                                          <p:attrName>style.visibility</p:attrName>
                                        </p:attrNameLst>
                                      </p:cBhvr>
                                      <p:to>
                                        <p:strVal val="visible"/>
                                      </p:to>
                                    </p:set>
                                    <p:animEffect transition="in" filter="blinds(horizontal)">
                                      <p:cBhvr>
                                        <p:cTn id="56"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a:t>Difference Between Structure and Union</a:t>
            </a:r>
          </a:p>
        </p:txBody>
      </p:sp>
      <p:pic>
        <p:nvPicPr>
          <p:cNvPr id="6" name="Content Placeholder 5" descr="union-and-structure-storage-comparison.gif"/>
          <p:cNvPicPr>
            <a:picLocks noGrp="1" noChangeAspect="1"/>
          </p:cNvPicPr>
          <p:nvPr>
            <p:ph sz="quarter" idx="1"/>
          </p:nvPr>
        </p:nvPicPr>
        <p:blipFill>
          <a:blip r:embed="rId2"/>
          <a:stretch>
            <a:fillRect/>
          </a:stretch>
        </p:blipFill>
        <p:spPr>
          <a:xfrm>
            <a:off x="381000" y="1447800"/>
            <a:ext cx="8023225" cy="5348817"/>
          </a:xfrm>
        </p:spPr>
      </p:pic>
      <p:sp>
        <p:nvSpPr>
          <p:cNvPr id="8" name="Slide Number Placeholder 7"/>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 (or </a:t>
            </a:r>
            <a:r>
              <a:rPr lang="en-US" dirty="0" err="1"/>
              <a:t>enum</a:t>
            </a:r>
            <a:r>
              <a:rPr lang="en-US"/>
              <a:t>) in C</a:t>
            </a:r>
            <a:br>
              <a:rPr lang="en-US"/>
            </a:br>
            <a:endParaRPr lang="en-US"/>
          </a:p>
        </p:txBody>
      </p:sp>
      <p:sp>
        <p:nvSpPr>
          <p:cNvPr id="3" name="Content Placeholder 2"/>
          <p:cNvSpPr>
            <a:spLocks noGrp="1"/>
          </p:cNvSpPr>
          <p:nvPr>
            <p:ph sz="quarter" idx="1"/>
          </p:nvPr>
        </p:nvSpPr>
        <p:spPr/>
        <p:txBody>
          <a:bodyPr/>
          <a:lstStyle/>
          <a:p>
            <a:r>
              <a:rPr lang="en-US" dirty="0"/>
              <a:t>Enumeration (or </a:t>
            </a:r>
            <a:r>
              <a:rPr lang="en-US" dirty="0" err="1"/>
              <a:t>enum</a:t>
            </a:r>
            <a:r>
              <a:rPr lang="en-US" dirty="0"/>
              <a:t>) is a user defined data type in C. It is mainly used to assign names to integral constants, the names make a program easy to read and maintain.</a:t>
            </a:r>
          </a:p>
          <a:p>
            <a:r>
              <a:rPr lang="en-US" dirty="0"/>
              <a:t>Example:</a:t>
            </a:r>
          </a:p>
          <a:p>
            <a:pPr>
              <a:buNone/>
            </a:pPr>
            <a:r>
              <a:rPr lang="en-US" dirty="0"/>
              <a:t>   </a:t>
            </a:r>
            <a:r>
              <a:rPr lang="en-US" dirty="0" err="1">
                <a:solidFill>
                  <a:srgbClr val="FF0000"/>
                </a:solidFill>
              </a:rPr>
              <a:t>enum</a:t>
            </a:r>
            <a:r>
              <a:rPr lang="en-US" dirty="0">
                <a:solidFill>
                  <a:srgbClr val="FF0000"/>
                </a:solidFill>
              </a:rPr>
              <a:t> State {Working = 1, Failed = 0};</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 (or </a:t>
            </a:r>
            <a:r>
              <a:rPr lang="en-US" dirty="0" err="1"/>
              <a:t>enum</a:t>
            </a:r>
            <a:r>
              <a:rPr lang="en-US" dirty="0"/>
              <a:t>) in C</a:t>
            </a:r>
            <a:br>
              <a:rPr lang="en-US" dirty="0"/>
            </a:br>
            <a:endParaRPr lang="en-US" dirty="0"/>
          </a:p>
        </p:txBody>
      </p:sp>
      <p:sp>
        <p:nvSpPr>
          <p:cNvPr id="3" name="Content Placeholder 2"/>
          <p:cNvSpPr>
            <a:spLocks noGrp="1"/>
          </p:cNvSpPr>
          <p:nvPr>
            <p:ph sz="quarter" idx="1"/>
          </p:nvPr>
        </p:nvSpPr>
        <p:spPr/>
        <p:txBody>
          <a:bodyPr/>
          <a:lstStyle/>
          <a:p>
            <a:pPr>
              <a:buNone/>
            </a:pPr>
            <a:r>
              <a:rPr lang="en-US" dirty="0"/>
              <a:t>Example:</a:t>
            </a:r>
          </a:p>
          <a:p>
            <a:pPr>
              <a:buNone/>
            </a:pPr>
            <a:r>
              <a:rPr lang="en-US" dirty="0" err="1">
                <a:solidFill>
                  <a:srgbClr val="FF0000"/>
                </a:solidFill>
              </a:rPr>
              <a:t>enum</a:t>
            </a:r>
            <a:r>
              <a:rPr lang="en-US" dirty="0">
                <a:solidFill>
                  <a:srgbClr val="FF0000"/>
                </a:solidFill>
              </a:rPr>
              <a:t> flag{constant1, constant2, constant3, ....... };</a:t>
            </a:r>
          </a:p>
          <a:p>
            <a:pPr>
              <a:buNone/>
            </a:pPr>
            <a:endParaRPr lang="en-US" dirty="0"/>
          </a:p>
          <a:p>
            <a:pPr>
              <a:buNone/>
            </a:pPr>
            <a:r>
              <a:rPr lang="en-US" dirty="0"/>
              <a:t>   The name of enumeration is "flag" and the constant  are the values of the flag. By default, the values  of the constants are as follows: constant1 = 0, constant2 = 1, constant3 = 2 and  so on. </a:t>
            </a:r>
          </a:p>
          <a:p>
            <a:pPr>
              <a:buNone/>
            </a:pPr>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a:t>
            </a:r>
          </a:p>
        </p:txBody>
      </p:sp>
      <p:sp>
        <p:nvSpPr>
          <p:cNvPr id="3" name="Content Placeholder 2"/>
          <p:cNvSpPr>
            <a:spLocks noGrp="1"/>
          </p:cNvSpPr>
          <p:nvPr>
            <p:ph sz="quarter" idx="1"/>
          </p:nvPr>
        </p:nvSpPr>
        <p:spPr>
          <a:xfrm>
            <a:off x="0" y="1600200"/>
            <a:ext cx="4187952" cy="4495800"/>
          </a:xfrm>
        </p:spPr>
        <p:txBody>
          <a:bodyPr/>
          <a:lstStyle/>
          <a:p>
            <a:pPr>
              <a:buNone/>
            </a:pPr>
            <a:r>
              <a:rPr lang="en-US" dirty="0">
                <a:solidFill>
                  <a:srgbClr val="FF0000"/>
                </a:solidFill>
              </a:rPr>
              <a:t>/* In both of the below cases, "day" is defined as the variable of type week. */</a:t>
            </a:r>
          </a:p>
          <a:p>
            <a:pPr>
              <a:buNone/>
            </a:pPr>
            <a:r>
              <a:rPr lang="en-US" dirty="0" err="1"/>
              <a:t>enum</a:t>
            </a:r>
            <a:r>
              <a:rPr lang="en-US" dirty="0"/>
              <a:t> week{Mon, Tue, Wed}; </a:t>
            </a:r>
          </a:p>
          <a:p>
            <a:pPr>
              <a:buNone/>
            </a:pPr>
            <a:r>
              <a:rPr lang="en-US" dirty="0" err="1"/>
              <a:t>enum</a:t>
            </a:r>
            <a:r>
              <a:rPr lang="en-US" dirty="0"/>
              <a:t> week day; </a:t>
            </a:r>
          </a:p>
          <a:p>
            <a:pPr>
              <a:buNone/>
            </a:pPr>
            <a:r>
              <a:rPr lang="en-US" dirty="0">
                <a:solidFill>
                  <a:srgbClr val="FF0000"/>
                </a:solidFill>
              </a:rPr>
              <a:t>/* Or */</a:t>
            </a:r>
          </a:p>
          <a:p>
            <a:pPr>
              <a:buNone/>
            </a:pPr>
            <a:r>
              <a:rPr lang="en-US" dirty="0" err="1"/>
              <a:t>enum</a:t>
            </a:r>
            <a:r>
              <a:rPr lang="en-US" dirty="0"/>
              <a:t> week{Mon, Tue, Wed} day;</a:t>
            </a:r>
          </a:p>
        </p:txBody>
      </p:sp>
      <p:sp>
        <p:nvSpPr>
          <p:cNvPr id="8" name="Content Placeholder 2"/>
          <p:cNvSpPr txBox="1">
            <a:spLocks/>
          </p:cNvSpPr>
          <p:nvPr/>
        </p:nvSpPr>
        <p:spPr bwMode="auto">
          <a:xfrm>
            <a:off x="4956048" y="1447800"/>
            <a:ext cx="418795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600" dirty="0">
                <a:solidFill>
                  <a:srgbClr val="FF0000"/>
                </a:solidFill>
              </a:rPr>
              <a:t>/* An example program to demonstrate working of </a:t>
            </a:r>
            <a:r>
              <a:rPr lang="en-US" sz="2600" dirty="0" err="1">
                <a:solidFill>
                  <a:srgbClr val="FF0000"/>
                </a:solidFill>
              </a:rPr>
              <a:t>enum</a:t>
            </a:r>
            <a:r>
              <a:rPr lang="en-US" sz="2600" dirty="0">
                <a:solidFill>
                  <a:srgbClr val="FF0000"/>
                </a:solidFill>
              </a:rPr>
              <a:t> in C*/</a:t>
            </a:r>
          </a:p>
          <a:p>
            <a:r>
              <a:rPr lang="en-US" sz="2600" dirty="0"/>
              <a:t>#include&lt;</a:t>
            </a:r>
            <a:r>
              <a:rPr lang="en-US" sz="2600" dirty="0" err="1"/>
              <a:t>stdio.h</a:t>
            </a:r>
            <a:r>
              <a:rPr lang="en-US" sz="2600" dirty="0"/>
              <a:t>&gt;</a:t>
            </a:r>
          </a:p>
          <a:p>
            <a:r>
              <a:rPr lang="en-US" sz="2600" dirty="0"/>
              <a:t> </a:t>
            </a:r>
            <a:r>
              <a:rPr lang="en-US" sz="2600" dirty="0" err="1"/>
              <a:t>enum</a:t>
            </a:r>
            <a:r>
              <a:rPr lang="en-US" sz="2600" dirty="0"/>
              <a:t> week{Mon, Tue, Wed, </a:t>
            </a:r>
            <a:r>
              <a:rPr lang="en-US" sz="2600" dirty="0" err="1"/>
              <a:t>Thur</a:t>
            </a:r>
            <a:r>
              <a:rPr lang="en-US" sz="2600" dirty="0"/>
              <a:t>, Fri, Sat, Sun};</a:t>
            </a:r>
          </a:p>
          <a:p>
            <a:r>
              <a:rPr lang="en-US" sz="2600" dirty="0"/>
              <a:t> </a:t>
            </a:r>
            <a:r>
              <a:rPr lang="en-US" sz="2600" dirty="0" err="1"/>
              <a:t>int</a:t>
            </a:r>
            <a:r>
              <a:rPr lang="en-US" sz="2600" dirty="0"/>
              <a:t> main(){</a:t>
            </a:r>
          </a:p>
          <a:p>
            <a:r>
              <a:rPr lang="en-US" sz="2600" dirty="0"/>
              <a:t>    </a:t>
            </a:r>
            <a:r>
              <a:rPr lang="en-US" sz="2600" dirty="0" err="1"/>
              <a:t>enum</a:t>
            </a:r>
            <a:r>
              <a:rPr lang="en-US" sz="2600" dirty="0"/>
              <a:t> week day;</a:t>
            </a:r>
          </a:p>
          <a:p>
            <a:r>
              <a:rPr lang="en-US" sz="2600" dirty="0"/>
              <a:t>    day = Wed;</a:t>
            </a:r>
          </a:p>
          <a:p>
            <a:r>
              <a:rPr lang="en-US" sz="2600" dirty="0"/>
              <a:t>    </a:t>
            </a:r>
            <a:r>
              <a:rPr lang="en-US" sz="2600" dirty="0" err="1"/>
              <a:t>printf</a:t>
            </a:r>
            <a:r>
              <a:rPr lang="en-US" sz="2600" dirty="0"/>
              <a:t>("%</a:t>
            </a:r>
            <a:r>
              <a:rPr lang="en-US" sz="2600" dirty="0" err="1"/>
              <a:t>d",day</a:t>
            </a:r>
            <a:r>
              <a:rPr lang="en-US" sz="2600" dirty="0"/>
              <a:t>);</a:t>
            </a:r>
          </a:p>
          <a:p>
            <a:r>
              <a:rPr lang="en-US" sz="2600" dirty="0"/>
              <a:t>    return 0;</a:t>
            </a:r>
          </a:p>
          <a:p>
            <a:r>
              <a:rPr lang="en-US" sz="2600" dirty="0"/>
              <a:t>} </a:t>
            </a:r>
            <a:endParaRPr lang="en-US" sz="4400" dirty="0">
              <a:solidFill>
                <a:schemeClr val="tx2"/>
              </a:solidFill>
              <a:latin typeface="+mj-lt"/>
              <a:ea typeface="+mj-ea"/>
              <a:cs typeface="+mj-cs"/>
            </a:endParaRPr>
          </a:p>
          <a:p>
            <a:r>
              <a:rPr lang="en-US" sz="2600" dirty="0">
                <a:solidFill>
                  <a:srgbClr val="FF0000"/>
                </a:solidFill>
              </a:rPr>
              <a:t>Output: 2</a:t>
            </a:r>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49</a:t>
            </a:fld>
            <a:endParaRPr lang="en-US"/>
          </a:p>
        </p:txBody>
      </p:sp>
    </p:spTree>
    <p:extLst>
      <p:ext uri="{BB962C8B-B14F-4D97-AF65-F5344CB8AC3E}">
        <p14:creationId xmlns:p14="http://schemas.microsoft.com/office/powerpoint/2010/main" val="421716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box(in)">
                                      <p:cBhvr>
                                        <p:cTn id="24" dur="500"/>
                                        <p:tgtEl>
                                          <p:spTgt spid="8">
                                            <p:txEl>
                                              <p:pRg st="0" end="0"/>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box(in)">
                                      <p:cBhvr>
                                        <p:cTn id="27" dur="500"/>
                                        <p:tgtEl>
                                          <p:spTgt spid="8">
                                            <p:txEl>
                                              <p:pRg st="1" end="1"/>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Effect transition="in" filter="box(in)">
                                      <p:cBhvr>
                                        <p:cTn id="30" dur="500"/>
                                        <p:tgtEl>
                                          <p:spTgt spid="8">
                                            <p:txEl>
                                              <p:pRg st="2" end="2"/>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box(in)">
                                      <p:cBhvr>
                                        <p:cTn id="33" dur="500"/>
                                        <p:tgtEl>
                                          <p:spTgt spid="8">
                                            <p:txEl>
                                              <p:pRg st="3" end="3"/>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box(in)">
                                      <p:cBhvr>
                                        <p:cTn id="36" dur="500"/>
                                        <p:tgtEl>
                                          <p:spTgt spid="8">
                                            <p:txEl>
                                              <p:pRg st="4" end="4"/>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box(in)">
                                      <p:cBhvr>
                                        <p:cTn id="39" dur="500"/>
                                        <p:tgtEl>
                                          <p:spTgt spid="8">
                                            <p:txEl>
                                              <p:pRg st="5" end="5"/>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box(in)">
                                      <p:cBhvr>
                                        <p:cTn id="42" dur="500"/>
                                        <p:tgtEl>
                                          <p:spTgt spid="8">
                                            <p:txEl>
                                              <p:pRg st="6" end="6"/>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8">
                                            <p:txEl>
                                              <p:pRg st="7" end="7"/>
                                            </p:txEl>
                                          </p:spTgt>
                                        </p:tgtEl>
                                        <p:attrNameLst>
                                          <p:attrName>style.visibility</p:attrName>
                                        </p:attrNameLst>
                                      </p:cBhvr>
                                      <p:to>
                                        <p:strVal val="visible"/>
                                      </p:to>
                                    </p:set>
                                    <p:animEffect transition="in" filter="box(in)">
                                      <p:cBhvr>
                                        <p:cTn id="45" dur="500"/>
                                        <p:tgtEl>
                                          <p:spTgt spid="8">
                                            <p:txEl>
                                              <p:pRg st="7" end="7"/>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animEffect transition="in" filter="box(in)">
                                      <p:cBhvr>
                                        <p:cTn id="48" dur="500"/>
                                        <p:tgtEl>
                                          <p:spTgt spid="8">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8">
                                            <p:txEl>
                                              <p:pRg st="9" end="9"/>
                                            </p:txEl>
                                          </p:spTgt>
                                        </p:tgtEl>
                                        <p:attrNameLst>
                                          <p:attrName>style.visibility</p:attrName>
                                        </p:attrNameLst>
                                      </p:cBhvr>
                                      <p:to>
                                        <p:strVal val="visible"/>
                                      </p:to>
                                    </p:set>
                                    <p:animEffect transition="in" filter="checkerboard(across)">
                                      <p:cBhvr>
                                        <p:cTn id="53"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543800" cy="968440"/>
          </a:xfrm>
        </p:spPr>
        <p:txBody>
          <a:bodyPr/>
          <a:lstStyle/>
          <a:p>
            <a:r>
              <a:rPr lang="en-US" dirty="0"/>
              <a:t>Library functions</a:t>
            </a:r>
          </a:p>
        </p:txBody>
      </p:sp>
      <p:sp>
        <p:nvSpPr>
          <p:cNvPr id="3" name="Content Placeholder 2"/>
          <p:cNvSpPr>
            <a:spLocks noGrp="1"/>
          </p:cNvSpPr>
          <p:nvPr>
            <p:ph sz="quarter" idx="1"/>
          </p:nvPr>
        </p:nvSpPr>
        <p:spPr>
          <a:xfrm>
            <a:off x="822960" y="1676400"/>
            <a:ext cx="7543800" cy="4192694"/>
          </a:xfrm>
        </p:spPr>
        <p:txBody>
          <a:bodyPr>
            <a:normAutofit fontScale="92500" lnSpcReduction="10000"/>
          </a:bodyPr>
          <a:lstStyle/>
          <a:p>
            <a:pPr>
              <a:defRPr/>
            </a:pPr>
            <a:r>
              <a:rPr lang="en-US" sz="2800" dirty="0">
                <a:cs typeface="Times New Roman" pitchFamily="18" charset="0"/>
              </a:rPr>
              <a:t>These functions are not required to be written by the user</a:t>
            </a:r>
          </a:p>
          <a:p>
            <a:pPr>
              <a:defRPr/>
            </a:pPr>
            <a:r>
              <a:rPr lang="en-US" sz="2800" dirty="0">
                <a:cs typeface="Times New Roman" pitchFamily="18" charset="0"/>
              </a:rPr>
              <a:t>They need not be declared and defined</a:t>
            </a:r>
          </a:p>
          <a:p>
            <a:pPr>
              <a:defRPr/>
            </a:pPr>
            <a:r>
              <a:rPr lang="en-US" sz="2800" dirty="0">
                <a:cs typeface="Times New Roman" pitchFamily="18" charset="0"/>
              </a:rPr>
              <a:t>To use library functions, add #include preprocessor directive in the program</a:t>
            </a:r>
          </a:p>
          <a:p>
            <a:pPr>
              <a:defRPr/>
            </a:pPr>
            <a:r>
              <a:rPr lang="en-US" sz="2800" dirty="0">
                <a:cs typeface="Times New Roman" pitchFamily="18" charset="0"/>
              </a:rPr>
              <a:t>Example: </a:t>
            </a:r>
          </a:p>
          <a:p>
            <a:pPr marL="917575" lvl="1" indent="-514350">
              <a:defRPr/>
            </a:pPr>
            <a:r>
              <a:rPr lang="en-US" sz="2500" dirty="0">
                <a:cs typeface="Times New Roman" pitchFamily="18" charset="0"/>
              </a:rPr>
              <a:t>To use mathematical functions write   </a:t>
            </a:r>
          </a:p>
          <a:p>
            <a:pPr marL="82550" lvl="3" indent="0">
              <a:spcBef>
                <a:spcPts val="600"/>
              </a:spcBef>
              <a:buSzPct val="80000"/>
              <a:buNone/>
              <a:defRPr/>
            </a:pPr>
            <a:r>
              <a:rPr lang="en-US" sz="2800" dirty="0">
                <a:cs typeface="Times New Roman" pitchFamily="18" charset="0"/>
              </a:rPr>
              <a:t>             #include&lt;</a:t>
            </a:r>
            <a:r>
              <a:rPr lang="en-US" sz="2800" dirty="0" err="1">
                <a:cs typeface="Times New Roman" pitchFamily="18" charset="0"/>
              </a:rPr>
              <a:t>math.h</a:t>
            </a:r>
            <a:r>
              <a:rPr lang="en-US" sz="2800" dirty="0">
                <a:cs typeface="Times New Roman" pitchFamily="18" charset="0"/>
              </a:rPr>
              <a:t>&gt;</a:t>
            </a:r>
          </a:p>
          <a:p>
            <a:pPr marL="917575" lvl="1" indent="-514350">
              <a:defRPr/>
            </a:pPr>
            <a:r>
              <a:rPr lang="en-US" sz="2500" dirty="0">
                <a:cs typeface="Times New Roman" pitchFamily="18" charset="0"/>
              </a:rPr>
              <a:t>To use string functions write</a:t>
            </a:r>
          </a:p>
          <a:p>
            <a:pPr lvl="3">
              <a:buNone/>
              <a:defRPr/>
            </a:pPr>
            <a:r>
              <a:rPr lang="en-US" sz="2800" dirty="0">
                <a:cs typeface="Times New Roman" pitchFamily="18" charset="0"/>
              </a:rPr>
              <a:t>   #include&lt;</a:t>
            </a:r>
            <a:r>
              <a:rPr lang="en-US" sz="2800" dirty="0" err="1">
                <a:cs typeface="Times New Roman" pitchFamily="18" charset="0"/>
              </a:rPr>
              <a:t>string.h</a:t>
            </a:r>
            <a:r>
              <a:rPr lang="en-US" sz="2800" dirty="0">
                <a:cs typeface="Times New Roman" pitchFamily="18" charset="0"/>
              </a:rPr>
              <a:t>&gt;</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a:t>
            </a:fld>
            <a:endParaRPr lang="en-US"/>
          </a:p>
        </p:txBody>
      </p:sp>
    </p:spTree>
    <p:extLst>
      <p:ext uri="{BB962C8B-B14F-4D97-AF65-F5344CB8AC3E}">
        <p14:creationId xmlns:p14="http://schemas.microsoft.com/office/powerpoint/2010/main" val="223685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Pointers</a:t>
            </a:r>
            <a:endParaRPr lang="en-US" dirty="0"/>
          </a:p>
        </p:txBody>
      </p:sp>
      <p:sp>
        <p:nvSpPr>
          <p:cNvPr id="3" name="Content Placeholder 2"/>
          <p:cNvSpPr>
            <a:spLocks noGrp="1"/>
          </p:cNvSpPr>
          <p:nvPr>
            <p:ph sz="quarter" idx="1"/>
          </p:nvPr>
        </p:nvSpPr>
        <p:spPr/>
        <p:txBody>
          <a:bodyPr/>
          <a:lstStyle/>
          <a:p>
            <a:pPr>
              <a:buFontTx/>
              <a:buNone/>
            </a:pPr>
            <a:r>
              <a:rPr lang="en-US" sz="3200" dirty="0"/>
              <a:t>A </a:t>
            </a:r>
            <a:r>
              <a:rPr lang="en-US" sz="3200" i="1" dirty="0"/>
              <a:t>pointer</a:t>
            </a:r>
            <a:r>
              <a:rPr lang="en-US" sz="3200" dirty="0"/>
              <a:t> is a reference to another variable (memory location) in a program</a:t>
            </a:r>
          </a:p>
          <a:p>
            <a:pPr lvl="1"/>
            <a:r>
              <a:rPr lang="en-US" sz="2800" dirty="0"/>
              <a:t>Used to change variables inside a function (reference parameters)</a:t>
            </a:r>
          </a:p>
          <a:p>
            <a:pPr lvl="1"/>
            <a:r>
              <a:rPr lang="en-US" sz="2800" dirty="0"/>
              <a:t>Used to remember a particular member of a group (such as an array)</a:t>
            </a:r>
          </a:p>
          <a:p>
            <a:pPr lvl="1"/>
            <a:r>
              <a:rPr lang="en-US" sz="2800" dirty="0"/>
              <a:t>Used in dynamic (on-the-fly) memory allocation (especially of arrays)</a:t>
            </a:r>
          </a:p>
          <a:p>
            <a:pPr lvl="1"/>
            <a:r>
              <a:rPr lang="en-US" sz="2800" dirty="0"/>
              <a:t>Used in building complex data structures (linked lists, stacks, queues, trees, etc.)</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50</a:t>
            </a:fld>
            <a:endParaRPr lang="en-US"/>
          </a:p>
        </p:txBody>
      </p:sp>
    </p:spTree>
    <p:extLst>
      <p:ext uri="{BB962C8B-B14F-4D97-AF65-F5344CB8AC3E}">
        <p14:creationId xmlns:p14="http://schemas.microsoft.com/office/powerpoint/2010/main" val="4217165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147322" cy="968375"/>
          </a:xfrm>
        </p:spPr>
        <p:txBody>
          <a:bodyPr/>
          <a:lstStyle/>
          <a:p>
            <a:pPr>
              <a:defRPr/>
            </a:pPr>
            <a:r>
              <a:rPr lang="en-US" dirty="0"/>
              <a:t>Pointer Notation</a:t>
            </a:r>
          </a:p>
        </p:txBody>
      </p:sp>
      <p:sp>
        <p:nvSpPr>
          <p:cNvPr id="22531" name="Content Placeholder 2"/>
          <p:cNvSpPr>
            <a:spLocks noGrp="1"/>
          </p:cNvSpPr>
          <p:nvPr>
            <p:ph idx="1"/>
          </p:nvPr>
        </p:nvSpPr>
        <p:spPr>
          <a:xfrm>
            <a:off x="161871" y="1679575"/>
            <a:ext cx="8814197" cy="4410075"/>
          </a:xfrm>
        </p:spPr>
        <p:txBody>
          <a:bodyPr/>
          <a:lstStyle/>
          <a:p>
            <a:pPr eaLnBrk="1" hangingPunct="1"/>
            <a:r>
              <a:rPr lang="en-US" sz="2400" dirty="0">
                <a:solidFill>
                  <a:schemeClr val="tx1"/>
                </a:solidFill>
              </a:rPr>
              <a:t>Consider the declaration, </a:t>
            </a:r>
          </a:p>
          <a:p>
            <a:pPr eaLnBrk="1" hangingPunct="1"/>
            <a:r>
              <a:rPr lang="en-US" sz="2400" b="1" i="1" dirty="0" err="1">
                <a:solidFill>
                  <a:schemeClr val="tx1"/>
                </a:solidFill>
              </a:rPr>
              <a:t>int</a:t>
            </a:r>
            <a:r>
              <a:rPr lang="en-US" sz="2400" i="1" dirty="0">
                <a:solidFill>
                  <a:schemeClr val="tx1"/>
                </a:solidFill>
              </a:rPr>
              <a:t> i = 3 </a:t>
            </a:r>
            <a:r>
              <a:rPr lang="en-US" sz="2400" dirty="0">
                <a:solidFill>
                  <a:schemeClr val="tx1"/>
                </a:solidFill>
              </a:rPr>
              <a:t>; </a:t>
            </a:r>
          </a:p>
          <a:p>
            <a:pPr eaLnBrk="1" hangingPunct="1"/>
            <a:r>
              <a:rPr lang="en-US" sz="2400" dirty="0">
                <a:solidFill>
                  <a:srgbClr val="7030A0"/>
                </a:solidFill>
              </a:rPr>
              <a:t>This declaration tells the C compiler to: </a:t>
            </a:r>
          </a:p>
          <a:p>
            <a:pPr marL="0" indent="0" eaLnBrk="1" hangingPunct="1">
              <a:buNone/>
            </a:pPr>
            <a:r>
              <a:rPr lang="en-US" sz="2400" dirty="0">
                <a:solidFill>
                  <a:schemeClr val="tx1"/>
                </a:solidFill>
              </a:rPr>
              <a:t> (a) Reserve space in memory to hold the </a:t>
            </a:r>
          </a:p>
          <a:p>
            <a:pPr marL="0" indent="0" eaLnBrk="1" hangingPunct="1">
              <a:buNone/>
            </a:pPr>
            <a:r>
              <a:rPr lang="en-US" sz="2400" dirty="0"/>
              <a:t>      </a:t>
            </a:r>
            <a:r>
              <a:rPr lang="en-US" sz="2400" dirty="0">
                <a:solidFill>
                  <a:schemeClr val="tx1"/>
                </a:solidFill>
              </a:rPr>
              <a:t>integer value. </a:t>
            </a:r>
          </a:p>
          <a:p>
            <a:pPr marL="0" indent="0" eaLnBrk="1" hangingPunct="1">
              <a:buNone/>
            </a:pPr>
            <a:r>
              <a:rPr lang="en-US" sz="2400" dirty="0">
                <a:solidFill>
                  <a:schemeClr val="tx1"/>
                </a:solidFill>
              </a:rPr>
              <a:t> (b) Associate the name </a:t>
            </a:r>
            <a:r>
              <a:rPr lang="en-US" sz="2400" b="1" dirty="0">
                <a:solidFill>
                  <a:schemeClr val="tx1"/>
                </a:solidFill>
              </a:rPr>
              <a:t>i </a:t>
            </a:r>
            <a:r>
              <a:rPr lang="en-US" sz="2400" dirty="0">
                <a:solidFill>
                  <a:schemeClr val="tx1"/>
                </a:solidFill>
              </a:rPr>
              <a:t>with this memory </a:t>
            </a:r>
          </a:p>
          <a:p>
            <a:pPr marL="0" indent="0" eaLnBrk="1" hangingPunct="1">
              <a:buNone/>
            </a:pPr>
            <a:r>
              <a:rPr lang="en-US" sz="2400" dirty="0"/>
              <a:t>      </a:t>
            </a:r>
            <a:r>
              <a:rPr lang="en-US" sz="2400" dirty="0">
                <a:solidFill>
                  <a:schemeClr val="tx1"/>
                </a:solidFill>
              </a:rPr>
              <a:t>location. </a:t>
            </a:r>
          </a:p>
          <a:p>
            <a:pPr marL="0" indent="0" eaLnBrk="1" hangingPunct="1">
              <a:buNone/>
            </a:pPr>
            <a:r>
              <a:rPr lang="en-US" sz="2400" dirty="0">
                <a:solidFill>
                  <a:schemeClr val="tx1"/>
                </a:solidFill>
              </a:rPr>
              <a:t> (c) Store the value 3 at this location. </a:t>
            </a:r>
          </a:p>
          <a:p>
            <a:pPr eaLnBrk="1" hangingPunct="1"/>
            <a:endParaRPr lang="en-US" sz="2400" dirty="0">
              <a:solidFill>
                <a:schemeClr val="tx1"/>
              </a:solidFill>
            </a:endParaRPr>
          </a:p>
          <a:p>
            <a:pPr eaLnBrk="1" hangingPunct="1"/>
            <a:r>
              <a:rPr lang="en-US" sz="2400" dirty="0">
                <a:solidFill>
                  <a:srgbClr val="7030A0"/>
                </a:solidFill>
              </a:rPr>
              <a:t>The important point is, </a:t>
            </a:r>
            <a:r>
              <a:rPr lang="en-US" sz="2400" b="1" dirty="0">
                <a:solidFill>
                  <a:srgbClr val="002060"/>
                </a:solidFill>
              </a:rPr>
              <a:t>i’s address in memory is a number</a:t>
            </a:r>
            <a:r>
              <a:rPr lang="en-US" sz="2200" dirty="0">
                <a:solidFill>
                  <a:srgbClr val="7030A0"/>
                </a:solidFill>
              </a:rPr>
              <a:t>.</a:t>
            </a:r>
          </a:p>
          <a:p>
            <a:pPr eaLnBrk="1" hangingPunct="1"/>
            <a:endParaRPr lang="en-US" dirty="0">
              <a:solidFill>
                <a:schemeClr val="tx1"/>
              </a:solidFill>
            </a:endParaRPr>
          </a:p>
        </p:txBody>
      </p:sp>
      <p:grpSp>
        <p:nvGrpSpPr>
          <p:cNvPr id="3" name="Group 6"/>
          <p:cNvGrpSpPr/>
          <p:nvPr/>
        </p:nvGrpSpPr>
        <p:grpSpPr>
          <a:xfrm>
            <a:off x="5671658" y="2428875"/>
            <a:ext cx="3644645" cy="2371725"/>
            <a:chOff x="5671658" y="2428875"/>
            <a:chExt cx="3644645" cy="2371725"/>
          </a:xfrm>
        </p:grpSpPr>
        <p:sp>
          <p:nvSpPr>
            <p:cNvPr id="9" name="Rectangle 8"/>
            <p:cNvSpPr/>
            <p:nvPr/>
          </p:nvSpPr>
          <p:spPr>
            <a:xfrm>
              <a:off x="5671658" y="2428875"/>
              <a:ext cx="2989660" cy="237172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6019800" y="32004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sp>
          <p:nvSpPr>
            <p:cNvPr id="8" name="Title 1"/>
            <p:cNvSpPr txBox="1">
              <a:spLocks/>
            </p:cNvSpPr>
            <p:nvPr/>
          </p:nvSpPr>
          <p:spPr bwMode="auto">
            <a:xfrm>
              <a:off x="6324600" y="2532501"/>
              <a:ext cx="1905000" cy="5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a:defRPr/>
              </a:pPr>
              <a:r>
                <a:rPr lang="en-US" sz="2800" b="1" dirty="0"/>
                <a:t>i</a:t>
              </a:r>
            </a:p>
          </p:txBody>
        </p:sp>
        <p:sp>
          <p:nvSpPr>
            <p:cNvPr id="10" name="Title 1"/>
            <p:cNvSpPr txBox="1">
              <a:spLocks/>
            </p:cNvSpPr>
            <p:nvPr/>
          </p:nvSpPr>
          <p:spPr bwMode="auto">
            <a:xfrm>
              <a:off x="6057900" y="4038600"/>
              <a:ext cx="1905000" cy="5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a:defRPr/>
              </a:pPr>
              <a:r>
                <a:rPr lang="en-US" sz="1800" b="1" dirty="0"/>
                <a:t>65524</a:t>
              </a:r>
            </a:p>
          </p:txBody>
        </p:sp>
        <p:sp>
          <p:nvSpPr>
            <p:cNvPr id="11" name="Title 1"/>
            <p:cNvSpPr txBox="1">
              <a:spLocks/>
            </p:cNvSpPr>
            <p:nvPr/>
          </p:nvSpPr>
          <p:spPr bwMode="auto">
            <a:xfrm>
              <a:off x="7391400" y="2540166"/>
              <a:ext cx="1905000" cy="5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a:defRPr/>
              </a:pPr>
              <a:r>
                <a:rPr lang="en-US" sz="2000" dirty="0">
                  <a:solidFill>
                    <a:srgbClr val="FF0000"/>
                  </a:solidFill>
                </a:rPr>
                <a:t>Location </a:t>
              </a:r>
            </a:p>
            <a:p>
              <a:pPr>
                <a:defRPr/>
              </a:pPr>
              <a:r>
                <a:rPr lang="en-US" sz="2000" dirty="0">
                  <a:solidFill>
                    <a:srgbClr val="FF0000"/>
                  </a:solidFill>
                </a:rPr>
                <a:t>name</a:t>
              </a:r>
            </a:p>
          </p:txBody>
        </p:sp>
        <p:sp>
          <p:nvSpPr>
            <p:cNvPr id="12" name="Title 1"/>
            <p:cNvSpPr txBox="1">
              <a:spLocks/>
            </p:cNvSpPr>
            <p:nvPr/>
          </p:nvSpPr>
          <p:spPr bwMode="auto">
            <a:xfrm>
              <a:off x="7411303" y="3256401"/>
              <a:ext cx="1905000" cy="5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a:defRPr/>
              </a:pPr>
              <a:r>
                <a:rPr lang="en-US" sz="2000" dirty="0"/>
                <a:t>Value at </a:t>
              </a:r>
            </a:p>
            <a:p>
              <a:pPr>
                <a:defRPr/>
              </a:pPr>
              <a:r>
                <a:rPr lang="en-US" sz="2000" dirty="0"/>
                <a:t>location</a:t>
              </a:r>
            </a:p>
          </p:txBody>
        </p:sp>
        <p:sp>
          <p:nvSpPr>
            <p:cNvPr id="13" name="Title 1"/>
            <p:cNvSpPr txBox="1">
              <a:spLocks/>
            </p:cNvSpPr>
            <p:nvPr/>
          </p:nvSpPr>
          <p:spPr bwMode="auto">
            <a:xfrm>
              <a:off x="7411303" y="4038600"/>
              <a:ext cx="1905000" cy="5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a:defRPr/>
              </a:pPr>
              <a:r>
                <a:rPr lang="en-US" sz="2000" dirty="0">
                  <a:solidFill>
                    <a:schemeClr val="accent6">
                      <a:lumMod val="50000"/>
                    </a:schemeClr>
                  </a:solidFill>
                </a:rPr>
                <a:t>Location </a:t>
              </a:r>
            </a:p>
            <a:p>
              <a:pPr>
                <a:defRPr/>
              </a:pPr>
              <a:r>
                <a:rPr lang="en-US" sz="2000" dirty="0">
                  <a:solidFill>
                    <a:schemeClr val="accent6">
                      <a:lumMod val="50000"/>
                    </a:schemeClr>
                  </a:solidFill>
                </a:rPr>
                <a:t>number</a:t>
              </a:r>
              <a:endParaRPr lang="en-US" sz="2800" dirty="0">
                <a:solidFill>
                  <a:schemeClr val="accent6">
                    <a:lumMod val="50000"/>
                  </a:schemeClr>
                </a:solidFill>
              </a:endParaRPr>
            </a:p>
          </p:txBody>
        </p:sp>
        <p:cxnSp>
          <p:nvCxnSpPr>
            <p:cNvPr id="6" name="Straight Arrow Connector 5"/>
            <p:cNvCxnSpPr/>
            <p:nvPr/>
          </p:nvCxnSpPr>
          <p:spPr>
            <a:xfrm>
              <a:off x="6823588" y="4320379"/>
              <a:ext cx="685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99136" y="3543299"/>
              <a:ext cx="685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725503" y="2819399"/>
              <a:ext cx="685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4" name="Slide Number Placeholder 1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51</a:t>
            </a:fld>
            <a:endParaRPr lang="en-US"/>
          </a:p>
        </p:txBody>
      </p:sp>
    </p:spTree>
    <p:extLst>
      <p:ext uri="{BB962C8B-B14F-4D97-AF65-F5344CB8AC3E}">
        <p14:creationId xmlns:p14="http://schemas.microsoft.com/office/powerpoint/2010/main" val="353756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599063" y="1600200"/>
            <a:ext cx="8127242" cy="4724400"/>
          </a:xfrm>
        </p:spPr>
        <p:txBody>
          <a:bodyPr rtlCol="0">
            <a:noAutofit/>
          </a:bodyPr>
          <a:lstStyle/>
          <a:p>
            <a:pPr eaLnBrk="1" fontAlgn="auto" hangingPunct="1">
              <a:lnSpc>
                <a:spcPct val="150000"/>
              </a:lnSpc>
              <a:spcBef>
                <a:spcPts val="600"/>
              </a:spcBef>
              <a:spcAft>
                <a:spcPts val="600"/>
              </a:spcAft>
              <a:defRPr/>
            </a:pPr>
            <a:r>
              <a:rPr lang="en-US" sz="2800" dirty="0">
                <a:solidFill>
                  <a:srgbClr val="7030A0"/>
                </a:solidFill>
              </a:rPr>
              <a:t>General syntax of pointer declaration is</a:t>
            </a:r>
          </a:p>
          <a:p>
            <a:pPr lvl="2" indent="-457200" eaLnBrk="1" fontAlgn="auto" hangingPunct="1">
              <a:lnSpc>
                <a:spcPct val="150000"/>
              </a:lnSpc>
              <a:spcBef>
                <a:spcPts val="600"/>
              </a:spcBef>
              <a:spcAft>
                <a:spcPts val="600"/>
              </a:spcAft>
              <a:defRPr/>
            </a:pPr>
            <a:r>
              <a:rPr lang="en-US" sz="2800" b="1" dirty="0">
                <a:solidFill>
                  <a:srgbClr val="FF0000"/>
                </a:solidFill>
              </a:rPr>
              <a:t>data-type</a:t>
            </a:r>
            <a:r>
              <a:rPr lang="en-US" sz="2800" b="1" dirty="0">
                <a:solidFill>
                  <a:schemeClr val="tx1">
                    <a:lumMod val="75000"/>
                    <a:lumOff val="25000"/>
                  </a:schemeClr>
                </a:solidFill>
              </a:rPr>
              <a:t> </a:t>
            </a:r>
            <a:r>
              <a:rPr lang="en-US" sz="2800" b="1" dirty="0">
                <a:solidFill>
                  <a:srgbClr val="002060"/>
                </a:solidFill>
              </a:rPr>
              <a:t>*</a:t>
            </a:r>
            <a:r>
              <a:rPr lang="en-US" sz="2800" b="1" dirty="0">
                <a:solidFill>
                  <a:schemeClr val="bg2">
                    <a:lumMod val="50000"/>
                  </a:schemeClr>
                </a:solidFill>
              </a:rPr>
              <a:t>pointer_name</a:t>
            </a:r>
            <a:r>
              <a:rPr lang="en-US" sz="2800" b="1" dirty="0">
                <a:solidFill>
                  <a:schemeClr val="tx1">
                    <a:lumMod val="75000"/>
                    <a:lumOff val="25000"/>
                  </a:schemeClr>
                </a:solidFill>
              </a:rPr>
              <a:t>;</a:t>
            </a:r>
          </a:p>
          <a:p>
            <a:pPr eaLnBrk="1" fontAlgn="auto" hangingPunct="1">
              <a:spcBef>
                <a:spcPts val="600"/>
              </a:spcBef>
              <a:spcAft>
                <a:spcPts val="600"/>
              </a:spcAft>
              <a:defRPr/>
            </a:pPr>
            <a:r>
              <a:rPr lang="en-US" sz="2800" dirty="0"/>
              <a:t>Data type of a pointer must be same as the data type of a variable to which the pointer variable is pointing. </a:t>
            </a:r>
          </a:p>
          <a:p>
            <a:pPr eaLnBrk="1" fontAlgn="auto" hangingPunct="1">
              <a:spcBef>
                <a:spcPts val="600"/>
              </a:spcBef>
              <a:spcAft>
                <a:spcPts val="600"/>
              </a:spcAft>
              <a:defRPr/>
            </a:pPr>
            <a:r>
              <a:rPr lang="en-US" sz="2800" dirty="0">
                <a:solidFill>
                  <a:srgbClr val="7030A0"/>
                </a:solidFill>
              </a:rPr>
              <a:t>Void type pointer works with all data types, but is not used often used.</a:t>
            </a: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p:txBody>
      </p:sp>
      <p:sp>
        <p:nvSpPr>
          <p:cNvPr id="9" name="Title 1"/>
          <p:cNvSpPr txBox="1">
            <a:spLocks/>
          </p:cNvSpPr>
          <p:nvPr/>
        </p:nvSpPr>
        <p:spPr bwMode="auto">
          <a:xfrm>
            <a:off x="572905" y="3048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US" dirty="0"/>
              <a:t>Declaration of Pointer Variable</a:t>
            </a:r>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52</a:t>
            </a:fld>
            <a:endParaRPr lang="en-US"/>
          </a:p>
        </p:txBody>
      </p:sp>
    </p:spTree>
    <p:extLst>
      <p:ext uri="{BB962C8B-B14F-4D97-AF65-F5344CB8AC3E}">
        <p14:creationId xmlns:p14="http://schemas.microsoft.com/office/powerpoint/2010/main" val="904192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609299" y="1752600"/>
            <a:ext cx="7860720" cy="4397374"/>
          </a:xfrm>
        </p:spPr>
        <p:txBody>
          <a:bodyPr rtlCol="0">
            <a:noAutofit/>
          </a:bodyPr>
          <a:lstStyle/>
          <a:p>
            <a:pPr algn="just" eaLnBrk="1" fontAlgn="auto" hangingPunct="1">
              <a:spcBef>
                <a:spcPts val="600"/>
              </a:spcBef>
              <a:spcAft>
                <a:spcPts val="600"/>
              </a:spcAft>
              <a:defRPr/>
            </a:pPr>
            <a:r>
              <a:rPr lang="en-US" sz="2800" dirty="0"/>
              <a:t>Pointer Initialization is the process of assigning address of a variable to pointer variable. </a:t>
            </a:r>
          </a:p>
          <a:p>
            <a:pPr algn="just" eaLnBrk="1" fontAlgn="auto" hangingPunct="1">
              <a:spcBef>
                <a:spcPts val="600"/>
              </a:spcBef>
              <a:spcAft>
                <a:spcPts val="600"/>
              </a:spcAft>
              <a:defRPr/>
            </a:pPr>
            <a:r>
              <a:rPr lang="en-US" sz="2800" dirty="0"/>
              <a:t>Pointer variable contains address of variable of same data type. </a:t>
            </a:r>
          </a:p>
          <a:p>
            <a:pPr algn="just" eaLnBrk="1" fontAlgn="auto" hangingPunct="1">
              <a:spcBef>
                <a:spcPts val="600"/>
              </a:spcBef>
              <a:spcAft>
                <a:spcPts val="600"/>
              </a:spcAft>
              <a:defRPr/>
            </a:pPr>
            <a:r>
              <a:rPr lang="en-US" sz="2800" dirty="0"/>
              <a:t>In C language</a:t>
            </a:r>
            <a:r>
              <a:rPr lang="en-US" sz="2800" dirty="0">
                <a:solidFill>
                  <a:schemeClr val="tx1">
                    <a:lumMod val="75000"/>
                    <a:lumOff val="25000"/>
                  </a:schemeClr>
                </a:solidFill>
              </a:rPr>
              <a:t> </a:t>
            </a:r>
            <a:r>
              <a:rPr lang="en-US" sz="2800" b="1" dirty="0">
                <a:solidFill>
                  <a:srgbClr val="7030A0"/>
                </a:solidFill>
              </a:rPr>
              <a:t>Address Operator &amp;</a:t>
            </a:r>
            <a:r>
              <a:rPr lang="en-US" sz="2800" b="1" dirty="0"/>
              <a:t> </a:t>
            </a:r>
            <a:r>
              <a:rPr lang="en-US" sz="2800" dirty="0"/>
              <a:t>is used to determine the address of a variable. </a:t>
            </a:r>
          </a:p>
          <a:p>
            <a:pPr algn="just" eaLnBrk="1" fontAlgn="auto" hangingPunct="1">
              <a:spcBef>
                <a:spcPts val="600"/>
              </a:spcBef>
              <a:spcAft>
                <a:spcPts val="600"/>
              </a:spcAft>
              <a:defRPr/>
            </a:pPr>
            <a:r>
              <a:rPr lang="en-US" sz="2800" dirty="0"/>
              <a:t>The</a:t>
            </a:r>
            <a:r>
              <a:rPr lang="en-US" sz="2800" dirty="0">
                <a:solidFill>
                  <a:schemeClr val="tx1">
                    <a:lumMod val="75000"/>
                    <a:lumOff val="25000"/>
                  </a:schemeClr>
                </a:solidFill>
              </a:rPr>
              <a:t> </a:t>
            </a:r>
            <a:r>
              <a:rPr lang="en-US" sz="2800" b="1" dirty="0">
                <a:solidFill>
                  <a:srgbClr val="7030A0"/>
                </a:solidFill>
              </a:rPr>
              <a:t>&amp;</a:t>
            </a:r>
            <a:r>
              <a:rPr lang="en-US" sz="2800" dirty="0">
                <a:solidFill>
                  <a:schemeClr val="tx1">
                    <a:lumMod val="75000"/>
                    <a:lumOff val="25000"/>
                  </a:schemeClr>
                </a:solidFill>
              </a:rPr>
              <a:t> </a:t>
            </a:r>
            <a:r>
              <a:rPr lang="en-US" sz="2800" dirty="0"/>
              <a:t>(immediately preceding a variable name) returns the address of the variable associated with it.</a:t>
            </a: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p:txBody>
      </p:sp>
      <p:sp>
        <p:nvSpPr>
          <p:cNvPr id="9" name="Title 1"/>
          <p:cNvSpPr txBox="1">
            <a:spLocks/>
          </p:cNvSpPr>
          <p:nvPr/>
        </p:nvSpPr>
        <p:spPr bwMode="auto">
          <a:xfrm>
            <a:off x="572905" y="3048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US" dirty="0"/>
              <a:t>Initialization of Pointer Variable</a:t>
            </a:r>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53</a:t>
            </a:fld>
            <a:endParaRPr lang="en-US"/>
          </a:p>
        </p:txBody>
      </p:sp>
    </p:spTree>
    <p:extLst>
      <p:ext uri="{BB962C8B-B14F-4D97-AF65-F5344CB8AC3E}">
        <p14:creationId xmlns:p14="http://schemas.microsoft.com/office/powerpoint/2010/main" val="3957658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8"/>
          <p:cNvSpPr>
            <a:spLocks noChangeArrowheads="1"/>
          </p:cNvSpPr>
          <p:nvPr/>
        </p:nvSpPr>
        <p:spPr bwMode="auto">
          <a:xfrm>
            <a:off x="721518" y="1833564"/>
            <a:ext cx="8574882" cy="435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00025" lvl="1">
              <a:lnSpc>
                <a:spcPct val="150000"/>
              </a:lnSpc>
              <a:spcAft>
                <a:spcPts val="600"/>
              </a:spcAft>
            </a:pPr>
            <a:r>
              <a:rPr lang="en-US" sz="2800" dirty="0" err="1">
                <a:solidFill>
                  <a:srgbClr val="7030A0"/>
                </a:solidFill>
                <a:latin typeface="Calibri" pitchFamily="34" charset="0"/>
              </a:rPr>
              <a:t>int</a:t>
            </a:r>
            <a:r>
              <a:rPr lang="en-US" sz="2800" dirty="0">
                <a:solidFill>
                  <a:srgbClr val="7030A0"/>
                </a:solidFill>
                <a:latin typeface="Calibri" pitchFamily="34" charset="0"/>
              </a:rPr>
              <a:t> a = 10 ;</a:t>
            </a:r>
          </a:p>
          <a:p>
            <a:pPr marL="200025" lvl="1">
              <a:lnSpc>
                <a:spcPct val="150000"/>
              </a:lnSpc>
              <a:spcAft>
                <a:spcPts val="600"/>
              </a:spcAft>
            </a:pPr>
            <a:r>
              <a:rPr lang="en-US" sz="2800" b="1" dirty="0" err="1">
                <a:solidFill>
                  <a:srgbClr val="C00000"/>
                </a:solidFill>
                <a:latin typeface="Calibri" pitchFamily="34" charset="0"/>
              </a:rPr>
              <a:t>int</a:t>
            </a:r>
            <a:r>
              <a:rPr lang="en-US" sz="2800" b="1" dirty="0">
                <a:solidFill>
                  <a:srgbClr val="C00000"/>
                </a:solidFill>
                <a:latin typeface="Calibri" pitchFamily="34" charset="0"/>
              </a:rPr>
              <a:t> *</a:t>
            </a:r>
            <a:r>
              <a:rPr lang="en-US" sz="2800" b="1" dirty="0" err="1">
                <a:solidFill>
                  <a:srgbClr val="C00000"/>
                </a:solidFill>
                <a:latin typeface="Calibri" pitchFamily="34" charset="0"/>
              </a:rPr>
              <a:t>ptr</a:t>
            </a:r>
            <a:r>
              <a:rPr lang="en-US" sz="2800" b="1" dirty="0">
                <a:solidFill>
                  <a:srgbClr val="C00000"/>
                </a:solidFill>
                <a:latin typeface="Calibri" pitchFamily="34" charset="0"/>
              </a:rPr>
              <a:t> ;</a:t>
            </a:r>
            <a:r>
              <a:rPr lang="en-US" sz="2800" dirty="0">
                <a:solidFill>
                  <a:srgbClr val="C00000"/>
                </a:solidFill>
                <a:latin typeface="Calibri" pitchFamily="34" charset="0"/>
              </a:rPr>
              <a:t>        </a:t>
            </a:r>
            <a:r>
              <a:rPr lang="en-US" sz="2800" dirty="0">
                <a:latin typeface="Calibri" pitchFamily="34" charset="0"/>
              </a:rPr>
              <a:t>//pointer declaration</a:t>
            </a:r>
          </a:p>
          <a:p>
            <a:pPr marL="200025" lvl="1">
              <a:lnSpc>
                <a:spcPct val="150000"/>
              </a:lnSpc>
              <a:spcAft>
                <a:spcPts val="600"/>
              </a:spcAft>
            </a:pPr>
            <a:r>
              <a:rPr lang="en-US" sz="2800" b="1" dirty="0" err="1">
                <a:latin typeface="Calibri" pitchFamily="34" charset="0"/>
              </a:rPr>
              <a:t>ptr</a:t>
            </a:r>
            <a:r>
              <a:rPr lang="en-US" sz="2800" b="1" dirty="0">
                <a:latin typeface="Calibri" pitchFamily="34" charset="0"/>
              </a:rPr>
              <a:t> = &amp;a ;        </a:t>
            </a:r>
            <a:r>
              <a:rPr lang="en-US" sz="2800" dirty="0">
                <a:latin typeface="Calibri" pitchFamily="34" charset="0"/>
              </a:rPr>
              <a:t>//pointer initialization</a:t>
            </a:r>
          </a:p>
          <a:p>
            <a:pPr marL="200025" lvl="1">
              <a:lnSpc>
                <a:spcPct val="150000"/>
              </a:lnSpc>
              <a:spcAft>
                <a:spcPts val="600"/>
              </a:spcAft>
            </a:pPr>
            <a:r>
              <a:rPr lang="en-US" sz="2800" dirty="0">
                <a:latin typeface="Calibri" pitchFamily="34" charset="0"/>
              </a:rPr>
              <a:t>or</a:t>
            </a:r>
          </a:p>
          <a:p>
            <a:pPr marL="200025" lvl="1">
              <a:lnSpc>
                <a:spcPct val="150000"/>
              </a:lnSpc>
              <a:spcAft>
                <a:spcPts val="600"/>
              </a:spcAft>
            </a:pPr>
            <a:r>
              <a:rPr lang="en-US" sz="2800" b="1" dirty="0" err="1">
                <a:solidFill>
                  <a:srgbClr val="002060"/>
                </a:solidFill>
                <a:latin typeface="Calibri" pitchFamily="34" charset="0"/>
              </a:rPr>
              <a:t>int</a:t>
            </a:r>
            <a:r>
              <a:rPr lang="en-US" sz="2800" b="1" dirty="0">
                <a:solidFill>
                  <a:srgbClr val="002060"/>
                </a:solidFill>
                <a:latin typeface="Calibri" pitchFamily="34" charset="0"/>
              </a:rPr>
              <a:t> *</a:t>
            </a:r>
            <a:r>
              <a:rPr lang="en-US" sz="2800" b="1" dirty="0" err="1">
                <a:solidFill>
                  <a:srgbClr val="002060"/>
                </a:solidFill>
                <a:latin typeface="Calibri" pitchFamily="34" charset="0"/>
              </a:rPr>
              <a:t>ptr</a:t>
            </a:r>
            <a:r>
              <a:rPr lang="en-US" sz="2800" b="1" dirty="0">
                <a:solidFill>
                  <a:srgbClr val="002060"/>
                </a:solidFill>
                <a:latin typeface="Calibri" pitchFamily="34" charset="0"/>
              </a:rPr>
              <a:t> = &amp;a ;      </a:t>
            </a:r>
            <a:r>
              <a:rPr lang="en-US" sz="2800" dirty="0">
                <a:latin typeface="Calibri" pitchFamily="34" charset="0"/>
              </a:rPr>
              <a:t>//initialization and </a:t>
            </a:r>
          </a:p>
          <a:p>
            <a:pPr marL="200025" lvl="1">
              <a:lnSpc>
                <a:spcPct val="150000"/>
              </a:lnSpc>
              <a:spcAft>
                <a:spcPts val="600"/>
              </a:spcAft>
            </a:pPr>
            <a:r>
              <a:rPr lang="en-US" sz="2800" dirty="0">
                <a:latin typeface="Calibri" pitchFamily="34" charset="0"/>
              </a:rPr>
              <a:t>			declaration together</a:t>
            </a:r>
          </a:p>
        </p:txBody>
      </p:sp>
      <p:sp>
        <p:nvSpPr>
          <p:cNvPr id="9" name="Title 1"/>
          <p:cNvSpPr txBox="1">
            <a:spLocks/>
          </p:cNvSpPr>
          <p:nvPr/>
        </p:nvSpPr>
        <p:spPr bwMode="auto">
          <a:xfrm>
            <a:off x="609600" y="227013"/>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US" dirty="0"/>
              <a:t>Example</a:t>
            </a:r>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54</a:t>
            </a:fld>
            <a:endParaRPr lang="en-US"/>
          </a:p>
        </p:txBody>
      </p:sp>
    </p:spTree>
    <p:extLst>
      <p:ext uri="{BB962C8B-B14F-4D97-AF65-F5344CB8AC3E}">
        <p14:creationId xmlns:p14="http://schemas.microsoft.com/office/powerpoint/2010/main" val="3879419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Callout 1 8"/>
          <p:cNvSpPr/>
          <p:nvPr/>
        </p:nvSpPr>
        <p:spPr>
          <a:xfrm>
            <a:off x="4192737" y="4584888"/>
            <a:ext cx="4824842" cy="1018394"/>
          </a:xfrm>
          <a:prstGeom prst="borderCallout1">
            <a:avLst>
              <a:gd name="adj1" fmla="val -2391"/>
              <a:gd name="adj2" fmla="val 29561"/>
              <a:gd name="adj3" fmla="val -92539"/>
              <a:gd name="adj4" fmla="val 2333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prstClr val="white"/>
                </a:solidFill>
              </a:rPr>
              <a:t>‘&amp;’ used in this statement is C’s ‘address of’ operator.</a:t>
            </a:r>
          </a:p>
          <a:p>
            <a:pPr algn="ctr" fontAlgn="auto">
              <a:spcBef>
                <a:spcPts val="0"/>
              </a:spcBef>
              <a:spcAft>
                <a:spcPts val="0"/>
              </a:spcAft>
              <a:defRPr/>
            </a:pPr>
            <a:r>
              <a:rPr lang="en-US" dirty="0">
                <a:solidFill>
                  <a:prstClr val="white"/>
                </a:solidFill>
              </a:rPr>
              <a:t>The expression </a:t>
            </a:r>
            <a:r>
              <a:rPr lang="en-US" b="1" dirty="0">
                <a:solidFill>
                  <a:srgbClr val="FFFF00"/>
                </a:solidFill>
              </a:rPr>
              <a:t>&amp;i</a:t>
            </a:r>
            <a:r>
              <a:rPr lang="en-US" b="1" dirty="0">
                <a:solidFill>
                  <a:prstClr val="white"/>
                </a:solidFill>
              </a:rPr>
              <a:t> </a:t>
            </a:r>
            <a:r>
              <a:rPr lang="en-US" dirty="0">
                <a:solidFill>
                  <a:prstClr val="white"/>
                </a:solidFill>
              </a:rPr>
              <a:t>returns the address of the variable </a:t>
            </a:r>
            <a:r>
              <a:rPr lang="en-US" b="1" dirty="0">
                <a:solidFill>
                  <a:srgbClr val="FFFF00"/>
                </a:solidFill>
              </a:rPr>
              <a:t>i</a:t>
            </a:r>
            <a:r>
              <a:rPr lang="en-US" dirty="0">
                <a:solidFill>
                  <a:prstClr val="white"/>
                </a:solidFill>
              </a:rPr>
              <a:t>.</a:t>
            </a:r>
          </a:p>
        </p:txBody>
      </p:sp>
      <p:sp>
        <p:nvSpPr>
          <p:cNvPr id="10" name="Line Callout 3 (No Border) 9"/>
          <p:cNvSpPr/>
          <p:nvPr/>
        </p:nvSpPr>
        <p:spPr>
          <a:xfrm>
            <a:off x="6491869" y="1715069"/>
            <a:ext cx="2423531" cy="915331"/>
          </a:xfrm>
          <a:prstGeom prst="callout3">
            <a:avLst>
              <a:gd name="adj1" fmla="val 21732"/>
              <a:gd name="adj2" fmla="val -1575"/>
              <a:gd name="adj3" fmla="val 18750"/>
              <a:gd name="adj4" fmla="val -16667"/>
              <a:gd name="adj5" fmla="val 100000"/>
              <a:gd name="adj6" fmla="val -16667"/>
              <a:gd name="adj7" fmla="val 159978"/>
              <a:gd name="adj8" fmla="val -7666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prstClr val="white"/>
                </a:solidFill>
              </a:rPr>
              <a:t>%u</a:t>
            </a:r>
            <a:r>
              <a:rPr lang="en-US" dirty="0">
                <a:solidFill>
                  <a:prstClr val="white"/>
                </a:solidFill>
              </a:rPr>
              <a:t>, is a format specifier for printing an unsigned integer</a:t>
            </a:r>
          </a:p>
        </p:txBody>
      </p:sp>
      <p:sp>
        <p:nvSpPr>
          <p:cNvPr id="12" name="Title 1"/>
          <p:cNvSpPr>
            <a:spLocks noGrp="1"/>
          </p:cNvSpPr>
          <p:nvPr>
            <p:ph type="title"/>
          </p:nvPr>
        </p:nvSpPr>
        <p:spPr>
          <a:xfrm>
            <a:off x="609600" y="228600"/>
            <a:ext cx="8153400" cy="990600"/>
          </a:xfrm>
        </p:spPr>
        <p:txBody>
          <a:bodyPr/>
          <a:lstStyle/>
          <a:p>
            <a:r>
              <a:rPr lang="en-US" dirty="0"/>
              <a:t>Example(Continue)</a:t>
            </a:r>
          </a:p>
        </p:txBody>
      </p:sp>
      <p:sp>
        <p:nvSpPr>
          <p:cNvPr id="7" name="Rectangle 8"/>
          <p:cNvSpPr>
            <a:spLocks noChangeArrowheads="1"/>
          </p:cNvSpPr>
          <p:nvPr/>
        </p:nvSpPr>
        <p:spPr bwMode="auto">
          <a:xfrm>
            <a:off x="569118" y="1676400"/>
            <a:ext cx="8574882"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00025" lvl="1">
              <a:spcAft>
                <a:spcPts val="600"/>
              </a:spcAft>
            </a:pPr>
            <a:r>
              <a:rPr lang="en-US" sz="2800" b="1" i="1" dirty="0">
                <a:solidFill>
                  <a:srgbClr val="7030A0"/>
                </a:solidFill>
                <a:latin typeface="Calibri" pitchFamily="34" charset="0"/>
              </a:rPr>
              <a:t>main</a:t>
            </a:r>
            <a:r>
              <a:rPr lang="en-US" sz="2800" i="1" dirty="0">
                <a:solidFill>
                  <a:srgbClr val="7030A0"/>
                </a:solidFill>
                <a:latin typeface="Calibri" pitchFamily="34" charset="0"/>
              </a:rPr>
              <a:t>()</a:t>
            </a:r>
          </a:p>
          <a:p>
            <a:pPr marL="200025" lvl="1">
              <a:spcAft>
                <a:spcPts val="600"/>
              </a:spcAft>
            </a:pPr>
            <a:r>
              <a:rPr lang="en-US" sz="2800" i="1" dirty="0">
                <a:solidFill>
                  <a:srgbClr val="7030A0"/>
                </a:solidFill>
                <a:latin typeface="Calibri" pitchFamily="34" charset="0"/>
              </a:rPr>
              <a:t>{</a:t>
            </a:r>
          </a:p>
          <a:p>
            <a:pPr marL="200025" lvl="1">
              <a:spcAft>
                <a:spcPts val="600"/>
              </a:spcAft>
            </a:pPr>
            <a:r>
              <a:rPr lang="en-US" sz="2800" b="1" i="1" dirty="0" err="1">
                <a:solidFill>
                  <a:srgbClr val="7030A0"/>
                </a:solidFill>
                <a:latin typeface="Calibri" pitchFamily="34" charset="0"/>
              </a:rPr>
              <a:t>int</a:t>
            </a:r>
            <a:r>
              <a:rPr lang="en-US" sz="2800" i="1" dirty="0">
                <a:solidFill>
                  <a:srgbClr val="7030A0"/>
                </a:solidFill>
                <a:latin typeface="Calibri" pitchFamily="34" charset="0"/>
              </a:rPr>
              <a:t> i = 3;</a:t>
            </a:r>
          </a:p>
          <a:p>
            <a:pPr marL="200025" lvl="1">
              <a:spcAft>
                <a:spcPts val="600"/>
              </a:spcAft>
            </a:pPr>
            <a:r>
              <a:rPr lang="en-US" sz="2800" b="1" i="1" dirty="0" err="1">
                <a:solidFill>
                  <a:srgbClr val="7030A0"/>
                </a:solidFill>
                <a:latin typeface="Calibri" pitchFamily="34" charset="0"/>
              </a:rPr>
              <a:t>printf</a:t>
            </a:r>
            <a:r>
              <a:rPr lang="en-US" sz="2800" b="1" i="1" dirty="0">
                <a:solidFill>
                  <a:srgbClr val="7030A0"/>
                </a:solidFill>
                <a:latin typeface="Calibri" pitchFamily="34" charset="0"/>
              </a:rPr>
              <a:t> </a:t>
            </a:r>
            <a:r>
              <a:rPr lang="en-US" sz="2800" i="1" dirty="0">
                <a:solidFill>
                  <a:srgbClr val="7030A0"/>
                </a:solidFill>
                <a:latin typeface="Calibri" pitchFamily="34" charset="0"/>
              </a:rPr>
              <a:t>(“\n Address of I = %u”, &amp;i );</a:t>
            </a:r>
          </a:p>
          <a:p>
            <a:pPr marL="200025" lvl="1">
              <a:spcAft>
                <a:spcPts val="600"/>
              </a:spcAft>
            </a:pPr>
            <a:r>
              <a:rPr lang="en-US" sz="2800" b="1" i="1" dirty="0" err="1">
                <a:solidFill>
                  <a:srgbClr val="7030A0"/>
                </a:solidFill>
                <a:latin typeface="Calibri" pitchFamily="34" charset="0"/>
              </a:rPr>
              <a:t>printf</a:t>
            </a:r>
            <a:r>
              <a:rPr lang="en-US" sz="2800" b="1" i="1" dirty="0">
                <a:solidFill>
                  <a:srgbClr val="7030A0"/>
                </a:solidFill>
                <a:latin typeface="Calibri" pitchFamily="34" charset="0"/>
              </a:rPr>
              <a:t> </a:t>
            </a:r>
            <a:r>
              <a:rPr lang="en-US" sz="2800" i="1" dirty="0">
                <a:solidFill>
                  <a:srgbClr val="7030A0"/>
                </a:solidFill>
                <a:latin typeface="Calibri" pitchFamily="34" charset="0"/>
              </a:rPr>
              <a:t>(“\n Value of I = %d”, i);</a:t>
            </a:r>
          </a:p>
          <a:p>
            <a:pPr marL="200025" lvl="1">
              <a:spcAft>
                <a:spcPts val="600"/>
              </a:spcAft>
            </a:pPr>
            <a:r>
              <a:rPr lang="en-US" sz="2800" i="1" dirty="0">
                <a:solidFill>
                  <a:srgbClr val="7030A0"/>
                </a:solidFill>
                <a:latin typeface="Calibri" pitchFamily="34" charset="0"/>
              </a:rPr>
              <a:t>}</a:t>
            </a:r>
          </a:p>
          <a:p>
            <a:pPr marL="200025" lvl="1">
              <a:spcAft>
                <a:spcPts val="600"/>
              </a:spcAft>
            </a:pPr>
            <a:endParaRPr lang="en-US" sz="2800" dirty="0">
              <a:solidFill>
                <a:srgbClr val="7030A0"/>
              </a:solidFill>
              <a:latin typeface="Calibri" pitchFamily="34" charset="0"/>
            </a:endParaRPr>
          </a:p>
          <a:p>
            <a:pPr marL="200025" lvl="1">
              <a:spcAft>
                <a:spcPts val="600"/>
              </a:spcAft>
            </a:pPr>
            <a:r>
              <a:rPr lang="en-US" sz="2400" b="1" dirty="0">
                <a:solidFill>
                  <a:srgbClr val="C00000"/>
                </a:solidFill>
                <a:latin typeface="Calibri" pitchFamily="34" charset="0"/>
              </a:rPr>
              <a:t>OUTPUT:</a:t>
            </a:r>
          </a:p>
          <a:p>
            <a:pPr marL="200025" lvl="1">
              <a:spcAft>
                <a:spcPts val="600"/>
              </a:spcAft>
            </a:pPr>
            <a:r>
              <a:rPr lang="en-US" sz="2400" i="1" dirty="0">
                <a:solidFill>
                  <a:srgbClr val="C00000"/>
                </a:solidFill>
                <a:latin typeface="Calibri" pitchFamily="34" charset="0"/>
              </a:rPr>
              <a:t>Address of i = 65524</a:t>
            </a:r>
          </a:p>
          <a:p>
            <a:pPr marL="200025" lvl="1">
              <a:spcAft>
                <a:spcPts val="600"/>
              </a:spcAft>
            </a:pPr>
            <a:r>
              <a:rPr lang="en-US" sz="2400" i="1" dirty="0">
                <a:solidFill>
                  <a:srgbClr val="C00000"/>
                </a:solidFill>
                <a:latin typeface="Calibri" pitchFamily="34" charset="0"/>
              </a:rPr>
              <a:t>Value of i = 3</a:t>
            </a:r>
          </a:p>
          <a:p>
            <a:pPr marL="200025" lvl="1">
              <a:lnSpc>
                <a:spcPct val="150000"/>
              </a:lnSpc>
              <a:spcAft>
                <a:spcPts val="600"/>
              </a:spcAft>
            </a:pPr>
            <a:endParaRPr lang="en-US" sz="2800" dirty="0">
              <a:latin typeface="Calibri" pitchFamily="34" charset="0"/>
            </a:endParaRP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55</a:t>
            </a:fld>
            <a:endParaRPr lang="en-US"/>
          </a:p>
        </p:txBody>
      </p:sp>
    </p:spTree>
    <p:extLst>
      <p:ext uri="{BB962C8B-B14F-4D97-AF65-F5344CB8AC3E}">
        <p14:creationId xmlns:p14="http://schemas.microsoft.com/office/powerpoint/2010/main" val="2881410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Box 8"/>
          <p:cNvSpPr txBox="1">
            <a:spLocks noChangeArrowheads="1"/>
          </p:cNvSpPr>
          <p:nvPr/>
        </p:nvSpPr>
        <p:spPr bwMode="auto">
          <a:xfrm>
            <a:off x="4681536" y="1819028"/>
            <a:ext cx="39719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lnSpc>
                <a:spcPct val="150000"/>
              </a:lnSpc>
              <a:buFont typeface="Arial" pitchFamily="34" charset="0"/>
              <a:buChar char="•"/>
            </a:pPr>
            <a:r>
              <a:rPr lang="en-US" sz="2200" dirty="0">
                <a:solidFill>
                  <a:srgbClr val="000000"/>
                </a:solidFill>
                <a:latin typeface="Calibri" pitchFamily="34" charset="0"/>
              </a:rPr>
              <a:t>The other pointer operator available in C is ‘</a:t>
            </a:r>
            <a:r>
              <a:rPr lang="en-US" sz="2200" b="1" dirty="0">
                <a:solidFill>
                  <a:srgbClr val="C00000"/>
                </a:solidFill>
                <a:latin typeface="Calibri" pitchFamily="34" charset="0"/>
              </a:rPr>
              <a:t>*</a:t>
            </a:r>
            <a:r>
              <a:rPr lang="en-US" sz="2200" b="1" dirty="0">
                <a:solidFill>
                  <a:srgbClr val="000000"/>
                </a:solidFill>
                <a:latin typeface="Calibri" pitchFamily="34" charset="0"/>
              </a:rPr>
              <a:t>’</a:t>
            </a:r>
            <a:r>
              <a:rPr lang="en-US" sz="2200" dirty="0">
                <a:solidFill>
                  <a:srgbClr val="000000"/>
                </a:solidFill>
                <a:latin typeface="Calibri" pitchFamily="34" charset="0"/>
              </a:rPr>
              <a:t>, called ‘</a:t>
            </a:r>
            <a:r>
              <a:rPr lang="en-US" sz="2200" dirty="0">
                <a:solidFill>
                  <a:srgbClr val="7030A0"/>
                </a:solidFill>
                <a:latin typeface="Calibri" pitchFamily="34" charset="0"/>
              </a:rPr>
              <a:t>value at address</a:t>
            </a:r>
            <a:r>
              <a:rPr lang="en-US" sz="2200" dirty="0">
                <a:solidFill>
                  <a:srgbClr val="000000"/>
                </a:solidFill>
                <a:latin typeface="Calibri" pitchFamily="34" charset="0"/>
              </a:rPr>
              <a:t>’ operator. </a:t>
            </a:r>
          </a:p>
          <a:p>
            <a:pPr algn="just" eaLnBrk="1" hangingPunct="1">
              <a:lnSpc>
                <a:spcPct val="150000"/>
              </a:lnSpc>
              <a:buFont typeface="Arial" pitchFamily="34" charset="0"/>
              <a:buChar char="•"/>
            </a:pPr>
            <a:r>
              <a:rPr lang="en-US" sz="2200" dirty="0">
                <a:solidFill>
                  <a:srgbClr val="000000"/>
                </a:solidFill>
                <a:latin typeface="Calibri" pitchFamily="34" charset="0"/>
              </a:rPr>
              <a:t>It gives the value stored at a particular address. </a:t>
            </a:r>
          </a:p>
          <a:p>
            <a:pPr algn="just" eaLnBrk="1" hangingPunct="1">
              <a:lnSpc>
                <a:spcPct val="150000"/>
              </a:lnSpc>
              <a:buFont typeface="Arial" pitchFamily="34" charset="0"/>
              <a:buChar char="•"/>
            </a:pPr>
            <a:r>
              <a:rPr lang="en-US" sz="2200" dirty="0">
                <a:solidFill>
                  <a:srgbClr val="000000"/>
                </a:solidFill>
                <a:latin typeface="Calibri" pitchFamily="34" charset="0"/>
              </a:rPr>
              <a:t>The ‘</a:t>
            </a:r>
            <a:r>
              <a:rPr lang="en-US" sz="2200" dirty="0">
                <a:solidFill>
                  <a:srgbClr val="7030A0"/>
                </a:solidFill>
                <a:latin typeface="Calibri" pitchFamily="34" charset="0"/>
              </a:rPr>
              <a:t>value at address</a:t>
            </a:r>
            <a:r>
              <a:rPr lang="en-US" sz="2200" dirty="0">
                <a:solidFill>
                  <a:srgbClr val="000000"/>
                </a:solidFill>
                <a:latin typeface="Calibri" pitchFamily="34" charset="0"/>
              </a:rPr>
              <a:t>’ operator is also called ‘</a:t>
            </a:r>
            <a:r>
              <a:rPr lang="en-US" sz="2200" dirty="0">
                <a:solidFill>
                  <a:srgbClr val="002060"/>
                </a:solidFill>
                <a:latin typeface="Calibri" pitchFamily="34" charset="0"/>
              </a:rPr>
              <a:t>indirection</a:t>
            </a:r>
            <a:r>
              <a:rPr lang="en-US" sz="2200" dirty="0">
                <a:solidFill>
                  <a:srgbClr val="000000"/>
                </a:solidFill>
                <a:latin typeface="Calibri" pitchFamily="34" charset="0"/>
              </a:rPr>
              <a:t>’ operator.</a:t>
            </a:r>
          </a:p>
        </p:txBody>
      </p:sp>
      <p:sp>
        <p:nvSpPr>
          <p:cNvPr id="12" name="Rectangle 11"/>
          <p:cNvSpPr/>
          <p:nvPr/>
        </p:nvSpPr>
        <p:spPr>
          <a:xfrm>
            <a:off x="104774" y="1676400"/>
            <a:ext cx="4225529" cy="444023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4572000" y="1676401"/>
            <a:ext cx="4191000" cy="444023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itle 1"/>
          <p:cNvSpPr>
            <a:spLocks noGrp="1"/>
          </p:cNvSpPr>
          <p:nvPr>
            <p:ph type="title"/>
          </p:nvPr>
        </p:nvSpPr>
        <p:spPr>
          <a:xfrm>
            <a:off x="609600" y="228600"/>
            <a:ext cx="8153400" cy="990600"/>
          </a:xfrm>
        </p:spPr>
        <p:txBody>
          <a:bodyPr/>
          <a:lstStyle/>
          <a:p>
            <a:r>
              <a:rPr lang="en-US" dirty="0"/>
              <a:t>Example (Continue)</a:t>
            </a:r>
          </a:p>
        </p:txBody>
      </p:sp>
      <p:sp>
        <p:nvSpPr>
          <p:cNvPr id="2" name="Rectangle 1"/>
          <p:cNvSpPr/>
          <p:nvPr/>
        </p:nvSpPr>
        <p:spPr>
          <a:xfrm>
            <a:off x="228600" y="1701662"/>
            <a:ext cx="4572000" cy="4847481"/>
          </a:xfrm>
          <a:prstGeom prst="rect">
            <a:avLst/>
          </a:prstGeom>
        </p:spPr>
        <p:txBody>
          <a:bodyPr wrap="square">
            <a:spAutoFit/>
          </a:bodyPr>
          <a:lstStyle/>
          <a:p>
            <a:pPr marL="200025" lvl="1">
              <a:spcAft>
                <a:spcPts val="600"/>
              </a:spcAft>
            </a:pPr>
            <a:endParaRPr lang="en-US" sz="100" dirty="0">
              <a:solidFill>
                <a:srgbClr val="7030A0"/>
              </a:solidFill>
              <a:latin typeface="Calibri" pitchFamily="34" charset="0"/>
            </a:endParaRPr>
          </a:p>
          <a:p>
            <a:pPr marL="200025" lvl="1">
              <a:spcAft>
                <a:spcPts val="600"/>
              </a:spcAft>
            </a:pPr>
            <a:r>
              <a:rPr lang="en-US" sz="2000" b="1" i="1" dirty="0">
                <a:solidFill>
                  <a:srgbClr val="7030A0"/>
                </a:solidFill>
                <a:latin typeface="Calibri" pitchFamily="34" charset="0"/>
              </a:rPr>
              <a:t>main</a:t>
            </a:r>
            <a:r>
              <a:rPr lang="en-US" sz="2000" i="1" dirty="0">
                <a:solidFill>
                  <a:srgbClr val="7030A0"/>
                </a:solidFill>
                <a:latin typeface="Calibri" pitchFamily="34" charset="0"/>
              </a:rPr>
              <a:t>()</a:t>
            </a:r>
          </a:p>
          <a:p>
            <a:pPr marL="200025" lvl="1">
              <a:spcAft>
                <a:spcPts val="600"/>
              </a:spcAft>
            </a:pPr>
            <a:r>
              <a:rPr lang="en-US" sz="2000" i="1" dirty="0">
                <a:solidFill>
                  <a:srgbClr val="7030A0"/>
                </a:solidFill>
                <a:latin typeface="Calibri" pitchFamily="34" charset="0"/>
              </a:rPr>
              <a:t>{</a:t>
            </a:r>
          </a:p>
          <a:p>
            <a:pPr marL="200025" lvl="1">
              <a:spcAft>
                <a:spcPts val="600"/>
              </a:spcAft>
            </a:pPr>
            <a:r>
              <a:rPr lang="en-US" sz="2000" b="1" i="1" dirty="0" err="1">
                <a:solidFill>
                  <a:srgbClr val="7030A0"/>
                </a:solidFill>
                <a:latin typeface="Calibri" pitchFamily="34" charset="0"/>
              </a:rPr>
              <a:t>int</a:t>
            </a:r>
            <a:r>
              <a:rPr lang="en-US" sz="2000" i="1" dirty="0">
                <a:solidFill>
                  <a:srgbClr val="7030A0"/>
                </a:solidFill>
                <a:latin typeface="Calibri" pitchFamily="34" charset="0"/>
              </a:rPr>
              <a:t> i = 3;</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Address of i = %u”, </a:t>
            </a:r>
            <a:r>
              <a:rPr lang="en-US" sz="2000" b="1" i="1" dirty="0">
                <a:solidFill>
                  <a:srgbClr val="7030A0"/>
                </a:solidFill>
                <a:latin typeface="Calibri" pitchFamily="34" charset="0"/>
              </a:rPr>
              <a:t>&amp;i</a:t>
            </a:r>
            <a:r>
              <a:rPr lang="en-US" sz="2000" i="1" dirty="0">
                <a:solidFill>
                  <a:srgbClr val="7030A0"/>
                </a:solidFill>
                <a:latin typeface="Calibri" pitchFamily="34" charset="0"/>
              </a:rPr>
              <a:t> );</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Value of i = %d”, </a:t>
            </a:r>
            <a:r>
              <a:rPr lang="en-US" sz="2000" b="1" i="1" dirty="0">
                <a:solidFill>
                  <a:srgbClr val="7030A0"/>
                </a:solidFill>
                <a:latin typeface="Calibri" pitchFamily="34" charset="0"/>
              </a:rPr>
              <a:t>i</a:t>
            </a:r>
            <a:r>
              <a:rPr lang="en-US" sz="2000" i="1" dirty="0">
                <a:solidFill>
                  <a:srgbClr val="7030A0"/>
                </a:solidFill>
                <a:latin typeface="Calibri" pitchFamily="34" charset="0"/>
              </a:rPr>
              <a:t>);</a:t>
            </a:r>
          </a:p>
          <a:p>
            <a:pPr marL="200025" lvl="1">
              <a:spcAft>
                <a:spcPts val="600"/>
              </a:spcAft>
            </a:pPr>
            <a:r>
              <a:rPr lang="en-US" sz="2000" b="1" i="1" dirty="0" err="1">
                <a:solidFill>
                  <a:srgbClr val="7030A0"/>
                </a:solidFill>
                <a:latin typeface="Calibri" pitchFamily="34" charset="0"/>
              </a:rPr>
              <a:t>printf</a:t>
            </a:r>
            <a:r>
              <a:rPr lang="en-US" sz="2000" i="1" dirty="0">
                <a:solidFill>
                  <a:srgbClr val="7030A0"/>
                </a:solidFill>
                <a:latin typeface="Calibri" pitchFamily="34" charset="0"/>
              </a:rPr>
              <a:t> (“\n Value of i = %d”, </a:t>
            </a:r>
            <a:r>
              <a:rPr lang="en-US" sz="2000" b="1" i="1" dirty="0">
                <a:solidFill>
                  <a:srgbClr val="7030A0"/>
                </a:solidFill>
                <a:latin typeface="Calibri" pitchFamily="34" charset="0"/>
              </a:rPr>
              <a:t>*(&amp;i)</a:t>
            </a:r>
            <a:r>
              <a:rPr lang="en-US" sz="2000" i="1" dirty="0">
                <a:solidFill>
                  <a:srgbClr val="7030A0"/>
                </a:solidFill>
                <a:latin typeface="Calibri" pitchFamily="34" charset="0"/>
              </a:rPr>
              <a:t>);</a:t>
            </a:r>
          </a:p>
          <a:p>
            <a:pPr marL="200025" lvl="1">
              <a:spcAft>
                <a:spcPts val="600"/>
              </a:spcAft>
            </a:pPr>
            <a:r>
              <a:rPr lang="en-US" sz="2000" i="1" dirty="0">
                <a:solidFill>
                  <a:srgbClr val="7030A0"/>
                </a:solidFill>
                <a:latin typeface="Calibri" pitchFamily="34" charset="0"/>
              </a:rPr>
              <a:t>}</a:t>
            </a:r>
          </a:p>
          <a:p>
            <a:pPr marL="200025" lvl="1">
              <a:spcAft>
                <a:spcPts val="600"/>
              </a:spcAft>
            </a:pPr>
            <a:r>
              <a:rPr lang="en-US" sz="2000" b="1" dirty="0">
                <a:solidFill>
                  <a:srgbClr val="C00000"/>
                </a:solidFill>
                <a:latin typeface="Calibri" pitchFamily="34" charset="0"/>
              </a:rPr>
              <a:t>OUTPUT:</a:t>
            </a:r>
          </a:p>
          <a:p>
            <a:pPr marL="200025" lvl="1">
              <a:spcAft>
                <a:spcPts val="600"/>
              </a:spcAft>
            </a:pPr>
            <a:r>
              <a:rPr lang="en-US" sz="2000" i="1" dirty="0">
                <a:solidFill>
                  <a:srgbClr val="C00000"/>
                </a:solidFill>
                <a:latin typeface="Calibri" pitchFamily="34" charset="0"/>
              </a:rPr>
              <a:t>Address of i = 65524</a:t>
            </a:r>
          </a:p>
          <a:p>
            <a:pPr marL="200025" lvl="1">
              <a:spcAft>
                <a:spcPts val="600"/>
              </a:spcAft>
            </a:pPr>
            <a:r>
              <a:rPr lang="en-US" sz="2000" i="1" dirty="0">
                <a:solidFill>
                  <a:srgbClr val="C00000"/>
                </a:solidFill>
                <a:latin typeface="Calibri" pitchFamily="34" charset="0"/>
              </a:rPr>
              <a:t>Value of i = 3</a:t>
            </a:r>
          </a:p>
          <a:p>
            <a:pPr marL="200025" lvl="1">
              <a:spcAft>
                <a:spcPts val="600"/>
              </a:spcAft>
            </a:pPr>
            <a:r>
              <a:rPr lang="en-US" sz="2000" i="1" dirty="0">
                <a:solidFill>
                  <a:srgbClr val="C00000"/>
                </a:solidFill>
                <a:latin typeface="Calibri" pitchFamily="34" charset="0"/>
              </a:rPr>
              <a:t>Value of i = 3</a:t>
            </a:r>
          </a:p>
          <a:p>
            <a:pPr marL="200025" lvl="1">
              <a:spcAft>
                <a:spcPts val="600"/>
              </a:spcAft>
            </a:pPr>
            <a:endParaRPr lang="en-US" sz="2800" dirty="0">
              <a:solidFill>
                <a:srgbClr val="C00000"/>
              </a:solidFill>
              <a:latin typeface="Calibri" pitchFamily="34" charset="0"/>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56</a:t>
            </a:fld>
            <a:endParaRPr lang="en-US"/>
          </a:p>
        </p:txBody>
      </p:sp>
    </p:spTree>
    <p:extLst>
      <p:ext uri="{BB962C8B-B14F-4D97-AF65-F5344CB8AC3E}">
        <p14:creationId xmlns:p14="http://schemas.microsoft.com/office/powerpoint/2010/main" val="37699312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5049464" y="1608625"/>
            <a:ext cx="2933955" cy="1587050"/>
          </a:xfrm>
        </p:spPr>
      </p:pic>
      <p:sp>
        <p:nvSpPr>
          <p:cNvPr id="12" name="Rectangle 11"/>
          <p:cNvSpPr/>
          <p:nvPr/>
        </p:nvSpPr>
        <p:spPr>
          <a:xfrm>
            <a:off x="5181600" y="1508432"/>
            <a:ext cx="2819400" cy="1691968"/>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304800" y="1600200"/>
            <a:ext cx="4191000" cy="510540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Title 1"/>
          <p:cNvSpPr>
            <a:spLocks noGrp="1"/>
          </p:cNvSpPr>
          <p:nvPr>
            <p:ph type="title"/>
          </p:nvPr>
        </p:nvSpPr>
        <p:spPr>
          <a:xfrm>
            <a:off x="609600" y="228600"/>
            <a:ext cx="8153400" cy="990600"/>
          </a:xfrm>
        </p:spPr>
        <p:txBody>
          <a:bodyPr/>
          <a:lstStyle/>
          <a:p>
            <a:r>
              <a:rPr lang="en-US" dirty="0"/>
              <a:t>Example (Continue)</a:t>
            </a:r>
          </a:p>
        </p:txBody>
      </p:sp>
      <p:sp>
        <p:nvSpPr>
          <p:cNvPr id="11" name="Rectangle 10"/>
          <p:cNvSpPr/>
          <p:nvPr/>
        </p:nvSpPr>
        <p:spPr>
          <a:xfrm>
            <a:off x="228600" y="1447800"/>
            <a:ext cx="4114800" cy="6401753"/>
          </a:xfrm>
          <a:prstGeom prst="rect">
            <a:avLst/>
          </a:prstGeom>
        </p:spPr>
        <p:txBody>
          <a:bodyPr wrap="square">
            <a:spAutoFit/>
          </a:bodyPr>
          <a:lstStyle/>
          <a:p>
            <a:pPr marL="200025" lvl="1">
              <a:spcAft>
                <a:spcPts val="600"/>
              </a:spcAft>
            </a:pPr>
            <a:endParaRPr lang="en-US" sz="200" dirty="0">
              <a:solidFill>
                <a:srgbClr val="7030A0"/>
              </a:solidFill>
              <a:latin typeface="Calibri" pitchFamily="34" charset="0"/>
            </a:endParaRPr>
          </a:p>
          <a:p>
            <a:pPr marL="200025" lvl="1">
              <a:spcAft>
                <a:spcPts val="600"/>
              </a:spcAft>
            </a:pPr>
            <a:r>
              <a:rPr lang="en-US" sz="2000" b="1" i="1" dirty="0">
                <a:solidFill>
                  <a:srgbClr val="7030A0"/>
                </a:solidFill>
                <a:latin typeface="Calibri" pitchFamily="34" charset="0"/>
              </a:rPr>
              <a:t>main</a:t>
            </a:r>
            <a:r>
              <a:rPr lang="en-US" sz="2000" i="1" dirty="0">
                <a:solidFill>
                  <a:srgbClr val="7030A0"/>
                </a:solidFill>
                <a:latin typeface="Calibri" pitchFamily="34" charset="0"/>
              </a:rPr>
              <a:t>()</a:t>
            </a:r>
          </a:p>
          <a:p>
            <a:pPr marL="200025" lvl="1">
              <a:spcAft>
                <a:spcPts val="600"/>
              </a:spcAft>
            </a:pPr>
            <a:r>
              <a:rPr lang="en-US" sz="2000" i="1" dirty="0">
                <a:solidFill>
                  <a:srgbClr val="7030A0"/>
                </a:solidFill>
                <a:latin typeface="Calibri" pitchFamily="34" charset="0"/>
              </a:rPr>
              <a:t>{</a:t>
            </a:r>
          </a:p>
          <a:p>
            <a:pPr marL="200025" lvl="1">
              <a:spcAft>
                <a:spcPts val="600"/>
              </a:spcAft>
            </a:pPr>
            <a:r>
              <a:rPr lang="en-US" sz="2000" b="1" i="1" dirty="0" err="1">
                <a:solidFill>
                  <a:srgbClr val="7030A0"/>
                </a:solidFill>
                <a:latin typeface="Calibri" pitchFamily="34" charset="0"/>
              </a:rPr>
              <a:t>int</a:t>
            </a:r>
            <a:r>
              <a:rPr lang="en-US" sz="2000" i="1" dirty="0">
                <a:solidFill>
                  <a:srgbClr val="7030A0"/>
                </a:solidFill>
                <a:latin typeface="Calibri" pitchFamily="34" charset="0"/>
              </a:rPr>
              <a:t> i = 3;</a:t>
            </a:r>
          </a:p>
          <a:p>
            <a:pPr marL="200025" lvl="1">
              <a:spcAft>
                <a:spcPts val="600"/>
              </a:spcAft>
            </a:pPr>
            <a:r>
              <a:rPr lang="en-US" sz="2000" b="1" i="1" dirty="0" err="1">
                <a:solidFill>
                  <a:srgbClr val="7030A0"/>
                </a:solidFill>
                <a:latin typeface="Calibri" pitchFamily="34" charset="0"/>
              </a:rPr>
              <a:t>int</a:t>
            </a:r>
            <a:r>
              <a:rPr lang="en-US" sz="2000" i="1" dirty="0">
                <a:solidFill>
                  <a:srgbClr val="7030A0"/>
                </a:solidFill>
                <a:latin typeface="Calibri" pitchFamily="34" charset="0"/>
              </a:rPr>
              <a:t> *j;</a:t>
            </a:r>
          </a:p>
          <a:p>
            <a:pPr marL="200025" lvl="1">
              <a:spcAft>
                <a:spcPts val="600"/>
              </a:spcAft>
            </a:pPr>
            <a:r>
              <a:rPr lang="en-US" sz="2000" i="1" dirty="0">
                <a:solidFill>
                  <a:srgbClr val="7030A0"/>
                </a:solidFill>
                <a:latin typeface="Calibri" pitchFamily="34" charset="0"/>
              </a:rPr>
              <a:t>j = &amp;i;</a:t>
            </a:r>
          </a:p>
          <a:p>
            <a:pPr marL="200025" lvl="1">
              <a:spcAft>
                <a:spcPts val="600"/>
              </a:spcAft>
            </a:pPr>
            <a:endParaRPr lang="en-US" sz="800" i="1" dirty="0">
              <a:solidFill>
                <a:srgbClr val="7030A0"/>
              </a:solidFill>
              <a:latin typeface="Calibri" pitchFamily="34" charset="0"/>
            </a:endParaRP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Address of i = %u”, </a:t>
            </a:r>
            <a:r>
              <a:rPr lang="en-US" sz="2000" b="1" i="1" dirty="0">
                <a:solidFill>
                  <a:srgbClr val="7030A0"/>
                </a:solidFill>
                <a:latin typeface="Calibri" pitchFamily="34" charset="0"/>
              </a:rPr>
              <a:t>&amp;i</a:t>
            </a:r>
            <a:r>
              <a:rPr lang="en-US" sz="2000" i="1" dirty="0">
                <a:solidFill>
                  <a:srgbClr val="7030A0"/>
                </a:solidFill>
                <a:latin typeface="Calibri" pitchFamily="34" charset="0"/>
              </a:rPr>
              <a:t> );</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Address of i = %</a:t>
            </a:r>
            <a:r>
              <a:rPr lang="en-US" sz="2000" i="1" dirty="0" err="1">
                <a:solidFill>
                  <a:srgbClr val="7030A0"/>
                </a:solidFill>
                <a:latin typeface="Calibri" pitchFamily="34" charset="0"/>
              </a:rPr>
              <a:t>u”,</a:t>
            </a:r>
            <a:r>
              <a:rPr lang="en-US" sz="2000" b="1" i="1" dirty="0" err="1">
                <a:solidFill>
                  <a:srgbClr val="7030A0"/>
                </a:solidFill>
                <a:latin typeface="Calibri" pitchFamily="34" charset="0"/>
              </a:rPr>
              <a:t>j</a:t>
            </a:r>
            <a:r>
              <a:rPr lang="en-US" sz="2000" i="1" dirty="0">
                <a:solidFill>
                  <a:srgbClr val="7030A0"/>
                </a:solidFill>
                <a:latin typeface="Calibri" pitchFamily="34" charset="0"/>
              </a:rPr>
              <a:t> );</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Address of j = %u”, </a:t>
            </a:r>
            <a:r>
              <a:rPr lang="en-US" sz="2000" b="1" i="1" dirty="0">
                <a:solidFill>
                  <a:srgbClr val="7030A0"/>
                </a:solidFill>
                <a:latin typeface="Calibri" pitchFamily="34" charset="0"/>
              </a:rPr>
              <a:t>&amp;j</a:t>
            </a:r>
            <a:r>
              <a:rPr lang="en-US" sz="2000" i="1" dirty="0">
                <a:solidFill>
                  <a:srgbClr val="7030A0"/>
                </a:solidFill>
                <a:latin typeface="Calibri" pitchFamily="34" charset="0"/>
              </a:rPr>
              <a:t> );</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Value of j= %u”, </a:t>
            </a:r>
            <a:r>
              <a:rPr lang="en-US" sz="2000" b="1" i="1" dirty="0">
                <a:solidFill>
                  <a:srgbClr val="7030A0"/>
                </a:solidFill>
                <a:latin typeface="Calibri" pitchFamily="34" charset="0"/>
              </a:rPr>
              <a:t>j</a:t>
            </a:r>
            <a:r>
              <a:rPr lang="en-US" sz="2000" i="1" dirty="0">
                <a:solidFill>
                  <a:srgbClr val="7030A0"/>
                </a:solidFill>
                <a:latin typeface="Calibri" pitchFamily="34" charset="0"/>
              </a:rPr>
              <a:t>);</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Value of i = %d”, </a:t>
            </a:r>
            <a:r>
              <a:rPr lang="en-US" sz="2000" b="1" i="1" dirty="0">
                <a:solidFill>
                  <a:srgbClr val="7030A0"/>
                </a:solidFill>
                <a:latin typeface="Calibri" pitchFamily="34" charset="0"/>
              </a:rPr>
              <a:t>i</a:t>
            </a:r>
            <a:r>
              <a:rPr lang="en-US" sz="2000" i="1" dirty="0">
                <a:solidFill>
                  <a:srgbClr val="7030A0"/>
                </a:solidFill>
                <a:latin typeface="Calibri" pitchFamily="34" charset="0"/>
              </a:rPr>
              <a:t>);</a:t>
            </a:r>
          </a:p>
          <a:p>
            <a:pPr marL="200025" lvl="1">
              <a:spcAft>
                <a:spcPts val="600"/>
              </a:spcAft>
            </a:pPr>
            <a:r>
              <a:rPr lang="en-US" sz="2000" b="1" i="1" dirty="0" err="1">
                <a:solidFill>
                  <a:srgbClr val="7030A0"/>
                </a:solidFill>
                <a:latin typeface="Calibri" pitchFamily="34" charset="0"/>
              </a:rPr>
              <a:t>printf</a:t>
            </a:r>
            <a:r>
              <a:rPr lang="en-US" sz="2000" i="1" dirty="0">
                <a:solidFill>
                  <a:srgbClr val="7030A0"/>
                </a:solidFill>
                <a:latin typeface="Calibri" pitchFamily="34" charset="0"/>
              </a:rPr>
              <a:t> (“\n Value of i = %d”, </a:t>
            </a:r>
            <a:r>
              <a:rPr lang="en-US" sz="2000" b="1" i="1" dirty="0">
                <a:solidFill>
                  <a:srgbClr val="7030A0"/>
                </a:solidFill>
                <a:latin typeface="Calibri" pitchFamily="34" charset="0"/>
              </a:rPr>
              <a:t>*(&amp;i)</a:t>
            </a:r>
            <a:r>
              <a:rPr lang="en-US" sz="2000" i="1" dirty="0">
                <a:solidFill>
                  <a:srgbClr val="7030A0"/>
                </a:solidFill>
                <a:latin typeface="Calibri" pitchFamily="34" charset="0"/>
              </a:rPr>
              <a:t>);</a:t>
            </a:r>
          </a:p>
          <a:p>
            <a:pPr marL="200025" lvl="1">
              <a:spcAft>
                <a:spcPts val="600"/>
              </a:spcAft>
            </a:pPr>
            <a:r>
              <a:rPr lang="en-US" sz="2000" b="1" i="1" dirty="0" err="1">
                <a:solidFill>
                  <a:srgbClr val="7030A0"/>
                </a:solidFill>
                <a:latin typeface="Calibri" pitchFamily="34" charset="0"/>
              </a:rPr>
              <a:t>printf</a:t>
            </a:r>
            <a:r>
              <a:rPr lang="en-US" sz="2000" i="1" dirty="0">
                <a:solidFill>
                  <a:srgbClr val="7030A0"/>
                </a:solidFill>
                <a:latin typeface="Calibri" pitchFamily="34" charset="0"/>
              </a:rPr>
              <a:t> (“\n Value of i = %d”, </a:t>
            </a:r>
            <a:r>
              <a:rPr lang="en-US" sz="2000" b="1" i="1" dirty="0">
                <a:solidFill>
                  <a:srgbClr val="7030A0"/>
                </a:solidFill>
                <a:latin typeface="Calibri" pitchFamily="34" charset="0"/>
              </a:rPr>
              <a:t>*j</a:t>
            </a:r>
            <a:r>
              <a:rPr lang="en-US" sz="2000" i="1" dirty="0">
                <a:solidFill>
                  <a:srgbClr val="7030A0"/>
                </a:solidFill>
                <a:latin typeface="Calibri" pitchFamily="34" charset="0"/>
              </a:rPr>
              <a:t>);</a:t>
            </a:r>
          </a:p>
          <a:p>
            <a:pPr marL="200025" lvl="1">
              <a:spcAft>
                <a:spcPts val="600"/>
              </a:spcAft>
            </a:pPr>
            <a:r>
              <a:rPr lang="en-US" sz="2000" i="1" dirty="0">
                <a:solidFill>
                  <a:srgbClr val="7030A0"/>
                </a:solidFill>
                <a:latin typeface="Calibri" pitchFamily="34" charset="0"/>
              </a:rPr>
              <a:t>}</a:t>
            </a:r>
          </a:p>
          <a:p>
            <a:pPr marL="200025" lvl="1">
              <a:spcAft>
                <a:spcPts val="600"/>
              </a:spcAft>
            </a:pPr>
            <a:endParaRPr lang="en-US" sz="2000" i="1" dirty="0">
              <a:solidFill>
                <a:srgbClr val="C00000"/>
              </a:solidFill>
              <a:latin typeface="Calibri" pitchFamily="34" charset="0"/>
            </a:endParaRPr>
          </a:p>
          <a:p>
            <a:pPr marL="200025" lvl="1">
              <a:spcAft>
                <a:spcPts val="600"/>
              </a:spcAft>
            </a:pPr>
            <a:endParaRPr lang="en-US" sz="2800" dirty="0">
              <a:solidFill>
                <a:srgbClr val="C00000"/>
              </a:solidFill>
              <a:latin typeface="Calibri" pitchFamily="34" charset="0"/>
            </a:endParaRPr>
          </a:p>
        </p:txBody>
      </p:sp>
      <p:grpSp>
        <p:nvGrpSpPr>
          <p:cNvPr id="2" name="Group 3"/>
          <p:cNvGrpSpPr/>
          <p:nvPr/>
        </p:nvGrpSpPr>
        <p:grpSpPr>
          <a:xfrm>
            <a:off x="5029200" y="3352800"/>
            <a:ext cx="3657600" cy="3352800"/>
            <a:chOff x="5029200" y="3352800"/>
            <a:chExt cx="3657600" cy="3352800"/>
          </a:xfrm>
        </p:grpSpPr>
        <p:sp>
          <p:nvSpPr>
            <p:cNvPr id="14" name="Rectangle 13"/>
            <p:cNvSpPr/>
            <p:nvPr/>
          </p:nvSpPr>
          <p:spPr>
            <a:xfrm>
              <a:off x="5029200" y="3352800"/>
              <a:ext cx="3124200" cy="335280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p:cNvSpPr/>
            <p:nvPr/>
          </p:nvSpPr>
          <p:spPr>
            <a:xfrm>
              <a:off x="5334000" y="3460046"/>
              <a:ext cx="3352800" cy="3093154"/>
            </a:xfrm>
            <a:prstGeom prst="rect">
              <a:avLst/>
            </a:prstGeom>
          </p:spPr>
          <p:txBody>
            <a:bodyPr wrap="square">
              <a:spAutoFit/>
            </a:bodyPr>
            <a:lstStyle/>
            <a:p>
              <a:pPr marL="200025" lvl="1">
                <a:spcAft>
                  <a:spcPts val="600"/>
                </a:spcAft>
              </a:pPr>
              <a:r>
                <a:rPr lang="en-US" sz="2000" b="1" dirty="0">
                  <a:solidFill>
                    <a:srgbClr val="C00000"/>
                  </a:solidFill>
                  <a:latin typeface="Calibri" pitchFamily="34" charset="0"/>
                </a:rPr>
                <a:t>OUTPUT:</a:t>
              </a:r>
            </a:p>
            <a:p>
              <a:pPr marL="200025" lvl="1">
                <a:spcAft>
                  <a:spcPts val="600"/>
                </a:spcAft>
              </a:pPr>
              <a:r>
                <a:rPr lang="en-US" sz="2000" i="1" dirty="0">
                  <a:solidFill>
                    <a:srgbClr val="C00000"/>
                  </a:solidFill>
                  <a:latin typeface="Calibri" pitchFamily="34" charset="0"/>
                </a:rPr>
                <a:t>Address of i = 65524</a:t>
              </a:r>
            </a:p>
            <a:p>
              <a:pPr marL="200025" lvl="1">
                <a:spcAft>
                  <a:spcPts val="600"/>
                </a:spcAft>
              </a:pPr>
              <a:r>
                <a:rPr lang="en-US" sz="2000" i="1" dirty="0">
                  <a:solidFill>
                    <a:srgbClr val="C00000"/>
                  </a:solidFill>
                  <a:latin typeface="Calibri" pitchFamily="34" charset="0"/>
                </a:rPr>
                <a:t>Address of i = 65524</a:t>
              </a:r>
            </a:p>
            <a:p>
              <a:pPr marL="200025" lvl="1">
                <a:spcAft>
                  <a:spcPts val="600"/>
                </a:spcAft>
              </a:pPr>
              <a:r>
                <a:rPr lang="en-US" sz="2000" i="1" dirty="0">
                  <a:solidFill>
                    <a:srgbClr val="C00000"/>
                  </a:solidFill>
                  <a:latin typeface="Calibri" pitchFamily="34" charset="0"/>
                </a:rPr>
                <a:t>Address of j = 65522</a:t>
              </a:r>
            </a:p>
            <a:p>
              <a:pPr marL="200025" lvl="1">
                <a:spcAft>
                  <a:spcPts val="600"/>
                </a:spcAft>
              </a:pPr>
              <a:r>
                <a:rPr lang="en-US" sz="2000" i="1" dirty="0">
                  <a:solidFill>
                    <a:srgbClr val="C00000"/>
                  </a:solidFill>
                  <a:latin typeface="Calibri" pitchFamily="34" charset="0"/>
                </a:rPr>
                <a:t>Value of j = 65524</a:t>
              </a:r>
            </a:p>
            <a:p>
              <a:pPr marL="200025" lvl="1">
                <a:spcAft>
                  <a:spcPts val="600"/>
                </a:spcAft>
              </a:pPr>
              <a:r>
                <a:rPr lang="en-US" sz="2000" i="1" dirty="0">
                  <a:solidFill>
                    <a:srgbClr val="C00000"/>
                  </a:solidFill>
                  <a:latin typeface="Calibri" pitchFamily="34" charset="0"/>
                </a:rPr>
                <a:t>Value of i = 3</a:t>
              </a:r>
            </a:p>
            <a:p>
              <a:pPr marL="200025" lvl="1">
                <a:spcAft>
                  <a:spcPts val="600"/>
                </a:spcAft>
              </a:pPr>
              <a:r>
                <a:rPr lang="en-US" sz="2000" i="1" dirty="0">
                  <a:solidFill>
                    <a:srgbClr val="C00000"/>
                  </a:solidFill>
                  <a:latin typeface="Calibri" pitchFamily="34" charset="0"/>
                </a:rPr>
                <a:t>Value of i = 3</a:t>
              </a:r>
            </a:p>
            <a:p>
              <a:pPr marL="200025" lvl="1">
                <a:spcAft>
                  <a:spcPts val="600"/>
                </a:spcAft>
              </a:pPr>
              <a:r>
                <a:rPr lang="en-US" sz="2000" i="1" dirty="0">
                  <a:solidFill>
                    <a:srgbClr val="C00000"/>
                  </a:solidFill>
                  <a:latin typeface="Calibri" pitchFamily="34" charset="0"/>
                </a:rPr>
                <a:t>Value of i = 3</a:t>
              </a:r>
            </a:p>
          </p:txBody>
        </p:sp>
      </p:grpSp>
      <p:sp>
        <p:nvSpPr>
          <p:cNvPr id="15" name="Title 1"/>
          <p:cNvSpPr txBox="1">
            <a:spLocks/>
          </p:cNvSpPr>
          <p:nvPr/>
        </p:nvSpPr>
        <p:spPr bwMode="auto">
          <a:xfrm>
            <a:off x="8083509" y="2169474"/>
            <a:ext cx="4191000" cy="34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US" sz="2000" dirty="0"/>
              <a:t>INPUT</a:t>
            </a:r>
          </a:p>
        </p:txBody>
      </p:sp>
      <p:sp>
        <p:nvSpPr>
          <p:cNvPr id="5" name="Slide Number Placeholder 4"/>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57</a:t>
            </a:fld>
            <a:endParaRPr lang="en-US"/>
          </a:p>
        </p:txBody>
      </p:sp>
    </p:spTree>
    <p:extLst>
      <p:ext uri="{BB962C8B-B14F-4D97-AF65-F5344CB8AC3E}">
        <p14:creationId xmlns:p14="http://schemas.microsoft.com/office/powerpoint/2010/main" val="30003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038600"/>
            <a:ext cx="4229100" cy="152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Callout 3 (No Border) 11"/>
          <p:cNvSpPr/>
          <p:nvPr/>
        </p:nvSpPr>
        <p:spPr>
          <a:xfrm>
            <a:off x="1600200" y="76200"/>
            <a:ext cx="4934467" cy="1058533"/>
          </a:xfrm>
          <a:prstGeom prst="callout3">
            <a:avLst>
              <a:gd name="adj1" fmla="val 98687"/>
              <a:gd name="adj2" fmla="val 28452"/>
              <a:gd name="adj3" fmla="val 243089"/>
              <a:gd name="adj4" fmla="val 14310"/>
              <a:gd name="adj5" fmla="val 241825"/>
              <a:gd name="adj6" fmla="val 3800"/>
              <a:gd name="adj7" fmla="val 244473"/>
              <a:gd name="adj8" fmla="val -1248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prstClr val="white"/>
                </a:solidFill>
              </a:rPr>
              <a:t>i </a:t>
            </a:r>
            <a:r>
              <a:rPr lang="en-US" dirty="0">
                <a:solidFill>
                  <a:prstClr val="white"/>
                </a:solidFill>
              </a:rPr>
              <a:t>is an ordinary </a:t>
            </a:r>
            <a:r>
              <a:rPr lang="en-US" b="1" dirty="0" err="1">
                <a:solidFill>
                  <a:srgbClr val="FFFF00"/>
                </a:solidFill>
              </a:rPr>
              <a:t>int</a:t>
            </a:r>
            <a:r>
              <a:rPr lang="en-US" dirty="0">
                <a:solidFill>
                  <a:prstClr val="white"/>
                </a:solidFill>
              </a:rPr>
              <a:t>,</a:t>
            </a:r>
          </a:p>
          <a:p>
            <a:pPr algn="ctr" fontAlgn="auto">
              <a:spcBef>
                <a:spcPts val="0"/>
              </a:spcBef>
              <a:spcAft>
                <a:spcPts val="0"/>
              </a:spcAft>
              <a:defRPr/>
            </a:pPr>
            <a:r>
              <a:rPr lang="en-US" dirty="0">
                <a:solidFill>
                  <a:srgbClr val="FFFF00"/>
                </a:solidFill>
              </a:rPr>
              <a:t> </a:t>
            </a:r>
            <a:r>
              <a:rPr lang="en-US" b="1" dirty="0">
                <a:solidFill>
                  <a:srgbClr val="FFFF00"/>
                </a:solidFill>
              </a:rPr>
              <a:t>j </a:t>
            </a:r>
            <a:r>
              <a:rPr lang="en-US" dirty="0">
                <a:solidFill>
                  <a:prstClr val="white"/>
                </a:solidFill>
              </a:rPr>
              <a:t>is a pointer to an</a:t>
            </a:r>
            <a:r>
              <a:rPr lang="en-US" dirty="0">
                <a:solidFill>
                  <a:srgbClr val="FFFF00"/>
                </a:solidFill>
              </a:rPr>
              <a:t> </a:t>
            </a:r>
            <a:r>
              <a:rPr lang="en-US" b="1" dirty="0" err="1">
                <a:solidFill>
                  <a:srgbClr val="FFFF00"/>
                </a:solidFill>
              </a:rPr>
              <a:t>int</a:t>
            </a:r>
            <a:r>
              <a:rPr lang="en-US" b="1" dirty="0">
                <a:solidFill>
                  <a:srgbClr val="FFFF00"/>
                </a:solidFill>
              </a:rPr>
              <a:t> </a:t>
            </a:r>
            <a:r>
              <a:rPr lang="en-US" dirty="0">
                <a:solidFill>
                  <a:prstClr val="white"/>
                </a:solidFill>
              </a:rPr>
              <a:t>(often called an integer pointer), whereas </a:t>
            </a:r>
            <a:r>
              <a:rPr lang="en-US" b="1" dirty="0">
                <a:solidFill>
                  <a:srgbClr val="FFFF00"/>
                </a:solidFill>
              </a:rPr>
              <a:t>k</a:t>
            </a:r>
            <a:r>
              <a:rPr lang="en-US" b="1" dirty="0">
                <a:solidFill>
                  <a:prstClr val="white"/>
                </a:solidFill>
              </a:rPr>
              <a:t> </a:t>
            </a:r>
            <a:r>
              <a:rPr lang="en-US" dirty="0">
                <a:solidFill>
                  <a:prstClr val="white"/>
                </a:solidFill>
              </a:rPr>
              <a:t>is a pointer to an integer pointer </a:t>
            </a:r>
          </a:p>
        </p:txBody>
      </p:sp>
      <p:sp>
        <p:nvSpPr>
          <p:cNvPr id="16" name="Rectangle 15"/>
          <p:cNvSpPr/>
          <p:nvPr/>
        </p:nvSpPr>
        <p:spPr>
          <a:xfrm>
            <a:off x="4572000" y="4026922"/>
            <a:ext cx="4495800" cy="161187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Title 1"/>
          <p:cNvSpPr>
            <a:spLocks noGrp="1"/>
          </p:cNvSpPr>
          <p:nvPr>
            <p:ph type="title"/>
          </p:nvPr>
        </p:nvSpPr>
        <p:spPr>
          <a:xfrm>
            <a:off x="533400" y="304800"/>
            <a:ext cx="5019675" cy="533400"/>
          </a:xfrm>
        </p:spPr>
        <p:txBody>
          <a:bodyPr/>
          <a:lstStyle/>
          <a:p>
            <a:r>
              <a:rPr lang="en-US" dirty="0"/>
              <a:t>Example (Continue)</a:t>
            </a:r>
          </a:p>
        </p:txBody>
      </p:sp>
      <p:sp>
        <p:nvSpPr>
          <p:cNvPr id="13" name="Rectangle 12"/>
          <p:cNvSpPr/>
          <p:nvPr/>
        </p:nvSpPr>
        <p:spPr>
          <a:xfrm>
            <a:off x="152400" y="1598074"/>
            <a:ext cx="4267200" cy="510540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52400" y="1384310"/>
            <a:ext cx="4267200" cy="6217087"/>
          </a:xfrm>
          <a:prstGeom prst="rect">
            <a:avLst/>
          </a:prstGeom>
        </p:spPr>
        <p:txBody>
          <a:bodyPr wrap="square">
            <a:spAutoFit/>
          </a:bodyPr>
          <a:lstStyle/>
          <a:p>
            <a:pPr marL="200025" lvl="1">
              <a:spcAft>
                <a:spcPts val="600"/>
              </a:spcAft>
            </a:pPr>
            <a:endParaRPr lang="en-US" sz="200" dirty="0">
              <a:solidFill>
                <a:srgbClr val="7030A0"/>
              </a:solidFill>
              <a:latin typeface="Calibri" pitchFamily="34" charset="0"/>
            </a:endParaRPr>
          </a:p>
          <a:p>
            <a:pPr marL="200025" lvl="1">
              <a:spcAft>
                <a:spcPts val="600"/>
              </a:spcAft>
            </a:pPr>
            <a:r>
              <a:rPr lang="en-US" sz="2000" b="1" i="1" dirty="0">
                <a:solidFill>
                  <a:srgbClr val="7030A0"/>
                </a:solidFill>
                <a:latin typeface="Calibri" pitchFamily="34" charset="0"/>
              </a:rPr>
              <a:t>main</a:t>
            </a:r>
            <a:r>
              <a:rPr lang="en-US" sz="2000" i="1" dirty="0">
                <a:solidFill>
                  <a:srgbClr val="7030A0"/>
                </a:solidFill>
                <a:latin typeface="Calibri" pitchFamily="34" charset="0"/>
              </a:rPr>
              <a:t>()</a:t>
            </a:r>
          </a:p>
          <a:p>
            <a:pPr marL="200025" lvl="1">
              <a:spcAft>
                <a:spcPts val="600"/>
              </a:spcAft>
            </a:pPr>
            <a:r>
              <a:rPr lang="en-US" sz="2000" i="1" dirty="0">
                <a:solidFill>
                  <a:srgbClr val="7030A0"/>
                </a:solidFill>
                <a:latin typeface="Calibri" pitchFamily="34" charset="0"/>
              </a:rPr>
              <a:t>{</a:t>
            </a:r>
          </a:p>
          <a:p>
            <a:pPr marL="200025" lvl="1">
              <a:spcAft>
                <a:spcPts val="600"/>
              </a:spcAft>
            </a:pPr>
            <a:r>
              <a:rPr lang="en-US" sz="2000" b="1" i="1" dirty="0" err="1">
                <a:solidFill>
                  <a:srgbClr val="7030A0"/>
                </a:solidFill>
                <a:latin typeface="Calibri" pitchFamily="34" charset="0"/>
              </a:rPr>
              <a:t>int</a:t>
            </a:r>
            <a:r>
              <a:rPr lang="en-US" sz="2000" i="1" dirty="0">
                <a:solidFill>
                  <a:srgbClr val="7030A0"/>
                </a:solidFill>
                <a:latin typeface="Calibri" pitchFamily="34" charset="0"/>
              </a:rPr>
              <a:t> i = 3, *j, **k;</a:t>
            </a:r>
          </a:p>
          <a:p>
            <a:pPr marL="200025" lvl="1">
              <a:spcAft>
                <a:spcPts val="600"/>
              </a:spcAft>
            </a:pPr>
            <a:r>
              <a:rPr lang="en-US" sz="2000" i="1" dirty="0">
                <a:solidFill>
                  <a:srgbClr val="7030A0"/>
                </a:solidFill>
                <a:latin typeface="Calibri" pitchFamily="34" charset="0"/>
              </a:rPr>
              <a:t>j = &amp;i;</a:t>
            </a:r>
          </a:p>
          <a:p>
            <a:pPr marL="200025" lvl="1">
              <a:spcAft>
                <a:spcPts val="600"/>
              </a:spcAft>
            </a:pPr>
            <a:r>
              <a:rPr lang="en-US" sz="2000" i="1" dirty="0">
                <a:solidFill>
                  <a:srgbClr val="7030A0"/>
                </a:solidFill>
                <a:latin typeface="Calibri" pitchFamily="34" charset="0"/>
              </a:rPr>
              <a:t>k = &amp;j;</a:t>
            </a:r>
          </a:p>
          <a:p>
            <a:pPr marL="200025" lvl="1">
              <a:spcAft>
                <a:spcPts val="600"/>
              </a:spcAft>
            </a:pPr>
            <a:endParaRPr lang="en-US" sz="800" i="1" dirty="0">
              <a:solidFill>
                <a:srgbClr val="7030A0"/>
              </a:solidFill>
              <a:latin typeface="Calibri" pitchFamily="34" charset="0"/>
            </a:endParaRP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1.Address of i = %u”, </a:t>
            </a:r>
            <a:r>
              <a:rPr lang="en-US" sz="2000" b="1" i="1" dirty="0">
                <a:solidFill>
                  <a:srgbClr val="7030A0"/>
                </a:solidFill>
                <a:latin typeface="Calibri" pitchFamily="34" charset="0"/>
              </a:rPr>
              <a:t>&amp;i</a:t>
            </a:r>
            <a:r>
              <a:rPr lang="en-US" sz="2000" i="1" dirty="0">
                <a:solidFill>
                  <a:srgbClr val="7030A0"/>
                </a:solidFill>
                <a:latin typeface="Calibri" pitchFamily="34" charset="0"/>
              </a:rPr>
              <a:t> );</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2.Address of i = %u”, </a:t>
            </a:r>
            <a:r>
              <a:rPr lang="en-US" sz="2000" b="1" i="1" dirty="0">
                <a:solidFill>
                  <a:srgbClr val="7030A0"/>
                </a:solidFill>
                <a:latin typeface="Calibri" pitchFamily="34" charset="0"/>
              </a:rPr>
              <a:t>j</a:t>
            </a:r>
            <a:r>
              <a:rPr lang="en-US" sz="2000" i="1" dirty="0">
                <a:solidFill>
                  <a:srgbClr val="7030A0"/>
                </a:solidFill>
                <a:latin typeface="Calibri" pitchFamily="34" charset="0"/>
              </a:rPr>
              <a:t> );</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3.Address of i = %u”, </a:t>
            </a:r>
            <a:r>
              <a:rPr lang="en-US" sz="2000" b="1" i="1" dirty="0">
                <a:solidFill>
                  <a:srgbClr val="7030A0"/>
                </a:solidFill>
                <a:latin typeface="Calibri" pitchFamily="34" charset="0"/>
              </a:rPr>
              <a:t>*k</a:t>
            </a:r>
            <a:r>
              <a:rPr lang="en-US" sz="2000" i="1" dirty="0">
                <a:solidFill>
                  <a:srgbClr val="7030A0"/>
                </a:solidFill>
                <a:latin typeface="Calibri" pitchFamily="34" charset="0"/>
              </a:rPr>
              <a:t> );</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4.Address of j = %u”, </a:t>
            </a:r>
            <a:r>
              <a:rPr lang="en-US" sz="2000" b="1" i="1" dirty="0">
                <a:solidFill>
                  <a:srgbClr val="7030A0"/>
                </a:solidFill>
                <a:latin typeface="Calibri" pitchFamily="34" charset="0"/>
              </a:rPr>
              <a:t>&amp;j</a:t>
            </a:r>
            <a:r>
              <a:rPr lang="en-US" sz="2000" i="1" dirty="0">
                <a:solidFill>
                  <a:srgbClr val="7030A0"/>
                </a:solidFill>
                <a:latin typeface="Calibri" pitchFamily="34" charset="0"/>
              </a:rPr>
              <a:t> );</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5.Address of j = %u”, </a:t>
            </a:r>
            <a:r>
              <a:rPr lang="en-US" sz="2000" b="1" i="1" dirty="0">
                <a:solidFill>
                  <a:srgbClr val="7030A0"/>
                </a:solidFill>
                <a:latin typeface="Calibri" pitchFamily="34" charset="0"/>
              </a:rPr>
              <a:t>k</a:t>
            </a:r>
            <a:r>
              <a:rPr lang="en-US" sz="2000" i="1" dirty="0">
                <a:solidFill>
                  <a:srgbClr val="7030A0"/>
                </a:solidFill>
                <a:latin typeface="Calibri" pitchFamily="34" charset="0"/>
              </a:rPr>
              <a:t> );</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6.Address of k = %u”,</a:t>
            </a:r>
            <a:r>
              <a:rPr lang="en-US" sz="2000" b="1" i="1" dirty="0">
                <a:solidFill>
                  <a:srgbClr val="7030A0"/>
                </a:solidFill>
                <a:latin typeface="Calibri" pitchFamily="34" charset="0"/>
              </a:rPr>
              <a:t> &amp;k</a:t>
            </a:r>
            <a:r>
              <a:rPr lang="en-US" sz="2000" i="1" dirty="0">
                <a:solidFill>
                  <a:srgbClr val="7030A0"/>
                </a:solidFill>
                <a:latin typeface="Calibri" pitchFamily="34" charset="0"/>
              </a:rPr>
              <a:t> );</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7.Value of j= %u”, </a:t>
            </a:r>
            <a:r>
              <a:rPr lang="en-US" sz="2000" b="1" i="1" dirty="0">
                <a:solidFill>
                  <a:srgbClr val="7030A0"/>
                </a:solidFill>
                <a:latin typeface="Calibri" pitchFamily="34" charset="0"/>
              </a:rPr>
              <a:t>j</a:t>
            </a:r>
            <a:r>
              <a:rPr lang="en-US" sz="2000" i="1" dirty="0">
                <a:solidFill>
                  <a:srgbClr val="7030A0"/>
                </a:solidFill>
                <a:latin typeface="Calibri" pitchFamily="34" charset="0"/>
              </a:rPr>
              <a:t>);</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8.Value of k= %u”, </a:t>
            </a:r>
            <a:r>
              <a:rPr lang="en-US" sz="2000" b="1" i="1" dirty="0">
                <a:solidFill>
                  <a:srgbClr val="7030A0"/>
                </a:solidFill>
                <a:latin typeface="Calibri" pitchFamily="34" charset="0"/>
              </a:rPr>
              <a:t>k</a:t>
            </a:r>
            <a:r>
              <a:rPr lang="en-US" sz="2000" i="1" dirty="0">
                <a:solidFill>
                  <a:srgbClr val="7030A0"/>
                </a:solidFill>
                <a:latin typeface="Calibri" pitchFamily="34" charset="0"/>
              </a:rPr>
              <a:t>);</a:t>
            </a:r>
          </a:p>
          <a:p>
            <a:pPr marL="200025" lvl="1">
              <a:spcAft>
                <a:spcPts val="600"/>
              </a:spcAft>
            </a:pPr>
            <a:endParaRPr lang="en-US" sz="2000" i="1" dirty="0">
              <a:solidFill>
                <a:srgbClr val="C00000"/>
              </a:solidFill>
              <a:latin typeface="Calibri" pitchFamily="34" charset="0"/>
            </a:endParaRPr>
          </a:p>
          <a:p>
            <a:pPr marL="200025" lvl="1">
              <a:spcAft>
                <a:spcPts val="600"/>
              </a:spcAft>
            </a:pPr>
            <a:endParaRPr lang="en-US" sz="2800" dirty="0">
              <a:solidFill>
                <a:srgbClr val="C00000"/>
              </a:solidFill>
              <a:latin typeface="Calibri" pitchFamily="34" charset="0"/>
            </a:endParaRPr>
          </a:p>
        </p:txBody>
      </p:sp>
      <p:sp>
        <p:nvSpPr>
          <p:cNvPr id="3" name="Rectangle 2"/>
          <p:cNvSpPr/>
          <p:nvPr/>
        </p:nvSpPr>
        <p:spPr>
          <a:xfrm>
            <a:off x="4648200" y="1676400"/>
            <a:ext cx="4572000" cy="1938992"/>
          </a:xfrm>
          <a:prstGeom prst="rect">
            <a:avLst/>
          </a:prstGeom>
        </p:spPr>
        <p:txBody>
          <a:bodyPr>
            <a:spAutoFit/>
          </a:bodyPr>
          <a:lstStyle/>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9.Value of i = %d”, </a:t>
            </a:r>
            <a:r>
              <a:rPr lang="en-US" sz="2000" b="1" i="1" dirty="0">
                <a:solidFill>
                  <a:srgbClr val="7030A0"/>
                </a:solidFill>
                <a:latin typeface="Calibri" pitchFamily="34" charset="0"/>
              </a:rPr>
              <a:t>i</a:t>
            </a:r>
            <a:r>
              <a:rPr lang="en-US" sz="2000" i="1" dirty="0">
                <a:solidFill>
                  <a:srgbClr val="7030A0"/>
                </a:solidFill>
                <a:latin typeface="Calibri" pitchFamily="34" charset="0"/>
              </a:rPr>
              <a:t>);</a:t>
            </a:r>
          </a:p>
          <a:p>
            <a:pPr marL="200025" lvl="1">
              <a:spcAft>
                <a:spcPts val="600"/>
              </a:spcAft>
            </a:pPr>
            <a:r>
              <a:rPr lang="en-US" sz="2000" b="1" i="1" dirty="0" err="1">
                <a:solidFill>
                  <a:srgbClr val="7030A0"/>
                </a:solidFill>
                <a:latin typeface="Calibri" pitchFamily="34" charset="0"/>
              </a:rPr>
              <a:t>printf</a:t>
            </a:r>
            <a:r>
              <a:rPr lang="en-US" sz="2000" i="1" dirty="0">
                <a:solidFill>
                  <a:srgbClr val="7030A0"/>
                </a:solidFill>
                <a:latin typeface="Calibri" pitchFamily="34" charset="0"/>
              </a:rPr>
              <a:t> (“\n 10.Value of i = %d”, </a:t>
            </a:r>
            <a:r>
              <a:rPr lang="en-US" sz="2000" b="1" i="1" dirty="0">
                <a:solidFill>
                  <a:srgbClr val="7030A0"/>
                </a:solidFill>
                <a:latin typeface="Calibri" pitchFamily="34" charset="0"/>
              </a:rPr>
              <a:t>*(&amp;i)</a:t>
            </a:r>
            <a:r>
              <a:rPr lang="en-US" sz="2000" i="1" dirty="0">
                <a:solidFill>
                  <a:srgbClr val="7030A0"/>
                </a:solidFill>
                <a:latin typeface="Calibri" pitchFamily="34" charset="0"/>
              </a:rPr>
              <a:t>);</a:t>
            </a:r>
          </a:p>
          <a:p>
            <a:pPr marL="200025" lvl="1">
              <a:spcAft>
                <a:spcPts val="600"/>
              </a:spcAft>
            </a:pPr>
            <a:r>
              <a:rPr lang="en-US" sz="2000" b="1" i="1" dirty="0" err="1">
                <a:solidFill>
                  <a:srgbClr val="7030A0"/>
                </a:solidFill>
                <a:latin typeface="Calibri" pitchFamily="34" charset="0"/>
              </a:rPr>
              <a:t>printf</a:t>
            </a:r>
            <a:r>
              <a:rPr lang="en-US" sz="2000" i="1" dirty="0">
                <a:solidFill>
                  <a:srgbClr val="7030A0"/>
                </a:solidFill>
                <a:latin typeface="Calibri" pitchFamily="34" charset="0"/>
              </a:rPr>
              <a:t> (“\n 11.Value of i = %d”, </a:t>
            </a:r>
            <a:r>
              <a:rPr lang="en-US" sz="2000" b="1" i="1" dirty="0">
                <a:solidFill>
                  <a:srgbClr val="7030A0"/>
                </a:solidFill>
                <a:latin typeface="Calibri" pitchFamily="34" charset="0"/>
              </a:rPr>
              <a:t>*j</a:t>
            </a:r>
            <a:r>
              <a:rPr lang="en-US" sz="2000" i="1" dirty="0">
                <a:solidFill>
                  <a:srgbClr val="7030A0"/>
                </a:solidFill>
                <a:latin typeface="Calibri" pitchFamily="34" charset="0"/>
              </a:rPr>
              <a:t>);</a:t>
            </a:r>
          </a:p>
          <a:p>
            <a:pPr marL="200025" lvl="1">
              <a:spcAft>
                <a:spcPts val="600"/>
              </a:spcAft>
            </a:pPr>
            <a:r>
              <a:rPr lang="en-US" sz="2000" b="1" i="1" dirty="0" err="1">
                <a:solidFill>
                  <a:srgbClr val="7030A0"/>
                </a:solidFill>
                <a:latin typeface="Calibri" pitchFamily="34" charset="0"/>
              </a:rPr>
              <a:t>printf</a:t>
            </a:r>
            <a:r>
              <a:rPr lang="en-US" sz="2000" b="1" i="1" dirty="0">
                <a:solidFill>
                  <a:srgbClr val="7030A0"/>
                </a:solidFill>
                <a:latin typeface="Calibri" pitchFamily="34" charset="0"/>
              </a:rPr>
              <a:t> </a:t>
            </a:r>
            <a:r>
              <a:rPr lang="en-US" sz="2000" i="1" dirty="0">
                <a:solidFill>
                  <a:srgbClr val="7030A0"/>
                </a:solidFill>
                <a:latin typeface="Calibri" pitchFamily="34" charset="0"/>
              </a:rPr>
              <a:t>(“\n 12.Value of i= %d”, </a:t>
            </a:r>
            <a:r>
              <a:rPr lang="en-US" sz="2000" b="1" i="1" dirty="0">
                <a:solidFill>
                  <a:srgbClr val="7030A0"/>
                </a:solidFill>
                <a:latin typeface="Calibri" pitchFamily="34" charset="0"/>
              </a:rPr>
              <a:t>**k</a:t>
            </a:r>
            <a:r>
              <a:rPr lang="en-US" sz="2000" i="1" dirty="0">
                <a:solidFill>
                  <a:srgbClr val="7030A0"/>
                </a:solidFill>
                <a:latin typeface="Calibri" pitchFamily="34" charset="0"/>
              </a:rPr>
              <a:t>);</a:t>
            </a:r>
          </a:p>
          <a:p>
            <a:pPr marL="200025" lvl="1">
              <a:spcAft>
                <a:spcPts val="600"/>
              </a:spcAft>
            </a:pPr>
            <a:r>
              <a:rPr lang="en-US" sz="2000" i="1" dirty="0">
                <a:solidFill>
                  <a:srgbClr val="7030A0"/>
                </a:solidFill>
                <a:latin typeface="Calibri" pitchFamily="34" charset="0"/>
              </a:rPr>
              <a:t>}</a:t>
            </a:r>
          </a:p>
        </p:txBody>
      </p:sp>
      <p:grpSp>
        <p:nvGrpSpPr>
          <p:cNvPr id="2" name="Group 7"/>
          <p:cNvGrpSpPr/>
          <p:nvPr/>
        </p:nvGrpSpPr>
        <p:grpSpPr>
          <a:xfrm>
            <a:off x="4295476" y="3810000"/>
            <a:ext cx="7134524" cy="2708434"/>
            <a:chOff x="9096076" y="3962400"/>
            <a:chExt cx="7134524" cy="2708434"/>
          </a:xfrm>
        </p:grpSpPr>
        <p:sp>
          <p:nvSpPr>
            <p:cNvPr id="22" name="Rectangle 21"/>
            <p:cNvSpPr/>
            <p:nvPr/>
          </p:nvSpPr>
          <p:spPr>
            <a:xfrm>
              <a:off x="9372600" y="3999688"/>
              <a:ext cx="4495800" cy="2671146"/>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6"/>
            <p:cNvGrpSpPr/>
            <p:nvPr/>
          </p:nvGrpSpPr>
          <p:grpSpPr>
            <a:xfrm>
              <a:off x="9096076" y="3962400"/>
              <a:ext cx="7134524" cy="2523768"/>
              <a:chOff x="9096076" y="3962400"/>
              <a:chExt cx="7134524" cy="2523768"/>
            </a:xfrm>
          </p:grpSpPr>
          <p:sp>
            <p:nvSpPr>
              <p:cNvPr id="4" name="Rectangle 3"/>
              <p:cNvSpPr/>
              <p:nvPr/>
            </p:nvSpPr>
            <p:spPr>
              <a:xfrm>
                <a:off x="9096076" y="3962400"/>
                <a:ext cx="4772324" cy="2523768"/>
              </a:xfrm>
              <a:prstGeom prst="rect">
                <a:avLst/>
              </a:prstGeom>
            </p:spPr>
            <p:txBody>
              <a:bodyPr wrap="square">
                <a:spAutoFit/>
              </a:bodyPr>
              <a:lstStyle/>
              <a:p>
                <a:pPr marL="200025" lvl="1">
                  <a:spcAft>
                    <a:spcPts val="600"/>
                  </a:spcAft>
                </a:pPr>
                <a:r>
                  <a:rPr lang="en-US" sz="2000" b="1" dirty="0">
                    <a:solidFill>
                      <a:srgbClr val="C00000"/>
                    </a:solidFill>
                    <a:latin typeface="Calibri" pitchFamily="34" charset="0"/>
                  </a:rPr>
                  <a:t>OUTPUT:</a:t>
                </a:r>
              </a:p>
              <a:p>
                <a:pPr marL="200025" lvl="1">
                  <a:spcAft>
                    <a:spcPts val="600"/>
                  </a:spcAft>
                </a:pPr>
                <a:r>
                  <a:rPr lang="en-US" i="1" dirty="0">
                    <a:solidFill>
                      <a:srgbClr val="C00000"/>
                    </a:solidFill>
                    <a:latin typeface="Calibri" pitchFamily="34" charset="0"/>
                  </a:rPr>
                  <a:t>1.Address of i = 65524</a:t>
                </a:r>
              </a:p>
              <a:p>
                <a:pPr marL="200025" lvl="1">
                  <a:spcAft>
                    <a:spcPts val="600"/>
                  </a:spcAft>
                </a:pPr>
                <a:r>
                  <a:rPr lang="en-US" i="1" dirty="0">
                    <a:solidFill>
                      <a:srgbClr val="C00000"/>
                    </a:solidFill>
                    <a:latin typeface="Calibri" pitchFamily="34" charset="0"/>
                  </a:rPr>
                  <a:t>2.Address of i = 65524</a:t>
                </a:r>
              </a:p>
              <a:p>
                <a:pPr marL="200025" lvl="1">
                  <a:spcAft>
                    <a:spcPts val="600"/>
                  </a:spcAft>
                </a:pPr>
                <a:r>
                  <a:rPr lang="en-US" i="1" dirty="0">
                    <a:solidFill>
                      <a:srgbClr val="C00000"/>
                    </a:solidFill>
                    <a:latin typeface="Calibri" pitchFamily="34" charset="0"/>
                  </a:rPr>
                  <a:t>3.Address of i = 65524</a:t>
                </a:r>
              </a:p>
              <a:p>
                <a:pPr marL="200025" lvl="1">
                  <a:spcAft>
                    <a:spcPts val="600"/>
                  </a:spcAft>
                </a:pPr>
                <a:r>
                  <a:rPr lang="en-US" i="1" dirty="0">
                    <a:solidFill>
                      <a:srgbClr val="C00000"/>
                    </a:solidFill>
                    <a:latin typeface="Calibri" pitchFamily="34" charset="0"/>
                  </a:rPr>
                  <a:t>4.Address of j = 65522</a:t>
                </a:r>
              </a:p>
              <a:p>
                <a:pPr marL="200025" lvl="1">
                  <a:spcAft>
                    <a:spcPts val="600"/>
                  </a:spcAft>
                </a:pPr>
                <a:r>
                  <a:rPr lang="en-US" i="1" dirty="0">
                    <a:solidFill>
                      <a:srgbClr val="C00000"/>
                    </a:solidFill>
                    <a:latin typeface="Calibri" pitchFamily="34" charset="0"/>
                  </a:rPr>
                  <a:t>5.Address of j = 65522</a:t>
                </a:r>
              </a:p>
              <a:p>
                <a:pPr marL="200025" lvl="1">
                  <a:spcAft>
                    <a:spcPts val="600"/>
                  </a:spcAft>
                </a:pPr>
                <a:r>
                  <a:rPr lang="en-US" i="1" dirty="0">
                    <a:solidFill>
                      <a:srgbClr val="C00000"/>
                    </a:solidFill>
                    <a:latin typeface="Calibri" pitchFamily="34" charset="0"/>
                  </a:rPr>
                  <a:t>6.Address of k = 65520</a:t>
                </a:r>
              </a:p>
            </p:txBody>
          </p:sp>
          <p:sp>
            <p:nvSpPr>
              <p:cNvPr id="5" name="Rectangle 4"/>
              <p:cNvSpPr/>
              <p:nvPr/>
            </p:nvSpPr>
            <p:spPr>
              <a:xfrm>
                <a:off x="11658600" y="4347121"/>
                <a:ext cx="4572000" cy="2139047"/>
              </a:xfrm>
              <a:prstGeom prst="rect">
                <a:avLst/>
              </a:prstGeom>
            </p:spPr>
            <p:txBody>
              <a:bodyPr>
                <a:spAutoFit/>
              </a:bodyPr>
              <a:lstStyle/>
              <a:p>
                <a:pPr marL="200025" lvl="1">
                  <a:spcAft>
                    <a:spcPts val="600"/>
                  </a:spcAft>
                </a:pPr>
                <a:r>
                  <a:rPr lang="en-US" i="1" dirty="0">
                    <a:solidFill>
                      <a:srgbClr val="C00000"/>
                    </a:solidFill>
                    <a:latin typeface="Calibri" pitchFamily="34" charset="0"/>
                  </a:rPr>
                  <a:t>7.Value of j = 65524</a:t>
                </a:r>
              </a:p>
              <a:p>
                <a:pPr marL="200025" lvl="1">
                  <a:spcAft>
                    <a:spcPts val="600"/>
                  </a:spcAft>
                </a:pPr>
                <a:r>
                  <a:rPr lang="en-US" i="1" dirty="0">
                    <a:solidFill>
                      <a:srgbClr val="C00000"/>
                    </a:solidFill>
                    <a:latin typeface="Calibri" pitchFamily="34" charset="0"/>
                  </a:rPr>
                  <a:t>8.Value of k = 65522</a:t>
                </a:r>
              </a:p>
              <a:p>
                <a:pPr marL="200025" lvl="1">
                  <a:spcAft>
                    <a:spcPts val="600"/>
                  </a:spcAft>
                </a:pPr>
                <a:r>
                  <a:rPr lang="en-US" i="1" dirty="0">
                    <a:solidFill>
                      <a:srgbClr val="C00000"/>
                    </a:solidFill>
                    <a:latin typeface="Calibri" pitchFamily="34" charset="0"/>
                  </a:rPr>
                  <a:t>9.Value of i = 3</a:t>
                </a:r>
              </a:p>
              <a:p>
                <a:pPr marL="200025" lvl="1">
                  <a:spcAft>
                    <a:spcPts val="600"/>
                  </a:spcAft>
                </a:pPr>
                <a:r>
                  <a:rPr lang="en-US" i="1" dirty="0">
                    <a:solidFill>
                      <a:srgbClr val="C00000"/>
                    </a:solidFill>
                    <a:latin typeface="Calibri" pitchFamily="34" charset="0"/>
                  </a:rPr>
                  <a:t>10.Value of i = 3</a:t>
                </a:r>
              </a:p>
              <a:p>
                <a:pPr marL="200025" lvl="1">
                  <a:spcAft>
                    <a:spcPts val="600"/>
                  </a:spcAft>
                </a:pPr>
                <a:r>
                  <a:rPr lang="en-US" i="1" dirty="0">
                    <a:solidFill>
                      <a:srgbClr val="C00000"/>
                    </a:solidFill>
                    <a:latin typeface="Calibri" pitchFamily="34" charset="0"/>
                  </a:rPr>
                  <a:t>11.Value of i = 3</a:t>
                </a:r>
              </a:p>
              <a:p>
                <a:pPr marL="200025" lvl="1">
                  <a:spcAft>
                    <a:spcPts val="600"/>
                  </a:spcAft>
                </a:pPr>
                <a:r>
                  <a:rPr lang="en-US" i="1" dirty="0">
                    <a:solidFill>
                      <a:srgbClr val="C00000"/>
                    </a:solidFill>
                    <a:latin typeface="Calibri" pitchFamily="34" charset="0"/>
                  </a:rPr>
                  <a:t>12.Value of i = 3</a:t>
                </a:r>
              </a:p>
            </p:txBody>
          </p:sp>
        </p:grpSp>
      </p:grpSp>
      <p:sp>
        <p:nvSpPr>
          <p:cNvPr id="24" name="Rectangle 23"/>
          <p:cNvSpPr/>
          <p:nvPr/>
        </p:nvSpPr>
        <p:spPr>
          <a:xfrm>
            <a:off x="4762500" y="1598074"/>
            <a:ext cx="4114800" cy="2017318"/>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Slide Number Placeholder 8"/>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58</a:t>
            </a:fld>
            <a:endParaRPr lang="en-US"/>
          </a:p>
        </p:txBody>
      </p:sp>
    </p:spTree>
    <p:extLst>
      <p:ext uri="{BB962C8B-B14F-4D97-AF65-F5344CB8AC3E}">
        <p14:creationId xmlns:p14="http://schemas.microsoft.com/office/powerpoint/2010/main" val="396454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2" presetClass="exit" presetSubtype="4" fill="hold" nodeType="withEffect">
                                  <p:stCondLst>
                                    <p:cond delay="0"/>
                                  </p:stCondLst>
                                  <p:childTnLst>
                                    <p:anim calcmode="lin" valueType="num">
                                      <p:cBhvr additive="base">
                                        <p:cTn id="15" dur="500"/>
                                        <p:tgtEl>
                                          <p:spTgt spid="26635"/>
                                        </p:tgtEl>
                                        <p:attrNameLst>
                                          <p:attrName>ppt_x</p:attrName>
                                        </p:attrNameLst>
                                      </p:cBhvr>
                                      <p:tavLst>
                                        <p:tav tm="0">
                                          <p:val>
                                            <p:strVal val="ppt_x"/>
                                          </p:val>
                                        </p:tav>
                                        <p:tav tm="100000">
                                          <p:val>
                                            <p:strVal val="ppt_x"/>
                                          </p:val>
                                        </p:tav>
                                      </p:tavLst>
                                    </p:anim>
                                    <p:anim calcmode="lin" valueType="num">
                                      <p:cBhvr additive="base">
                                        <p:cTn id="16" dur="500"/>
                                        <p:tgtEl>
                                          <p:spTgt spid="26635"/>
                                        </p:tgtEl>
                                        <p:attrNameLst>
                                          <p:attrName>ppt_y</p:attrName>
                                        </p:attrNameLst>
                                      </p:cBhvr>
                                      <p:tavLst>
                                        <p:tav tm="0">
                                          <p:val>
                                            <p:strVal val="ppt_y"/>
                                          </p:val>
                                        </p:tav>
                                        <p:tav tm="100000">
                                          <p:val>
                                            <p:strVal val="1+ppt_h/2"/>
                                          </p:val>
                                        </p:tav>
                                      </p:tavLst>
                                    </p:anim>
                                    <p:set>
                                      <p:cBhvr>
                                        <p:cTn id="17" dur="1" fill="hold">
                                          <p:stCondLst>
                                            <p:cond delay="499"/>
                                          </p:stCondLst>
                                        </p:cTn>
                                        <p:tgtEl>
                                          <p:spTgt spid="26635"/>
                                        </p:tgtEl>
                                        <p:attrNameLst>
                                          <p:attrName>style.visibility</p:attrName>
                                        </p:attrNameLst>
                                      </p:cBhvr>
                                      <p:to>
                                        <p:strVal val="hidden"/>
                                      </p:to>
                                    </p:set>
                                  </p:childTnLst>
                                </p:cTn>
                              </p:par>
                              <p:par>
                                <p:cTn id="18" presetID="2" presetClass="exit" presetSubtype="4" fill="hold" grpId="0" nodeType="withEffect">
                                  <p:stCondLst>
                                    <p:cond delay="0"/>
                                  </p:stCondLst>
                                  <p:childTnLst>
                                    <p:anim calcmode="lin" valueType="num">
                                      <p:cBhvr additive="base">
                                        <p:cTn id="19" dur="500"/>
                                        <p:tgtEl>
                                          <p:spTgt spid="16"/>
                                        </p:tgtEl>
                                        <p:attrNameLst>
                                          <p:attrName>ppt_x</p:attrName>
                                        </p:attrNameLst>
                                      </p:cBhvr>
                                      <p:tavLst>
                                        <p:tav tm="0">
                                          <p:val>
                                            <p:strVal val="ppt_x"/>
                                          </p:val>
                                        </p:tav>
                                        <p:tav tm="100000">
                                          <p:val>
                                            <p:strVal val="ppt_x"/>
                                          </p:val>
                                        </p:tav>
                                      </p:tavLst>
                                    </p:anim>
                                    <p:anim calcmode="lin" valueType="num">
                                      <p:cBhvr additive="base">
                                        <p:cTn id="20" dur="500"/>
                                        <p:tgtEl>
                                          <p:spTgt spid="16"/>
                                        </p:tgtEl>
                                        <p:attrNameLst>
                                          <p:attrName>ppt_y</p:attrName>
                                        </p:attrNameLst>
                                      </p:cBhvr>
                                      <p:tavLst>
                                        <p:tav tm="0">
                                          <p:val>
                                            <p:strVal val="ppt_y"/>
                                          </p:val>
                                        </p:tav>
                                        <p:tav tm="100000">
                                          <p:val>
                                            <p:strVal val="1+ppt_h/2"/>
                                          </p:val>
                                        </p:tav>
                                      </p:tavLst>
                                    </p:anim>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3124200" y="1600200"/>
            <a:ext cx="5961459" cy="5109235"/>
          </a:xfrm>
        </p:spPr>
        <p:txBody>
          <a:bodyPr rtlCol="0">
            <a:noAutofit/>
          </a:bodyPr>
          <a:lstStyle/>
          <a:p>
            <a:pPr marL="228600" indent="-228600" algn="just" eaLnBrk="1" fontAlgn="auto" hangingPunct="1">
              <a:lnSpc>
                <a:spcPct val="110000"/>
              </a:lnSpc>
              <a:spcBef>
                <a:spcPts val="0"/>
              </a:spcBef>
              <a:spcAft>
                <a:spcPts val="600"/>
              </a:spcAft>
              <a:buFont typeface="Wingdings" panose="05000000000000000000" pitchFamily="2" charset="2"/>
              <a:buChar char="§"/>
              <a:defRPr/>
            </a:pPr>
            <a:r>
              <a:rPr lang="en-US" sz="2500" dirty="0">
                <a:solidFill>
                  <a:schemeClr val="tx1">
                    <a:lumMod val="75000"/>
                    <a:lumOff val="25000"/>
                  </a:schemeClr>
                </a:solidFill>
              </a:rPr>
              <a:t>A pointer in c is an address, which is a numeric value. </a:t>
            </a:r>
          </a:p>
          <a:p>
            <a:pPr marL="228600" indent="-228600" algn="just" eaLnBrk="1" fontAlgn="auto" hangingPunct="1">
              <a:lnSpc>
                <a:spcPct val="110000"/>
              </a:lnSpc>
              <a:spcBef>
                <a:spcPts val="0"/>
              </a:spcBef>
              <a:spcAft>
                <a:spcPts val="600"/>
              </a:spcAft>
              <a:buFont typeface="Wingdings" panose="05000000000000000000" pitchFamily="2" charset="2"/>
              <a:buChar char="§"/>
              <a:defRPr/>
            </a:pPr>
            <a:r>
              <a:rPr lang="en-US" sz="2500" dirty="0">
                <a:solidFill>
                  <a:schemeClr val="tx1">
                    <a:lumMod val="75000"/>
                    <a:lumOff val="25000"/>
                  </a:schemeClr>
                </a:solidFill>
              </a:rPr>
              <a:t>You can perform arithmetic operations on a pointer just as you can on a numeric value. </a:t>
            </a:r>
          </a:p>
          <a:p>
            <a:pPr marL="228600" indent="-228600" algn="just" eaLnBrk="1" fontAlgn="auto" hangingPunct="1">
              <a:lnSpc>
                <a:spcPct val="110000"/>
              </a:lnSpc>
              <a:spcBef>
                <a:spcPts val="0"/>
              </a:spcBef>
              <a:spcAft>
                <a:spcPts val="600"/>
              </a:spcAft>
              <a:buFont typeface="Wingdings" panose="05000000000000000000" pitchFamily="2" charset="2"/>
              <a:buChar char="§"/>
              <a:defRPr/>
            </a:pPr>
            <a:r>
              <a:rPr lang="en-US" sz="2500" dirty="0">
                <a:solidFill>
                  <a:schemeClr val="tx1">
                    <a:lumMod val="75000"/>
                    <a:lumOff val="25000"/>
                  </a:schemeClr>
                </a:solidFill>
              </a:rPr>
              <a:t>There are four arithmetic operators that can be used on pointers: ++, --, +, and –</a:t>
            </a:r>
          </a:p>
          <a:p>
            <a:pPr marL="228600" indent="-228600" algn="just" eaLnBrk="1" fontAlgn="auto" hangingPunct="1">
              <a:lnSpc>
                <a:spcPct val="110000"/>
              </a:lnSpc>
              <a:spcBef>
                <a:spcPts val="0"/>
              </a:spcBef>
              <a:spcAft>
                <a:spcPts val="600"/>
              </a:spcAft>
              <a:buFont typeface="Wingdings" panose="05000000000000000000" pitchFamily="2" charset="2"/>
              <a:buChar char="§"/>
              <a:defRPr/>
            </a:pPr>
            <a:r>
              <a:rPr lang="en-US" sz="2500" dirty="0">
                <a:solidFill>
                  <a:schemeClr val="tx1">
                    <a:lumMod val="75000"/>
                    <a:lumOff val="25000"/>
                  </a:schemeClr>
                </a:solidFill>
              </a:rPr>
              <a:t>Consider that ptr is an pointer variable which points to the address 1000.  </a:t>
            </a:r>
          </a:p>
          <a:p>
            <a:pPr marL="0" indent="0" algn="just" eaLnBrk="1" fontAlgn="auto" hangingPunct="1">
              <a:lnSpc>
                <a:spcPct val="110000"/>
              </a:lnSpc>
              <a:spcBef>
                <a:spcPts val="0"/>
              </a:spcBef>
              <a:spcAft>
                <a:spcPts val="600"/>
              </a:spcAft>
              <a:buFont typeface="Calibri" pitchFamily="34" charset="0"/>
              <a:buNone/>
              <a:defRPr/>
            </a:pPr>
            <a:r>
              <a:rPr lang="en-US" sz="2500" dirty="0">
                <a:solidFill>
                  <a:schemeClr val="tx1">
                    <a:lumMod val="75000"/>
                    <a:lumOff val="25000"/>
                  </a:schemeClr>
                </a:solidFill>
              </a:rPr>
              <a:t>    (Assuming 32-bit integers), Perform the following arithmetic operation on the pointer </a:t>
            </a:r>
          </a:p>
        </p:txBody>
      </p:sp>
      <p:sp>
        <p:nvSpPr>
          <p:cNvPr id="12" name="Line Callout 1 11"/>
          <p:cNvSpPr/>
          <p:nvPr/>
        </p:nvSpPr>
        <p:spPr>
          <a:xfrm>
            <a:off x="258880" y="4953000"/>
            <a:ext cx="2600325" cy="1349375"/>
          </a:xfrm>
          <a:prstGeom prst="borderCallout1">
            <a:avLst>
              <a:gd name="adj1" fmla="val -3026"/>
              <a:gd name="adj2" fmla="val 49696"/>
              <a:gd name="adj3" fmla="val -41671"/>
              <a:gd name="adj4" fmla="val 501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Output : </a:t>
            </a:r>
          </a:p>
          <a:p>
            <a:pPr algn="ctr" fontAlgn="auto">
              <a:spcBef>
                <a:spcPts val="0"/>
              </a:spcBef>
              <a:spcAft>
                <a:spcPts val="0"/>
              </a:spcAft>
              <a:defRPr/>
            </a:pPr>
            <a:r>
              <a:rPr lang="en-US" dirty="0"/>
              <a:t>ptr=1004</a:t>
            </a:r>
          </a:p>
          <a:p>
            <a:pPr algn="ctr" fontAlgn="auto">
              <a:spcBef>
                <a:spcPts val="0"/>
              </a:spcBef>
              <a:spcAft>
                <a:spcPts val="0"/>
              </a:spcAft>
              <a:defRPr/>
            </a:pPr>
            <a:r>
              <a:rPr lang="en-US" dirty="0"/>
              <a:t>   ptr1= 1001</a:t>
            </a:r>
          </a:p>
          <a:p>
            <a:pPr algn="ctr" fontAlgn="auto">
              <a:spcBef>
                <a:spcPts val="0"/>
              </a:spcBef>
              <a:spcAft>
                <a:spcPts val="0"/>
              </a:spcAft>
              <a:defRPr/>
            </a:pPr>
            <a:r>
              <a:rPr lang="en-US" dirty="0"/>
              <a:t>    ptr2 = 1008</a:t>
            </a:r>
          </a:p>
        </p:txBody>
      </p:sp>
      <p:sp>
        <p:nvSpPr>
          <p:cNvPr id="9" name="Rectangle 8"/>
          <p:cNvSpPr/>
          <p:nvPr/>
        </p:nvSpPr>
        <p:spPr>
          <a:xfrm>
            <a:off x="295274" y="1600200"/>
            <a:ext cx="2371726" cy="2793072"/>
          </a:xfrm>
          <a:prstGeom prst="rect">
            <a:avLst/>
          </a:prstGeom>
        </p:spPr>
        <p:txBody>
          <a:bodyPr wrap="square">
            <a:spAutoFit/>
          </a:bodyPr>
          <a:lstStyle/>
          <a:p>
            <a:pPr marL="201168" lvl="1" fontAlgn="auto">
              <a:spcBef>
                <a:spcPts val="0"/>
              </a:spcBef>
              <a:spcAft>
                <a:spcPts val="0"/>
              </a:spcAft>
              <a:defRPr/>
            </a:pPr>
            <a:r>
              <a:rPr lang="en-US" sz="1950" dirty="0">
                <a:solidFill>
                  <a:srgbClr val="7030A0"/>
                </a:solidFill>
                <a:latin typeface="+mn-lt"/>
                <a:cs typeface="+mn-cs"/>
              </a:rPr>
              <a:t>main( )</a:t>
            </a:r>
          </a:p>
          <a:p>
            <a:pPr marL="201168" lvl="1" fontAlgn="auto">
              <a:spcBef>
                <a:spcPts val="0"/>
              </a:spcBef>
              <a:spcAft>
                <a:spcPts val="0"/>
              </a:spcAft>
              <a:defRPr/>
            </a:pPr>
            <a:r>
              <a:rPr lang="en-US" sz="1950" dirty="0">
                <a:latin typeface="+mn-lt"/>
                <a:cs typeface="+mn-cs"/>
              </a:rPr>
              <a:t>{</a:t>
            </a:r>
          </a:p>
          <a:p>
            <a:pPr marL="201168" lvl="1" fontAlgn="auto">
              <a:spcBef>
                <a:spcPts val="0"/>
              </a:spcBef>
              <a:spcAft>
                <a:spcPts val="0"/>
              </a:spcAft>
              <a:defRPr/>
            </a:pPr>
            <a:r>
              <a:rPr lang="en-US" sz="1950" dirty="0">
                <a:solidFill>
                  <a:srgbClr val="002060"/>
                </a:solidFill>
                <a:latin typeface="+mn-lt"/>
                <a:cs typeface="+mn-cs"/>
              </a:rPr>
              <a:t>      int *ptr;</a:t>
            </a:r>
          </a:p>
          <a:p>
            <a:pPr marL="201168" lvl="1" fontAlgn="auto">
              <a:spcBef>
                <a:spcPts val="0"/>
              </a:spcBef>
              <a:spcAft>
                <a:spcPts val="0"/>
              </a:spcAft>
              <a:defRPr/>
            </a:pPr>
            <a:r>
              <a:rPr lang="en-US" sz="1950" dirty="0">
                <a:solidFill>
                  <a:srgbClr val="002060"/>
                </a:solidFill>
                <a:latin typeface="+mn-lt"/>
                <a:cs typeface="+mn-cs"/>
              </a:rPr>
              <a:t>      char *ptr1;</a:t>
            </a:r>
          </a:p>
          <a:p>
            <a:pPr marL="201168" lvl="1" fontAlgn="auto">
              <a:spcBef>
                <a:spcPts val="0"/>
              </a:spcBef>
              <a:spcAft>
                <a:spcPts val="0"/>
              </a:spcAft>
              <a:defRPr/>
            </a:pPr>
            <a:r>
              <a:rPr lang="en-US" sz="1950" dirty="0">
                <a:solidFill>
                  <a:srgbClr val="002060"/>
                </a:solidFill>
                <a:latin typeface="+mn-lt"/>
                <a:cs typeface="+mn-cs"/>
              </a:rPr>
              <a:t>      float *ptr2;</a:t>
            </a:r>
          </a:p>
          <a:p>
            <a:pPr marL="201168" lvl="1" fontAlgn="auto">
              <a:spcBef>
                <a:spcPts val="0"/>
              </a:spcBef>
              <a:spcAft>
                <a:spcPts val="0"/>
              </a:spcAft>
              <a:defRPr/>
            </a:pPr>
            <a:r>
              <a:rPr lang="en-US" sz="1950" dirty="0">
                <a:solidFill>
                  <a:srgbClr val="C00000"/>
                </a:solidFill>
                <a:latin typeface="+mn-lt"/>
                <a:cs typeface="+mn-cs"/>
              </a:rPr>
              <a:t>      ptr++;</a:t>
            </a:r>
            <a:r>
              <a:rPr lang="en-US" sz="1950" dirty="0">
                <a:latin typeface="+mn-lt"/>
                <a:cs typeface="+mn-cs"/>
              </a:rPr>
              <a:t>     ptr1++;           </a:t>
            </a:r>
          </a:p>
          <a:p>
            <a:pPr marL="201168" lvl="1" fontAlgn="auto">
              <a:spcBef>
                <a:spcPts val="0"/>
              </a:spcBef>
              <a:spcAft>
                <a:spcPts val="0"/>
              </a:spcAft>
              <a:defRPr/>
            </a:pPr>
            <a:r>
              <a:rPr lang="en-US" sz="1950" dirty="0">
                <a:solidFill>
                  <a:srgbClr val="0000FF"/>
                </a:solidFill>
                <a:latin typeface="+mn-lt"/>
                <a:cs typeface="+mn-cs"/>
              </a:rPr>
              <a:t>      ptr2++;</a:t>
            </a:r>
          </a:p>
          <a:p>
            <a:pPr marL="201168" lvl="1" fontAlgn="auto">
              <a:spcBef>
                <a:spcPts val="0"/>
              </a:spcBef>
              <a:spcAft>
                <a:spcPts val="0"/>
              </a:spcAft>
              <a:defRPr/>
            </a:pPr>
            <a:r>
              <a:rPr lang="en-US" sz="1950" dirty="0">
                <a:latin typeface="+mn-lt"/>
                <a:cs typeface="+mn-cs"/>
              </a:rPr>
              <a:t>      }</a:t>
            </a:r>
          </a:p>
        </p:txBody>
      </p:sp>
      <p:sp>
        <p:nvSpPr>
          <p:cNvPr id="13" name="Rectangle 12"/>
          <p:cNvSpPr/>
          <p:nvPr/>
        </p:nvSpPr>
        <p:spPr>
          <a:xfrm>
            <a:off x="228600" y="1655761"/>
            <a:ext cx="2514600" cy="273750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itle 1"/>
          <p:cNvSpPr txBox="1">
            <a:spLocks/>
          </p:cNvSpPr>
          <p:nvPr/>
        </p:nvSpPr>
        <p:spPr bwMode="auto">
          <a:xfrm>
            <a:off x="609600" y="227013"/>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US" dirty="0"/>
              <a:t>Pointer Arithmetic</a:t>
            </a:r>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59</a:t>
            </a:fld>
            <a:endParaRPr lang="en-US"/>
          </a:p>
        </p:txBody>
      </p:sp>
    </p:spTree>
    <p:extLst>
      <p:ext uri="{BB962C8B-B14F-4D97-AF65-F5344CB8AC3E}">
        <p14:creationId xmlns:p14="http://schemas.microsoft.com/office/powerpoint/2010/main" val="176625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115" y="152400"/>
            <a:ext cx="8071485" cy="968440"/>
          </a:xfrm>
        </p:spPr>
        <p:txBody>
          <a:bodyPr/>
          <a:lstStyle/>
          <a:p>
            <a:r>
              <a:rPr lang="en-US" dirty="0"/>
              <a:t>Prototype of User Defined</a:t>
            </a:r>
            <a:br>
              <a:rPr lang="en-US" dirty="0"/>
            </a:br>
            <a:r>
              <a:rPr lang="en-US" dirty="0"/>
              <a:t> Function</a:t>
            </a:r>
          </a:p>
        </p:txBody>
      </p:sp>
      <p:sp>
        <p:nvSpPr>
          <p:cNvPr id="3" name="Content Placeholder 2"/>
          <p:cNvSpPr>
            <a:spLocks noGrp="1"/>
          </p:cNvSpPr>
          <p:nvPr>
            <p:ph sz="quarter" idx="1"/>
          </p:nvPr>
        </p:nvSpPr>
        <p:spPr>
          <a:xfrm>
            <a:off x="822960" y="1676400"/>
            <a:ext cx="7543800" cy="4192694"/>
          </a:xfrm>
        </p:spPr>
        <p:txBody>
          <a:bodyPr>
            <a:normAutofit/>
          </a:bodyPr>
          <a:lstStyle/>
          <a:p>
            <a:pPr>
              <a:defRPr/>
            </a:pPr>
            <a:r>
              <a:rPr lang="en-US" sz="2600" dirty="0">
                <a:cs typeface="Times New Roman" pitchFamily="18" charset="0"/>
              </a:rPr>
              <a:t>Following are the three main sections which must be used while including function</a:t>
            </a:r>
          </a:p>
          <a:p>
            <a:pPr marL="917575" lvl="1" indent="-514350">
              <a:defRPr/>
            </a:pPr>
            <a:r>
              <a:rPr lang="en-US" dirty="0">
                <a:cs typeface="Times New Roman" pitchFamily="18" charset="0"/>
              </a:rPr>
              <a:t>Function declaration</a:t>
            </a:r>
          </a:p>
          <a:p>
            <a:pPr marL="917575" lvl="1" indent="-514350">
              <a:defRPr/>
            </a:pPr>
            <a:r>
              <a:rPr lang="en-US" dirty="0">
                <a:cs typeface="Times New Roman" pitchFamily="18" charset="0"/>
              </a:rPr>
              <a:t>Function call</a:t>
            </a:r>
          </a:p>
          <a:p>
            <a:pPr marL="917575" lvl="1" indent="-514350">
              <a:defRPr/>
            </a:pPr>
            <a:r>
              <a:rPr lang="en-US" dirty="0">
                <a:cs typeface="Times New Roman" pitchFamily="18" charset="0"/>
              </a:rPr>
              <a:t>Function definition</a:t>
            </a:r>
          </a:p>
          <a:p>
            <a:pPr marL="917575" lvl="1" indent="-514350">
              <a:defRPr/>
            </a:pPr>
            <a:endParaRPr lang="en-US" sz="2400" dirty="0">
              <a:latin typeface="Times New Roman" pitchFamily="18" charset="0"/>
              <a:cs typeface="Times New Roman" pitchFamily="18" charset="0"/>
            </a:endParaRPr>
          </a:p>
          <a:p>
            <a:pPr marL="917575" lvl="1" indent="-514350">
              <a:defRPr/>
            </a:pPr>
            <a:endParaRPr lang="en-US" sz="2500" dirty="0">
              <a:latin typeface="Times New Roman" pitchFamily="18" charset="0"/>
              <a:cs typeface="Times New Roman" pitchFamily="18" charset="0"/>
            </a:endParaRPr>
          </a:p>
          <a:p>
            <a:pPr marL="917575" lvl="1" indent="-514350">
              <a:buNone/>
              <a:defRPr/>
            </a:pPr>
            <a:endParaRPr lang="en-US" sz="25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a:t>
            </a:fld>
            <a:endParaRPr lang="en-US"/>
          </a:p>
        </p:txBody>
      </p:sp>
    </p:spTree>
    <p:extLst>
      <p:ext uri="{BB962C8B-B14F-4D97-AF65-F5344CB8AC3E}">
        <p14:creationId xmlns:p14="http://schemas.microsoft.com/office/powerpoint/2010/main" val="41559344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7200" y="1524000"/>
            <a:ext cx="7745015" cy="4935538"/>
          </a:xfrm>
          <a:prstGeom prst="rect">
            <a:avLst/>
          </a:prstGeom>
        </p:spPr>
        <p:txBody>
          <a:bodyPr lIns="0" rIns="0"/>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28600" algn="just" fontAlgn="auto">
              <a:buFont typeface="Wingdings" panose="05000000000000000000" pitchFamily="2" charset="2"/>
              <a:buChar char="§"/>
              <a:defRPr/>
            </a:pPr>
            <a:r>
              <a:rPr lang="en-US" sz="2400" dirty="0"/>
              <a:t>Consider that ptr is an pointer variable which points to the address 800.  (Assuming 32-bit integers), Perform the following arithmetic operation on the pointer −</a:t>
            </a:r>
          </a:p>
          <a:p>
            <a:pPr marL="228600" indent="-228600" algn="just" fontAlgn="auto">
              <a:buFont typeface="Wingdings" panose="05000000000000000000" pitchFamily="2" charset="2"/>
              <a:buChar char="§"/>
              <a:defRPr/>
            </a:pPr>
            <a:endParaRPr lang="en-US" sz="100" dirty="0">
              <a:solidFill>
                <a:srgbClr val="C00000"/>
              </a:solidFill>
            </a:endParaRPr>
          </a:p>
          <a:p>
            <a:pPr marL="201168" lvl="1" indent="0" fontAlgn="auto">
              <a:buFont typeface="Calibri" pitchFamily="34" charset="0"/>
              <a:buNone/>
              <a:defRPr/>
            </a:pPr>
            <a:r>
              <a:rPr lang="en-US" sz="2000" dirty="0">
                <a:solidFill>
                  <a:srgbClr val="C00000"/>
                </a:solidFill>
              </a:rPr>
              <a:t>main()</a:t>
            </a:r>
          </a:p>
          <a:p>
            <a:pPr marL="201168" lvl="1" indent="0" fontAlgn="auto">
              <a:buFont typeface="Calibri" pitchFamily="34" charset="0"/>
              <a:buNone/>
              <a:defRPr/>
            </a:pPr>
            <a:r>
              <a:rPr lang="en-US" sz="2000" dirty="0"/>
              <a:t>    {   </a:t>
            </a:r>
            <a:r>
              <a:rPr lang="en-US" sz="2000" dirty="0">
                <a:solidFill>
                  <a:srgbClr val="002060"/>
                </a:solidFill>
              </a:rPr>
              <a:t>int *ptr;</a:t>
            </a:r>
          </a:p>
          <a:p>
            <a:pPr marL="201168" lvl="1" indent="0" fontAlgn="auto">
              <a:buFont typeface="Calibri" pitchFamily="34" charset="0"/>
              <a:buNone/>
              <a:defRPr/>
            </a:pPr>
            <a:r>
              <a:rPr lang="en-US" sz="2000" dirty="0">
                <a:solidFill>
                  <a:srgbClr val="002060"/>
                </a:solidFill>
              </a:rPr>
              <a:t>         char *ptr1;</a:t>
            </a:r>
          </a:p>
          <a:p>
            <a:pPr marL="201168" lvl="1" indent="0" fontAlgn="auto">
              <a:buFont typeface="Calibri" pitchFamily="34" charset="0"/>
              <a:buNone/>
              <a:defRPr/>
            </a:pPr>
            <a:r>
              <a:rPr lang="en-US" sz="2000" dirty="0">
                <a:solidFill>
                  <a:srgbClr val="002060"/>
                </a:solidFill>
              </a:rPr>
              <a:t>         float *ptr2;</a:t>
            </a:r>
          </a:p>
          <a:p>
            <a:pPr marL="201168" lvl="1" indent="0" fontAlgn="auto">
              <a:buFont typeface="Calibri" pitchFamily="34" charset="0"/>
              <a:buNone/>
              <a:defRPr/>
            </a:pPr>
            <a:r>
              <a:rPr lang="en-US" sz="2000" dirty="0">
                <a:solidFill>
                  <a:srgbClr val="002060"/>
                </a:solidFill>
              </a:rPr>
              <a:t>         ptr- -;     ptr1- - ;     ptr2 - -;</a:t>
            </a:r>
          </a:p>
          <a:p>
            <a:pPr marL="201168" lvl="1" indent="0" fontAlgn="auto">
              <a:buFont typeface="Calibri" pitchFamily="34" charset="0"/>
              <a:buNone/>
              <a:defRPr/>
            </a:pPr>
            <a:r>
              <a:rPr lang="en-US" sz="2000" dirty="0"/>
              <a:t>     }</a:t>
            </a:r>
          </a:p>
        </p:txBody>
      </p:sp>
      <p:sp>
        <p:nvSpPr>
          <p:cNvPr id="11" name="Line Callout 1 10"/>
          <p:cNvSpPr/>
          <p:nvPr/>
        </p:nvSpPr>
        <p:spPr>
          <a:xfrm>
            <a:off x="1143000" y="5410200"/>
            <a:ext cx="2328863" cy="1241425"/>
          </a:xfrm>
          <a:prstGeom prst="borderCallout1">
            <a:avLst>
              <a:gd name="adj1" fmla="val -5436"/>
              <a:gd name="adj2" fmla="val 49683"/>
              <a:gd name="adj3" fmla="val -37465"/>
              <a:gd name="adj4" fmla="val 4900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Output : </a:t>
            </a:r>
          </a:p>
          <a:p>
            <a:pPr algn="ctr" fontAlgn="auto">
              <a:spcBef>
                <a:spcPts val="0"/>
              </a:spcBef>
              <a:spcAft>
                <a:spcPts val="0"/>
              </a:spcAft>
              <a:defRPr/>
            </a:pPr>
            <a:r>
              <a:rPr lang="en-US" dirty="0"/>
              <a:t>ptr=776</a:t>
            </a:r>
          </a:p>
          <a:p>
            <a:pPr algn="ctr" fontAlgn="auto">
              <a:spcBef>
                <a:spcPts val="0"/>
              </a:spcBef>
              <a:spcAft>
                <a:spcPts val="0"/>
              </a:spcAft>
              <a:defRPr/>
            </a:pPr>
            <a:r>
              <a:rPr lang="en-US" dirty="0"/>
              <a:t>   ptr1= 779</a:t>
            </a:r>
          </a:p>
          <a:p>
            <a:pPr algn="ctr" fontAlgn="auto">
              <a:spcBef>
                <a:spcPts val="0"/>
              </a:spcBef>
              <a:spcAft>
                <a:spcPts val="0"/>
              </a:spcAft>
              <a:defRPr/>
            </a:pPr>
            <a:r>
              <a:rPr lang="en-US" dirty="0"/>
              <a:t>    ptr2 = 772</a:t>
            </a:r>
          </a:p>
        </p:txBody>
      </p:sp>
      <p:sp>
        <p:nvSpPr>
          <p:cNvPr id="12" name="Rectangle 11"/>
          <p:cNvSpPr/>
          <p:nvPr/>
        </p:nvSpPr>
        <p:spPr>
          <a:xfrm>
            <a:off x="533400" y="2667000"/>
            <a:ext cx="3820715" cy="2209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itle 1"/>
          <p:cNvSpPr txBox="1">
            <a:spLocks/>
          </p:cNvSpPr>
          <p:nvPr/>
        </p:nvSpPr>
        <p:spPr bwMode="auto">
          <a:xfrm>
            <a:off x="609600" y="227013"/>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US" dirty="0"/>
              <a:t>Pointer Arithmetic (Continue)</a:t>
            </a:r>
          </a:p>
        </p:txBody>
      </p:sp>
      <p:sp>
        <p:nvSpPr>
          <p:cNvPr id="2" name="Rectangle 1"/>
          <p:cNvSpPr/>
          <p:nvPr/>
        </p:nvSpPr>
        <p:spPr>
          <a:xfrm>
            <a:off x="4984845" y="3124200"/>
            <a:ext cx="4159155" cy="2677656"/>
          </a:xfrm>
          <a:prstGeom prst="rect">
            <a:avLst/>
          </a:prstGeom>
        </p:spPr>
        <p:txBody>
          <a:bodyPr wrap="square">
            <a:spAutoFit/>
          </a:bodyPr>
          <a:lstStyle/>
          <a:p>
            <a:pPr marL="228600" indent="-228600" fontAlgn="auto">
              <a:buFont typeface="Wingdings" panose="05000000000000000000" pitchFamily="2" charset="2"/>
              <a:buChar char="§"/>
              <a:defRPr/>
            </a:pPr>
            <a:r>
              <a:rPr lang="en-US" sz="2400" dirty="0">
                <a:solidFill>
                  <a:srgbClr val="7030A0"/>
                </a:solidFill>
              </a:rPr>
              <a:t>Addition of a number to a pointer</a:t>
            </a:r>
          </a:p>
          <a:p>
            <a:pPr marL="292608" lvl="1" indent="0" fontAlgn="auto">
              <a:buFont typeface="Calibri" pitchFamily="34" charset="0"/>
              <a:buNone/>
              <a:defRPr/>
            </a:pPr>
            <a:r>
              <a:rPr lang="en-US" sz="2400" dirty="0" err="1"/>
              <a:t>int</a:t>
            </a:r>
            <a:r>
              <a:rPr lang="en-US" sz="2400" dirty="0"/>
              <a:t> i =4, *j, *k;</a:t>
            </a:r>
          </a:p>
          <a:p>
            <a:pPr marL="292608" lvl="1" indent="0" fontAlgn="auto">
              <a:buFont typeface="Calibri" pitchFamily="34" charset="0"/>
              <a:buNone/>
              <a:defRPr/>
            </a:pPr>
            <a:r>
              <a:rPr lang="en-US" sz="2400" dirty="0"/>
              <a:t>j=&amp;i;</a:t>
            </a:r>
          </a:p>
          <a:p>
            <a:pPr marL="292608" lvl="1" indent="0" fontAlgn="auto">
              <a:buFont typeface="Calibri" pitchFamily="34" charset="0"/>
              <a:buNone/>
              <a:defRPr/>
            </a:pPr>
            <a:r>
              <a:rPr lang="en-US" sz="2400" dirty="0"/>
              <a:t>j= j+1;</a:t>
            </a:r>
          </a:p>
          <a:p>
            <a:pPr marL="292608" lvl="1" indent="0" fontAlgn="auto">
              <a:buFont typeface="Calibri" pitchFamily="34" charset="0"/>
              <a:buNone/>
              <a:defRPr/>
            </a:pPr>
            <a:r>
              <a:rPr lang="en-US" sz="2400" dirty="0"/>
              <a:t>j= j+9;</a:t>
            </a:r>
          </a:p>
          <a:p>
            <a:pPr marL="292608" lvl="1" indent="0" fontAlgn="auto">
              <a:buFont typeface="Calibri" pitchFamily="34" charset="0"/>
              <a:buNone/>
              <a:defRPr/>
            </a:pPr>
            <a:r>
              <a:rPr lang="en-US" sz="2400" dirty="0"/>
              <a:t>K = j+3;</a:t>
            </a:r>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60</a:t>
            </a:fld>
            <a:endParaRPr lang="en-US"/>
          </a:p>
        </p:txBody>
      </p:sp>
    </p:spTree>
    <p:extLst>
      <p:ext uri="{BB962C8B-B14F-4D97-AF65-F5344CB8AC3E}">
        <p14:creationId xmlns:p14="http://schemas.microsoft.com/office/powerpoint/2010/main" val="73619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457200" y="1524000"/>
            <a:ext cx="7543800" cy="4584700"/>
          </a:xfrm>
          <a:prstGeom prst="rect">
            <a:avLst/>
          </a:prstGeom>
        </p:spPr>
        <p:txBody>
          <a:bodyPr lIns="0" rIns="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28600" algn="just" fontAlgn="auto">
              <a:lnSpc>
                <a:spcPct val="110000"/>
              </a:lnSpc>
              <a:spcBef>
                <a:spcPts val="0"/>
              </a:spcBef>
              <a:spcAft>
                <a:spcPts val="600"/>
              </a:spcAft>
              <a:buFont typeface="Wingdings" panose="05000000000000000000" pitchFamily="2" charset="2"/>
              <a:buChar char="§"/>
              <a:defRPr/>
            </a:pPr>
            <a:r>
              <a:rPr lang="en-US" sz="2800" dirty="0"/>
              <a:t>Subtraction of a number to a pointer</a:t>
            </a:r>
          </a:p>
          <a:p>
            <a:pPr marL="292608" lvl="1" indent="0" fontAlgn="auto">
              <a:buFont typeface="Calibri" pitchFamily="34" charset="0"/>
              <a:buNone/>
              <a:defRPr/>
            </a:pPr>
            <a:r>
              <a:rPr lang="en-US" sz="2400" dirty="0">
                <a:solidFill>
                  <a:srgbClr val="7030A0"/>
                </a:solidFill>
              </a:rPr>
              <a:t>	</a:t>
            </a:r>
            <a:r>
              <a:rPr lang="en-US" sz="2400" dirty="0">
                <a:solidFill>
                  <a:srgbClr val="002060"/>
                </a:solidFill>
              </a:rPr>
              <a:t>int i =4, *j, *k;</a:t>
            </a:r>
          </a:p>
          <a:p>
            <a:pPr marL="292608" lvl="1" indent="0" fontAlgn="auto">
              <a:buFont typeface="Calibri" pitchFamily="34" charset="0"/>
              <a:buNone/>
              <a:defRPr/>
            </a:pPr>
            <a:r>
              <a:rPr lang="en-US" sz="2400" dirty="0">
                <a:solidFill>
                  <a:srgbClr val="002060"/>
                </a:solidFill>
              </a:rPr>
              <a:t>	j=&amp;i;</a:t>
            </a:r>
          </a:p>
          <a:p>
            <a:pPr marL="292608" lvl="1" indent="0" fontAlgn="auto">
              <a:buFont typeface="Calibri" pitchFamily="34" charset="0"/>
              <a:buNone/>
              <a:defRPr/>
            </a:pPr>
            <a:r>
              <a:rPr lang="en-US" sz="2400" dirty="0">
                <a:solidFill>
                  <a:srgbClr val="002060"/>
                </a:solidFill>
              </a:rPr>
              <a:t>	j= j-2;</a:t>
            </a:r>
          </a:p>
          <a:p>
            <a:pPr marL="292608" lvl="1" indent="0" fontAlgn="auto">
              <a:buFont typeface="Calibri" pitchFamily="34" charset="0"/>
              <a:buNone/>
              <a:defRPr/>
            </a:pPr>
            <a:r>
              <a:rPr lang="en-US" sz="2400" dirty="0">
                <a:solidFill>
                  <a:srgbClr val="002060"/>
                </a:solidFill>
              </a:rPr>
              <a:t>	j= j - 5;</a:t>
            </a:r>
          </a:p>
          <a:p>
            <a:pPr marL="292608" lvl="1" indent="0" fontAlgn="auto">
              <a:buFont typeface="Calibri" pitchFamily="34" charset="0"/>
              <a:buNone/>
              <a:defRPr/>
            </a:pPr>
            <a:r>
              <a:rPr lang="en-US" sz="2400" dirty="0">
                <a:solidFill>
                  <a:srgbClr val="002060"/>
                </a:solidFill>
              </a:rPr>
              <a:t>	K = j - 3;</a:t>
            </a:r>
          </a:p>
          <a:p>
            <a:pPr marL="228600" indent="-228600" fontAlgn="auto">
              <a:lnSpc>
                <a:spcPct val="120000"/>
              </a:lnSpc>
              <a:spcBef>
                <a:spcPts val="600"/>
              </a:spcBef>
              <a:spcAft>
                <a:spcPts val="600"/>
              </a:spcAft>
              <a:buFont typeface="Wingdings" panose="05000000000000000000" pitchFamily="2" charset="2"/>
              <a:buChar char="§"/>
              <a:defRPr/>
            </a:pPr>
            <a:r>
              <a:rPr lang="en-US" sz="2800" dirty="0"/>
              <a:t>Following operations are not work out on pointers:</a:t>
            </a:r>
          </a:p>
          <a:p>
            <a:pPr marL="685800" lvl="1" indent="-182563" fontAlgn="auto">
              <a:lnSpc>
                <a:spcPct val="100000"/>
              </a:lnSpc>
              <a:spcBef>
                <a:spcPts val="600"/>
              </a:spcBef>
              <a:spcAft>
                <a:spcPts val="600"/>
              </a:spcAft>
              <a:buFont typeface="Arial" panose="020B0604020202020204" pitchFamily="34" charset="0"/>
              <a:buChar char="•"/>
              <a:defRPr/>
            </a:pPr>
            <a:r>
              <a:rPr lang="en-US" sz="2800" dirty="0"/>
              <a:t>Additions of 2 pointers</a:t>
            </a:r>
          </a:p>
          <a:p>
            <a:pPr marL="685800" lvl="1" indent="-182563" fontAlgn="auto">
              <a:lnSpc>
                <a:spcPct val="100000"/>
              </a:lnSpc>
              <a:spcBef>
                <a:spcPts val="600"/>
              </a:spcBef>
              <a:spcAft>
                <a:spcPts val="600"/>
              </a:spcAft>
              <a:buFont typeface="Arial" panose="020B0604020202020204" pitchFamily="34" charset="0"/>
              <a:buChar char="•"/>
              <a:defRPr/>
            </a:pPr>
            <a:r>
              <a:rPr lang="en-US" sz="2800" dirty="0"/>
              <a:t>Multiplying a pointer with a number</a:t>
            </a:r>
          </a:p>
          <a:p>
            <a:pPr marL="685800" lvl="1" indent="-182563" fontAlgn="auto">
              <a:lnSpc>
                <a:spcPct val="100000"/>
              </a:lnSpc>
              <a:spcBef>
                <a:spcPts val="600"/>
              </a:spcBef>
              <a:spcAft>
                <a:spcPts val="600"/>
              </a:spcAft>
              <a:buFont typeface="Arial" panose="020B0604020202020204" pitchFamily="34" charset="0"/>
              <a:buChar char="•"/>
              <a:defRPr/>
            </a:pPr>
            <a:r>
              <a:rPr lang="en-US" sz="2800" dirty="0"/>
              <a:t>Dividing a pointer with a number</a:t>
            </a:r>
          </a:p>
        </p:txBody>
      </p:sp>
      <p:sp>
        <p:nvSpPr>
          <p:cNvPr id="9" name="Title 1"/>
          <p:cNvSpPr txBox="1">
            <a:spLocks/>
          </p:cNvSpPr>
          <p:nvPr/>
        </p:nvSpPr>
        <p:spPr bwMode="auto">
          <a:xfrm>
            <a:off x="609600" y="227013"/>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US" dirty="0"/>
              <a:t>Pointer Arithmetic (Continue)</a:t>
            </a:r>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61</a:t>
            </a:fld>
            <a:endParaRPr lang="en-US"/>
          </a:p>
        </p:txBody>
      </p:sp>
    </p:spTree>
    <p:extLst>
      <p:ext uri="{BB962C8B-B14F-4D97-AF65-F5344CB8AC3E}">
        <p14:creationId xmlns:p14="http://schemas.microsoft.com/office/powerpoint/2010/main" val="11604770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304800" y="1524000"/>
            <a:ext cx="8229600" cy="3749675"/>
          </a:xfrm>
        </p:spPr>
        <p:txBody>
          <a:bodyPr/>
          <a:lstStyle/>
          <a:p>
            <a:pPr eaLnBrk="1" hangingPunct="1">
              <a:lnSpc>
                <a:spcPct val="150000"/>
              </a:lnSpc>
              <a:spcBef>
                <a:spcPts val="600"/>
              </a:spcBef>
              <a:spcAft>
                <a:spcPts val="600"/>
              </a:spcAft>
            </a:pPr>
            <a:r>
              <a:rPr lang="en-US" dirty="0"/>
              <a:t> </a:t>
            </a:r>
            <a:r>
              <a:rPr lang="en-US" sz="3200" dirty="0">
                <a:solidFill>
                  <a:schemeClr val="tx1"/>
                </a:solidFill>
              </a:rPr>
              <a:t>The two types of function </a:t>
            </a:r>
            <a:r>
              <a:rPr lang="en-US" sz="3200" dirty="0"/>
              <a:t>calls—</a:t>
            </a:r>
          </a:p>
          <a:p>
            <a:pPr lvl="1" eaLnBrk="1" hangingPunct="1">
              <a:spcBef>
                <a:spcPts val="600"/>
              </a:spcBef>
              <a:spcAft>
                <a:spcPts val="600"/>
              </a:spcAft>
            </a:pPr>
            <a:r>
              <a:rPr lang="en-US" b="1" dirty="0">
                <a:solidFill>
                  <a:srgbClr val="7030A0"/>
                </a:solidFill>
              </a:rPr>
              <a:t>Call by Value</a:t>
            </a:r>
            <a:r>
              <a:rPr lang="en-US" b="1" dirty="0">
                <a:solidFill>
                  <a:schemeClr val="tx1"/>
                </a:solidFill>
              </a:rPr>
              <a:t> </a:t>
            </a:r>
          </a:p>
          <a:p>
            <a:pPr lvl="1" eaLnBrk="1" hangingPunct="1">
              <a:spcBef>
                <a:spcPts val="600"/>
              </a:spcBef>
              <a:spcAft>
                <a:spcPts val="600"/>
              </a:spcAft>
            </a:pPr>
            <a:r>
              <a:rPr lang="en-US" b="1" dirty="0">
                <a:solidFill>
                  <a:srgbClr val="7030A0"/>
                </a:solidFill>
              </a:rPr>
              <a:t>Call by Reference. </a:t>
            </a:r>
          </a:p>
          <a:p>
            <a:pPr eaLnBrk="1" hangingPunct="1">
              <a:spcBef>
                <a:spcPts val="600"/>
              </a:spcBef>
              <a:spcAft>
                <a:spcPts val="600"/>
              </a:spcAft>
            </a:pPr>
            <a:r>
              <a:rPr lang="en-US" sz="3200" dirty="0">
                <a:solidFill>
                  <a:schemeClr val="tx1"/>
                </a:solidFill>
              </a:rPr>
              <a:t> Arguments can generally be passed to functions in one of the two ways: </a:t>
            </a:r>
          </a:p>
          <a:p>
            <a:pPr marL="914400" lvl="1" indent="-457200" eaLnBrk="1" hangingPunct="1">
              <a:spcBef>
                <a:spcPts val="600"/>
              </a:spcBef>
              <a:spcAft>
                <a:spcPts val="600"/>
              </a:spcAft>
            </a:pPr>
            <a:r>
              <a:rPr lang="en-US" sz="3200" dirty="0">
                <a:solidFill>
                  <a:schemeClr val="tx1"/>
                </a:solidFill>
              </a:rPr>
              <a:t>sending the values of the arguments </a:t>
            </a:r>
          </a:p>
          <a:p>
            <a:pPr marL="914400" lvl="1" indent="-457200" eaLnBrk="1" hangingPunct="1">
              <a:spcBef>
                <a:spcPts val="600"/>
              </a:spcBef>
              <a:spcAft>
                <a:spcPts val="600"/>
              </a:spcAft>
            </a:pPr>
            <a:r>
              <a:rPr lang="en-US" sz="3200" dirty="0">
                <a:solidFill>
                  <a:schemeClr val="tx1"/>
                </a:solidFill>
              </a:rPr>
              <a:t>sending the addresses of the arguments </a:t>
            </a:r>
            <a:r>
              <a:rPr lang="en-US" sz="2200" dirty="0">
                <a:solidFill>
                  <a:schemeClr val="tx1"/>
                </a:solidFill>
              </a:rPr>
              <a:t>	</a:t>
            </a:r>
            <a:r>
              <a:rPr lang="en-US" sz="1800" dirty="0"/>
              <a:t>	</a:t>
            </a:r>
          </a:p>
        </p:txBody>
      </p:sp>
      <p:sp>
        <p:nvSpPr>
          <p:cNvPr id="8" name="Title 1"/>
          <p:cNvSpPr txBox="1">
            <a:spLocks/>
          </p:cNvSpPr>
          <p:nvPr/>
        </p:nvSpPr>
        <p:spPr bwMode="auto">
          <a:xfrm>
            <a:off x="5334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US" dirty="0"/>
              <a:t>Function Call</a:t>
            </a:r>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62</a:t>
            </a:fld>
            <a:endParaRPr lang="en-US"/>
          </a:p>
        </p:txBody>
      </p:sp>
    </p:spTree>
    <p:extLst>
      <p:ext uri="{BB962C8B-B14F-4D97-AF65-F5344CB8AC3E}">
        <p14:creationId xmlns:p14="http://schemas.microsoft.com/office/powerpoint/2010/main" val="24163085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txBox="1">
            <a:spLocks/>
          </p:cNvSpPr>
          <p:nvPr/>
        </p:nvSpPr>
        <p:spPr>
          <a:xfrm>
            <a:off x="7425929" y="6459539"/>
            <a:ext cx="983456" cy="365125"/>
          </a:xfrm>
          <a:prstGeom prst="rect">
            <a:avLst/>
          </a:prstGeom>
        </p:spPr>
        <p:txBody>
          <a:bodyPr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2C179E7-6029-4477-A974-9AA3F53896EE}" type="slidenum">
              <a:rPr lang="en-US" smtClean="0"/>
              <a:pPr fontAlgn="auto">
                <a:spcBef>
                  <a:spcPts val="0"/>
                </a:spcBef>
                <a:spcAft>
                  <a:spcPts val="0"/>
                </a:spcAft>
                <a:defRPr/>
              </a:pPr>
              <a:t>63</a:t>
            </a:fld>
            <a:endParaRPr lang="en-US"/>
          </a:p>
        </p:txBody>
      </p:sp>
      <p:sp>
        <p:nvSpPr>
          <p:cNvPr id="28684" name="Rectangle 16"/>
          <p:cNvSpPr>
            <a:spLocks noChangeArrowheads="1"/>
          </p:cNvSpPr>
          <p:nvPr/>
        </p:nvSpPr>
        <p:spPr bwMode="auto">
          <a:xfrm>
            <a:off x="3515916" y="3006725"/>
            <a:ext cx="5214938"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spcAft>
                <a:spcPts val="600"/>
              </a:spcAft>
              <a:buFont typeface="Arial" pitchFamily="34" charset="0"/>
              <a:buChar char="•"/>
            </a:pPr>
            <a:r>
              <a:rPr lang="en-US" sz="2400" dirty="0">
                <a:solidFill>
                  <a:srgbClr val="000000"/>
                </a:solidFill>
                <a:latin typeface="Times New Roman" pitchFamily="18" charset="0"/>
              </a:rPr>
              <a:t>In this method the ‘</a:t>
            </a:r>
            <a:r>
              <a:rPr lang="en-US" sz="2400" dirty="0">
                <a:solidFill>
                  <a:srgbClr val="7030A0"/>
                </a:solidFill>
                <a:latin typeface="Times New Roman" pitchFamily="18" charset="0"/>
              </a:rPr>
              <a:t>value</a:t>
            </a:r>
            <a:r>
              <a:rPr lang="en-US" sz="2400" dirty="0">
                <a:solidFill>
                  <a:srgbClr val="000000"/>
                </a:solidFill>
                <a:latin typeface="Times New Roman" pitchFamily="18" charset="0"/>
              </a:rPr>
              <a:t>’ of each of the actual arguments in the calling function is copied into corresponding formal arguments of the called function. </a:t>
            </a:r>
          </a:p>
          <a:p>
            <a:pPr marL="285750" indent="-285750" algn="just">
              <a:spcAft>
                <a:spcPts val="600"/>
              </a:spcAft>
              <a:buFont typeface="Arial" pitchFamily="34" charset="0"/>
              <a:buChar char="•"/>
            </a:pPr>
            <a:r>
              <a:rPr lang="en-US" sz="2400" dirty="0">
                <a:solidFill>
                  <a:srgbClr val="000000"/>
                </a:solidFill>
                <a:latin typeface="Times New Roman" pitchFamily="18" charset="0"/>
              </a:rPr>
              <a:t>With this method the changes made to the formal arguments in the called function have no effect on the values of actual arguments in the calling function. </a:t>
            </a:r>
            <a:endParaRPr lang="en-US" sz="2400" dirty="0">
              <a:solidFill>
                <a:srgbClr val="000000"/>
              </a:solidFill>
              <a:latin typeface="Calibri" pitchFamily="34" charset="0"/>
            </a:endParaRPr>
          </a:p>
        </p:txBody>
      </p:sp>
      <p:sp>
        <p:nvSpPr>
          <p:cNvPr id="18" name="Rectangle 17"/>
          <p:cNvSpPr/>
          <p:nvPr/>
        </p:nvSpPr>
        <p:spPr>
          <a:xfrm>
            <a:off x="76201" y="1600200"/>
            <a:ext cx="3276600" cy="517207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506391" y="2895600"/>
            <a:ext cx="5409009" cy="38766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itle 1"/>
          <p:cNvSpPr txBox="1">
            <a:spLocks/>
          </p:cNvSpPr>
          <p:nvPr/>
        </p:nvSpPr>
        <p:spPr bwMode="auto">
          <a:xfrm>
            <a:off x="572905" y="3048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US" dirty="0"/>
              <a:t>Call by Value Example</a:t>
            </a:r>
          </a:p>
        </p:txBody>
      </p:sp>
      <p:sp>
        <p:nvSpPr>
          <p:cNvPr id="11" name="Rectangle 16"/>
          <p:cNvSpPr>
            <a:spLocks noChangeArrowheads="1"/>
          </p:cNvSpPr>
          <p:nvPr/>
        </p:nvSpPr>
        <p:spPr bwMode="auto">
          <a:xfrm>
            <a:off x="152400" y="1524000"/>
            <a:ext cx="4800600"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600"/>
              </a:spcAft>
            </a:pPr>
            <a:r>
              <a:rPr lang="en-US" sz="2000" dirty="0">
                <a:latin typeface="Times New Roman" pitchFamily="18" charset="0"/>
              </a:rPr>
              <a:t>main()</a:t>
            </a:r>
          </a:p>
          <a:p>
            <a:pPr algn="just">
              <a:spcAft>
                <a:spcPts val="600"/>
              </a:spcAft>
            </a:pPr>
            <a:r>
              <a:rPr lang="en-US" sz="2000" i="1" dirty="0">
                <a:latin typeface="Times New Roman" pitchFamily="18" charset="0"/>
              </a:rPr>
              <a:t>{</a:t>
            </a:r>
          </a:p>
          <a:p>
            <a:pPr algn="just">
              <a:spcAft>
                <a:spcPts val="600"/>
              </a:spcAft>
            </a:pPr>
            <a:r>
              <a:rPr lang="en-US" sz="2000" i="1" dirty="0" err="1">
                <a:latin typeface="Times New Roman" pitchFamily="18" charset="0"/>
              </a:rPr>
              <a:t>int</a:t>
            </a:r>
            <a:r>
              <a:rPr lang="en-US" sz="2000" i="1" dirty="0">
                <a:latin typeface="Times New Roman" pitchFamily="18" charset="0"/>
              </a:rPr>
              <a:t> a = 10, b=20;</a:t>
            </a:r>
          </a:p>
          <a:p>
            <a:pPr algn="just">
              <a:spcAft>
                <a:spcPts val="600"/>
              </a:spcAft>
            </a:pPr>
            <a:r>
              <a:rPr lang="en-US" sz="2000" b="1" i="1" dirty="0" err="1">
                <a:latin typeface="Times New Roman" pitchFamily="18" charset="0"/>
              </a:rPr>
              <a:t>swapv</a:t>
            </a:r>
            <a:r>
              <a:rPr lang="en-US" sz="2000" i="1" dirty="0">
                <a:latin typeface="Times New Roman" pitchFamily="18" charset="0"/>
              </a:rPr>
              <a:t>(</a:t>
            </a:r>
            <a:r>
              <a:rPr lang="en-US" sz="2000" i="1" dirty="0" err="1">
                <a:latin typeface="Times New Roman" pitchFamily="18" charset="0"/>
              </a:rPr>
              <a:t>a,b</a:t>
            </a:r>
            <a:r>
              <a:rPr lang="en-US" sz="2000" i="1" dirty="0">
                <a:latin typeface="Times New Roman" pitchFamily="18" charset="0"/>
              </a:rPr>
              <a:t>);</a:t>
            </a:r>
          </a:p>
          <a:p>
            <a:pPr algn="just">
              <a:spcAft>
                <a:spcPts val="600"/>
              </a:spcAft>
            </a:pPr>
            <a:r>
              <a:rPr lang="en-US" sz="2000" i="1" dirty="0" err="1">
                <a:latin typeface="Times New Roman" pitchFamily="18" charset="0"/>
              </a:rPr>
              <a:t>printf</a:t>
            </a:r>
            <a:r>
              <a:rPr lang="en-US" sz="2000" i="1" dirty="0">
                <a:latin typeface="Times New Roman" pitchFamily="18" charset="0"/>
              </a:rPr>
              <a:t>(</a:t>
            </a:r>
            <a:r>
              <a:rPr lang="en-US" i="1" dirty="0">
                <a:latin typeface="Times New Roman" pitchFamily="18" charset="0"/>
              </a:rPr>
              <a:t>“\n a = %d b= %d”, </a:t>
            </a:r>
            <a:r>
              <a:rPr lang="en-US" i="1" dirty="0" err="1">
                <a:latin typeface="Times New Roman" pitchFamily="18" charset="0"/>
              </a:rPr>
              <a:t>a,b</a:t>
            </a:r>
            <a:r>
              <a:rPr lang="en-US" sz="2000" i="1" dirty="0">
                <a:latin typeface="Times New Roman" pitchFamily="18" charset="0"/>
              </a:rPr>
              <a:t>);</a:t>
            </a:r>
          </a:p>
          <a:p>
            <a:pPr algn="just">
              <a:spcAft>
                <a:spcPts val="600"/>
              </a:spcAft>
            </a:pPr>
            <a:r>
              <a:rPr lang="en-US" sz="2000" i="1" dirty="0">
                <a:latin typeface="Times New Roman" pitchFamily="18" charset="0"/>
              </a:rPr>
              <a:t>}</a:t>
            </a:r>
          </a:p>
          <a:p>
            <a:pPr algn="just">
              <a:spcAft>
                <a:spcPts val="600"/>
              </a:spcAft>
            </a:pPr>
            <a:r>
              <a:rPr lang="en-US" sz="2000" b="1" dirty="0" err="1">
                <a:latin typeface="Times New Roman" pitchFamily="18" charset="0"/>
              </a:rPr>
              <a:t>swapv</a:t>
            </a:r>
            <a:r>
              <a:rPr lang="en-US" sz="2000" b="1" dirty="0">
                <a:latin typeface="Times New Roman" pitchFamily="18" charset="0"/>
              </a:rPr>
              <a:t> (</a:t>
            </a:r>
            <a:r>
              <a:rPr lang="en-US" sz="2000" b="1" dirty="0" err="1">
                <a:latin typeface="Times New Roman" pitchFamily="18" charset="0"/>
              </a:rPr>
              <a:t>int</a:t>
            </a:r>
            <a:r>
              <a:rPr lang="en-US" sz="2000" b="1" dirty="0">
                <a:latin typeface="Times New Roman" pitchFamily="18" charset="0"/>
              </a:rPr>
              <a:t> x, </a:t>
            </a:r>
            <a:r>
              <a:rPr lang="en-US" sz="2000" b="1" dirty="0" err="1">
                <a:latin typeface="Times New Roman" pitchFamily="18" charset="0"/>
              </a:rPr>
              <a:t>int</a:t>
            </a:r>
            <a:r>
              <a:rPr lang="en-US" sz="2000" b="1" dirty="0">
                <a:latin typeface="Times New Roman" pitchFamily="18" charset="0"/>
              </a:rPr>
              <a:t> y)</a:t>
            </a:r>
          </a:p>
          <a:p>
            <a:pPr algn="just">
              <a:spcAft>
                <a:spcPts val="600"/>
              </a:spcAft>
            </a:pPr>
            <a:r>
              <a:rPr lang="en-US" sz="2000" i="1" dirty="0">
                <a:latin typeface="Times New Roman" pitchFamily="18" charset="0"/>
              </a:rPr>
              <a:t>{</a:t>
            </a:r>
          </a:p>
          <a:p>
            <a:pPr algn="just">
              <a:spcAft>
                <a:spcPts val="600"/>
              </a:spcAft>
            </a:pPr>
            <a:r>
              <a:rPr lang="en-US" sz="2000" i="1" dirty="0" err="1">
                <a:latin typeface="Times New Roman" pitchFamily="18" charset="0"/>
              </a:rPr>
              <a:t>int</a:t>
            </a:r>
            <a:r>
              <a:rPr lang="en-US" sz="2000" i="1" dirty="0">
                <a:latin typeface="Times New Roman" pitchFamily="18" charset="0"/>
              </a:rPr>
              <a:t> t;</a:t>
            </a:r>
          </a:p>
          <a:p>
            <a:pPr algn="just">
              <a:spcAft>
                <a:spcPts val="600"/>
              </a:spcAft>
            </a:pPr>
            <a:r>
              <a:rPr lang="en-US" sz="2000" i="1" dirty="0">
                <a:latin typeface="Times New Roman" pitchFamily="18" charset="0"/>
              </a:rPr>
              <a:t>t = x;</a:t>
            </a:r>
          </a:p>
          <a:p>
            <a:pPr algn="just">
              <a:spcAft>
                <a:spcPts val="600"/>
              </a:spcAft>
            </a:pPr>
            <a:r>
              <a:rPr lang="en-US" sz="2000" i="1" dirty="0">
                <a:latin typeface="Times New Roman" pitchFamily="18" charset="0"/>
              </a:rPr>
              <a:t>x = y;</a:t>
            </a:r>
          </a:p>
          <a:p>
            <a:pPr algn="just">
              <a:spcAft>
                <a:spcPts val="600"/>
              </a:spcAft>
            </a:pPr>
            <a:r>
              <a:rPr lang="en-US" sz="2000" i="1" dirty="0">
                <a:latin typeface="Times New Roman" pitchFamily="18" charset="0"/>
              </a:rPr>
              <a:t>y = t;</a:t>
            </a:r>
          </a:p>
          <a:p>
            <a:pPr algn="just">
              <a:spcAft>
                <a:spcPts val="600"/>
              </a:spcAft>
            </a:pPr>
            <a:r>
              <a:rPr lang="en-US" sz="2000" i="1" dirty="0" err="1">
                <a:latin typeface="Times New Roman" pitchFamily="18" charset="0"/>
              </a:rPr>
              <a:t>printf</a:t>
            </a:r>
            <a:r>
              <a:rPr lang="en-US" sz="2000" i="1" dirty="0">
                <a:latin typeface="Times New Roman" pitchFamily="18" charset="0"/>
              </a:rPr>
              <a:t>(</a:t>
            </a:r>
            <a:r>
              <a:rPr lang="en-US" i="1" dirty="0">
                <a:latin typeface="Times New Roman" pitchFamily="18" charset="0"/>
              </a:rPr>
              <a:t>“\n x = %d y = %d”, </a:t>
            </a:r>
            <a:r>
              <a:rPr lang="en-US" i="1" dirty="0" err="1">
                <a:latin typeface="Times New Roman" pitchFamily="18" charset="0"/>
              </a:rPr>
              <a:t>x,y</a:t>
            </a:r>
            <a:r>
              <a:rPr lang="en-US" sz="2000" i="1" dirty="0">
                <a:latin typeface="Times New Roman" pitchFamily="18" charset="0"/>
              </a:rPr>
              <a:t>);</a:t>
            </a:r>
          </a:p>
          <a:p>
            <a:pPr algn="just">
              <a:spcAft>
                <a:spcPts val="600"/>
              </a:spcAft>
            </a:pPr>
            <a:r>
              <a:rPr lang="en-US" sz="2000" i="1" dirty="0">
                <a:latin typeface="Times New Roman" pitchFamily="18" charset="0"/>
              </a:rPr>
              <a:t>}</a:t>
            </a:r>
            <a:endParaRPr lang="en-US" sz="2000" i="1" dirty="0">
              <a:latin typeface="Calibri" pitchFamily="34" charset="0"/>
            </a:endParaRPr>
          </a:p>
        </p:txBody>
      </p:sp>
      <p:sp>
        <p:nvSpPr>
          <p:cNvPr id="13" name="Rectangle 16"/>
          <p:cNvSpPr>
            <a:spLocks noChangeArrowheads="1"/>
          </p:cNvSpPr>
          <p:nvPr/>
        </p:nvSpPr>
        <p:spPr bwMode="auto">
          <a:xfrm>
            <a:off x="3700462" y="1600200"/>
            <a:ext cx="251043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600"/>
              </a:spcAft>
            </a:pPr>
            <a:r>
              <a:rPr lang="en-US" sz="2000" b="1" dirty="0">
                <a:solidFill>
                  <a:srgbClr val="000000"/>
                </a:solidFill>
                <a:latin typeface="Times New Roman" pitchFamily="18" charset="0"/>
              </a:rPr>
              <a:t>OUTPUT:</a:t>
            </a:r>
          </a:p>
          <a:p>
            <a:pPr algn="just">
              <a:spcAft>
                <a:spcPts val="600"/>
              </a:spcAft>
            </a:pPr>
            <a:r>
              <a:rPr lang="en-US" sz="2000" dirty="0">
                <a:solidFill>
                  <a:srgbClr val="000000"/>
                </a:solidFill>
                <a:latin typeface="Times New Roman" pitchFamily="18" charset="0"/>
              </a:rPr>
              <a:t>x = 20   y = 10</a:t>
            </a:r>
          </a:p>
          <a:p>
            <a:pPr algn="just">
              <a:spcAft>
                <a:spcPts val="600"/>
              </a:spcAft>
            </a:pPr>
            <a:r>
              <a:rPr lang="en-US" sz="2000" dirty="0">
                <a:solidFill>
                  <a:srgbClr val="000000"/>
                </a:solidFill>
                <a:latin typeface="Times New Roman" pitchFamily="18" charset="0"/>
              </a:rPr>
              <a:t>a = 10   b = 20</a:t>
            </a:r>
            <a:endParaRPr lang="en-US" sz="2000" dirty="0">
              <a:solidFill>
                <a:srgbClr val="000000"/>
              </a:solidFill>
              <a:latin typeface="Calibri" pitchFamily="34" charset="0"/>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63</a:t>
            </a:fld>
            <a:endParaRPr lang="en-US"/>
          </a:p>
        </p:txBody>
      </p:sp>
    </p:spTree>
    <p:extLst>
      <p:ext uri="{BB962C8B-B14F-4D97-AF65-F5344CB8AC3E}">
        <p14:creationId xmlns:p14="http://schemas.microsoft.com/office/powerpoint/2010/main" val="37292000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txBox="1">
            <a:spLocks/>
          </p:cNvSpPr>
          <p:nvPr/>
        </p:nvSpPr>
        <p:spPr>
          <a:xfrm>
            <a:off x="7425929" y="6459539"/>
            <a:ext cx="983456" cy="365125"/>
          </a:xfrm>
          <a:prstGeom prst="rect">
            <a:avLst/>
          </a:prstGeom>
        </p:spPr>
        <p:txBody>
          <a:bodyPr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73EF86BC-A54A-4D81-8DA7-A794ED866981}" type="slidenum">
              <a:rPr lang="en-US" smtClean="0"/>
              <a:pPr fontAlgn="auto">
                <a:spcBef>
                  <a:spcPts val="0"/>
                </a:spcBef>
                <a:spcAft>
                  <a:spcPts val="0"/>
                </a:spcAft>
                <a:defRPr/>
              </a:pPr>
              <a:t>64</a:t>
            </a:fld>
            <a:endParaRPr lang="en-US"/>
          </a:p>
        </p:txBody>
      </p:sp>
      <p:sp>
        <p:nvSpPr>
          <p:cNvPr id="29706" name="Rectangle 16"/>
          <p:cNvSpPr>
            <a:spLocks noChangeArrowheads="1"/>
          </p:cNvSpPr>
          <p:nvPr/>
        </p:nvSpPr>
        <p:spPr bwMode="auto">
          <a:xfrm>
            <a:off x="4013063" y="2974539"/>
            <a:ext cx="4939904" cy="380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lnSpc>
                <a:spcPct val="150000"/>
              </a:lnSpc>
              <a:spcAft>
                <a:spcPts val="600"/>
              </a:spcAft>
              <a:buFont typeface="Arial" pitchFamily="34" charset="0"/>
              <a:buChar char="•"/>
            </a:pPr>
            <a:r>
              <a:rPr lang="en-US" sz="2000" dirty="0">
                <a:solidFill>
                  <a:srgbClr val="000000"/>
                </a:solidFill>
                <a:latin typeface="Times New Roman" pitchFamily="18" charset="0"/>
              </a:rPr>
              <a:t>In this method (call by reference) the addresses of actual arguments in the calling function are copied into formal arguments of the called function. </a:t>
            </a:r>
          </a:p>
          <a:p>
            <a:pPr marL="285750" indent="-285750" algn="just">
              <a:lnSpc>
                <a:spcPct val="150000"/>
              </a:lnSpc>
              <a:spcAft>
                <a:spcPts val="600"/>
              </a:spcAft>
              <a:buFont typeface="Arial" pitchFamily="34" charset="0"/>
              <a:buChar char="•"/>
            </a:pPr>
            <a:r>
              <a:rPr lang="en-US" sz="2000" dirty="0">
                <a:solidFill>
                  <a:srgbClr val="000000"/>
                </a:solidFill>
                <a:latin typeface="Times New Roman" pitchFamily="18" charset="0"/>
              </a:rPr>
              <a:t>This means that using these addresses we would have an access to the actual arguments and hence we would be able to manipulate them </a:t>
            </a:r>
          </a:p>
        </p:txBody>
      </p:sp>
      <p:sp>
        <p:nvSpPr>
          <p:cNvPr id="18" name="Rectangle 17"/>
          <p:cNvSpPr/>
          <p:nvPr/>
        </p:nvSpPr>
        <p:spPr>
          <a:xfrm>
            <a:off x="82154" y="1490662"/>
            <a:ext cx="3725953" cy="533400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4001690" y="2974538"/>
            <a:ext cx="5066110" cy="385012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itle 1"/>
          <p:cNvSpPr txBox="1">
            <a:spLocks/>
          </p:cNvSpPr>
          <p:nvPr/>
        </p:nvSpPr>
        <p:spPr bwMode="auto">
          <a:xfrm>
            <a:off x="5334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US" dirty="0"/>
              <a:t>Call by Reference Example</a:t>
            </a:r>
          </a:p>
        </p:txBody>
      </p:sp>
      <p:sp>
        <p:nvSpPr>
          <p:cNvPr id="10" name="Rectangle 16"/>
          <p:cNvSpPr>
            <a:spLocks noChangeArrowheads="1"/>
          </p:cNvSpPr>
          <p:nvPr/>
        </p:nvSpPr>
        <p:spPr bwMode="auto">
          <a:xfrm>
            <a:off x="152400" y="1525487"/>
            <a:ext cx="4800600"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600"/>
              </a:spcAft>
            </a:pPr>
            <a:r>
              <a:rPr lang="en-US" sz="2000" dirty="0">
                <a:solidFill>
                  <a:srgbClr val="000000"/>
                </a:solidFill>
                <a:latin typeface="Times New Roman" pitchFamily="18" charset="0"/>
              </a:rPr>
              <a:t>main()</a:t>
            </a:r>
          </a:p>
          <a:p>
            <a:pPr algn="just">
              <a:spcAft>
                <a:spcPts val="600"/>
              </a:spcAft>
            </a:pPr>
            <a:r>
              <a:rPr lang="en-US" sz="2000" i="1" dirty="0">
                <a:solidFill>
                  <a:srgbClr val="000000"/>
                </a:solidFill>
                <a:latin typeface="Times New Roman" pitchFamily="18" charset="0"/>
              </a:rPr>
              <a:t>{</a:t>
            </a:r>
          </a:p>
          <a:p>
            <a:pPr algn="just">
              <a:spcAft>
                <a:spcPts val="600"/>
              </a:spcAft>
            </a:pPr>
            <a:r>
              <a:rPr lang="en-US" sz="2000" i="1" dirty="0" err="1">
                <a:solidFill>
                  <a:srgbClr val="000000"/>
                </a:solidFill>
                <a:latin typeface="Times New Roman" pitchFamily="18" charset="0"/>
              </a:rPr>
              <a:t>int</a:t>
            </a:r>
            <a:r>
              <a:rPr lang="en-US" sz="2000" i="1" dirty="0">
                <a:solidFill>
                  <a:srgbClr val="000000"/>
                </a:solidFill>
                <a:latin typeface="Times New Roman" pitchFamily="18" charset="0"/>
              </a:rPr>
              <a:t> a = 10, b=20;</a:t>
            </a:r>
          </a:p>
          <a:p>
            <a:pPr algn="just">
              <a:spcAft>
                <a:spcPts val="600"/>
              </a:spcAft>
            </a:pPr>
            <a:r>
              <a:rPr lang="en-US" sz="2000" b="1" i="1" dirty="0" err="1">
                <a:solidFill>
                  <a:srgbClr val="000000"/>
                </a:solidFill>
                <a:latin typeface="Times New Roman" pitchFamily="18" charset="0"/>
              </a:rPr>
              <a:t>swapr</a:t>
            </a:r>
            <a:r>
              <a:rPr lang="en-US" sz="2000" i="1" dirty="0">
                <a:solidFill>
                  <a:srgbClr val="000000"/>
                </a:solidFill>
                <a:latin typeface="Times New Roman" pitchFamily="18" charset="0"/>
              </a:rPr>
              <a:t>(&amp;</a:t>
            </a:r>
            <a:r>
              <a:rPr lang="en-US" sz="2000" i="1" dirty="0" err="1">
                <a:solidFill>
                  <a:srgbClr val="000000"/>
                </a:solidFill>
                <a:latin typeface="Times New Roman" pitchFamily="18" charset="0"/>
              </a:rPr>
              <a:t>a,&amp;b</a:t>
            </a:r>
            <a:r>
              <a:rPr lang="en-US" sz="2000" i="1" dirty="0">
                <a:solidFill>
                  <a:srgbClr val="000000"/>
                </a:solidFill>
                <a:latin typeface="Times New Roman" pitchFamily="18" charset="0"/>
              </a:rPr>
              <a:t>);</a:t>
            </a:r>
          </a:p>
          <a:p>
            <a:pPr algn="just">
              <a:spcAft>
                <a:spcPts val="600"/>
              </a:spcAft>
            </a:pPr>
            <a:r>
              <a:rPr lang="en-US" sz="2000" i="1" dirty="0" err="1">
                <a:solidFill>
                  <a:srgbClr val="000000"/>
                </a:solidFill>
                <a:latin typeface="Times New Roman" pitchFamily="18" charset="0"/>
              </a:rPr>
              <a:t>printf</a:t>
            </a:r>
            <a:r>
              <a:rPr lang="en-US" sz="2000" i="1" dirty="0">
                <a:solidFill>
                  <a:srgbClr val="000000"/>
                </a:solidFill>
                <a:latin typeface="Times New Roman" pitchFamily="18" charset="0"/>
              </a:rPr>
              <a:t>(</a:t>
            </a:r>
            <a:r>
              <a:rPr lang="en-US" i="1" dirty="0">
                <a:solidFill>
                  <a:srgbClr val="000000"/>
                </a:solidFill>
                <a:latin typeface="Times New Roman" pitchFamily="18" charset="0"/>
              </a:rPr>
              <a:t>“\n a = %d b= %d”, </a:t>
            </a:r>
            <a:r>
              <a:rPr lang="en-US" i="1" dirty="0" err="1">
                <a:solidFill>
                  <a:srgbClr val="000000"/>
                </a:solidFill>
                <a:latin typeface="Times New Roman" pitchFamily="18" charset="0"/>
              </a:rPr>
              <a:t>a,b</a:t>
            </a:r>
            <a:r>
              <a:rPr lang="en-US" sz="2000" i="1" dirty="0">
                <a:solidFill>
                  <a:srgbClr val="000000"/>
                </a:solidFill>
                <a:latin typeface="Times New Roman" pitchFamily="18" charset="0"/>
              </a:rPr>
              <a:t>);</a:t>
            </a:r>
          </a:p>
          <a:p>
            <a:pPr algn="just">
              <a:spcAft>
                <a:spcPts val="600"/>
              </a:spcAft>
            </a:pPr>
            <a:r>
              <a:rPr lang="en-US" sz="2000" i="1" dirty="0">
                <a:solidFill>
                  <a:srgbClr val="000000"/>
                </a:solidFill>
                <a:latin typeface="Times New Roman" pitchFamily="18" charset="0"/>
              </a:rPr>
              <a:t>}</a:t>
            </a:r>
          </a:p>
          <a:p>
            <a:pPr algn="just">
              <a:spcAft>
                <a:spcPts val="600"/>
              </a:spcAft>
            </a:pPr>
            <a:r>
              <a:rPr lang="en-US" sz="2000" b="1" dirty="0" err="1">
                <a:solidFill>
                  <a:srgbClr val="000000"/>
                </a:solidFill>
                <a:latin typeface="Times New Roman" pitchFamily="18" charset="0"/>
              </a:rPr>
              <a:t>swapr</a:t>
            </a:r>
            <a:r>
              <a:rPr lang="en-US" sz="2000" b="1" dirty="0">
                <a:solidFill>
                  <a:srgbClr val="000000"/>
                </a:solidFill>
                <a:latin typeface="Times New Roman" pitchFamily="18" charset="0"/>
              </a:rPr>
              <a:t> (</a:t>
            </a:r>
            <a:r>
              <a:rPr lang="en-US" sz="2000" b="1" dirty="0" err="1">
                <a:solidFill>
                  <a:srgbClr val="000000"/>
                </a:solidFill>
                <a:latin typeface="Times New Roman" pitchFamily="18" charset="0"/>
              </a:rPr>
              <a:t>int</a:t>
            </a:r>
            <a:r>
              <a:rPr lang="en-US" sz="2000" b="1" dirty="0">
                <a:solidFill>
                  <a:srgbClr val="000000"/>
                </a:solidFill>
                <a:latin typeface="Times New Roman" pitchFamily="18" charset="0"/>
              </a:rPr>
              <a:t> *x, </a:t>
            </a:r>
            <a:r>
              <a:rPr lang="en-US" sz="2000" b="1" dirty="0" err="1">
                <a:solidFill>
                  <a:srgbClr val="000000"/>
                </a:solidFill>
                <a:latin typeface="Times New Roman" pitchFamily="18" charset="0"/>
              </a:rPr>
              <a:t>int</a:t>
            </a:r>
            <a:r>
              <a:rPr lang="en-US" sz="2000" b="1" dirty="0">
                <a:solidFill>
                  <a:srgbClr val="000000"/>
                </a:solidFill>
                <a:latin typeface="Times New Roman" pitchFamily="18" charset="0"/>
              </a:rPr>
              <a:t> *y)</a:t>
            </a:r>
          </a:p>
          <a:p>
            <a:pPr algn="just">
              <a:spcAft>
                <a:spcPts val="600"/>
              </a:spcAft>
            </a:pPr>
            <a:r>
              <a:rPr lang="en-US" sz="2000" i="1" dirty="0">
                <a:solidFill>
                  <a:srgbClr val="000000"/>
                </a:solidFill>
                <a:latin typeface="Times New Roman" pitchFamily="18" charset="0"/>
              </a:rPr>
              <a:t>{</a:t>
            </a:r>
          </a:p>
          <a:p>
            <a:pPr algn="just">
              <a:spcAft>
                <a:spcPts val="600"/>
              </a:spcAft>
            </a:pPr>
            <a:r>
              <a:rPr lang="en-US" sz="2000" i="1" dirty="0" err="1">
                <a:solidFill>
                  <a:srgbClr val="000000"/>
                </a:solidFill>
                <a:latin typeface="Times New Roman" pitchFamily="18" charset="0"/>
              </a:rPr>
              <a:t>int</a:t>
            </a:r>
            <a:r>
              <a:rPr lang="en-US" sz="2000" i="1" dirty="0">
                <a:solidFill>
                  <a:srgbClr val="000000"/>
                </a:solidFill>
                <a:latin typeface="Times New Roman" pitchFamily="18" charset="0"/>
              </a:rPr>
              <a:t> t;</a:t>
            </a:r>
          </a:p>
          <a:p>
            <a:pPr algn="just">
              <a:spcAft>
                <a:spcPts val="600"/>
              </a:spcAft>
            </a:pPr>
            <a:r>
              <a:rPr lang="en-US" sz="2000" i="1" dirty="0">
                <a:solidFill>
                  <a:srgbClr val="000000"/>
                </a:solidFill>
                <a:latin typeface="Times New Roman" pitchFamily="18" charset="0"/>
              </a:rPr>
              <a:t>t = *x;</a:t>
            </a:r>
          </a:p>
          <a:p>
            <a:pPr algn="just">
              <a:spcAft>
                <a:spcPts val="600"/>
              </a:spcAft>
            </a:pPr>
            <a:r>
              <a:rPr lang="en-US" sz="2000" i="1" dirty="0">
                <a:solidFill>
                  <a:srgbClr val="000000"/>
                </a:solidFill>
                <a:latin typeface="Times New Roman" pitchFamily="18" charset="0"/>
              </a:rPr>
              <a:t>*x = *y;</a:t>
            </a:r>
          </a:p>
          <a:p>
            <a:pPr algn="just">
              <a:spcAft>
                <a:spcPts val="600"/>
              </a:spcAft>
            </a:pPr>
            <a:r>
              <a:rPr lang="en-US" sz="2000" i="1" dirty="0">
                <a:solidFill>
                  <a:srgbClr val="000000"/>
                </a:solidFill>
                <a:latin typeface="Times New Roman" pitchFamily="18" charset="0"/>
              </a:rPr>
              <a:t>*y = t;</a:t>
            </a:r>
          </a:p>
          <a:p>
            <a:pPr algn="just">
              <a:spcAft>
                <a:spcPts val="600"/>
              </a:spcAft>
            </a:pPr>
            <a:r>
              <a:rPr lang="en-US" sz="2000" i="1" dirty="0" err="1">
                <a:solidFill>
                  <a:srgbClr val="000000"/>
                </a:solidFill>
                <a:latin typeface="Times New Roman" pitchFamily="18" charset="0"/>
              </a:rPr>
              <a:t>printf</a:t>
            </a:r>
            <a:r>
              <a:rPr lang="en-US" sz="2000" i="1" dirty="0">
                <a:solidFill>
                  <a:srgbClr val="000000"/>
                </a:solidFill>
                <a:latin typeface="Times New Roman" pitchFamily="18" charset="0"/>
              </a:rPr>
              <a:t>(</a:t>
            </a:r>
            <a:r>
              <a:rPr lang="en-US" i="1" dirty="0">
                <a:solidFill>
                  <a:srgbClr val="000000"/>
                </a:solidFill>
                <a:latin typeface="Times New Roman" pitchFamily="18" charset="0"/>
              </a:rPr>
              <a:t>“\n x = %d y = %d”, *x,*y</a:t>
            </a:r>
            <a:r>
              <a:rPr lang="en-US" sz="2000" i="1" dirty="0">
                <a:solidFill>
                  <a:srgbClr val="000000"/>
                </a:solidFill>
                <a:latin typeface="Times New Roman" pitchFamily="18" charset="0"/>
              </a:rPr>
              <a:t>);</a:t>
            </a:r>
          </a:p>
          <a:p>
            <a:pPr algn="just">
              <a:spcAft>
                <a:spcPts val="600"/>
              </a:spcAft>
            </a:pPr>
            <a:r>
              <a:rPr lang="en-US" sz="2000" i="1" dirty="0">
                <a:solidFill>
                  <a:srgbClr val="000000"/>
                </a:solidFill>
                <a:latin typeface="Times New Roman" pitchFamily="18" charset="0"/>
              </a:rPr>
              <a:t>}</a:t>
            </a:r>
            <a:endParaRPr lang="en-US" sz="2000" i="1" dirty="0">
              <a:solidFill>
                <a:srgbClr val="000000"/>
              </a:solidFill>
              <a:latin typeface="Calibri" pitchFamily="34" charset="0"/>
            </a:endParaRPr>
          </a:p>
        </p:txBody>
      </p:sp>
      <p:sp>
        <p:nvSpPr>
          <p:cNvPr id="11" name="Rectangle 16"/>
          <p:cNvSpPr>
            <a:spLocks noChangeArrowheads="1"/>
          </p:cNvSpPr>
          <p:nvPr/>
        </p:nvSpPr>
        <p:spPr bwMode="auto">
          <a:xfrm>
            <a:off x="4024312" y="1600200"/>
            <a:ext cx="251043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600"/>
              </a:spcAft>
            </a:pPr>
            <a:r>
              <a:rPr lang="en-US" sz="2000" b="1" dirty="0">
                <a:solidFill>
                  <a:srgbClr val="000000"/>
                </a:solidFill>
                <a:latin typeface="Times New Roman" pitchFamily="18" charset="0"/>
              </a:rPr>
              <a:t>OUTPUT:</a:t>
            </a:r>
          </a:p>
          <a:p>
            <a:pPr algn="just">
              <a:spcAft>
                <a:spcPts val="600"/>
              </a:spcAft>
            </a:pPr>
            <a:r>
              <a:rPr lang="en-US" sz="2000" dirty="0">
                <a:solidFill>
                  <a:srgbClr val="000000"/>
                </a:solidFill>
                <a:latin typeface="Times New Roman" pitchFamily="18" charset="0"/>
              </a:rPr>
              <a:t>x = 20   y = 10</a:t>
            </a:r>
          </a:p>
          <a:p>
            <a:pPr algn="just">
              <a:spcAft>
                <a:spcPts val="600"/>
              </a:spcAft>
            </a:pPr>
            <a:r>
              <a:rPr lang="en-US" sz="2000" dirty="0">
                <a:solidFill>
                  <a:srgbClr val="000000"/>
                </a:solidFill>
                <a:latin typeface="Times New Roman" pitchFamily="18" charset="0"/>
              </a:rPr>
              <a:t>a = 20   b = 10</a:t>
            </a:r>
            <a:endParaRPr lang="en-US" sz="2000" dirty="0">
              <a:solidFill>
                <a:srgbClr val="000000"/>
              </a:solidFill>
              <a:latin typeface="Calibri"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64</a:t>
            </a:fld>
            <a:endParaRPr lang="en-US"/>
          </a:p>
        </p:txBody>
      </p:sp>
    </p:spTree>
    <p:extLst>
      <p:ext uri="{BB962C8B-B14F-4D97-AF65-F5344CB8AC3E}">
        <p14:creationId xmlns:p14="http://schemas.microsoft.com/office/powerpoint/2010/main" val="118766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 y="228600"/>
            <a:ext cx="7315200" cy="990600"/>
          </a:xfrm>
        </p:spPr>
        <p:txBody>
          <a:bodyPr/>
          <a:lstStyle/>
          <a:p>
            <a:pPr algn="ctr" eaLnBrk="1" hangingPunct="1"/>
            <a:r>
              <a:rPr lang="en-IE" dirty="0"/>
              <a:t>Dynamic Memory Allocation</a:t>
            </a:r>
            <a:endParaRPr lang="en-GB" dirty="0"/>
          </a:p>
        </p:txBody>
      </p:sp>
      <p:sp>
        <p:nvSpPr>
          <p:cNvPr id="4099" name="Rectangle 3"/>
          <p:cNvSpPr>
            <a:spLocks noGrp="1" noChangeArrowheads="1"/>
          </p:cNvSpPr>
          <p:nvPr>
            <p:ph type="body" idx="1"/>
          </p:nvPr>
        </p:nvSpPr>
        <p:spPr>
          <a:xfrm>
            <a:off x="381000" y="1676400"/>
            <a:ext cx="8382000" cy="4648200"/>
          </a:xfrm>
        </p:spPr>
        <p:txBody>
          <a:bodyPr/>
          <a:lstStyle/>
          <a:p>
            <a:pPr eaLnBrk="1" hangingPunct="1"/>
            <a:r>
              <a:rPr lang="en-GB" sz="2800" dirty="0"/>
              <a:t>Dynamic memory allocation</a:t>
            </a:r>
            <a:r>
              <a:rPr lang="en-IE" sz="2800" dirty="0"/>
              <a:t> is used to </a:t>
            </a:r>
            <a:r>
              <a:rPr lang="en-GB" sz="2800" dirty="0"/>
              <a:t>obtain and release memory during program execution</a:t>
            </a:r>
          </a:p>
          <a:p>
            <a:pPr eaLnBrk="1" hangingPunct="1"/>
            <a:r>
              <a:rPr lang="en-GB" sz="2800" dirty="0"/>
              <a:t>Up until this point we reserved memory at compile time using declarations</a:t>
            </a:r>
          </a:p>
          <a:p>
            <a:pPr eaLnBrk="1" hangingPunct="1"/>
            <a:r>
              <a:rPr lang="en-GB" sz="2800" dirty="0"/>
              <a:t>To use the functions discussed here, you must include the </a:t>
            </a:r>
            <a:r>
              <a:rPr lang="en-GB" sz="2800" b="1" dirty="0" err="1">
                <a:solidFill>
                  <a:srgbClr val="C00000"/>
                </a:solidFill>
              </a:rPr>
              <a:t>stdlib.h</a:t>
            </a:r>
            <a:r>
              <a:rPr lang="en-GB" sz="2800" dirty="0"/>
              <a:t> header file.</a:t>
            </a:r>
            <a:endParaRPr lang="en-IE" sz="2800" dirty="0"/>
          </a:p>
          <a:p>
            <a:pPr eaLnBrk="1" hangingPunct="1"/>
            <a:r>
              <a:rPr lang="en-IE" sz="2800" dirty="0"/>
              <a:t>Four Dynamic Memory Allocation Functions:</a:t>
            </a:r>
          </a:p>
          <a:p>
            <a:pPr lvl="1" eaLnBrk="1" hangingPunct="1"/>
            <a:r>
              <a:rPr lang="en-IE" sz="2400" dirty="0"/>
              <a:t>	Allocate memory - </a:t>
            </a:r>
            <a:r>
              <a:rPr lang="en-IE" sz="2400" dirty="0" err="1"/>
              <a:t>malloc</a:t>
            </a:r>
            <a:r>
              <a:rPr lang="en-IE" sz="2400" dirty="0"/>
              <a:t>(), </a:t>
            </a:r>
            <a:r>
              <a:rPr lang="en-IE" sz="2400" dirty="0" err="1"/>
              <a:t>calloc</a:t>
            </a:r>
            <a:r>
              <a:rPr lang="en-IE" sz="2400" dirty="0"/>
              <a:t>(), and </a:t>
            </a:r>
            <a:r>
              <a:rPr lang="en-IE" sz="2400" dirty="0" err="1"/>
              <a:t>realloc</a:t>
            </a:r>
            <a:r>
              <a:rPr lang="en-IE" sz="2400" dirty="0"/>
              <a:t>()</a:t>
            </a:r>
          </a:p>
          <a:p>
            <a:pPr lvl="1" eaLnBrk="1" hangingPunct="1"/>
            <a:r>
              <a:rPr lang="en-IE" sz="2400" dirty="0"/>
              <a:t>	Free memory - free()</a:t>
            </a:r>
            <a:endParaRPr lang="en-GB" sz="2400" dirty="0"/>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65</a:t>
            </a:fld>
            <a:endParaRPr lang="en-US"/>
          </a:p>
        </p:txBody>
      </p:sp>
    </p:spTree>
    <p:extLst>
      <p:ext uri="{BB962C8B-B14F-4D97-AF65-F5344CB8AC3E}">
        <p14:creationId xmlns:p14="http://schemas.microsoft.com/office/powerpoint/2010/main" val="14932915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612648" y="1524000"/>
            <a:ext cx="8378952" cy="4495800"/>
          </a:xfrm>
        </p:spPr>
        <p:txBody>
          <a:bodyPr/>
          <a:lstStyle/>
          <a:p>
            <a:pPr eaLnBrk="1" hangingPunct="1">
              <a:buFont typeface="Wingdings" pitchFamily="2" charset="2"/>
              <a:buNone/>
            </a:pPr>
            <a:r>
              <a:rPr lang="en-IE" dirty="0"/>
              <a:t>To allocate memory use </a:t>
            </a:r>
          </a:p>
          <a:p>
            <a:pPr eaLnBrk="1" hangingPunct="1">
              <a:buFont typeface="Wingdings" pitchFamily="2" charset="2"/>
              <a:buNone/>
            </a:pPr>
            <a:r>
              <a:rPr lang="en-GB" sz="2800" dirty="0">
                <a:latin typeface="Courier New" pitchFamily="49" charset="0"/>
              </a:rPr>
              <a:t>void *</a:t>
            </a:r>
            <a:r>
              <a:rPr lang="en-GB" sz="2800" dirty="0" err="1">
                <a:latin typeface="Courier New" pitchFamily="49" charset="0"/>
              </a:rPr>
              <a:t>malloc</a:t>
            </a:r>
            <a:r>
              <a:rPr lang="en-IE" sz="2800" dirty="0">
                <a:latin typeface="Courier New" pitchFamily="49" charset="0"/>
              </a:rPr>
              <a:t>(</a:t>
            </a:r>
            <a:r>
              <a:rPr lang="en-IE" sz="2800" dirty="0" err="1">
                <a:latin typeface="Courier New" pitchFamily="49" charset="0"/>
              </a:rPr>
              <a:t>size_t</a:t>
            </a:r>
            <a:r>
              <a:rPr lang="en-IE" sz="2800" dirty="0">
                <a:latin typeface="Courier New" pitchFamily="49" charset="0"/>
              </a:rPr>
              <a:t> size);</a:t>
            </a:r>
          </a:p>
          <a:p>
            <a:pPr eaLnBrk="1" hangingPunct="1">
              <a:buFont typeface="Wingdings" pitchFamily="2" charset="2"/>
              <a:buNone/>
            </a:pPr>
            <a:endParaRPr lang="en-GB" sz="1200" dirty="0">
              <a:latin typeface="Courier New" pitchFamily="49" charset="0"/>
            </a:endParaRPr>
          </a:p>
          <a:p>
            <a:pPr eaLnBrk="1" hangingPunct="1"/>
            <a:r>
              <a:rPr lang="en-GB" sz="2400" dirty="0"/>
              <a:t>Takes number of bytes to allocate as argument</a:t>
            </a:r>
          </a:p>
          <a:p>
            <a:pPr eaLnBrk="1" hangingPunct="1"/>
            <a:r>
              <a:rPr lang="en-GB" sz="2400" dirty="0"/>
              <a:t>Use </a:t>
            </a:r>
            <a:r>
              <a:rPr lang="en-GB" sz="2400" dirty="0" err="1"/>
              <a:t>sizeof</a:t>
            </a:r>
            <a:r>
              <a:rPr lang="en-GB" sz="2400" dirty="0"/>
              <a:t> to determine the size of a type</a:t>
            </a:r>
          </a:p>
          <a:p>
            <a:pPr eaLnBrk="1" hangingPunct="1"/>
            <a:r>
              <a:rPr lang="en-GB" sz="2400" dirty="0"/>
              <a:t>Returns pointer of type void *. A void pointer may be assigned to any pointer</a:t>
            </a:r>
          </a:p>
          <a:p>
            <a:pPr eaLnBrk="1" hangingPunct="1"/>
            <a:r>
              <a:rPr lang="en-GB" sz="2400" dirty="0"/>
              <a:t>If no memory available, returns NULL</a:t>
            </a:r>
          </a:p>
          <a:p>
            <a:pPr eaLnBrk="1" hangingPunct="1">
              <a:buFont typeface="Wingdings" pitchFamily="2" charset="2"/>
              <a:buNone/>
            </a:pPr>
            <a:r>
              <a:rPr lang="en-IE" sz="2000" dirty="0"/>
              <a:t>e.g.</a:t>
            </a:r>
            <a:endParaRPr lang="en-GB" sz="2000" dirty="0"/>
          </a:p>
          <a:p>
            <a:pPr eaLnBrk="1" hangingPunct="1">
              <a:buFont typeface="Wingdings" pitchFamily="2" charset="2"/>
              <a:buNone/>
            </a:pPr>
            <a:r>
              <a:rPr lang="en-GB" sz="2000" dirty="0">
                <a:latin typeface="Courier New" pitchFamily="49" charset="0"/>
              </a:rPr>
              <a:t>char *line;</a:t>
            </a:r>
          </a:p>
          <a:p>
            <a:pPr eaLnBrk="1" hangingPunct="1">
              <a:buFont typeface="Wingdings" pitchFamily="2" charset="2"/>
              <a:buNone/>
            </a:pPr>
            <a:r>
              <a:rPr lang="en-GB" sz="2000" dirty="0" err="1">
                <a:latin typeface="Courier New" pitchFamily="49" charset="0"/>
              </a:rPr>
              <a:t>int</a:t>
            </a:r>
            <a:r>
              <a:rPr lang="en-GB" sz="2000" dirty="0">
                <a:latin typeface="Courier New" pitchFamily="49" charset="0"/>
              </a:rPr>
              <a:t> </a:t>
            </a:r>
            <a:r>
              <a:rPr lang="en-GB" sz="2000" dirty="0" err="1">
                <a:latin typeface="Courier New" pitchFamily="49" charset="0"/>
              </a:rPr>
              <a:t>linelength</a:t>
            </a:r>
            <a:r>
              <a:rPr lang="en-GB" sz="2000" dirty="0">
                <a:latin typeface="Courier New" pitchFamily="49" charset="0"/>
              </a:rPr>
              <a:t> = 100;</a:t>
            </a:r>
          </a:p>
          <a:p>
            <a:pPr eaLnBrk="1" hangingPunct="1">
              <a:buFont typeface="Wingdings" pitchFamily="2" charset="2"/>
              <a:buNone/>
            </a:pPr>
            <a:r>
              <a:rPr lang="en-GB" sz="2000" dirty="0">
                <a:latin typeface="Courier New" pitchFamily="49" charset="0"/>
              </a:rPr>
              <a:t>line = </a:t>
            </a:r>
            <a:r>
              <a:rPr lang="en-IE" sz="2000" dirty="0">
                <a:latin typeface="Courier New" pitchFamily="49" charset="0"/>
              </a:rPr>
              <a:t>(char*)</a:t>
            </a:r>
            <a:r>
              <a:rPr lang="en-GB" sz="2000" dirty="0" err="1">
                <a:latin typeface="Courier New" pitchFamily="49" charset="0"/>
              </a:rPr>
              <a:t>malloc</a:t>
            </a:r>
            <a:r>
              <a:rPr lang="en-GB" sz="2000" dirty="0">
                <a:latin typeface="Courier New" pitchFamily="49" charset="0"/>
              </a:rPr>
              <a:t>(</a:t>
            </a:r>
            <a:r>
              <a:rPr lang="en-GB" sz="2000" dirty="0" err="1">
                <a:latin typeface="Courier New" pitchFamily="49" charset="0"/>
              </a:rPr>
              <a:t>linelength</a:t>
            </a:r>
            <a:r>
              <a:rPr lang="en-GB" sz="2000" dirty="0">
                <a:latin typeface="Courier New" pitchFamily="49" charset="0"/>
              </a:rPr>
              <a:t>);</a:t>
            </a:r>
          </a:p>
        </p:txBody>
      </p:sp>
      <p:sp>
        <p:nvSpPr>
          <p:cNvPr id="4" name="Title 1"/>
          <p:cNvSpPr txBox="1">
            <a:spLocks/>
          </p:cNvSpPr>
          <p:nvPr/>
        </p:nvSpPr>
        <p:spPr bwMode="auto">
          <a:xfrm>
            <a:off x="533400" y="3048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IE" dirty="0" err="1"/>
              <a:t>malloc</a:t>
            </a:r>
            <a:r>
              <a:rPr lang="en-IE" dirty="0"/>
              <a:t>()</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66</a:t>
            </a:fld>
            <a:endParaRPr lang="en-US"/>
          </a:p>
        </p:txBody>
      </p:sp>
    </p:spTree>
    <p:extLst>
      <p:ext uri="{BB962C8B-B14F-4D97-AF65-F5344CB8AC3E}">
        <p14:creationId xmlns:p14="http://schemas.microsoft.com/office/powerpoint/2010/main" val="42161761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510654" y="1676400"/>
            <a:ext cx="8153400" cy="4495800"/>
          </a:xfrm>
        </p:spPr>
        <p:txBody>
          <a:bodyPr/>
          <a:lstStyle/>
          <a:p>
            <a:pPr eaLnBrk="1" hangingPunct="1">
              <a:buFont typeface="Wingdings" pitchFamily="2" charset="2"/>
              <a:buNone/>
            </a:pPr>
            <a:r>
              <a:rPr lang="en-GB" dirty="0"/>
              <a:t>To allocate space for 100 integers</a:t>
            </a:r>
            <a:r>
              <a:rPr lang="en-IE" dirty="0"/>
              <a:t>:</a:t>
            </a:r>
            <a:endParaRPr lang="en-GB" dirty="0"/>
          </a:p>
          <a:p>
            <a:pPr eaLnBrk="1" hangingPunct="1">
              <a:buFont typeface="Wingdings" pitchFamily="2" charset="2"/>
              <a:buNone/>
            </a:pPr>
            <a:endParaRPr lang="en-GB" dirty="0"/>
          </a:p>
          <a:p>
            <a:pPr eaLnBrk="1" hangingPunct="1">
              <a:buFont typeface="Wingdings" pitchFamily="2" charset="2"/>
              <a:buNone/>
            </a:pPr>
            <a:r>
              <a:rPr lang="en-GB" dirty="0" err="1">
                <a:latin typeface="Courier New" pitchFamily="49" charset="0"/>
              </a:rPr>
              <a:t>int</a:t>
            </a:r>
            <a:r>
              <a:rPr lang="en-GB" dirty="0">
                <a:latin typeface="Courier New" pitchFamily="49" charset="0"/>
              </a:rPr>
              <a:t> *</a:t>
            </a:r>
            <a:r>
              <a:rPr lang="en-GB" dirty="0" err="1">
                <a:latin typeface="Courier New" pitchFamily="49" charset="0"/>
              </a:rPr>
              <a:t>ip</a:t>
            </a:r>
            <a:r>
              <a:rPr lang="en-GB" dirty="0">
                <a:latin typeface="Courier New" pitchFamily="49" charset="0"/>
              </a:rPr>
              <a:t>;</a:t>
            </a:r>
          </a:p>
          <a:p>
            <a:pPr eaLnBrk="1" hangingPunct="1">
              <a:buFont typeface="Wingdings" pitchFamily="2" charset="2"/>
              <a:buNone/>
            </a:pPr>
            <a:endParaRPr lang="en-GB" dirty="0">
              <a:latin typeface="Courier New" pitchFamily="49" charset="0"/>
            </a:endParaRPr>
          </a:p>
          <a:p>
            <a:pPr eaLnBrk="1" hangingPunct="1">
              <a:buFont typeface="Wingdings" pitchFamily="2" charset="2"/>
              <a:buNone/>
            </a:pPr>
            <a:r>
              <a:rPr lang="en-GB" dirty="0">
                <a:latin typeface="Courier New" pitchFamily="49" charset="0"/>
              </a:rPr>
              <a:t>if ((</a:t>
            </a:r>
            <a:r>
              <a:rPr lang="en-GB" dirty="0" err="1">
                <a:latin typeface="Courier New" pitchFamily="49" charset="0"/>
              </a:rPr>
              <a:t>ip</a:t>
            </a:r>
            <a:r>
              <a:rPr lang="en-GB" dirty="0">
                <a:latin typeface="Courier New" pitchFamily="49" charset="0"/>
              </a:rPr>
              <a:t> = (</a:t>
            </a:r>
            <a:r>
              <a:rPr lang="en-GB" dirty="0" err="1">
                <a:latin typeface="Courier New" pitchFamily="49" charset="0"/>
              </a:rPr>
              <a:t>int</a:t>
            </a:r>
            <a:r>
              <a:rPr lang="en-GB" dirty="0">
                <a:latin typeface="Courier New" pitchFamily="49" charset="0"/>
              </a:rPr>
              <a:t>*)</a:t>
            </a:r>
            <a:r>
              <a:rPr lang="en-GB" dirty="0" err="1">
                <a:latin typeface="Courier New" pitchFamily="49" charset="0"/>
              </a:rPr>
              <a:t>malloc</a:t>
            </a:r>
            <a:r>
              <a:rPr lang="en-GB" dirty="0">
                <a:latin typeface="Courier New" pitchFamily="49" charset="0"/>
              </a:rPr>
              <a:t>(100 * </a:t>
            </a:r>
            <a:r>
              <a:rPr lang="en-GB" dirty="0" err="1">
                <a:latin typeface="Courier New" pitchFamily="49" charset="0"/>
              </a:rPr>
              <a:t>sizeof</a:t>
            </a:r>
            <a:r>
              <a:rPr lang="en-GB" dirty="0">
                <a:latin typeface="Courier New" pitchFamily="49" charset="0"/>
              </a:rPr>
              <a:t>(</a:t>
            </a:r>
            <a:r>
              <a:rPr lang="en-GB" dirty="0" err="1">
                <a:latin typeface="Courier New" pitchFamily="49" charset="0"/>
              </a:rPr>
              <a:t>int</a:t>
            </a:r>
            <a:r>
              <a:rPr lang="en-GB" dirty="0">
                <a:latin typeface="Courier New" pitchFamily="49" charset="0"/>
              </a:rPr>
              <a:t>))) == NULL){</a:t>
            </a:r>
          </a:p>
          <a:p>
            <a:pPr eaLnBrk="1" hangingPunct="1">
              <a:buFont typeface="Wingdings" pitchFamily="2" charset="2"/>
              <a:buNone/>
            </a:pPr>
            <a:r>
              <a:rPr lang="en-GB" dirty="0">
                <a:latin typeface="Courier New" pitchFamily="49" charset="0"/>
              </a:rPr>
              <a:t>	</a:t>
            </a:r>
            <a:r>
              <a:rPr lang="en-GB" dirty="0" err="1">
                <a:latin typeface="Courier New" pitchFamily="49" charset="0"/>
              </a:rPr>
              <a:t>printf</a:t>
            </a:r>
            <a:r>
              <a:rPr lang="en-GB" dirty="0">
                <a:latin typeface="Courier New" pitchFamily="49" charset="0"/>
              </a:rPr>
              <a:t>("out of memory\n");</a:t>
            </a:r>
          </a:p>
          <a:p>
            <a:pPr eaLnBrk="1" hangingPunct="1">
              <a:buFont typeface="Wingdings" pitchFamily="2" charset="2"/>
              <a:buNone/>
            </a:pPr>
            <a:r>
              <a:rPr lang="en-GB" dirty="0">
                <a:latin typeface="Courier New" pitchFamily="49" charset="0"/>
              </a:rPr>
              <a:t>	exit();</a:t>
            </a:r>
          </a:p>
          <a:p>
            <a:pPr eaLnBrk="1" hangingPunct="1">
              <a:buFont typeface="Wingdings" pitchFamily="2" charset="2"/>
              <a:buNone/>
            </a:pPr>
            <a:r>
              <a:rPr lang="en-GB" dirty="0">
                <a:latin typeface="Courier New" pitchFamily="49" charset="0"/>
              </a:rPr>
              <a:t>	}</a:t>
            </a:r>
          </a:p>
          <a:p>
            <a:pPr eaLnBrk="1" hangingPunct="1">
              <a:buFont typeface="Wingdings" pitchFamily="2" charset="2"/>
              <a:buNone/>
            </a:pPr>
            <a:endParaRPr lang="en-GB" dirty="0">
              <a:latin typeface="Courier New" pitchFamily="49" charset="0"/>
            </a:endParaRPr>
          </a:p>
          <a:p>
            <a:pPr eaLnBrk="1" hangingPunct="1"/>
            <a:r>
              <a:rPr lang="en-GB" dirty="0"/>
              <a:t>Note we cast the return value to </a:t>
            </a:r>
            <a:r>
              <a:rPr lang="en-GB" dirty="0" err="1"/>
              <a:t>int</a:t>
            </a:r>
            <a:r>
              <a:rPr lang="en-GB" dirty="0"/>
              <a:t>*.</a:t>
            </a:r>
          </a:p>
          <a:p>
            <a:pPr eaLnBrk="1" hangingPunct="1"/>
            <a:r>
              <a:rPr lang="en-GB" dirty="0"/>
              <a:t>Note we also check if the function returns NULL.</a:t>
            </a:r>
          </a:p>
        </p:txBody>
      </p:sp>
      <p:sp>
        <p:nvSpPr>
          <p:cNvPr id="4" name="Title 1"/>
          <p:cNvSpPr txBox="1">
            <a:spLocks/>
          </p:cNvSpPr>
          <p:nvPr/>
        </p:nvSpPr>
        <p:spPr bwMode="auto">
          <a:xfrm>
            <a:off x="533400" y="3048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IE" dirty="0" err="1"/>
              <a:t>malloc</a:t>
            </a:r>
            <a:r>
              <a:rPr lang="en-IE" dirty="0"/>
              <a:t>() Example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67</a:t>
            </a:fld>
            <a:endParaRPr lang="en-US"/>
          </a:p>
        </p:txBody>
      </p:sp>
    </p:spTree>
    <p:extLst>
      <p:ext uri="{BB962C8B-B14F-4D97-AF65-F5344CB8AC3E}">
        <p14:creationId xmlns:p14="http://schemas.microsoft.com/office/powerpoint/2010/main" val="141321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236" y="152400"/>
            <a:ext cx="8153400" cy="990600"/>
          </a:xfrm>
        </p:spPr>
        <p:txBody>
          <a:bodyPr/>
          <a:lstStyle/>
          <a:p>
            <a:pPr algn="ctr" eaLnBrk="1" hangingPunct="1"/>
            <a:r>
              <a:rPr lang="en-IE" dirty="0"/>
              <a:t>Allocating memory for a </a:t>
            </a:r>
            <a:r>
              <a:rPr lang="en-IE" dirty="0" err="1"/>
              <a:t>struct</a:t>
            </a:r>
            <a:endParaRPr lang="en-GB" dirty="0"/>
          </a:p>
        </p:txBody>
      </p:sp>
      <p:sp>
        <p:nvSpPr>
          <p:cNvPr id="7171" name="Rectangle 3"/>
          <p:cNvSpPr>
            <a:spLocks noGrp="1" noChangeArrowheads="1"/>
          </p:cNvSpPr>
          <p:nvPr>
            <p:ph type="body" idx="1"/>
          </p:nvPr>
        </p:nvSpPr>
        <p:spPr/>
        <p:txBody>
          <a:bodyPr/>
          <a:lstStyle/>
          <a:p>
            <a:pPr eaLnBrk="1" hangingPunct="1">
              <a:buFont typeface="Wingdings" pitchFamily="2" charset="2"/>
              <a:buNone/>
            </a:pPr>
            <a:r>
              <a:rPr lang="en-GB" sz="2400" dirty="0"/>
              <a:t>You can also allocate memory for a </a:t>
            </a:r>
            <a:r>
              <a:rPr lang="en-GB" sz="2400" dirty="0" err="1"/>
              <a:t>struct</a:t>
            </a:r>
            <a:r>
              <a:rPr lang="en-GB" sz="2400" dirty="0"/>
              <a:t>.</a:t>
            </a:r>
          </a:p>
          <a:p>
            <a:pPr eaLnBrk="1" hangingPunct="1">
              <a:buFont typeface="Wingdings" pitchFamily="2" charset="2"/>
              <a:buNone/>
            </a:pPr>
            <a:endParaRPr lang="en-GB" sz="2400" dirty="0"/>
          </a:p>
          <a:p>
            <a:pPr eaLnBrk="1" hangingPunct="1">
              <a:buFont typeface="Wingdings" pitchFamily="2" charset="2"/>
              <a:buNone/>
            </a:pPr>
            <a:r>
              <a:rPr lang="en-GB" sz="2400" dirty="0"/>
              <a:t>Example</a:t>
            </a:r>
            <a:r>
              <a:rPr lang="en-IE" sz="2400" dirty="0"/>
              <a:t>:</a:t>
            </a:r>
          </a:p>
          <a:p>
            <a:pPr eaLnBrk="1" hangingPunct="1">
              <a:buFont typeface="Wingdings" pitchFamily="2" charset="2"/>
              <a:buNone/>
            </a:pPr>
            <a:r>
              <a:rPr lang="en-IE" sz="2400" dirty="0" err="1">
                <a:latin typeface="Courier New" pitchFamily="49" charset="0"/>
              </a:rPr>
              <a:t>struct</a:t>
            </a:r>
            <a:r>
              <a:rPr lang="en-IE" sz="2400" dirty="0">
                <a:latin typeface="Courier New" pitchFamily="49" charset="0"/>
              </a:rPr>
              <a:t> node *</a:t>
            </a:r>
            <a:r>
              <a:rPr lang="en-IE" sz="2400" dirty="0" err="1">
                <a:latin typeface="Courier New" pitchFamily="49" charset="0"/>
              </a:rPr>
              <a:t>newPtr</a:t>
            </a:r>
            <a:r>
              <a:rPr lang="en-IE" sz="2400" dirty="0">
                <a:latin typeface="Courier New" pitchFamily="49" charset="0"/>
              </a:rPr>
              <a:t>;</a:t>
            </a:r>
            <a:endParaRPr lang="en-GB" sz="2400" dirty="0">
              <a:latin typeface="Courier New" pitchFamily="49" charset="0"/>
            </a:endParaRPr>
          </a:p>
          <a:p>
            <a:pPr eaLnBrk="1" hangingPunct="1">
              <a:buFont typeface="Wingdings" pitchFamily="2" charset="2"/>
              <a:buNone/>
            </a:pPr>
            <a:r>
              <a:rPr lang="en-GB" sz="2400" dirty="0" err="1">
                <a:latin typeface="Courier New" pitchFamily="49" charset="0"/>
              </a:rPr>
              <a:t>newPtr</a:t>
            </a:r>
            <a:r>
              <a:rPr lang="en-GB" sz="2400" dirty="0">
                <a:latin typeface="Courier New" pitchFamily="49" charset="0"/>
              </a:rPr>
              <a:t> = </a:t>
            </a:r>
            <a:r>
              <a:rPr lang="en-IE" sz="2400" dirty="0">
                <a:latin typeface="Courier New" pitchFamily="49" charset="0"/>
              </a:rPr>
              <a:t>(</a:t>
            </a:r>
            <a:r>
              <a:rPr lang="en-IE" sz="2400" dirty="0" err="1">
                <a:latin typeface="Courier New" pitchFamily="49" charset="0"/>
              </a:rPr>
              <a:t>struct</a:t>
            </a:r>
            <a:r>
              <a:rPr lang="en-IE" sz="2400" dirty="0">
                <a:latin typeface="Courier New" pitchFamily="49" charset="0"/>
              </a:rPr>
              <a:t> node *)</a:t>
            </a:r>
            <a:r>
              <a:rPr lang="en-GB" sz="2400" dirty="0" err="1">
                <a:latin typeface="Courier New" pitchFamily="49" charset="0"/>
              </a:rPr>
              <a:t>malloc</a:t>
            </a:r>
            <a:r>
              <a:rPr lang="en-GB" sz="2400" dirty="0">
                <a:latin typeface="Courier New" pitchFamily="49" charset="0"/>
              </a:rPr>
              <a:t>(</a:t>
            </a:r>
            <a:r>
              <a:rPr lang="en-GB" sz="2400" dirty="0" err="1">
                <a:latin typeface="Courier New" pitchFamily="49" charset="0"/>
              </a:rPr>
              <a:t>sizeof</a:t>
            </a:r>
            <a:r>
              <a:rPr lang="en-GB" sz="2400" dirty="0">
                <a:latin typeface="Courier New" pitchFamily="49" charset="0"/>
              </a:rPr>
              <a:t>(</a:t>
            </a:r>
            <a:r>
              <a:rPr lang="en-GB" sz="2400" dirty="0" err="1">
                <a:latin typeface="Courier New" pitchFamily="49" charset="0"/>
              </a:rPr>
              <a:t>struct</a:t>
            </a:r>
            <a:r>
              <a:rPr lang="en-GB" sz="2400" dirty="0">
                <a:latin typeface="Courier New" pitchFamily="49" charset="0"/>
              </a:rPr>
              <a:t> node));</a:t>
            </a:r>
          </a:p>
          <a:p>
            <a:pPr eaLnBrk="1" hangingPunct="1">
              <a:buFont typeface="Wingdings" pitchFamily="2" charset="2"/>
              <a:buNone/>
            </a:pPr>
            <a:endParaRPr lang="en-GB" sz="2400" dirty="0">
              <a:latin typeface="Courier New" pitchFamily="49" charset="0"/>
            </a:endParaRPr>
          </a:p>
          <a:p>
            <a:pPr eaLnBrk="1" hangingPunct="1"/>
            <a:r>
              <a:rPr lang="en-GB" sz="2400" dirty="0"/>
              <a:t>Memory allocated with </a:t>
            </a:r>
            <a:r>
              <a:rPr lang="en-GB" sz="2400" dirty="0" err="1"/>
              <a:t>malloc</a:t>
            </a:r>
            <a:r>
              <a:rPr lang="en-IE" sz="2400" dirty="0"/>
              <a:t>()</a:t>
            </a:r>
            <a:r>
              <a:rPr lang="en-GB" sz="2400" dirty="0"/>
              <a:t> lasts as long as you want it to.</a:t>
            </a:r>
            <a:endParaRPr lang="en-IE" sz="2400" dirty="0"/>
          </a:p>
          <a:p>
            <a:pPr eaLnBrk="1" hangingPunct="1"/>
            <a:r>
              <a:rPr lang="en-GB" sz="2400" dirty="0"/>
              <a:t>It does not automatically disappear when a function returns, as automatic-duration variables do, but it does not have to remain for the entire duration of your program, either.</a:t>
            </a:r>
            <a:r>
              <a:rPr lang="en-IE" sz="2400" dirty="0"/>
              <a:t> There is a mechanism to free allocated memory.</a:t>
            </a:r>
            <a:endParaRPr lang="en-GB" sz="2400" dirty="0"/>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68</a:t>
            </a:fld>
            <a:endParaRPr lang="en-US"/>
          </a:p>
        </p:txBody>
      </p:sp>
    </p:spTree>
    <p:extLst>
      <p:ext uri="{BB962C8B-B14F-4D97-AF65-F5344CB8AC3E}">
        <p14:creationId xmlns:p14="http://schemas.microsoft.com/office/powerpoint/2010/main" val="25675752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lstStyle/>
          <a:p>
            <a:pPr eaLnBrk="1" hangingPunct="1">
              <a:lnSpc>
                <a:spcPct val="90000"/>
              </a:lnSpc>
              <a:buFont typeface="Wingdings" pitchFamily="2" charset="2"/>
              <a:buNone/>
            </a:pPr>
            <a:r>
              <a:rPr lang="en-IE" sz="2400" dirty="0"/>
              <a:t>To release allocated memory use</a:t>
            </a:r>
          </a:p>
          <a:p>
            <a:pPr eaLnBrk="1" hangingPunct="1">
              <a:lnSpc>
                <a:spcPct val="90000"/>
              </a:lnSpc>
              <a:buFont typeface="Wingdings" pitchFamily="2" charset="2"/>
              <a:buNone/>
            </a:pPr>
            <a:endParaRPr lang="en-IE" sz="1000" dirty="0"/>
          </a:p>
          <a:p>
            <a:pPr eaLnBrk="1" hangingPunct="1">
              <a:lnSpc>
                <a:spcPct val="90000"/>
              </a:lnSpc>
              <a:buFont typeface="Wingdings" pitchFamily="2" charset="2"/>
              <a:buNone/>
            </a:pPr>
            <a:r>
              <a:rPr lang="en-GB" sz="2400" dirty="0">
                <a:latin typeface="Courier New" pitchFamily="49" charset="0"/>
              </a:rPr>
              <a:t>free</a:t>
            </a:r>
            <a:r>
              <a:rPr lang="en-IE" sz="2400" dirty="0">
                <a:latin typeface="Courier New" pitchFamily="49" charset="0"/>
              </a:rPr>
              <a:t>()</a:t>
            </a:r>
            <a:endParaRPr lang="en-GB" sz="2400" dirty="0">
              <a:latin typeface="Courier New" pitchFamily="49" charset="0"/>
            </a:endParaRPr>
          </a:p>
          <a:p>
            <a:pPr eaLnBrk="1" hangingPunct="1">
              <a:lnSpc>
                <a:spcPct val="90000"/>
              </a:lnSpc>
              <a:buFont typeface="Wingdings" pitchFamily="2" charset="2"/>
              <a:buNone/>
            </a:pPr>
            <a:endParaRPr lang="en-IE" sz="1100" dirty="0">
              <a:latin typeface="Courier New" pitchFamily="49" charset="0"/>
            </a:endParaRPr>
          </a:p>
          <a:p>
            <a:pPr eaLnBrk="1" hangingPunct="1">
              <a:lnSpc>
                <a:spcPct val="90000"/>
              </a:lnSpc>
            </a:pPr>
            <a:r>
              <a:rPr lang="en-GB" sz="2400" dirty="0" err="1"/>
              <a:t>Deallocates</a:t>
            </a:r>
            <a:r>
              <a:rPr lang="en-GB" sz="2400" dirty="0"/>
              <a:t> memory allocated by </a:t>
            </a:r>
            <a:r>
              <a:rPr lang="en-GB" sz="2400" dirty="0" err="1"/>
              <a:t>malloc</a:t>
            </a:r>
            <a:r>
              <a:rPr lang="en-IE" sz="2400" dirty="0"/>
              <a:t>()</a:t>
            </a:r>
            <a:endParaRPr lang="en-GB" sz="2400" dirty="0"/>
          </a:p>
          <a:p>
            <a:pPr eaLnBrk="1" hangingPunct="1">
              <a:lnSpc>
                <a:spcPct val="90000"/>
              </a:lnSpc>
            </a:pPr>
            <a:r>
              <a:rPr lang="en-GB" sz="2400" dirty="0"/>
              <a:t>Takes a pointer as an argument</a:t>
            </a:r>
          </a:p>
          <a:p>
            <a:pPr eaLnBrk="1" hangingPunct="1">
              <a:lnSpc>
                <a:spcPct val="90000"/>
              </a:lnSpc>
              <a:buFont typeface="Wingdings" pitchFamily="2" charset="2"/>
              <a:buNone/>
            </a:pPr>
            <a:endParaRPr lang="en-IE" sz="2400" dirty="0"/>
          </a:p>
          <a:p>
            <a:pPr eaLnBrk="1" hangingPunct="1">
              <a:lnSpc>
                <a:spcPct val="90000"/>
              </a:lnSpc>
              <a:buFont typeface="Wingdings" pitchFamily="2" charset="2"/>
              <a:buNone/>
            </a:pPr>
            <a:r>
              <a:rPr lang="en-IE" sz="2400" dirty="0"/>
              <a:t>e.g.</a:t>
            </a:r>
          </a:p>
          <a:p>
            <a:pPr eaLnBrk="1" hangingPunct="1">
              <a:lnSpc>
                <a:spcPct val="90000"/>
              </a:lnSpc>
              <a:buFont typeface="Wingdings" pitchFamily="2" charset="2"/>
              <a:buNone/>
            </a:pPr>
            <a:r>
              <a:rPr lang="en-GB" sz="2400" dirty="0">
                <a:latin typeface="Courier New" pitchFamily="49" charset="0"/>
              </a:rPr>
              <a:t>free(</a:t>
            </a:r>
            <a:r>
              <a:rPr lang="en-GB" sz="2400" dirty="0" err="1">
                <a:latin typeface="Courier New" pitchFamily="49" charset="0"/>
              </a:rPr>
              <a:t>newPtr</a:t>
            </a:r>
            <a:r>
              <a:rPr lang="en-GB" sz="2400" dirty="0">
                <a:latin typeface="Courier New" pitchFamily="49" charset="0"/>
              </a:rPr>
              <a:t>);</a:t>
            </a:r>
          </a:p>
          <a:p>
            <a:pPr eaLnBrk="1" hangingPunct="1">
              <a:lnSpc>
                <a:spcPct val="90000"/>
              </a:lnSpc>
              <a:buFont typeface="Wingdings" pitchFamily="2" charset="2"/>
              <a:buNone/>
            </a:pPr>
            <a:endParaRPr lang="en-GB" sz="1400" dirty="0">
              <a:latin typeface="Courier New" pitchFamily="49" charset="0"/>
            </a:endParaRPr>
          </a:p>
          <a:p>
            <a:pPr eaLnBrk="1" hangingPunct="1">
              <a:lnSpc>
                <a:spcPct val="90000"/>
              </a:lnSpc>
            </a:pPr>
            <a:r>
              <a:rPr lang="en-GB" sz="2400" dirty="0"/>
              <a:t>Freeing unused memory is a good idea, but it's not mandatory</a:t>
            </a:r>
          </a:p>
          <a:p>
            <a:pPr eaLnBrk="1" hangingPunct="1">
              <a:lnSpc>
                <a:spcPct val="90000"/>
              </a:lnSpc>
            </a:pPr>
            <a:r>
              <a:rPr lang="en-GB" sz="2400" dirty="0"/>
              <a:t>When your program exits, any memory which it has allocated but not freed </a:t>
            </a:r>
            <a:r>
              <a:rPr lang="en-IE" sz="2400" dirty="0"/>
              <a:t>will</a:t>
            </a:r>
            <a:r>
              <a:rPr lang="en-GB" sz="2400" dirty="0"/>
              <a:t> be automatically released </a:t>
            </a:r>
            <a:endParaRPr lang="en-GB" sz="2800" dirty="0"/>
          </a:p>
        </p:txBody>
      </p:sp>
      <p:sp>
        <p:nvSpPr>
          <p:cNvPr id="5" name="Title 1"/>
          <p:cNvSpPr txBox="1">
            <a:spLocks/>
          </p:cNvSpPr>
          <p:nvPr/>
        </p:nvSpPr>
        <p:spPr bwMode="auto">
          <a:xfrm>
            <a:off x="533400" y="3048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r>
              <a:rPr lang="en-IE" dirty="0"/>
              <a:t>free()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69</a:t>
            </a:fld>
            <a:endParaRPr lang="en-US"/>
          </a:p>
        </p:txBody>
      </p:sp>
    </p:spTree>
    <p:extLst>
      <p:ext uri="{BB962C8B-B14F-4D97-AF65-F5344CB8AC3E}">
        <p14:creationId xmlns:p14="http://schemas.microsoft.com/office/powerpoint/2010/main" val="319544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Function Declaration</a:t>
            </a:r>
          </a:p>
        </p:txBody>
      </p:sp>
      <p:sp>
        <p:nvSpPr>
          <p:cNvPr id="3" name="Content Placeholder 2"/>
          <p:cNvSpPr>
            <a:spLocks noGrp="1"/>
          </p:cNvSpPr>
          <p:nvPr>
            <p:ph sz="quarter" idx="1"/>
          </p:nvPr>
        </p:nvSpPr>
        <p:spPr>
          <a:xfrm>
            <a:off x="822960" y="1676400"/>
            <a:ext cx="8063865" cy="4783384"/>
          </a:xfrm>
        </p:spPr>
        <p:txBody>
          <a:bodyPr>
            <a:normAutofit lnSpcReduction="10000"/>
          </a:bodyPr>
          <a:lstStyle/>
          <a:p>
            <a:pPr>
              <a:defRPr/>
            </a:pPr>
            <a:r>
              <a:rPr lang="en-US" sz="2800" dirty="0">
                <a:cs typeface="Times New Roman" pitchFamily="18" charset="0"/>
              </a:rPr>
              <a:t>A function name preceded by its return type and followed by its parameter list is called a ‘</a:t>
            </a:r>
            <a:r>
              <a:rPr lang="en-US" sz="2800" b="1" i="1" dirty="0">
                <a:cs typeface="Times New Roman" pitchFamily="18" charset="0"/>
              </a:rPr>
              <a:t>function declaration</a:t>
            </a:r>
            <a:r>
              <a:rPr lang="en-US" sz="2800" i="1" dirty="0">
                <a:cs typeface="Times New Roman" pitchFamily="18" charset="0"/>
              </a:rPr>
              <a:t>’</a:t>
            </a:r>
            <a:r>
              <a:rPr lang="en-US" sz="2800" dirty="0">
                <a:cs typeface="Times New Roman" pitchFamily="18" charset="0"/>
              </a:rPr>
              <a:t> or ‘</a:t>
            </a:r>
            <a:r>
              <a:rPr lang="en-US" sz="2800" b="1" i="1" dirty="0">
                <a:cs typeface="Times New Roman" pitchFamily="18" charset="0"/>
              </a:rPr>
              <a:t>function prototype</a:t>
            </a:r>
            <a:r>
              <a:rPr lang="en-US" sz="2800" i="1" dirty="0">
                <a:cs typeface="Times New Roman" pitchFamily="18" charset="0"/>
              </a:rPr>
              <a:t>’</a:t>
            </a:r>
          </a:p>
          <a:p>
            <a:pPr>
              <a:defRPr/>
            </a:pPr>
            <a:r>
              <a:rPr lang="en-US" sz="2800" dirty="0">
                <a:cs typeface="Times New Roman" pitchFamily="18" charset="0"/>
              </a:rPr>
              <a:t>Similar to variable declaration</a:t>
            </a:r>
          </a:p>
          <a:p>
            <a:pPr>
              <a:defRPr/>
            </a:pPr>
            <a:r>
              <a:rPr lang="en-US" sz="2800" dirty="0">
                <a:cs typeface="Times New Roman" pitchFamily="18" charset="0"/>
              </a:rPr>
              <a:t>If there is a need of function, it should be declared first</a:t>
            </a:r>
          </a:p>
          <a:p>
            <a:pPr>
              <a:defRPr/>
            </a:pPr>
            <a:r>
              <a:rPr lang="en-US" sz="2800" dirty="0">
                <a:cs typeface="Times New Roman" pitchFamily="18" charset="0"/>
              </a:rPr>
              <a:t>Syntax:</a:t>
            </a:r>
          </a:p>
          <a:p>
            <a:pPr marL="82550" indent="0">
              <a:buNone/>
              <a:defRPr/>
            </a:pPr>
            <a:r>
              <a:rPr lang="en-US" sz="2400" i="1" dirty="0">
                <a:cs typeface="Times New Roman" pitchFamily="18" charset="0"/>
              </a:rPr>
              <a:t>	</a:t>
            </a:r>
            <a:r>
              <a:rPr lang="en-US" sz="2400" b="1" i="1" dirty="0" err="1">
                <a:solidFill>
                  <a:srgbClr val="FF0000"/>
                </a:solidFill>
                <a:cs typeface="Times New Roman" pitchFamily="18" charset="0"/>
              </a:rPr>
              <a:t>data_type</a:t>
            </a:r>
            <a:r>
              <a:rPr lang="en-US" sz="2400" b="1" i="1" dirty="0">
                <a:solidFill>
                  <a:srgbClr val="FF0000"/>
                </a:solidFill>
                <a:cs typeface="Times New Roman" pitchFamily="18" charset="0"/>
              </a:rPr>
              <a:t>  </a:t>
            </a:r>
            <a:r>
              <a:rPr lang="en-US" sz="2400" b="1" i="1" dirty="0" err="1">
                <a:solidFill>
                  <a:srgbClr val="FF0000"/>
                </a:solidFill>
                <a:cs typeface="Times New Roman" pitchFamily="18" charset="0"/>
              </a:rPr>
              <a:t>function_name</a:t>
            </a:r>
            <a:r>
              <a:rPr lang="en-US" sz="2400" b="1" i="1" dirty="0">
                <a:solidFill>
                  <a:srgbClr val="FF0000"/>
                </a:solidFill>
                <a:cs typeface="Times New Roman" pitchFamily="18" charset="0"/>
              </a:rPr>
              <a:t> (argument list with data types);</a:t>
            </a:r>
          </a:p>
          <a:p>
            <a:pPr marL="82550" indent="0">
              <a:buNone/>
              <a:defRPr/>
            </a:pPr>
            <a:r>
              <a:rPr lang="en-US" sz="2400" dirty="0">
                <a:cs typeface="Times New Roman" pitchFamily="18" charset="0"/>
              </a:rPr>
              <a:t>here </a:t>
            </a:r>
            <a:r>
              <a:rPr lang="en-US" sz="2400" b="1" i="1" dirty="0" err="1">
                <a:solidFill>
                  <a:srgbClr val="FF0000"/>
                </a:solidFill>
                <a:cs typeface="Times New Roman" pitchFamily="18" charset="0"/>
              </a:rPr>
              <a:t>data_type</a:t>
            </a:r>
            <a:r>
              <a:rPr lang="en-US" sz="2400" dirty="0">
                <a:cs typeface="Times New Roman" pitchFamily="18" charset="0"/>
              </a:rPr>
              <a:t> is a data type of return value; </a:t>
            </a:r>
          </a:p>
          <a:p>
            <a:pPr marL="82550" indent="0">
              <a:buNone/>
              <a:defRPr/>
            </a:pPr>
            <a:r>
              <a:rPr lang="en-US" sz="2400" dirty="0">
                <a:cs typeface="Times New Roman" pitchFamily="18" charset="0"/>
              </a:rPr>
              <a:t>        </a:t>
            </a:r>
            <a:r>
              <a:rPr lang="en-US" sz="2400" b="1" i="1" dirty="0" err="1">
                <a:solidFill>
                  <a:srgbClr val="FF0000"/>
                </a:solidFill>
                <a:cs typeface="Times New Roman" pitchFamily="18" charset="0"/>
              </a:rPr>
              <a:t>function_name</a:t>
            </a:r>
            <a:r>
              <a:rPr lang="en-US" sz="2400" b="1" dirty="0">
                <a:cs typeface="Times New Roman" pitchFamily="18" charset="0"/>
              </a:rPr>
              <a:t> </a:t>
            </a:r>
            <a:r>
              <a:rPr lang="en-US" sz="2400" dirty="0">
                <a:cs typeface="Times New Roman" pitchFamily="18" charset="0"/>
              </a:rPr>
              <a:t>is any user given name</a:t>
            </a:r>
          </a:p>
          <a:p>
            <a:pPr marL="82550" indent="0">
              <a:buNone/>
              <a:defRPr/>
            </a:pPr>
            <a:r>
              <a:rPr lang="en-US" sz="2400" dirty="0">
                <a:cs typeface="Times New Roman" pitchFamily="18" charset="0"/>
              </a:rPr>
              <a:t>        </a:t>
            </a:r>
            <a:r>
              <a:rPr lang="en-US" sz="2400" b="1" i="1" dirty="0">
                <a:solidFill>
                  <a:srgbClr val="FF0000"/>
                </a:solidFill>
                <a:cs typeface="Times New Roman" pitchFamily="18" charset="0"/>
              </a:rPr>
              <a:t>argument list</a:t>
            </a:r>
            <a:r>
              <a:rPr lang="en-US" sz="2400" i="1" dirty="0">
                <a:solidFill>
                  <a:srgbClr val="FF0000"/>
                </a:solidFill>
                <a:cs typeface="Times New Roman" pitchFamily="18" charset="0"/>
              </a:rPr>
              <a:t> </a:t>
            </a:r>
            <a:r>
              <a:rPr lang="en-US" sz="2400" dirty="0">
                <a:cs typeface="Times New Roman" pitchFamily="18" charset="0"/>
              </a:rPr>
              <a:t>is a list of variables required in function</a:t>
            </a:r>
            <a:endParaRPr lang="en-US" sz="2400" i="1" dirty="0">
              <a:cs typeface="Times New Roman" pitchFamily="18" charset="0"/>
            </a:endParaRP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a:t>
            </a:fld>
            <a:endParaRPr lang="en-US"/>
          </a:p>
        </p:txBody>
      </p:sp>
    </p:spTree>
    <p:extLst>
      <p:ext uri="{BB962C8B-B14F-4D97-AF65-F5344CB8AC3E}">
        <p14:creationId xmlns:p14="http://schemas.microsoft.com/office/powerpoint/2010/main" val="180198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p:txBody>
          <a:bodyPr/>
          <a:lstStyle/>
          <a:p>
            <a:pPr eaLnBrk="1" hangingPunct="1"/>
            <a:r>
              <a:rPr lang="en-IE" dirty="0"/>
              <a:t>S</a:t>
            </a:r>
            <a:r>
              <a:rPr lang="en-GB" dirty="0" err="1"/>
              <a:t>imilar</a:t>
            </a:r>
            <a:r>
              <a:rPr lang="en-GB" dirty="0"/>
              <a:t> to </a:t>
            </a:r>
            <a:r>
              <a:rPr lang="en-GB" dirty="0" err="1"/>
              <a:t>malloc</a:t>
            </a:r>
            <a:r>
              <a:rPr lang="en-IE" dirty="0"/>
              <a:t>()</a:t>
            </a:r>
            <a:r>
              <a:rPr lang="en-GB" dirty="0"/>
              <a:t>, the main difference is that the values stored in the allocated memory space </a:t>
            </a:r>
            <a:r>
              <a:rPr lang="en-IE" dirty="0"/>
              <a:t>are </a:t>
            </a:r>
            <a:r>
              <a:rPr lang="en-GB" dirty="0"/>
              <a:t>zero by default. With </a:t>
            </a:r>
            <a:r>
              <a:rPr lang="en-GB" dirty="0" err="1"/>
              <a:t>malloc</a:t>
            </a:r>
            <a:r>
              <a:rPr lang="en-IE" dirty="0"/>
              <a:t>()</a:t>
            </a:r>
            <a:r>
              <a:rPr lang="en-GB" dirty="0"/>
              <a:t>, the allocated memory could have any value.</a:t>
            </a:r>
          </a:p>
          <a:p>
            <a:pPr eaLnBrk="1" hangingPunct="1"/>
            <a:endParaRPr lang="en-GB" dirty="0"/>
          </a:p>
          <a:p>
            <a:pPr eaLnBrk="1" hangingPunct="1"/>
            <a:r>
              <a:rPr lang="en-GB" dirty="0" err="1"/>
              <a:t>calloc</a:t>
            </a:r>
            <a:r>
              <a:rPr lang="en-IE" dirty="0"/>
              <a:t>()</a:t>
            </a:r>
            <a:r>
              <a:rPr lang="en-GB" dirty="0"/>
              <a:t> requires two arguments</a:t>
            </a:r>
            <a:r>
              <a:rPr lang="en-IE" dirty="0"/>
              <a:t> - </a:t>
            </a:r>
            <a:r>
              <a:rPr lang="en-GB" dirty="0"/>
              <a:t>the number of variables you'd like to allocate memory for</a:t>
            </a:r>
            <a:r>
              <a:rPr lang="en-IE" dirty="0"/>
              <a:t> and</a:t>
            </a:r>
            <a:r>
              <a:rPr lang="en-GB" dirty="0"/>
              <a:t> the size of each variable. </a:t>
            </a:r>
          </a:p>
          <a:p>
            <a:pPr eaLnBrk="1" hangingPunct="1">
              <a:buFont typeface="Wingdings" pitchFamily="2" charset="2"/>
              <a:buNone/>
            </a:pPr>
            <a:endParaRPr lang="en-IE" sz="1200" dirty="0"/>
          </a:p>
          <a:p>
            <a:pPr eaLnBrk="1" hangingPunct="1">
              <a:buFont typeface="Wingdings" pitchFamily="2" charset="2"/>
              <a:buNone/>
            </a:pPr>
            <a:r>
              <a:rPr lang="en-IE" dirty="0">
                <a:latin typeface="Courier New" pitchFamily="49" charset="0"/>
              </a:rPr>
              <a:t>void *</a:t>
            </a:r>
            <a:r>
              <a:rPr lang="en-IE" dirty="0" err="1">
                <a:latin typeface="Courier New" pitchFamily="49" charset="0"/>
              </a:rPr>
              <a:t>calloc</a:t>
            </a:r>
            <a:r>
              <a:rPr lang="en-IE" dirty="0">
                <a:latin typeface="Courier New" pitchFamily="49" charset="0"/>
              </a:rPr>
              <a:t>(</a:t>
            </a:r>
            <a:r>
              <a:rPr lang="en-IE" dirty="0" err="1">
                <a:latin typeface="Courier New" pitchFamily="49" charset="0"/>
              </a:rPr>
              <a:t>size_t</a:t>
            </a:r>
            <a:r>
              <a:rPr lang="en-IE" dirty="0">
                <a:latin typeface="Courier New" pitchFamily="49" charset="0"/>
              </a:rPr>
              <a:t> </a:t>
            </a:r>
            <a:r>
              <a:rPr lang="en-IE" dirty="0" err="1">
                <a:latin typeface="Courier New" pitchFamily="49" charset="0"/>
              </a:rPr>
              <a:t>nitem</a:t>
            </a:r>
            <a:r>
              <a:rPr lang="en-IE" dirty="0">
                <a:latin typeface="Courier New" pitchFamily="49" charset="0"/>
              </a:rPr>
              <a:t>, </a:t>
            </a:r>
            <a:r>
              <a:rPr lang="en-IE" dirty="0" err="1">
                <a:latin typeface="Courier New" pitchFamily="49" charset="0"/>
              </a:rPr>
              <a:t>size_t</a:t>
            </a:r>
            <a:r>
              <a:rPr lang="en-IE" dirty="0">
                <a:latin typeface="Courier New" pitchFamily="49" charset="0"/>
              </a:rPr>
              <a:t> size);</a:t>
            </a:r>
          </a:p>
          <a:p>
            <a:pPr eaLnBrk="1" hangingPunct="1">
              <a:buFont typeface="Wingdings" pitchFamily="2" charset="2"/>
              <a:buNone/>
            </a:pPr>
            <a:endParaRPr lang="en-IE" dirty="0">
              <a:latin typeface="Courier New" pitchFamily="49" charset="0"/>
            </a:endParaRPr>
          </a:p>
          <a:p>
            <a:pPr eaLnBrk="1" hangingPunct="1">
              <a:buFont typeface="Wingdings" pitchFamily="2" charset="2"/>
              <a:buNone/>
            </a:pPr>
            <a:r>
              <a:rPr lang="en-GB" dirty="0"/>
              <a:t>Like </a:t>
            </a:r>
            <a:r>
              <a:rPr lang="en-GB" dirty="0" err="1"/>
              <a:t>malloc</a:t>
            </a:r>
            <a:r>
              <a:rPr lang="en-IE" dirty="0"/>
              <a:t>()</a:t>
            </a:r>
            <a:r>
              <a:rPr lang="en-GB" dirty="0"/>
              <a:t>, </a:t>
            </a:r>
            <a:r>
              <a:rPr lang="en-GB" dirty="0" err="1"/>
              <a:t>calloc</a:t>
            </a:r>
            <a:r>
              <a:rPr lang="en-IE" dirty="0"/>
              <a:t>()</a:t>
            </a:r>
            <a:r>
              <a:rPr lang="en-GB" dirty="0"/>
              <a:t> will return a void pointer if the memory allocation was successful, else it'll return a NULL pointer. </a:t>
            </a:r>
          </a:p>
          <a:p>
            <a:pPr eaLnBrk="1" hangingPunct="1">
              <a:buFont typeface="Wingdings" pitchFamily="2" charset="2"/>
              <a:buNone/>
            </a:pPr>
            <a:endParaRPr lang="en-GB" dirty="0">
              <a:latin typeface="Courier New" pitchFamily="49" charset="0"/>
            </a:endParaRPr>
          </a:p>
        </p:txBody>
      </p:sp>
      <p:sp>
        <p:nvSpPr>
          <p:cNvPr id="2" name="Title 1"/>
          <p:cNvSpPr>
            <a:spLocks noGrp="1"/>
          </p:cNvSpPr>
          <p:nvPr>
            <p:ph type="title"/>
          </p:nvPr>
        </p:nvSpPr>
        <p:spPr/>
        <p:txBody>
          <a:bodyPr/>
          <a:lstStyle/>
          <a:p>
            <a:r>
              <a:rPr lang="en-US" dirty="0" err="1"/>
              <a:t>calloc</a:t>
            </a:r>
            <a:r>
              <a:rPr lang="en-US" dirty="0"/>
              <a:t>()</a:t>
            </a:r>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70</a:t>
            </a:fld>
            <a:endParaRPr lang="en-US"/>
          </a:p>
        </p:txBody>
      </p:sp>
    </p:spTree>
    <p:extLst>
      <p:ext uri="{BB962C8B-B14F-4D97-AF65-F5344CB8AC3E}">
        <p14:creationId xmlns:p14="http://schemas.microsoft.com/office/powerpoint/2010/main" val="35492250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533400" y="1524000"/>
            <a:ext cx="8153400" cy="4495800"/>
          </a:xfrm>
        </p:spPr>
        <p:txBody>
          <a:bodyPr/>
          <a:lstStyle/>
          <a:p>
            <a:pPr eaLnBrk="1" hangingPunct="1">
              <a:lnSpc>
                <a:spcPct val="80000"/>
              </a:lnSpc>
              <a:buFont typeface="Wingdings" pitchFamily="2" charset="2"/>
              <a:buNone/>
            </a:pPr>
            <a:r>
              <a:rPr lang="en-IE" sz="1600" dirty="0">
                <a:latin typeface="Courier New" pitchFamily="49" charset="0"/>
              </a:rPr>
              <a:t>/* Using </a:t>
            </a:r>
            <a:r>
              <a:rPr lang="en-IE" sz="1600" dirty="0" err="1">
                <a:latin typeface="Courier New" pitchFamily="49" charset="0"/>
              </a:rPr>
              <a:t>calloc</a:t>
            </a:r>
            <a:r>
              <a:rPr lang="en-IE" sz="1600" dirty="0">
                <a:latin typeface="Courier New" pitchFamily="49" charset="0"/>
              </a:rPr>
              <a:t>() to initialize 100 floats to 0.0 */</a:t>
            </a:r>
          </a:p>
          <a:p>
            <a:pPr eaLnBrk="1" hangingPunct="1">
              <a:lnSpc>
                <a:spcPct val="80000"/>
              </a:lnSpc>
              <a:buFont typeface="Wingdings" pitchFamily="2" charset="2"/>
              <a:buNone/>
            </a:pPr>
            <a:r>
              <a:rPr lang="en-IE" sz="1600" dirty="0">
                <a:latin typeface="Courier New" pitchFamily="49" charset="0"/>
              </a:rPr>
              <a:t>#include &lt;</a:t>
            </a:r>
            <a:r>
              <a:rPr lang="en-IE" sz="1600" dirty="0" err="1">
                <a:latin typeface="Courier New" pitchFamily="49" charset="0"/>
              </a:rPr>
              <a:t>stdlib.h</a:t>
            </a:r>
            <a:r>
              <a:rPr lang="en-IE" sz="1600" dirty="0">
                <a:latin typeface="Courier New" pitchFamily="49" charset="0"/>
              </a:rPr>
              <a:t>&gt;</a:t>
            </a:r>
          </a:p>
          <a:p>
            <a:pPr eaLnBrk="1" hangingPunct="1">
              <a:lnSpc>
                <a:spcPct val="80000"/>
              </a:lnSpc>
              <a:buFont typeface="Wingdings" pitchFamily="2" charset="2"/>
              <a:buNone/>
            </a:pPr>
            <a:r>
              <a:rPr lang="en-IE" sz="1600" dirty="0">
                <a:latin typeface="Courier New" pitchFamily="49" charset="0"/>
              </a:rPr>
              <a:t>#include &lt;</a:t>
            </a:r>
            <a:r>
              <a:rPr lang="en-IE" sz="1600" dirty="0" err="1">
                <a:latin typeface="Courier New" pitchFamily="49" charset="0"/>
              </a:rPr>
              <a:t>stdio.h</a:t>
            </a:r>
            <a:r>
              <a:rPr lang="en-IE" sz="1600" dirty="0">
                <a:latin typeface="Courier New" pitchFamily="49" charset="0"/>
              </a:rPr>
              <a:t>&gt;</a:t>
            </a:r>
          </a:p>
          <a:p>
            <a:pPr eaLnBrk="1" hangingPunct="1">
              <a:lnSpc>
                <a:spcPct val="80000"/>
              </a:lnSpc>
              <a:buFont typeface="Wingdings" pitchFamily="2" charset="2"/>
              <a:buNone/>
            </a:pPr>
            <a:r>
              <a:rPr lang="en-IE" sz="1600" dirty="0">
                <a:latin typeface="Courier New" pitchFamily="49" charset="0"/>
              </a:rPr>
              <a:t>#define BUFFER_SIZE 100</a:t>
            </a:r>
          </a:p>
          <a:p>
            <a:pPr eaLnBrk="1" hangingPunct="1">
              <a:lnSpc>
                <a:spcPct val="80000"/>
              </a:lnSpc>
              <a:buFont typeface="Wingdings" pitchFamily="2" charset="2"/>
              <a:buNone/>
            </a:pPr>
            <a:endParaRPr lang="en-IE" sz="1600" dirty="0">
              <a:latin typeface="Courier New" pitchFamily="49" charset="0"/>
            </a:endParaRPr>
          </a:p>
          <a:p>
            <a:pPr eaLnBrk="1" hangingPunct="1">
              <a:lnSpc>
                <a:spcPct val="80000"/>
              </a:lnSpc>
              <a:buFont typeface="Wingdings" pitchFamily="2" charset="2"/>
              <a:buNone/>
            </a:pPr>
            <a:r>
              <a:rPr lang="en-IE" sz="1600" dirty="0" err="1">
                <a:latin typeface="Courier New" pitchFamily="49" charset="0"/>
              </a:rPr>
              <a:t>int</a:t>
            </a:r>
            <a:r>
              <a:rPr lang="en-IE" sz="1600" dirty="0">
                <a:latin typeface="Courier New" pitchFamily="49" charset="0"/>
              </a:rPr>
              <a:t> main(){</a:t>
            </a:r>
          </a:p>
          <a:p>
            <a:pPr eaLnBrk="1" hangingPunct="1">
              <a:lnSpc>
                <a:spcPct val="80000"/>
              </a:lnSpc>
              <a:buFont typeface="Wingdings" pitchFamily="2" charset="2"/>
              <a:buNone/>
            </a:pPr>
            <a:r>
              <a:rPr lang="en-GB" sz="1600" dirty="0">
                <a:latin typeface="Courier New" pitchFamily="49" charset="0"/>
              </a:rPr>
              <a:t>float * buffer;</a:t>
            </a:r>
          </a:p>
          <a:p>
            <a:pPr eaLnBrk="1" hangingPunct="1">
              <a:lnSpc>
                <a:spcPct val="80000"/>
              </a:lnSpc>
              <a:buFont typeface="Wingdings" pitchFamily="2" charset="2"/>
              <a:buNone/>
            </a:pPr>
            <a:r>
              <a:rPr lang="en-IE" sz="1600" dirty="0" err="1">
                <a:latin typeface="Courier New" pitchFamily="49" charset="0"/>
              </a:rPr>
              <a:t>int</a:t>
            </a:r>
            <a:r>
              <a:rPr lang="en-IE" sz="1600" dirty="0">
                <a:latin typeface="Courier New" pitchFamily="49" charset="0"/>
              </a:rPr>
              <a:t> i;</a:t>
            </a:r>
          </a:p>
          <a:p>
            <a:pPr eaLnBrk="1" hangingPunct="1">
              <a:lnSpc>
                <a:spcPct val="80000"/>
              </a:lnSpc>
              <a:buFont typeface="Wingdings" pitchFamily="2" charset="2"/>
              <a:buNone/>
            </a:pPr>
            <a:endParaRPr lang="en-GB" sz="1600" dirty="0">
              <a:latin typeface="Courier New" pitchFamily="49" charset="0"/>
            </a:endParaRPr>
          </a:p>
          <a:p>
            <a:pPr eaLnBrk="1" hangingPunct="1">
              <a:lnSpc>
                <a:spcPct val="80000"/>
              </a:lnSpc>
              <a:buFont typeface="Wingdings" pitchFamily="2" charset="2"/>
              <a:buNone/>
            </a:pPr>
            <a:r>
              <a:rPr lang="en-GB" sz="1600" dirty="0">
                <a:latin typeface="Courier New" pitchFamily="49" charset="0"/>
              </a:rPr>
              <a:t>if ((buffer = (float*)</a:t>
            </a:r>
            <a:r>
              <a:rPr lang="en-GB" sz="1600" dirty="0" err="1">
                <a:latin typeface="Courier New" pitchFamily="49" charset="0"/>
              </a:rPr>
              <a:t>calloc</a:t>
            </a:r>
            <a:r>
              <a:rPr lang="en-GB" sz="1600" dirty="0">
                <a:latin typeface="Courier New" pitchFamily="49" charset="0"/>
              </a:rPr>
              <a:t>(BUFFER_SIZE, </a:t>
            </a:r>
            <a:r>
              <a:rPr lang="en-GB" sz="1600" dirty="0" err="1">
                <a:latin typeface="Courier New" pitchFamily="49" charset="0"/>
              </a:rPr>
              <a:t>sizeof</a:t>
            </a:r>
            <a:r>
              <a:rPr lang="en-GB" sz="1600" dirty="0">
                <a:latin typeface="Courier New" pitchFamily="49" charset="0"/>
              </a:rPr>
              <a:t>(float))) == NULL){</a:t>
            </a:r>
          </a:p>
          <a:p>
            <a:pPr eaLnBrk="1" hangingPunct="1">
              <a:lnSpc>
                <a:spcPct val="80000"/>
              </a:lnSpc>
              <a:buFont typeface="Wingdings" pitchFamily="2" charset="2"/>
              <a:buNone/>
            </a:pPr>
            <a:r>
              <a:rPr lang="en-GB" sz="1600" dirty="0">
                <a:latin typeface="Courier New" pitchFamily="49" charset="0"/>
              </a:rPr>
              <a:t>	</a:t>
            </a:r>
            <a:r>
              <a:rPr lang="en-GB" sz="1600" dirty="0" err="1">
                <a:latin typeface="Courier New" pitchFamily="49" charset="0"/>
              </a:rPr>
              <a:t>printf</a:t>
            </a:r>
            <a:r>
              <a:rPr lang="en-GB" sz="1600" dirty="0">
                <a:latin typeface="Courier New" pitchFamily="49" charset="0"/>
              </a:rPr>
              <a:t>("out of memory\n");</a:t>
            </a:r>
          </a:p>
          <a:p>
            <a:pPr eaLnBrk="1" hangingPunct="1">
              <a:lnSpc>
                <a:spcPct val="80000"/>
              </a:lnSpc>
              <a:buFont typeface="Wingdings" pitchFamily="2" charset="2"/>
              <a:buNone/>
            </a:pPr>
            <a:r>
              <a:rPr lang="en-GB" sz="1600" dirty="0">
                <a:latin typeface="Courier New" pitchFamily="49" charset="0"/>
              </a:rPr>
              <a:t>	exit(1);</a:t>
            </a:r>
          </a:p>
          <a:p>
            <a:pPr eaLnBrk="1" hangingPunct="1">
              <a:lnSpc>
                <a:spcPct val="80000"/>
              </a:lnSpc>
              <a:buFont typeface="Wingdings" pitchFamily="2" charset="2"/>
              <a:buNone/>
            </a:pPr>
            <a:r>
              <a:rPr lang="en-GB" sz="1600" dirty="0">
                <a:latin typeface="Courier New" pitchFamily="49" charset="0"/>
              </a:rPr>
              <a:t>	}</a:t>
            </a:r>
          </a:p>
          <a:p>
            <a:pPr eaLnBrk="1" hangingPunct="1">
              <a:lnSpc>
                <a:spcPct val="80000"/>
              </a:lnSpc>
              <a:buFont typeface="Wingdings" pitchFamily="2" charset="2"/>
              <a:buNone/>
            </a:pPr>
            <a:endParaRPr lang="en-IE" sz="1600" dirty="0">
              <a:latin typeface="Courier New" pitchFamily="49" charset="0"/>
            </a:endParaRPr>
          </a:p>
          <a:p>
            <a:pPr eaLnBrk="1" hangingPunct="1">
              <a:lnSpc>
                <a:spcPct val="80000"/>
              </a:lnSpc>
              <a:buFont typeface="Wingdings" pitchFamily="2" charset="2"/>
              <a:buNone/>
            </a:pPr>
            <a:r>
              <a:rPr lang="en-IE" sz="1600" dirty="0">
                <a:latin typeface="Courier New" pitchFamily="49" charset="0"/>
              </a:rPr>
              <a:t>for (i=0; i &lt; BUFFER_SIZE; i++)</a:t>
            </a:r>
          </a:p>
          <a:p>
            <a:pPr eaLnBrk="1" hangingPunct="1">
              <a:lnSpc>
                <a:spcPct val="80000"/>
              </a:lnSpc>
              <a:buFont typeface="Wingdings" pitchFamily="2" charset="2"/>
              <a:buNone/>
            </a:pPr>
            <a:r>
              <a:rPr lang="en-IE" sz="1600" dirty="0">
                <a:latin typeface="Courier New" pitchFamily="49" charset="0"/>
              </a:rPr>
              <a:t>	</a:t>
            </a:r>
            <a:r>
              <a:rPr lang="en-IE" sz="1600" dirty="0" err="1">
                <a:latin typeface="Courier New" pitchFamily="49" charset="0"/>
              </a:rPr>
              <a:t>printf</a:t>
            </a:r>
            <a:r>
              <a:rPr lang="en-IE" sz="1600" dirty="0">
                <a:latin typeface="Courier New" pitchFamily="49" charset="0"/>
              </a:rPr>
              <a:t>(“buffer[%d] = %f\n”, i, buffer[i]);</a:t>
            </a:r>
          </a:p>
          <a:p>
            <a:pPr eaLnBrk="1" hangingPunct="1">
              <a:lnSpc>
                <a:spcPct val="80000"/>
              </a:lnSpc>
              <a:buFont typeface="Wingdings" pitchFamily="2" charset="2"/>
              <a:buNone/>
            </a:pPr>
            <a:endParaRPr lang="en-IE" sz="700" dirty="0">
              <a:latin typeface="Courier New" pitchFamily="49" charset="0"/>
            </a:endParaRPr>
          </a:p>
          <a:p>
            <a:pPr eaLnBrk="1" hangingPunct="1">
              <a:lnSpc>
                <a:spcPct val="80000"/>
              </a:lnSpc>
              <a:buFont typeface="Wingdings" pitchFamily="2" charset="2"/>
              <a:buNone/>
            </a:pPr>
            <a:r>
              <a:rPr lang="en-IE" sz="1600" dirty="0">
                <a:latin typeface="Courier New" pitchFamily="49" charset="0"/>
              </a:rPr>
              <a:t>return 0;}</a:t>
            </a:r>
            <a:endParaRPr lang="en-GB" sz="1600" dirty="0">
              <a:latin typeface="Courier New" pitchFamily="49" charset="0"/>
            </a:endParaRPr>
          </a:p>
        </p:txBody>
      </p:sp>
      <p:sp>
        <p:nvSpPr>
          <p:cNvPr id="2" name="Title 1"/>
          <p:cNvSpPr>
            <a:spLocks noGrp="1"/>
          </p:cNvSpPr>
          <p:nvPr>
            <p:ph type="title"/>
          </p:nvPr>
        </p:nvSpPr>
        <p:spPr/>
        <p:txBody>
          <a:bodyPr/>
          <a:lstStyle/>
          <a:p>
            <a:r>
              <a:rPr lang="en-US" dirty="0" err="1"/>
              <a:t>calloc</a:t>
            </a:r>
            <a:r>
              <a:rPr lang="en-US" dirty="0"/>
              <a:t>() Example </a:t>
            </a:r>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71</a:t>
            </a:fld>
            <a:endParaRPr lang="en-US"/>
          </a:p>
        </p:txBody>
      </p:sp>
    </p:spTree>
    <p:extLst>
      <p:ext uri="{BB962C8B-B14F-4D97-AF65-F5344CB8AC3E}">
        <p14:creationId xmlns:p14="http://schemas.microsoft.com/office/powerpoint/2010/main" val="16310828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612648" y="1524000"/>
            <a:ext cx="8153400" cy="4495800"/>
          </a:xfrm>
        </p:spPr>
        <p:txBody>
          <a:bodyPr/>
          <a:lstStyle/>
          <a:p>
            <a:pPr eaLnBrk="1" hangingPunct="1"/>
            <a:r>
              <a:rPr lang="en-GB" sz="2800" dirty="0"/>
              <a:t>If you find you did not allocate enough space use </a:t>
            </a:r>
            <a:r>
              <a:rPr lang="en-GB" sz="2800" dirty="0" err="1"/>
              <a:t>realloc</a:t>
            </a:r>
            <a:r>
              <a:rPr lang="en-GB" sz="2800" dirty="0"/>
              <a:t>().</a:t>
            </a:r>
          </a:p>
          <a:p>
            <a:pPr eaLnBrk="1" hangingPunct="1"/>
            <a:r>
              <a:rPr lang="en-GB" sz="2800" dirty="0"/>
              <a:t>You give </a:t>
            </a:r>
            <a:r>
              <a:rPr lang="en-GB" sz="2800" dirty="0" err="1"/>
              <a:t>realloc</a:t>
            </a:r>
            <a:r>
              <a:rPr lang="en-GB" sz="2800" dirty="0"/>
              <a:t>() a pointer (such as you received from an initial call to </a:t>
            </a:r>
            <a:r>
              <a:rPr lang="en-GB" sz="2800" dirty="0" err="1"/>
              <a:t>malloc</a:t>
            </a:r>
            <a:r>
              <a:rPr lang="en-GB" sz="2800" dirty="0"/>
              <a:t>()) and a new size, and </a:t>
            </a:r>
            <a:r>
              <a:rPr lang="en-GB" sz="2800" dirty="0" err="1"/>
              <a:t>realloc</a:t>
            </a:r>
            <a:r>
              <a:rPr lang="en-GB" sz="2800" dirty="0"/>
              <a:t> does what it can to give you a block of memory big enough to hold the new size. </a:t>
            </a:r>
          </a:p>
          <a:p>
            <a:pPr eaLnBrk="1" hangingPunct="1">
              <a:buFont typeface="Wingdings" pitchFamily="2" charset="2"/>
              <a:buNone/>
            </a:pPr>
            <a:endParaRPr lang="en-GB" sz="700" dirty="0"/>
          </a:p>
          <a:p>
            <a:pPr eaLnBrk="1" hangingPunct="1">
              <a:buFont typeface="Wingdings" pitchFamily="2" charset="2"/>
              <a:buNone/>
            </a:pPr>
            <a:r>
              <a:rPr lang="en-IE" sz="2400" dirty="0" err="1">
                <a:latin typeface="Courier New" pitchFamily="49" charset="0"/>
              </a:rPr>
              <a:t>int</a:t>
            </a:r>
            <a:r>
              <a:rPr lang="en-IE" sz="2400" dirty="0">
                <a:latin typeface="Courier New" pitchFamily="49" charset="0"/>
              </a:rPr>
              <a:t> *</a:t>
            </a:r>
            <a:r>
              <a:rPr lang="en-IE" sz="2400" dirty="0" err="1">
                <a:latin typeface="Courier New" pitchFamily="49" charset="0"/>
              </a:rPr>
              <a:t>ip</a:t>
            </a:r>
            <a:r>
              <a:rPr lang="en-IE" sz="2400" dirty="0">
                <a:latin typeface="Courier New" pitchFamily="49" charset="0"/>
              </a:rPr>
              <a:t>;</a:t>
            </a:r>
          </a:p>
          <a:p>
            <a:pPr eaLnBrk="1" hangingPunct="1">
              <a:buFont typeface="Wingdings" pitchFamily="2" charset="2"/>
              <a:buNone/>
            </a:pPr>
            <a:endParaRPr lang="en-IE" sz="300" dirty="0">
              <a:latin typeface="Courier New" pitchFamily="49" charset="0"/>
            </a:endParaRPr>
          </a:p>
          <a:p>
            <a:pPr eaLnBrk="1" hangingPunct="1">
              <a:buFont typeface="Wingdings" pitchFamily="2" charset="2"/>
              <a:buNone/>
            </a:pPr>
            <a:r>
              <a:rPr lang="en-IE" sz="2400" dirty="0" err="1">
                <a:latin typeface="Courier New" pitchFamily="49" charset="0"/>
              </a:rPr>
              <a:t>ip</a:t>
            </a:r>
            <a:r>
              <a:rPr lang="en-IE" sz="2400" dirty="0">
                <a:latin typeface="Courier New" pitchFamily="49" charset="0"/>
              </a:rPr>
              <a:t> = (</a:t>
            </a:r>
            <a:r>
              <a:rPr lang="en-IE" sz="2400" dirty="0" err="1">
                <a:latin typeface="Courier New" pitchFamily="49" charset="0"/>
              </a:rPr>
              <a:t>int</a:t>
            </a:r>
            <a:r>
              <a:rPr lang="en-IE" sz="2400" dirty="0">
                <a:latin typeface="Courier New" pitchFamily="49" charset="0"/>
              </a:rPr>
              <a:t>*)</a:t>
            </a:r>
            <a:r>
              <a:rPr lang="en-IE" sz="2400" dirty="0" err="1">
                <a:latin typeface="Courier New" pitchFamily="49" charset="0"/>
              </a:rPr>
              <a:t>malloc</a:t>
            </a:r>
            <a:r>
              <a:rPr lang="en-IE" sz="2400" dirty="0">
                <a:latin typeface="Courier New" pitchFamily="49" charset="0"/>
              </a:rPr>
              <a:t>(100 * </a:t>
            </a:r>
            <a:r>
              <a:rPr lang="en-IE" sz="2400" dirty="0" err="1">
                <a:latin typeface="Courier New" pitchFamily="49" charset="0"/>
              </a:rPr>
              <a:t>sizeof</a:t>
            </a:r>
            <a:r>
              <a:rPr lang="en-IE" sz="2400" dirty="0">
                <a:latin typeface="Courier New" pitchFamily="49" charset="0"/>
              </a:rPr>
              <a:t>(</a:t>
            </a:r>
            <a:r>
              <a:rPr lang="en-IE" sz="2400" dirty="0" err="1">
                <a:latin typeface="Courier New" pitchFamily="49" charset="0"/>
              </a:rPr>
              <a:t>int</a:t>
            </a:r>
            <a:r>
              <a:rPr lang="en-IE" sz="2400" dirty="0">
                <a:latin typeface="Courier New" pitchFamily="49" charset="0"/>
              </a:rPr>
              <a:t>));</a:t>
            </a:r>
          </a:p>
          <a:p>
            <a:pPr eaLnBrk="1" hangingPunct="1">
              <a:buFont typeface="Wingdings" pitchFamily="2" charset="2"/>
              <a:buNone/>
            </a:pPr>
            <a:r>
              <a:rPr lang="en-IE" sz="1200" dirty="0">
                <a:latin typeface="Courier New" pitchFamily="49" charset="0"/>
              </a:rPr>
              <a:t>...</a:t>
            </a:r>
          </a:p>
          <a:p>
            <a:pPr eaLnBrk="1" hangingPunct="1">
              <a:buFont typeface="Wingdings" pitchFamily="2" charset="2"/>
              <a:buNone/>
            </a:pPr>
            <a:r>
              <a:rPr lang="en-IE" sz="2400" dirty="0">
                <a:latin typeface="Courier New" pitchFamily="49" charset="0"/>
              </a:rPr>
              <a:t>/* need twice as much space */</a:t>
            </a:r>
          </a:p>
          <a:p>
            <a:pPr eaLnBrk="1" hangingPunct="1">
              <a:buFont typeface="Wingdings" pitchFamily="2" charset="2"/>
              <a:buNone/>
            </a:pPr>
            <a:r>
              <a:rPr lang="en-GB" sz="2400" dirty="0" err="1">
                <a:latin typeface="Courier New" pitchFamily="49" charset="0"/>
              </a:rPr>
              <a:t>ip</a:t>
            </a:r>
            <a:r>
              <a:rPr lang="en-GB" sz="2400" dirty="0">
                <a:latin typeface="Courier New" pitchFamily="49" charset="0"/>
              </a:rPr>
              <a:t> = </a:t>
            </a:r>
            <a:r>
              <a:rPr lang="en-IE" sz="2400" dirty="0">
                <a:latin typeface="Courier New" pitchFamily="49" charset="0"/>
              </a:rPr>
              <a:t>(</a:t>
            </a:r>
            <a:r>
              <a:rPr lang="en-IE" sz="2400" dirty="0" err="1">
                <a:latin typeface="Courier New" pitchFamily="49" charset="0"/>
              </a:rPr>
              <a:t>int</a:t>
            </a:r>
            <a:r>
              <a:rPr lang="en-IE" sz="2400" dirty="0">
                <a:latin typeface="Courier New" pitchFamily="49" charset="0"/>
              </a:rPr>
              <a:t>*)</a:t>
            </a:r>
            <a:r>
              <a:rPr lang="en-GB" sz="2400" dirty="0" err="1">
                <a:latin typeface="Courier New" pitchFamily="49" charset="0"/>
              </a:rPr>
              <a:t>realloc</a:t>
            </a:r>
            <a:r>
              <a:rPr lang="en-GB" sz="2400" dirty="0">
                <a:latin typeface="Courier New" pitchFamily="49" charset="0"/>
              </a:rPr>
              <a:t>(</a:t>
            </a:r>
            <a:r>
              <a:rPr lang="en-GB" sz="2400" dirty="0" err="1">
                <a:latin typeface="Courier New" pitchFamily="49" charset="0"/>
              </a:rPr>
              <a:t>ip</a:t>
            </a:r>
            <a:r>
              <a:rPr lang="en-GB" sz="2400" dirty="0">
                <a:latin typeface="Courier New" pitchFamily="49" charset="0"/>
              </a:rPr>
              <a:t>, 200 * </a:t>
            </a:r>
            <a:r>
              <a:rPr lang="en-GB" sz="2400" dirty="0" err="1">
                <a:latin typeface="Courier New" pitchFamily="49" charset="0"/>
              </a:rPr>
              <a:t>sizeof</a:t>
            </a:r>
            <a:r>
              <a:rPr lang="en-GB" sz="2400" dirty="0">
                <a:latin typeface="Courier New" pitchFamily="49" charset="0"/>
              </a:rPr>
              <a:t>(</a:t>
            </a:r>
            <a:r>
              <a:rPr lang="en-GB" sz="2400" dirty="0" err="1">
                <a:latin typeface="Courier New" pitchFamily="49" charset="0"/>
              </a:rPr>
              <a:t>int</a:t>
            </a:r>
            <a:r>
              <a:rPr lang="en-GB" sz="2400" dirty="0">
                <a:latin typeface="Courier New" pitchFamily="49" charset="0"/>
              </a:rPr>
              <a:t>));</a:t>
            </a:r>
          </a:p>
        </p:txBody>
      </p:sp>
      <p:sp>
        <p:nvSpPr>
          <p:cNvPr id="2" name="Title 1"/>
          <p:cNvSpPr>
            <a:spLocks noGrp="1"/>
          </p:cNvSpPr>
          <p:nvPr>
            <p:ph type="title"/>
          </p:nvPr>
        </p:nvSpPr>
        <p:spPr/>
        <p:txBody>
          <a:bodyPr/>
          <a:lstStyle/>
          <a:p>
            <a:r>
              <a:rPr lang="en-US" dirty="0" err="1"/>
              <a:t>realloc</a:t>
            </a:r>
            <a:r>
              <a:rPr lang="en-US" dirty="0"/>
              <a:t>()</a:t>
            </a:r>
          </a:p>
        </p:txBody>
      </p:sp>
      <p:sp>
        <p:nvSpPr>
          <p:cNvPr id="3" name="Slide Number Placeholder 2"/>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72</a:t>
            </a:fld>
            <a:endParaRPr lang="en-US"/>
          </a:p>
        </p:txBody>
      </p:sp>
    </p:spTree>
    <p:extLst>
      <p:ext uri="{BB962C8B-B14F-4D97-AF65-F5344CB8AC3E}">
        <p14:creationId xmlns:p14="http://schemas.microsoft.com/office/powerpoint/2010/main" val="28604862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dirty="0"/>
              <a:t>What is a File ?</a:t>
            </a:r>
          </a:p>
        </p:txBody>
      </p:sp>
      <p:sp>
        <p:nvSpPr>
          <p:cNvPr id="47107" name="Rectangle 3"/>
          <p:cNvSpPr>
            <a:spLocks noGrp="1" noChangeArrowheads="1"/>
          </p:cNvSpPr>
          <p:nvPr>
            <p:ph type="body" idx="1"/>
          </p:nvPr>
        </p:nvSpPr>
        <p:spPr>
          <a:xfrm>
            <a:off x="228600" y="1752600"/>
            <a:ext cx="8531352" cy="5257800"/>
          </a:xfrm>
        </p:spPr>
        <p:txBody>
          <a:bodyPr rtlCol="0">
            <a:normAutofit/>
          </a:bodyPr>
          <a:lstStyle/>
          <a:p>
            <a:pPr eaLnBrk="1" fontAlgn="auto" hangingPunct="1">
              <a:lnSpc>
                <a:spcPct val="80000"/>
              </a:lnSpc>
              <a:defRPr/>
            </a:pPr>
            <a:r>
              <a:rPr lang="en-US" sz="2800" dirty="0">
                <a:solidFill>
                  <a:schemeClr val="tx1">
                    <a:lumMod val="75000"/>
                    <a:lumOff val="25000"/>
                  </a:schemeClr>
                </a:solidFill>
              </a:rPr>
              <a:t> </a:t>
            </a:r>
            <a:r>
              <a:rPr lang="en-US" sz="2800" dirty="0"/>
              <a:t>A </a:t>
            </a:r>
            <a:r>
              <a:rPr lang="en-US" sz="2800" b="1" i="1" dirty="0"/>
              <a:t>file</a:t>
            </a:r>
            <a:r>
              <a:rPr lang="en-US" sz="2800" dirty="0"/>
              <a:t> is a collection of related data that a computers treats as a single unit.</a:t>
            </a:r>
          </a:p>
          <a:p>
            <a:pPr eaLnBrk="1" fontAlgn="auto" hangingPunct="1">
              <a:lnSpc>
                <a:spcPct val="80000"/>
              </a:lnSpc>
              <a:defRPr/>
            </a:pPr>
            <a:endParaRPr lang="en-US" sz="1800" dirty="0"/>
          </a:p>
          <a:p>
            <a:pPr eaLnBrk="1" fontAlgn="auto" hangingPunct="1">
              <a:lnSpc>
                <a:spcPct val="80000"/>
              </a:lnSpc>
              <a:defRPr/>
            </a:pPr>
            <a:r>
              <a:rPr lang="en-US" sz="2800" dirty="0"/>
              <a:t> Computers store files to secondary storage so that the contents of files remain intact when a computer shuts down.</a:t>
            </a:r>
          </a:p>
          <a:p>
            <a:pPr eaLnBrk="1" fontAlgn="auto" hangingPunct="1">
              <a:lnSpc>
                <a:spcPct val="80000"/>
              </a:lnSpc>
              <a:defRPr/>
            </a:pPr>
            <a:endParaRPr lang="en-US" sz="1800" dirty="0">
              <a:solidFill>
                <a:schemeClr val="tx1">
                  <a:lumMod val="75000"/>
                  <a:lumOff val="25000"/>
                </a:schemeClr>
              </a:solidFill>
            </a:endParaRPr>
          </a:p>
          <a:p>
            <a:pPr eaLnBrk="1" fontAlgn="auto" hangingPunct="1">
              <a:lnSpc>
                <a:spcPct val="80000"/>
              </a:lnSpc>
              <a:defRPr/>
            </a:pPr>
            <a:r>
              <a:rPr lang="en-US" sz="2800" dirty="0"/>
              <a:t> When a computer reads a file, it copies the file from the storage device to memory; when it writes to a file, it transfers data from memory to the storage device.</a:t>
            </a:r>
          </a:p>
          <a:p>
            <a:pPr eaLnBrk="1" fontAlgn="auto" hangingPunct="1">
              <a:lnSpc>
                <a:spcPct val="80000"/>
              </a:lnSpc>
              <a:defRPr/>
            </a:pPr>
            <a:endParaRPr lang="en-US" sz="1800" dirty="0">
              <a:solidFill>
                <a:schemeClr val="tx1">
                  <a:lumMod val="75000"/>
                  <a:lumOff val="25000"/>
                </a:schemeClr>
              </a:solidFill>
            </a:endParaRPr>
          </a:p>
          <a:p>
            <a:pPr eaLnBrk="1" fontAlgn="auto" hangingPunct="1">
              <a:lnSpc>
                <a:spcPct val="80000"/>
              </a:lnSpc>
              <a:defRPr/>
            </a:pPr>
            <a:r>
              <a:rPr lang="en-US" sz="2800" dirty="0">
                <a:solidFill>
                  <a:schemeClr val="tx1">
                    <a:lumMod val="75000"/>
                    <a:lumOff val="25000"/>
                  </a:schemeClr>
                </a:solidFill>
              </a:rPr>
              <a:t> </a:t>
            </a:r>
            <a:r>
              <a:rPr lang="en-US" sz="2800" dirty="0"/>
              <a:t>C uses a structure called </a:t>
            </a:r>
            <a:r>
              <a:rPr lang="en-US" sz="2800" b="1" dirty="0">
                <a:solidFill>
                  <a:schemeClr val="hlink"/>
                </a:solidFill>
                <a:effectLst>
                  <a:outerShdw blurRad="38100" dist="38100" dir="2700000" algn="tl">
                    <a:srgbClr val="FFFFFF"/>
                  </a:outerShdw>
                </a:effectLst>
                <a:latin typeface="Courier New" pitchFamily="49" charset="0"/>
              </a:rPr>
              <a:t>FILE</a:t>
            </a:r>
            <a:r>
              <a:rPr lang="en-US" sz="2800" dirty="0">
                <a:solidFill>
                  <a:schemeClr val="tx1">
                    <a:lumMod val="75000"/>
                    <a:lumOff val="25000"/>
                  </a:schemeClr>
                </a:solidFill>
              </a:rPr>
              <a:t> </a:t>
            </a:r>
            <a:r>
              <a:rPr lang="en-US" sz="2800" dirty="0"/>
              <a:t>(defined in </a:t>
            </a:r>
            <a:r>
              <a:rPr lang="en-US" sz="2800" b="1" dirty="0" err="1">
                <a:solidFill>
                  <a:schemeClr val="hlink"/>
                </a:solidFill>
                <a:effectLst>
                  <a:outerShdw blurRad="38100" dist="38100" dir="2700000" algn="tl">
                    <a:srgbClr val="FFFFFF"/>
                  </a:outerShdw>
                </a:effectLst>
                <a:latin typeface="Courier New" pitchFamily="49" charset="0"/>
              </a:rPr>
              <a:t>stdio.h</a:t>
            </a:r>
            <a:r>
              <a:rPr lang="en-US" sz="2800" dirty="0"/>
              <a:t>) to store the attributes of a file.</a:t>
            </a:r>
          </a:p>
          <a:p>
            <a:pPr marL="91440" indent="-91440" eaLnBrk="1" fontAlgn="auto" hangingPunct="1">
              <a:lnSpc>
                <a:spcPct val="80000"/>
              </a:lnSpc>
              <a:defRPr/>
            </a:pPr>
            <a:endParaRPr lang="en-US" sz="2800" dirty="0">
              <a:solidFill>
                <a:schemeClr val="tx1">
                  <a:lumMod val="75000"/>
                  <a:lumOff val="25000"/>
                </a:schemeClr>
              </a:solidFill>
            </a:endParaRP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73</a:t>
            </a:fld>
            <a:endParaRPr lang="en-US"/>
          </a:p>
        </p:txBody>
      </p:sp>
    </p:spTree>
    <p:extLst>
      <p:ext uri="{BB962C8B-B14F-4D97-AF65-F5344CB8AC3E}">
        <p14:creationId xmlns:p14="http://schemas.microsoft.com/office/powerpoint/2010/main" val="3449565754"/>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dirty="0"/>
              <a:t>Steps in Processing a File</a:t>
            </a:r>
          </a:p>
        </p:txBody>
      </p:sp>
      <p:sp>
        <p:nvSpPr>
          <p:cNvPr id="55299" name="Rectangle 3"/>
          <p:cNvSpPr>
            <a:spLocks noGrp="1" noChangeArrowheads="1"/>
          </p:cNvSpPr>
          <p:nvPr>
            <p:ph type="body" idx="1"/>
          </p:nvPr>
        </p:nvSpPr>
        <p:spPr/>
        <p:txBody>
          <a:bodyPr rtlCol="0">
            <a:normAutofit/>
          </a:bodyPr>
          <a:lstStyle/>
          <a:p>
            <a:pPr eaLnBrk="1" fontAlgn="auto" hangingPunct="1">
              <a:defRPr/>
            </a:pPr>
            <a:r>
              <a:rPr lang="en-US" dirty="0"/>
              <a:t> </a:t>
            </a:r>
            <a:r>
              <a:rPr lang="en-US" sz="3200" dirty="0"/>
              <a:t>Create the stream via a pointer variable using the </a:t>
            </a:r>
            <a:r>
              <a:rPr lang="en-US" sz="3200" b="1" dirty="0">
                <a:solidFill>
                  <a:srgbClr val="0070C0"/>
                </a:solidFill>
                <a:effectLst>
                  <a:outerShdw blurRad="38100" dist="38100" dir="2700000" algn="tl">
                    <a:srgbClr val="FFFFFF"/>
                  </a:outerShdw>
                </a:effectLst>
                <a:latin typeface="Courier New" pitchFamily="49" charset="0"/>
              </a:rPr>
              <a:t>FILE</a:t>
            </a:r>
            <a:r>
              <a:rPr lang="en-US" sz="3200" dirty="0"/>
              <a:t> structure:</a:t>
            </a:r>
            <a:br>
              <a:rPr lang="en-US" sz="3200" dirty="0"/>
            </a:br>
            <a:r>
              <a:rPr lang="en-US" sz="3200" b="1" dirty="0">
                <a:solidFill>
                  <a:srgbClr val="0070C0"/>
                </a:solidFill>
                <a:effectLst>
                  <a:outerShdw blurRad="38100" dist="38100" dir="2700000" algn="tl">
                    <a:srgbClr val="FFFFFF"/>
                  </a:outerShdw>
                </a:effectLst>
                <a:latin typeface="Courier New" pitchFamily="49" charset="0"/>
              </a:rPr>
              <a:t>FILE</a:t>
            </a:r>
            <a:r>
              <a:rPr lang="en-US" sz="3200" b="1" dirty="0">
                <a:effectLst>
                  <a:outerShdw blurRad="38100" dist="38100" dir="2700000" algn="tl">
                    <a:srgbClr val="FFFFFF"/>
                  </a:outerShdw>
                </a:effectLst>
                <a:latin typeface="Courier New" pitchFamily="49" charset="0"/>
              </a:rPr>
              <a:t> *p;</a:t>
            </a:r>
          </a:p>
          <a:p>
            <a:pPr eaLnBrk="1" fontAlgn="auto" hangingPunct="1">
              <a:defRPr/>
            </a:pPr>
            <a:r>
              <a:rPr lang="en-US" sz="3200" dirty="0"/>
              <a:t> Open the file, associating the stream name with the file name.</a:t>
            </a:r>
          </a:p>
          <a:p>
            <a:pPr eaLnBrk="1" fontAlgn="auto" hangingPunct="1">
              <a:defRPr/>
            </a:pPr>
            <a:r>
              <a:rPr lang="en-US" sz="3200" dirty="0"/>
              <a:t> Read or write the data.</a:t>
            </a:r>
          </a:p>
          <a:p>
            <a:pPr eaLnBrk="1" fontAlgn="auto" hangingPunct="1">
              <a:defRPr/>
            </a:pPr>
            <a:r>
              <a:rPr lang="en-US" sz="3200" dirty="0"/>
              <a:t> Close the file.</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74</a:t>
            </a:fld>
            <a:endParaRPr lang="en-US"/>
          </a:p>
        </p:txBody>
      </p:sp>
    </p:spTree>
    <p:extLst>
      <p:ext uri="{BB962C8B-B14F-4D97-AF65-F5344CB8AC3E}">
        <p14:creationId xmlns:p14="http://schemas.microsoft.com/office/powerpoint/2010/main" val="82193834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33400" y="228600"/>
            <a:ext cx="8153400" cy="990600"/>
          </a:xfrm>
        </p:spPr>
        <p:txBody>
          <a:bodyPr/>
          <a:lstStyle/>
          <a:p>
            <a:pPr>
              <a:defRPr/>
            </a:pPr>
            <a:r>
              <a:rPr lang="en-US" dirty="0"/>
              <a:t>The Basic File Operations</a:t>
            </a:r>
          </a:p>
        </p:txBody>
      </p:sp>
      <p:sp>
        <p:nvSpPr>
          <p:cNvPr id="100355" name="Rectangle 3"/>
          <p:cNvSpPr>
            <a:spLocks noGrp="1" noChangeArrowheads="1"/>
          </p:cNvSpPr>
          <p:nvPr>
            <p:ph type="body" idx="1"/>
          </p:nvPr>
        </p:nvSpPr>
        <p:spPr>
          <a:xfrm>
            <a:off x="612648" y="1600200"/>
            <a:ext cx="8226552" cy="4953000"/>
          </a:xfrm>
        </p:spPr>
        <p:txBody>
          <a:bodyPr rtlCol="0">
            <a:normAutofit fontScale="92500" lnSpcReduction="20000"/>
          </a:bodyPr>
          <a:lstStyle/>
          <a:p>
            <a:pPr marL="91440" indent="-91440" eaLnBrk="1" fontAlgn="auto" hangingPunct="1">
              <a:lnSpc>
                <a:spcPct val="80000"/>
              </a:lnSpc>
              <a:buFontTx/>
              <a:buNone/>
              <a:defRPr/>
            </a:pPr>
            <a:endParaRPr lang="en-US" sz="2800" dirty="0">
              <a:solidFill>
                <a:schemeClr val="tx1">
                  <a:lumMod val="75000"/>
                  <a:lumOff val="25000"/>
                </a:schemeClr>
              </a:solidFill>
            </a:endParaRPr>
          </a:p>
          <a:p>
            <a:pPr eaLnBrk="1" fontAlgn="auto" hangingPunct="1">
              <a:lnSpc>
                <a:spcPct val="80000"/>
              </a:lnSpc>
              <a:defRPr/>
            </a:pPr>
            <a:r>
              <a:rPr lang="en-US" sz="3000" b="1" dirty="0" err="1"/>
              <a:t>fopen</a:t>
            </a:r>
            <a:r>
              <a:rPr lang="en-US" sz="3000" b="1" dirty="0"/>
              <a:t> -</a:t>
            </a:r>
            <a:r>
              <a:rPr lang="en-US" sz="3000" dirty="0"/>
              <a:t> open a file- specify how its opened (read/write) and type (binary/text) </a:t>
            </a:r>
          </a:p>
          <a:p>
            <a:pPr eaLnBrk="1" fontAlgn="auto" hangingPunct="1">
              <a:lnSpc>
                <a:spcPct val="80000"/>
              </a:lnSpc>
              <a:defRPr/>
            </a:pPr>
            <a:endParaRPr lang="en-US" sz="3000" dirty="0"/>
          </a:p>
          <a:p>
            <a:pPr eaLnBrk="1" fontAlgn="auto" hangingPunct="1">
              <a:lnSpc>
                <a:spcPct val="80000"/>
              </a:lnSpc>
              <a:defRPr/>
            </a:pPr>
            <a:r>
              <a:rPr lang="en-US" sz="3000" b="1" dirty="0" err="1"/>
              <a:t>fclose</a:t>
            </a:r>
            <a:r>
              <a:rPr lang="en-US" sz="3000" b="1" dirty="0"/>
              <a:t> - </a:t>
            </a:r>
            <a:r>
              <a:rPr lang="en-US" sz="3000" dirty="0"/>
              <a:t>close an opened file </a:t>
            </a:r>
          </a:p>
          <a:p>
            <a:pPr eaLnBrk="1" fontAlgn="auto" hangingPunct="1">
              <a:lnSpc>
                <a:spcPct val="80000"/>
              </a:lnSpc>
              <a:defRPr/>
            </a:pPr>
            <a:endParaRPr lang="en-US" sz="3000" dirty="0"/>
          </a:p>
          <a:p>
            <a:pPr eaLnBrk="1" fontAlgn="auto" hangingPunct="1">
              <a:lnSpc>
                <a:spcPct val="80000"/>
              </a:lnSpc>
              <a:defRPr/>
            </a:pPr>
            <a:r>
              <a:rPr lang="en-US" sz="3000" b="1" dirty="0" err="1"/>
              <a:t>fread</a:t>
            </a:r>
            <a:r>
              <a:rPr lang="en-US" sz="3000" b="1" dirty="0"/>
              <a:t> -</a:t>
            </a:r>
            <a:r>
              <a:rPr lang="en-US" sz="3000" dirty="0"/>
              <a:t> read from a file </a:t>
            </a:r>
          </a:p>
          <a:p>
            <a:pPr eaLnBrk="1" fontAlgn="auto" hangingPunct="1">
              <a:lnSpc>
                <a:spcPct val="80000"/>
              </a:lnSpc>
              <a:defRPr/>
            </a:pPr>
            <a:endParaRPr lang="en-US" sz="3000" dirty="0"/>
          </a:p>
          <a:p>
            <a:pPr eaLnBrk="1" fontAlgn="auto" hangingPunct="1">
              <a:lnSpc>
                <a:spcPct val="80000"/>
              </a:lnSpc>
              <a:defRPr/>
            </a:pPr>
            <a:r>
              <a:rPr lang="en-US" sz="3000" b="1" dirty="0" err="1"/>
              <a:t>fwrite</a:t>
            </a:r>
            <a:r>
              <a:rPr lang="en-US" sz="3000" b="1" dirty="0"/>
              <a:t> - </a:t>
            </a:r>
            <a:r>
              <a:rPr lang="en-US" sz="3000" dirty="0"/>
              <a:t>write to a file </a:t>
            </a:r>
          </a:p>
          <a:p>
            <a:pPr eaLnBrk="1" fontAlgn="auto" hangingPunct="1">
              <a:lnSpc>
                <a:spcPct val="80000"/>
              </a:lnSpc>
              <a:defRPr/>
            </a:pPr>
            <a:endParaRPr lang="en-US" sz="3000" dirty="0"/>
          </a:p>
          <a:p>
            <a:pPr eaLnBrk="1" fontAlgn="auto" hangingPunct="1">
              <a:lnSpc>
                <a:spcPct val="80000"/>
              </a:lnSpc>
              <a:defRPr/>
            </a:pPr>
            <a:r>
              <a:rPr lang="en-US" sz="3000" b="1" dirty="0" err="1"/>
              <a:t>fseek</a:t>
            </a:r>
            <a:r>
              <a:rPr lang="en-US" sz="3000" b="1" dirty="0"/>
              <a:t>/</a:t>
            </a:r>
            <a:r>
              <a:rPr lang="en-US" sz="3000" b="1" dirty="0" err="1"/>
              <a:t>fsetpos</a:t>
            </a:r>
            <a:r>
              <a:rPr lang="en-US" sz="3000" b="1" dirty="0"/>
              <a:t> -</a:t>
            </a:r>
            <a:r>
              <a:rPr lang="en-US" sz="3000" dirty="0"/>
              <a:t> move a file pointer to somewhere in a file</a:t>
            </a:r>
          </a:p>
          <a:p>
            <a:pPr eaLnBrk="1" fontAlgn="auto" hangingPunct="1">
              <a:lnSpc>
                <a:spcPct val="80000"/>
              </a:lnSpc>
              <a:defRPr/>
            </a:pPr>
            <a:endParaRPr lang="en-US" sz="3000" dirty="0"/>
          </a:p>
          <a:p>
            <a:pPr eaLnBrk="1" fontAlgn="auto" hangingPunct="1">
              <a:lnSpc>
                <a:spcPct val="80000"/>
              </a:lnSpc>
              <a:defRPr/>
            </a:pPr>
            <a:r>
              <a:rPr lang="en-US" sz="3000" b="1" dirty="0" err="1"/>
              <a:t>ftell</a:t>
            </a:r>
            <a:r>
              <a:rPr lang="en-US" sz="3000" b="1" dirty="0"/>
              <a:t>/</a:t>
            </a:r>
            <a:r>
              <a:rPr lang="en-US" sz="3000" b="1" dirty="0" err="1"/>
              <a:t>fgetpos</a:t>
            </a:r>
            <a:r>
              <a:rPr lang="en-US" sz="3000" b="1" dirty="0"/>
              <a:t> -</a:t>
            </a:r>
            <a:r>
              <a:rPr lang="en-US" sz="3000" dirty="0"/>
              <a:t> tell you where the file pointer is located </a:t>
            </a:r>
          </a:p>
          <a:p>
            <a:pPr marL="91440" indent="-91440" eaLnBrk="1" fontAlgn="auto" hangingPunct="1">
              <a:lnSpc>
                <a:spcPct val="80000"/>
              </a:lnSpc>
              <a:defRPr/>
            </a:pPr>
            <a:endParaRPr lang="en-US" sz="2800" dirty="0">
              <a:solidFill>
                <a:schemeClr val="hlink"/>
              </a:solidFill>
              <a:effectLst>
                <a:outerShdw blurRad="38100" dist="38100" dir="2700000" algn="tl">
                  <a:srgbClr val="FFFFFF"/>
                </a:outerShdw>
              </a:effectLst>
            </a:endParaRP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75</a:t>
            </a:fld>
            <a:endParaRPr lang="en-US"/>
          </a:p>
        </p:txBody>
      </p:sp>
    </p:spTree>
    <p:extLst>
      <p:ext uri="{BB962C8B-B14F-4D97-AF65-F5344CB8AC3E}">
        <p14:creationId xmlns:p14="http://schemas.microsoft.com/office/powerpoint/2010/main" val="628385136"/>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54637" y="228600"/>
            <a:ext cx="8025199" cy="990600"/>
          </a:xfrm>
        </p:spPr>
        <p:txBody>
          <a:bodyPr/>
          <a:lstStyle/>
          <a:p>
            <a:pPr>
              <a:defRPr/>
            </a:pPr>
            <a:r>
              <a:rPr lang="en-US" dirty="0"/>
              <a:t>File Open Modes</a:t>
            </a: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43" y="1676400"/>
            <a:ext cx="886005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pic>
      <p:sp>
        <p:nvSpPr>
          <p:cNvPr id="18436" name="Text Box 5"/>
          <p:cNvSpPr txBox="1">
            <a:spLocks noChangeArrowheads="1"/>
          </p:cNvSpPr>
          <p:nvPr/>
        </p:nvSpPr>
        <p:spPr bwMode="auto">
          <a:xfrm>
            <a:off x="3505200" y="5911334"/>
            <a:ext cx="281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i="1" dirty="0">
                <a:solidFill>
                  <a:schemeClr val="tx2">
                    <a:lumMod val="75000"/>
                  </a:schemeClr>
                </a:solidFill>
                <a:latin typeface="Calibri" pitchFamily="34" charset="0"/>
              </a:rPr>
              <a:t>File Open Modes</a:t>
            </a:r>
            <a:endParaRPr lang="en-US" sz="2400" b="1" dirty="0">
              <a:solidFill>
                <a:schemeClr val="tx2">
                  <a:lumMod val="75000"/>
                </a:schemeClr>
              </a:solidFill>
              <a:latin typeface="Calibri" pitchFamily="34" charset="0"/>
            </a:endParaRPr>
          </a:p>
        </p:txBody>
      </p:sp>
      <p:sp>
        <p:nvSpPr>
          <p:cNvPr id="2" name="Slide Number Placeholder 1"/>
          <p:cNvSpPr>
            <a:spLocks noGrp="1"/>
          </p:cNvSpPr>
          <p:nvPr>
            <p:ph type="sldNum" sz="quarter" idx="12"/>
          </p:nvPr>
        </p:nvSpPr>
        <p:spPr/>
        <p:txBody>
          <a:bodyPr>
            <a:normAutofit fontScale="85000" lnSpcReduction="20000"/>
          </a:bodyPr>
          <a:lstStyle/>
          <a:p>
            <a:pPr>
              <a:defRPr/>
            </a:pPr>
            <a:fld id="{9F54C46D-F8F8-469C-A162-D5BD699574B6}" type="slidenum">
              <a:rPr lang="en-US" smtClean="0"/>
              <a:pPr>
                <a:defRPr/>
              </a:pPr>
              <a:t>76</a:t>
            </a:fld>
            <a:endParaRPr lang="en-US"/>
          </a:p>
        </p:txBody>
      </p:sp>
    </p:spTree>
    <p:extLst>
      <p:ext uri="{BB962C8B-B14F-4D97-AF65-F5344CB8AC3E}">
        <p14:creationId xmlns:p14="http://schemas.microsoft.com/office/powerpoint/2010/main" val="3499010932"/>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58209" y="152400"/>
            <a:ext cx="8025199" cy="990600"/>
          </a:xfrm>
        </p:spPr>
        <p:txBody>
          <a:bodyPr/>
          <a:lstStyle/>
          <a:p>
            <a:pPr>
              <a:defRPr/>
            </a:pPr>
            <a:r>
              <a:rPr lang="en-US" dirty="0"/>
              <a:t>More on File Open Modes</a:t>
            </a:r>
          </a:p>
        </p:txBody>
      </p:sp>
      <p:pic>
        <p:nvPicPr>
          <p:cNvPr id="1945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978" y="1752600"/>
            <a:ext cx="8729663"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pic>
      <p:sp>
        <p:nvSpPr>
          <p:cNvPr id="19460" name="Text Box 5"/>
          <p:cNvSpPr txBox="1">
            <a:spLocks noChangeArrowheads="1"/>
          </p:cNvSpPr>
          <p:nvPr/>
        </p:nvSpPr>
        <p:spPr bwMode="auto">
          <a:xfrm>
            <a:off x="3048000" y="5717232"/>
            <a:ext cx="2310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i="1" dirty="0">
                <a:solidFill>
                  <a:schemeClr val="tx2">
                    <a:lumMod val="75000"/>
                  </a:schemeClr>
                </a:solidFill>
                <a:latin typeface="Calibri" pitchFamily="34" charset="0"/>
              </a:rPr>
              <a:t>File Open Modes</a:t>
            </a:r>
          </a:p>
        </p:txBody>
      </p:sp>
      <p:sp>
        <p:nvSpPr>
          <p:cNvPr id="2" name="Slide Number Placeholder 1"/>
          <p:cNvSpPr>
            <a:spLocks noGrp="1"/>
          </p:cNvSpPr>
          <p:nvPr>
            <p:ph type="sldNum" sz="quarter" idx="12"/>
          </p:nvPr>
        </p:nvSpPr>
        <p:spPr/>
        <p:txBody>
          <a:bodyPr>
            <a:normAutofit fontScale="85000" lnSpcReduction="20000"/>
          </a:bodyPr>
          <a:lstStyle/>
          <a:p>
            <a:pPr>
              <a:defRPr/>
            </a:pPr>
            <a:fld id="{9F54C46D-F8F8-469C-A162-D5BD699574B6}" type="slidenum">
              <a:rPr lang="en-US" smtClean="0"/>
              <a:pPr>
                <a:defRPr/>
              </a:pPr>
              <a:t>77</a:t>
            </a:fld>
            <a:endParaRPr lang="en-US"/>
          </a:p>
        </p:txBody>
      </p:sp>
    </p:spTree>
    <p:extLst>
      <p:ext uri="{BB962C8B-B14F-4D97-AF65-F5344CB8AC3E}">
        <p14:creationId xmlns:p14="http://schemas.microsoft.com/office/powerpoint/2010/main" val="380416574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dirty="0"/>
              <a:t>More on File Open Modes (Cont.)</a:t>
            </a:r>
          </a:p>
        </p:txBody>
      </p:sp>
      <p:sp>
        <p:nvSpPr>
          <p:cNvPr id="20483" name="Rectangle 3"/>
          <p:cNvSpPr>
            <a:spLocks noGrp="1" noChangeArrowheads="1"/>
          </p:cNvSpPr>
          <p:nvPr>
            <p:ph type="body" idx="1"/>
          </p:nvPr>
        </p:nvSpPr>
        <p:spPr/>
        <p:txBody>
          <a:bodyPr/>
          <a:lstStyle/>
          <a:p>
            <a:pPr eaLnBrk="1" hangingPunct="1"/>
            <a:r>
              <a:rPr lang="en-US" sz="3200" b="1" dirty="0"/>
              <a:t>r+ : </a:t>
            </a:r>
            <a:r>
              <a:rPr lang="en-US" sz="3200" dirty="0"/>
              <a:t>open for reading and writing, start at beginning</a:t>
            </a:r>
          </a:p>
          <a:p>
            <a:pPr eaLnBrk="1" hangingPunct="1"/>
            <a:r>
              <a:rPr lang="en-US" sz="3200" b="1" dirty="0"/>
              <a:t>w+ : </a:t>
            </a:r>
            <a:r>
              <a:rPr lang="en-US" sz="3200" dirty="0"/>
              <a:t>open for reading and writing (overwrite file)</a:t>
            </a:r>
          </a:p>
          <a:p>
            <a:pPr eaLnBrk="1" hangingPunct="1"/>
            <a:r>
              <a:rPr lang="en-US" sz="3200" b="1" dirty="0"/>
              <a:t>a+ : </a:t>
            </a:r>
            <a:r>
              <a:rPr lang="en-US" sz="3200" dirty="0"/>
              <a:t>open for reading and writing (append if file exists) </a:t>
            </a:r>
          </a:p>
          <a:p>
            <a:pPr eaLnBrk="1" hangingPunct="1"/>
            <a:endParaRPr lang="en-US" dirty="0"/>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78</a:t>
            </a:fld>
            <a:endParaRPr lang="en-US"/>
          </a:p>
        </p:txBody>
      </p:sp>
    </p:spTree>
    <p:extLst>
      <p:ext uri="{BB962C8B-B14F-4D97-AF65-F5344CB8AC3E}">
        <p14:creationId xmlns:p14="http://schemas.microsoft.com/office/powerpoint/2010/main" val="337102536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defRPr/>
            </a:pPr>
            <a:r>
              <a:rPr lang="en-US" dirty="0"/>
              <a:t>File Open</a:t>
            </a:r>
          </a:p>
        </p:txBody>
      </p:sp>
      <p:sp>
        <p:nvSpPr>
          <p:cNvPr id="102403" name="Rectangle 3"/>
          <p:cNvSpPr>
            <a:spLocks noGrp="1" noChangeArrowheads="1"/>
          </p:cNvSpPr>
          <p:nvPr>
            <p:ph type="body" idx="1"/>
          </p:nvPr>
        </p:nvSpPr>
        <p:spPr>
          <a:xfrm>
            <a:off x="381000" y="1676400"/>
            <a:ext cx="8763000" cy="4495800"/>
          </a:xfrm>
        </p:spPr>
        <p:txBody>
          <a:bodyPr rtlCol="0">
            <a:normAutofit/>
          </a:bodyPr>
          <a:lstStyle/>
          <a:p>
            <a:pPr eaLnBrk="1" fontAlgn="auto" hangingPunct="1">
              <a:defRPr/>
            </a:pPr>
            <a:r>
              <a:rPr lang="en-US" sz="3200" dirty="0"/>
              <a:t>The file open function (</a:t>
            </a:r>
            <a:r>
              <a:rPr lang="en-US" sz="3200" dirty="0" err="1">
                <a:solidFill>
                  <a:srgbClr val="0070C0"/>
                </a:solidFill>
                <a:effectLst>
                  <a:outerShdw blurRad="38100" dist="38100" dir="2700000" algn="tl">
                    <a:srgbClr val="FFFFFF"/>
                  </a:outerShdw>
                </a:effectLst>
                <a:latin typeface="Courier New" pitchFamily="49" charset="0"/>
              </a:rPr>
              <a:t>fopen</a:t>
            </a:r>
            <a:r>
              <a:rPr lang="en-US" sz="3200" dirty="0"/>
              <a:t>) serves two purposes:</a:t>
            </a:r>
          </a:p>
          <a:p>
            <a:pPr marL="544068" lvl="1" indent="-342900" eaLnBrk="1" fontAlgn="auto" hangingPunct="1">
              <a:defRPr/>
            </a:pPr>
            <a:r>
              <a:rPr lang="en-US" sz="2400" dirty="0"/>
              <a:t>It makes the connection between the physical file and the stream.</a:t>
            </a:r>
          </a:p>
          <a:p>
            <a:pPr marL="544068" lvl="1" indent="-342900" eaLnBrk="1" fontAlgn="auto" hangingPunct="1">
              <a:defRPr/>
            </a:pPr>
            <a:r>
              <a:rPr lang="en-US" sz="2400" dirty="0"/>
              <a:t>It creates “a program file structure to store the information” C needs to process the file.</a:t>
            </a:r>
          </a:p>
          <a:p>
            <a:pPr eaLnBrk="1" fontAlgn="auto" hangingPunct="1">
              <a:defRPr/>
            </a:pPr>
            <a:r>
              <a:rPr lang="en-US" sz="3200" dirty="0"/>
              <a:t>Syntax:</a:t>
            </a:r>
            <a:br>
              <a:rPr lang="en-US" sz="3200" dirty="0"/>
            </a:br>
            <a:r>
              <a:rPr lang="en-US" sz="3200" dirty="0" err="1">
                <a:effectLst>
                  <a:outerShdw blurRad="38100" dist="38100" dir="2700000" algn="tl">
                    <a:srgbClr val="FFFFFF"/>
                  </a:outerShdw>
                </a:effectLst>
              </a:rPr>
              <a:t>filepointer</a:t>
            </a:r>
            <a:r>
              <a:rPr lang="en-US" sz="3200" dirty="0">
                <a:effectLst>
                  <a:outerShdw blurRad="38100" dist="38100" dir="2700000" algn="tl">
                    <a:srgbClr val="FFFFFF"/>
                  </a:outerShdw>
                </a:effectLst>
              </a:rPr>
              <a:t>=</a:t>
            </a:r>
            <a:r>
              <a:rPr lang="en-US" sz="3200" b="1" dirty="0" err="1">
                <a:solidFill>
                  <a:srgbClr val="0070C0"/>
                </a:solidFill>
                <a:effectLst>
                  <a:outerShdw blurRad="38100" dist="38100" dir="2700000" algn="tl">
                    <a:srgbClr val="FFFFFF"/>
                  </a:outerShdw>
                </a:effectLst>
                <a:latin typeface="Courier New" pitchFamily="49" charset="0"/>
              </a:rPr>
              <a:t>fopen</a:t>
            </a:r>
            <a:r>
              <a:rPr lang="en-US" sz="3200" b="1" dirty="0">
                <a:solidFill>
                  <a:srgbClr val="0070C0"/>
                </a:solidFill>
                <a:effectLst>
                  <a:outerShdw blurRad="38100" dist="38100" dir="2700000" algn="tl">
                    <a:srgbClr val="FFFFFF"/>
                  </a:outerShdw>
                </a:effectLst>
                <a:latin typeface="Courier New" pitchFamily="49" charset="0"/>
              </a:rPr>
              <a:t>(“filename”, 							“mode”);)</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79</a:t>
            </a:fld>
            <a:endParaRPr lang="en-US"/>
          </a:p>
        </p:txBody>
      </p:sp>
    </p:spTree>
    <p:extLst>
      <p:ext uri="{BB962C8B-B14F-4D97-AF65-F5344CB8AC3E}">
        <p14:creationId xmlns:p14="http://schemas.microsoft.com/office/powerpoint/2010/main" val="5728141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Function Declaration</a:t>
            </a:r>
          </a:p>
        </p:txBody>
      </p:sp>
      <p:sp>
        <p:nvSpPr>
          <p:cNvPr id="3" name="Content Placeholder 2"/>
          <p:cNvSpPr>
            <a:spLocks noGrp="1"/>
          </p:cNvSpPr>
          <p:nvPr>
            <p:ph sz="quarter" idx="1"/>
          </p:nvPr>
        </p:nvSpPr>
        <p:spPr>
          <a:xfrm>
            <a:off x="822960" y="1676400"/>
            <a:ext cx="7543800" cy="4783384"/>
          </a:xfrm>
        </p:spPr>
        <p:txBody>
          <a:bodyPr>
            <a:normAutofit/>
          </a:bodyPr>
          <a:lstStyle/>
          <a:p>
            <a:pPr>
              <a:defRPr/>
            </a:pPr>
            <a:r>
              <a:rPr lang="en-US" sz="2800" dirty="0">
                <a:cs typeface="Times New Roman" pitchFamily="18" charset="0"/>
              </a:rPr>
              <a:t>Example:</a:t>
            </a:r>
          </a:p>
          <a:p>
            <a:pPr marL="82550" indent="0">
              <a:buNone/>
              <a:defRPr/>
            </a:pPr>
            <a:r>
              <a:rPr lang="en-US" sz="2800" dirty="0">
                <a:cs typeface="Times New Roman" pitchFamily="18" charset="0"/>
              </a:rPr>
              <a:t>	</a:t>
            </a:r>
            <a:r>
              <a:rPr lang="en-US" sz="2800" i="1" dirty="0" err="1">
                <a:cs typeface="Times New Roman" pitchFamily="18" charset="0"/>
              </a:rPr>
              <a:t>int</a:t>
            </a:r>
            <a:r>
              <a:rPr lang="en-US" sz="2800" i="1" dirty="0">
                <a:cs typeface="Times New Roman" pitchFamily="18" charset="0"/>
              </a:rPr>
              <a:t> add(</a:t>
            </a:r>
            <a:r>
              <a:rPr lang="en-US" sz="2800" i="1" dirty="0" err="1">
                <a:cs typeface="Times New Roman" pitchFamily="18" charset="0"/>
              </a:rPr>
              <a:t>int</a:t>
            </a:r>
            <a:r>
              <a:rPr lang="en-US" sz="2800" i="1" dirty="0">
                <a:cs typeface="Times New Roman" pitchFamily="18" charset="0"/>
              </a:rPr>
              <a:t> </a:t>
            </a:r>
            <a:r>
              <a:rPr lang="en-US" sz="2800" i="1" dirty="0" err="1">
                <a:cs typeface="Times New Roman" pitchFamily="18" charset="0"/>
              </a:rPr>
              <a:t>a,int</a:t>
            </a:r>
            <a:r>
              <a:rPr lang="en-US" sz="2800" i="1" dirty="0">
                <a:cs typeface="Times New Roman" pitchFamily="18" charset="0"/>
              </a:rPr>
              <a:t> b);</a:t>
            </a:r>
          </a:p>
          <a:p>
            <a:pPr marL="82550" indent="0">
              <a:buNone/>
              <a:defRPr/>
            </a:pPr>
            <a:r>
              <a:rPr lang="en-US" sz="2800" i="1" dirty="0">
                <a:cs typeface="Times New Roman" pitchFamily="18" charset="0"/>
              </a:rPr>
              <a:t>	void display();</a:t>
            </a:r>
          </a:p>
          <a:p>
            <a:pPr>
              <a:defRPr/>
            </a:pPr>
            <a:r>
              <a:rPr lang="en-US" sz="2800" dirty="0">
                <a:cs typeface="Times New Roman" pitchFamily="18" charset="0"/>
              </a:rPr>
              <a:t>The functions can be declared above the main() or in the main() method</a:t>
            </a:r>
          </a:p>
          <a:p>
            <a:pPr>
              <a:defRPr/>
            </a:pPr>
            <a:r>
              <a:rPr lang="en-US" sz="2800" dirty="0">
                <a:cs typeface="Times New Roman" pitchFamily="18" charset="0"/>
              </a:rPr>
              <a:t>If function does not return any value then </a:t>
            </a:r>
            <a:r>
              <a:rPr lang="en-US" sz="2800" i="1" dirty="0">
                <a:cs typeface="Times New Roman" pitchFamily="18" charset="0"/>
              </a:rPr>
              <a:t>void </a:t>
            </a:r>
            <a:r>
              <a:rPr lang="en-US" sz="2800" dirty="0">
                <a:cs typeface="Times New Roman" pitchFamily="18" charset="0"/>
              </a:rPr>
              <a:t> data type is used</a:t>
            </a:r>
          </a:p>
          <a:p>
            <a:pPr>
              <a:defRPr/>
            </a:pPr>
            <a:r>
              <a:rPr lang="en-US" sz="2800" dirty="0">
                <a:cs typeface="Times New Roman" pitchFamily="18" charset="0"/>
              </a:rPr>
              <a:t>Function returns only one value</a:t>
            </a: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a:t>
            </a:fld>
            <a:endParaRPr lang="en-US"/>
          </a:p>
        </p:txBody>
      </p:sp>
    </p:spTree>
    <p:extLst>
      <p:ext uri="{BB962C8B-B14F-4D97-AF65-F5344CB8AC3E}">
        <p14:creationId xmlns:p14="http://schemas.microsoft.com/office/powerpoint/2010/main" val="8943831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defRPr/>
            </a:pPr>
            <a:r>
              <a:rPr lang="en-US" dirty="0"/>
              <a:t>More on </a:t>
            </a:r>
            <a:r>
              <a:rPr lang="en-US" dirty="0" err="1"/>
              <a:t>fopen</a:t>
            </a:r>
            <a:endParaRPr lang="en-US" dirty="0"/>
          </a:p>
        </p:txBody>
      </p:sp>
      <p:sp>
        <p:nvSpPr>
          <p:cNvPr id="103427" name="Rectangle 3"/>
          <p:cNvSpPr>
            <a:spLocks noGrp="1" noChangeArrowheads="1"/>
          </p:cNvSpPr>
          <p:nvPr>
            <p:ph type="body" idx="1"/>
          </p:nvPr>
        </p:nvSpPr>
        <p:spPr/>
        <p:txBody>
          <a:bodyPr rtlCol="0">
            <a:normAutofit/>
          </a:bodyPr>
          <a:lstStyle/>
          <a:p>
            <a:pPr algn="just" eaLnBrk="1" fontAlgn="auto" hangingPunct="1">
              <a:defRPr/>
            </a:pPr>
            <a:r>
              <a:rPr lang="en-US" sz="3600" dirty="0"/>
              <a:t>The file mode tells C how the program will use the file.</a:t>
            </a:r>
          </a:p>
          <a:p>
            <a:pPr algn="just" eaLnBrk="1" fontAlgn="auto" hangingPunct="1">
              <a:defRPr/>
            </a:pPr>
            <a:r>
              <a:rPr lang="en-US" sz="3600" dirty="0"/>
              <a:t>The filename indicates the system name and location for the file.</a:t>
            </a:r>
          </a:p>
          <a:p>
            <a:pPr algn="just" eaLnBrk="1" fontAlgn="auto" hangingPunct="1">
              <a:defRPr/>
            </a:pPr>
            <a:r>
              <a:rPr lang="en-US" sz="3600" dirty="0"/>
              <a:t>We assign the return value of </a:t>
            </a:r>
            <a:r>
              <a:rPr lang="en-US" sz="3600" b="1" dirty="0" err="1">
                <a:solidFill>
                  <a:schemeClr val="hlink"/>
                </a:solidFill>
                <a:effectLst>
                  <a:outerShdw blurRad="38100" dist="38100" dir="2700000" algn="tl">
                    <a:srgbClr val="FFFFFF"/>
                  </a:outerShdw>
                </a:effectLst>
              </a:rPr>
              <a:t>fopen</a:t>
            </a:r>
            <a:r>
              <a:rPr lang="en-US" sz="3600" dirty="0">
                <a:solidFill>
                  <a:schemeClr val="tx1">
                    <a:lumMod val="75000"/>
                    <a:lumOff val="25000"/>
                  </a:schemeClr>
                </a:solidFill>
              </a:rPr>
              <a:t> </a:t>
            </a:r>
            <a:r>
              <a:rPr lang="en-US" sz="3600" dirty="0"/>
              <a:t>to our pointer variable:</a:t>
            </a:r>
          </a:p>
          <a:p>
            <a:pPr marL="658368" lvl="1" indent="-457200" algn="just" eaLnBrk="1" fontAlgn="auto" hangingPunct="1">
              <a:defRPr/>
            </a:pPr>
            <a:r>
              <a:rPr lang="en-US" sz="2800" dirty="0" err="1">
                <a:solidFill>
                  <a:schemeClr val="hlink"/>
                </a:solidFill>
                <a:effectLst>
                  <a:outerShdw blurRad="38100" dist="38100" dir="2700000" algn="tl">
                    <a:srgbClr val="FFFFFF"/>
                  </a:outerShdw>
                </a:effectLst>
              </a:rPr>
              <a:t>spData</a:t>
            </a:r>
            <a:r>
              <a:rPr lang="en-US" sz="2800" dirty="0">
                <a:solidFill>
                  <a:schemeClr val="hlink"/>
                </a:solidFill>
                <a:effectLst>
                  <a:outerShdw blurRad="38100" dist="38100" dir="2700000" algn="tl">
                    <a:srgbClr val="FFFFFF"/>
                  </a:outerShdw>
                </a:effectLst>
              </a:rPr>
              <a:t> = </a:t>
            </a:r>
            <a:r>
              <a:rPr lang="en-US" sz="2800" dirty="0" err="1">
                <a:solidFill>
                  <a:schemeClr val="hlink"/>
                </a:solidFill>
                <a:effectLst>
                  <a:outerShdw blurRad="38100" dist="38100" dir="2700000" algn="tl">
                    <a:srgbClr val="FFFFFF"/>
                  </a:outerShdw>
                </a:effectLst>
              </a:rPr>
              <a:t>fopen</a:t>
            </a:r>
            <a:r>
              <a:rPr lang="en-US" sz="2800" dirty="0">
                <a:solidFill>
                  <a:schemeClr val="hlink"/>
                </a:solidFill>
                <a:effectLst>
                  <a:outerShdw blurRad="38100" dist="38100" dir="2700000" algn="tl">
                    <a:srgbClr val="FFFFFF"/>
                  </a:outerShdw>
                </a:effectLst>
              </a:rPr>
              <a:t>(“MYFILE.TXT”, “w”);</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80</a:t>
            </a:fld>
            <a:endParaRPr lang="en-US"/>
          </a:p>
        </p:txBody>
      </p:sp>
    </p:spTree>
    <p:extLst>
      <p:ext uri="{BB962C8B-B14F-4D97-AF65-F5344CB8AC3E}">
        <p14:creationId xmlns:p14="http://schemas.microsoft.com/office/powerpoint/2010/main" val="414494649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33400" y="228600"/>
            <a:ext cx="8025199" cy="990600"/>
          </a:xfrm>
        </p:spPr>
        <p:txBody>
          <a:bodyPr/>
          <a:lstStyle/>
          <a:p>
            <a:pPr>
              <a:defRPr/>
            </a:pPr>
            <a:r>
              <a:rPr lang="en-US" dirty="0"/>
              <a:t>More on </a:t>
            </a:r>
            <a:r>
              <a:rPr lang="en-US" dirty="0" err="1"/>
              <a:t>fopen</a:t>
            </a:r>
            <a:endParaRPr lang="en-US" dirty="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522165" cy="503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pic>
      <p:sp>
        <p:nvSpPr>
          <p:cNvPr id="23556" name="Text Box 4"/>
          <p:cNvSpPr txBox="1">
            <a:spLocks noChangeArrowheads="1"/>
          </p:cNvSpPr>
          <p:nvPr/>
        </p:nvSpPr>
        <p:spPr bwMode="auto">
          <a:xfrm>
            <a:off x="4648200" y="6400800"/>
            <a:ext cx="4474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i="1" dirty="0">
                <a:latin typeface="Calibri" pitchFamily="34" charset="0"/>
              </a:rPr>
              <a:t>from Figure 7-3 in </a:t>
            </a:r>
            <a:r>
              <a:rPr lang="en-US" b="1" dirty="0" err="1">
                <a:latin typeface="Calibri" pitchFamily="34" charset="0"/>
              </a:rPr>
              <a:t>Forouzan</a:t>
            </a:r>
            <a:r>
              <a:rPr lang="en-US" b="1" dirty="0">
                <a:latin typeface="Calibri" pitchFamily="34" charset="0"/>
              </a:rPr>
              <a:t> &amp; </a:t>
            </a:r>
            <a:r>
              <a:rPr lang="en-US" b="1" dirty="0" err="1">
                <a:latin typeface="Calibri" pitchFamily="34" charset="0"/>
              </a:rPr>
              <a:t>Gilberg</a:t>
            </a:r>
            <a:r>
              <a:rPr lang="en-US" b="1" i="1" dirty="0">
                <a:latin typeface="Calibri" pitchFamily="34" charset="0"/>
              </a:rPr>
              <a:t>, p. 399</a:t>
            </a:r>
            <a:endParaRPr lang="en-US" b="1" dirty="0">
              <a:latin typeface="Calibri" pitchFamily="34" charset="0"/>
            </a:endParaRPr>
          </a:p>
        </p:txBody>
      </p:sp>
      <p:sp>
        <p:nvSpPr>
          <p:cNvPr id="2" name="Slide Number Placeholder 1"/>
          <p:cNvSpPr>
            <a:spLocks noGrp="1"/>
          </p:cNvSpPr>
          <p:nvPr>
            <p:ph type="sldNum" sz="quarter" idx="12"/>
          </p:nvPr>
        </p:nvSpPr>
        <p:spPr/>
        <p:txBody>
          <a:bodyPr>
            <a:normAutofit fontScale="85000" lnSpcReduction="20000"/>
          </a:bodyPr>
          <a:lstStyle/>
          <a:p>
            <a:pPr>
              <a:defRPr/>
            </a:pPr>
            <a:fld id="{9F54C46D-F8F8-469C-A162-D5BD699574B6}" type="slidenum">
              <a:rPr lang="en-US" smtClean="0"/>
              <a:pPr>
                <a:defRPr/>
              </a:pPr>
              <a:t>81</a:t>
            </a:fld>
            <a:endParaRPr lang="en-US"/>
          </a:p>
        </p:txBody>
      </p:sp>
    </p:spTree>
    <p:extLst>
      <p:ext uri="{BB962C8B-B14F-4D97-AF65-F5344CB8AC3E}">
        <p14:creationId xmlns:p14="http://schemas.microsoft.com/office/powerpoint/2010/main" val="427710663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defRPr/>
            </a:pPr>
            <a:r>
              <a:rPr lang="en-US" dirty="0"/>
              <a:t>Closing a File</a:t>
            </a:r>
          </a:p>
        </p:txBody>
      </p:sp>
      <p:sp>
        <p:nvSpPr>
          <p:cNvPr id="105475" name="Rectangle 3"/>
          <p:cNvSpPr>
            <a:spLocks noGrp="1" noChangeArrowheads="1"/>
          </p:cNvSpPr>
          <p:nvPr>
            <p:ph type="body" idx="1"/>
          </p:nvPr>
        </p:nvSpPr>
        <p:spPr/>
        <p:txBody>
          <a:bodyPr rtlCol="0">
            <a:normAutofit/>
          </a:bodyPr>
          <a:lstStyle/>
          <a:p>
            <a:pPr algn="just" eaLnBrk="1" fontAlgn="auto" hangingPunct="1">
              <a:defRPr/>
            </a:pPr>
            <a:r>
              <a:rPr lang="en-US" sz="3600" dirty="0"/>
              <a:t>When we finish with a mode, we need to close the file before ending the program or beginning another mode with that same file.</a:t>
            </a:r>
          </a:p>
          <a:p>
            <a:pPr algn="just" eaLnBrk="1" fontAlgn="auto" hangingPunct="1">
              <a:defRPr/>
            </a:pPr>
            <a:r>
              <a:rPr lang="en-US" sz="3600" dirty="0"/>
              <a:t>To close a file, we use </a:t>
            </a:r>
            <a:r>
              <a:rPr lang="en-US" sz="3600" i="1" dirty="0" err="1"/>
              <a:t>fclose</a:t>
            </a:r>
            <a:r>
              <a:rPr lang="en-US" sz="3600" dirty="0"/>
              <a:t> and the pointer variable:</a:t>
            </a:r>
          </a:p>
          <a:p>
            <a:pPr lvl="1" algn="just" eaLnBrk="1" fontAlgn="auto" hangingPunct="1">
              <a:defRPr/>
            </a:pPr>
            <a:r>
              <a:rPr lang="en-US" sz="2500" b="1" dirty="0" err="1">
                <a:effectLst>
                  <a:outerShdw blurRad="38100" dist="38100" dir="2700000" algn="tl">
                    <a:srgbClr val="FFFFFF"/>
                  </a:outerShdw>
                </a:effectLst>
              </a:rPr>
              <a:t>fclose</a:t>
            </a:r>
            <a:r>
              <a:rPr lang="en-US" sz="2500" b="1" dirty="0">
                <a:effectLst>
                  <a:outerShdw blurRad="38100" dist="38100" dir="2700000" algn="tl">
                    <a:srgbClr val="FFFFFF"/>
                  </a:outerShdw>
                </a:effectLst>
              </a:rPr>
              <a:t>(</a:t>
            </a:r>
            <a:r>
              <a:rPr lang="en-US" sz="2500" b="1" dirty="0" err="1">
                <a:effectLst>
                  <a:outerShdw blurRad="38100" dist="38100" dir="2700000" algn="tl">
                    <a:srgbClr val="FFFFFF"/>
                  </a:outerShdw>
                </a:effectLst>
              </a:rPr>
              <a:t>spData</a:t>
            </a:r>
            <a:r>
              <a:rPr lang="en-US" sz="2500" b="1" dirty="0">
                <a:effectLst>
                  <a:outerShdw blurRad="38100" dist="38100" dir="2700000" algn="tl">
                    <a:srgbClr val="FFFFFF"/>
                  </a:outerShdw>
                </a:effectLst>
              </a:rPr>
              <a:t>);</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82</a:t>
            </a:fld>
            <a:endParaRPr lang="en-US"/>
          </a:p>
        </p:txBody>
      </p:sp>
    </p:spTree>
    <p:extLst>
      <p:ext uri="{BB962C8B-B14F-4D97-AF65-F5344CB8AC3E}">
        <p14:creationId xmlns:p14="http://schemas.microsoft.com/office/powerpoint/2010/main" val="4096343483"/>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228600"/>
            <a:ext cx="7543800" cy="1450975"/>
          </a:xfrm>
        </p:spPr>
        <p:txBody>
          <a:bodyPr/>
          <a:lstStyle/>
          <a:p>
            <a:pPr eaLnBrk="1" fontAlgn="auto" hangingPunct="1">
              <a:spcAft>
                <a:spcPts val="0"/>
              </a:spcAft>
              <a:defRPr/>
            </a:pPr>
            <a:r>
              <a:rPr lang="en-US" dirty="0" err="1"/>
              <a:t>fprintf</a:t>
            </a:r>
            <a:r>
              <a:rPr lang="en-US" dirty="0"/>
              <a:t>()</a:t>
            </a:r>
            <a:br>
              <a:rPr lang="en-US" sz="4000" b="1" dirty="0">
                <a:solidFill>
                  <a:srgbClr val="33CC33"/>
                </a:solidFill>
              </a:rPr>
            </a:br>
            <a:endParaRPr lang="en-US" sz="4000" b="1" dirty="0">
              <a:solidFill>
                <a:srgbClr val="33CC33"/>
              </a:solidFill>
            </a:endParaRPr>
          </a:p>
        </p:txBody>
      </p:sp>
      <p:sp>
        <p:nvSpPr>
          <p:cNvPr id="106499" name="Rectangle 3"/>
          <p:cNvSpPr>
            <a:spLocks noGrp="1" noChangeArrowheads="1"/>
          </p:cNvSpPr>
          <p:nvPr>
            <p:ph type="body" idx="1"/>
          </p:nvPr>
        </p:nvSpPr>
        <p:spPr>
          <a:xfrm>
            <a:off x="533400" y="1447800"/>
            <a:ext cx="8382000" cy="4800600"/>
          </a:xfrm>
        </p:spPr>
        <p:txBody>
          <a:bodyPr rtlCol="0">
            <a:normAutofit/>
          </a:bodyPr>
          <a:lstStyle/>
          <a:p>
            <a:pPr marL="91440" indent="-91440" eaLnBrk="1" fontAlgn="auto" hangingPunct="1">
              <a:lnSpc>
                <a:spcPct val="80000"/>
              </a:lnSpc>
              <a:buFontTx/>
              <a:buNone/>
              <a:defRPr/>
            </a:pPr>
            <a:endParaRPr lang="en-US" sz="3200" dirty="0">
              <a:solidFill>
                <a:srgbClr val="FFFF00"/>
              </a:solidFill>
              <a:effectLst>
                <a:outerShdw blurRad="38100" dist="38100" dir="2700000" algn="tl">
                  <a:srgbClr val="FFFFFF"/>
                </a:outerShdw>
              </a:effectLst>
            </a:endParaRPr>
          </a:p>
          <a:p>
            <a:pPr marL="91440" indent="-91440" eaLnBrk="1" fontAlgn="auto" hangingPunct="1">
              <a:lnSpc>
                <a:spcPct val="80000"/>
              </a:lnSpc>
              <a:buFontTx/>
              <a:buNone/>
              <a:defRPr/>
            </a:pPr>
            <a:r>
              <a:rPr lang="en-US" sz="3600" dirty="0">
                <a:solidFill>
                  <a:schemeClr val="tx2"/>
                </a:solidFill>
                <a:effectLst>
                  <a:outerShdw blurRad="38100" dist="38100" dir="2700000" algn="tl">
                    <a:srgbClr val="FFFFFF"/>
                  </a:outerShdw>
                </a:effectLst>
              </a:rPr>
              <a:t>Syntax:</a:t>
            </a:r>
          </a:p>
          <a:p>
            <a:pPr marL="91440" indent="-91440" eaLnBrk="1" fontAlgn="auto" hangingPunct="1">
              <a:lnSpc>
                <a:spcPct val="80000"/>
              </a:lnSpc>
              <a:buFontTx/>
              <a:buNone/>
              <a:defRPr/>
            </a:pPr>
            <a:r>
              <a:rPr lang="en-US" sz="3600" dirty="0">
                <a:solidFill>
                  <a:schemeClr val="tx1">
                    <a:lumMod val="75000"/>
                    <a:lumOff val="25000"/>
                  </a:schemeClr>
                </a:solidFill>
              </a:rPr>
              <a:t>		</a:t>
            </a:r>
            <a:r>
              <a:rPr lang="en-US" sz="3600" dirty="0" err="1">
                <a:solidFill>
                  <a:schemeClr val="tx1">
                    <a:lumMod val="75000"/>
                    <a:lumOff val="25000"/>
                  </a:schemeClr>
                </a:solidFill>
              </a:rPr>
              <a:t>fprintf</a:t>
            </a:r>
            <a:r>
              <a:rPr lang="en-US" sz="3600" dirty="0">
                <a:solidFill>
                  <a:schemeClr val="tx1">
                    <a:lumMod val="75000"/>
                    <a:lumOff val="25000"/>
                  </a:schemeClr>
                </a:solidFill>
              </a:rPr>
              <a:t> (</a:t>
            </a:r>
            <a:r>
              <a:rPr lang="en-US" sz="3600" dirty="0" err="1">
                <a:solidFill>
                  <a:schemeClr val="tx1">
                    <a:lumMod val="75000"/>
                    <a:lumOff val="25000"/>
                  </a:schemeClr>
                </a:solidFill>
              </a:rPr>
              <a:t>fp,"string",variables</a:t>
            </a:r>
            <a:r>
              <a:rPr lang="en-US" sz="3600" dirty="0">
                <a:solidFill>
                  <a:schemeClr val="tx1">
                    <a:lumMod val="75000"/>
                    <a:lumOff val="25000"/>
                  </a:schemeClr>
                </a:solidFill>
              </a:rPr>
              <a:t>); </a:t>
            </a:r>
          </a:p>
          <a:p>
            <a:pPr marL="91440" indent="-91440" eaLnBrk="1" fontAlgn="auto" hangingPunct="1">
              <a:lnSpc>
                <a:spcPct val="80000"/>
              </a:lnSpc>
              <a:buFontTx/>
              <a:buNone/>
              <a:defRPr/>
            </a:pPr>
            <a:r>
              <a:rPr lang="en-US" sz="3600" dirty="0">
                <a:solidFill>
                  <a:srgbClr val="00CCFF"/>
                </a:solidFill>
                <a:effectLst>
                  <a:outerShdw blurRad="38100" dist="38100" dir="2700000" algn="tl">
                    <a:srgbClr val="FFFFFF"/>
                  </a:outerShdw>
                </a:effectLst>
              </a:rPr>
              <a:t>Example:</a:t>
            </a:r>
          </a:p>
          <a:p>
            <a:pPr marL="384048" lvl="1" indent="-182880" eaLnBrk="1" fontAlgn="auto" hangingPunct="1">
              <a:lnSpc>
                <a:spcPct val="80000"/>
              </a:lnSpc>
              <a:buFontTx/>
              <a:buNone/>
              <a:defRPr/>
            </a:pPr>
            <a:r>
              <a:rPr lang="en-US" sz="2800" dirty="0" err="1"/>
              <a:t>int</a:t>
            </a:r>
            <a:r>
              <a:rPr lang="en-US" sz="2800" dirty="0"/>
              <a:t> </a:t>
            </a:r>
            <a:r>
              <a:rPr lang="en-US" sz="2800" dirty="0" err="1"/>
              <a:t>i</a:t>
            </a:r>
            <a:r>
              <a:rPr lang="en-US" sz="2800" dirty="0"/>
              <a:t> = 12; </a:t>
            </a:r>
          </a:p>
          <a:p>
            <a:pPr marL="384048" lvl="1" indent="-182880" eaLnBrk="1" fontAlgn="auto" hangingPunct="1">
              <a:lnSpc>
                <a:spcPct val="80000"/>
              </a:lnSpc>
              <a:buFontTx/>
              <a:buNone/>
              <a:defRPr/>
            </a:pPr>
            <a:r>
              <a:rPr lang="en-US" sz="2800" dirty="0"/>
              <a:t>float x = 2.356; </a:t>
            </a:r>
          </a:p>
          <a:p>
            <a:pPr marL="384048" lvl="1" indent="-182880" eaLnBrk="1" fontAlgn="auto" hangingPunct="1">
              <a:lnSpc>
                <a:spcPct val="80000"/>
              </a:lnSpc>
              <a:buFontTx/>
              <a:buNone/>
              <a:defRPr/>
            </a:pPr>
            <a:r>
              <a:rPr lang="en-US" sz="2800" dirty="0"/>
              <a:t>char </a:t>
            </a:r>
            <a:r>
              <a:rPr lang="en-US" sz="2800" dirty="0" err="1"/>
              <a:t>ch</a:t>
            </a:r>
            <a:r>
              <a:rPr lang="en-US" sz="2800" dirty="0"/>
              <a:t> = 's'; </a:t>
            </a:r>
          </a:p>
          <a:p>
            <a:pPr marL="384048" lvl="1" indent="-182880" eaLnBrk="1" fontAlgn="auto" hangingPunct="1">
              <a:lnSpc>
                <a:spcPct val="80000"/>
              </a:lnSpc>
              <a:buFontTx/>
              <a:buNone/>
              <a:defRPr/>
            </a:pPr>
            <a:r>
              <a:rPr lang="en-US" sz="2800" dirty="0"/>
              <a:t>FILE *</a:t>
            </a:r>
            <a:r>
              <a:rPr lang="en-US" sz="2800" dirty="0" err="1"/>
              <a:t>fp</a:t>
            </a:r>
            <a:r>
              <a:rPr lang="en-US" sz="2800" dirty="0"/>
              <a:t>;</a:t>
            </a:r>
          </a:p>
          <a:p>
            <a:pPr marL="384048" lvl="1" indent="-182880" eaLnBrk="1" fontAlgn="auto" hangingPunct="1">
              <a:lnSpc>
                <a:spcPct val="80000"/>
              </a:lnSpc>
              <a:buFontTx/>
              <a:buNone/>
              <a:defRPr/>
            </a:pPr>
            <a:r>
              <a:rPr lang="en-US" sz="2800" dirty="0" err="1"/>
              <a:t>fp</a:t>
            </a:r>
            <a:r>
              <a:rPr lang="en-US" sz="2800" dirty="0"/>
              <a:t>=</a:t>
            </a:r>
            <a:r>
              <a:rPr lang="en-US" sz="2800" dirty="0" err="1"/>
              <a:t>fopen</a:t>
            </a:r>
            <a:r>
              <a:rPr lang="en-US" sz="2800" dirty="0"/>
              <a:t>(“</a:t>
            </a:r>
            <a:r>
              <a:rPr lang="en-US" sz="2800" dirty="0" err="1"/>
              <a:t>out.txt”,”w</a:t>
            </a:r>
            <a:r>
              <a:rPr lang="en-US" sz="2800" dirty="0"/>
              <a:t>”);</a:t>
            </a:r>
          </a:p>
          <a:p>
            <a:pPr marL="384048" lvl="1" indent="-182880" eaLnBrk="1" fontAlgn="auto" hangingPunct="1">
              <a:lnSpc>
                <a:spcPct val="80000"/>
              </a:lnSpc>
              <a:buFontTx/>
              <a:buNone/>
              <a:defRPr/>
            </a:pPr>
            <a:r>
              <a:rPr lang="en-US" sz="2800" dirty="0" err="1"/>
              <a:t>fprintf</a:t>
            </a:r>
            <a:r>
              <a:rPr lang="en-US" sz="2800" dirty="0"/>
              <a:t> (</a:t>
            </a:r>
            <a:r>
              <a:rPr lang="en-US" sz="2800" dirty="0" err="1"/>
              <a:t>fp</a:t>
            </a:r>
            <a:r>
              <a:rPr lang="en-US" sz="2800" dirty="0"/>
              <a:t>, "%d %f %c", </a:t>
            </a:r>
            <a:r>
              <a:rPr lang="en-US" sz="2800" dirty="0" err="1"/>
              <a:t>i</a:t>
            </a:r>
            <a:r>
              <a:rPr lang="en-US" sz="2800" dirty="0"/>
              <a:t>, x, </a:t>
            </a:r>
            <a:r>
              <a:rPr lang="en-US" sz="2800" dirty="0" err="1"/>
              <a:t>ch</a:t>
            </a:r>
            <a:r>
              <a:rPr lang="en-US" sz="2800" dirty="0"/>
              <a:t>); </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83</a:t>
            </a:fld>
            <a:endParaRPr lang="en-US"/>
          </a:p>
        </p:txBody>
      </p:sp>
    </p:spTree>
    <p:extLst>
      <p:ext uri="{BB962C8B-B14F-4D97-AF65-F5344CB8AC3E}">
        <p14:creationId xmlns:p14="http://schemas.microsoft.com/office/powerpoint/2010/main" val="279841312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21481" y="314326"/>
            <a:ext cx="7543800" cy="1450975"/>
          </a:xfrm>
        </p:spPr>
        <p:txBody>
          <a:bodyPr/>
          <a:lstStyle/>
          <a:p>
            <a:pPr eaLnBrk="1" fontAlgn="auto" hangingPunct="1">
              <a:spcAft>
                <a:spcPts val="0"/>
              </a:spcAft>
              <a:defRPr/>
            </a:pPr>
            <a:r>
              <a:rPr lang="en-US" dirty="0" err="1"/>
              <a:t>fscanf</a:t>
            </a:r>
            <a:r>
              <a:rPr lang="en-US" dirty="0"/>
              <a:t>()</a:t>
            </a:r>
            <a:br>
              <a:rPr lang="en-US" sz="4000" b="1" dirty="0">
                <a:solidFill>
                  <a:srgbClr val="33CC33"/>
                </a:solidFill>
              </a:rPr>
            </a:br>
            <a:endParaRPr lang="en-US" sz="4000" b="1" dirty="0">
              <a:solidFill>
                <a:srgbClr val="33CC33"/>
              </a:solidFill>
            </a:endParaRPr>
          </a:p>
        </p:txBody>
      </p:sp>
      <p:sp>
        <p:nvSpPr>
          <p:cNvPr id="107523" name="Rectangle 3"/>
          <p:cNvSpPr>
            <a:spLocks noGrp="1" noChangeArrowheads="1"/>
          </p:cNvSpPr>
          <p:nvPr>
            <p:ph type="body" idx="1"/>
          </p:nvPr>
        </p:nvSpPr>
        <p:spPr>
          <a:xfrm>
            <a:off x="457200" y="1295400"/>
            <a:ext cx="8305800" cy="4648200"/>
          </a:xfrm>
        </p:spPr>
        <p:txBody>
          <a:bodyPr rtlCol="0">
            <a:normAutofit/>
          </a:bodyPr>
          <a:lstStyle/>
          <a:p>
            <a:pPr marL="91440" indent="-91440" eaLnBrk="1" fontAlgn="auto" hangingPunct="1">
              <a:buFontTx/>
              <a:buNone/>
              <a:defRPr/>
            </a:pPr>
            <a:endParaRPr lang="en-US" dirty="0">
              <a:solidFill>
                <a:srgbClr val="FFFF00"/>
              </a:solidFill>
              <a:effectLst>
                <a:outerShdw blurRad="38100" dist="38100" dir="2700000" algn="tl">
                  <a:srgbClr val="FFFFFF"/>
                </a:outerShdw>
              </a:effectLst>
            </a:endParaRPr>
          </a:p>
          <a:p>
            <a:pPr marL="91440" indent="-91440" eaLnBrk="1" fontAlgn="auto" hangingPunct="1">
              <a:buFontTx/>
              <a:buNone/>
              <a:defRPr/>
            </a:pPr>
            <a:r>
              <a:rPr lang="en-US" sz="3200" dirty="0">
                <a:solidFill>
                  <a:schemeClr val="tx2"/>
                </a:solidFill>
                <a:effectLst>
                  <a:outerShdw blurRad="38100" dist="38100" dir="2700000" algn="tl">
                    <a:srgbClr val="FFFFFF"/>
                  </a:outerShdw>
                </a:effectLst>
              </a:rPr>
              <a:t>Syntax:</a:t>
            </a:r>
          </a:p>
          <a:p>
            <a:pPr marL="91440" indent="-91440" eaLnBrk="1" fontAlgn="auto" hangingPunct="1">
              <a:buFontTx/>
              <a:buNone/>
              <a:defRPr/>
            </a:pPr>
            <a:r>
              <a:rPr lang="en-US" sz="3200" dirty="0">
                <a:solidFill>
                  <a:schemeClr val="tx1">
                    <a:lumMod val="75000"/>
                    <a:lumOff val="25000"/>
                  </a:schemeClr>
                </a:solidFill>
              </a:rPr>
              <a:t>		</a:t>
            </a:r>
            <a:r>
              <a:rPr lang="en-US" sz="3200" dirty="0" err="1">
                <a:solidFill>
                  <a:schemeClr val="tx1">
                    <a:lumMod val="75000"/>
                    <a:lumOff val="25000"/>
                  </a:schemeClr>
                </a:solidFill>
              </a:rPr>
              <a:t>fscanf</a:t>
            </a:r>
            <a:r>
              <a:rPr lang="en-US" sz="3200" dirty="0">
                <a:solidFill>
                  <a:schemeClr val="tx1">
                    <a:lumMod val="75000"/>
                    <a:lumOff val="25000"/>
                  </a:schemeClr>
                </a:solidFill>
              </a:rPr>
              <a:t> (</a:t>
            </a:r>
            <a:r>
              <a:rPr lang="en-US" sz="3200" dirty="0" err="1">
                <a:solidFill>
                  <a:schemeClr val="tx1">
                    <a:lumMod val="75000"/>
                    <a:lumOff val="25000"/>
                  </a:schemeClr>
                </a:solidFill>
              </a:rPr>
              <a:t>fp,"string",identifiers</a:t>
            </a:r>
            <a:r>
              <a:rPr lang="en-US" sz="3200" dirty="0">
                <a:solidFill>
                  <a:schemeClr val="tx1">
                    <a:lumMod val="75000"/>
                    <a:lumOff val="25000"/>
                  </a:schemeClr>
                </a:solidFill>
              </a:rPr>
              <a:t>); </a:t>
            </a:r>
          </a:p>
          <a:p>
            <a:pPr marL="91440" indent="-91440" eaLnBrk="1" fontAlgn="auto" hangingPunct="1">
              <a:buFontTx/>
              <a:buNone/>
              <a:defRPr/>
            </a:pPr>
            <a:r>
              <a:rPr lang="en-US" sz="3200" dirty="0">
                <a:solidFill>
                  <a:srgbClr val="00CCFF"/>
                </a:solidFill>
                <a:effectLst>
                  <a:outerShdw blurRad="38100" dist="38100" dir="2700000" algn="tl">
                    <a:srgbClr val="FFFFFF"/>
                  </a:outerShdw>
                </a:effectLst>
              </a:rPr>
              <a:t>Example:</a:t>
            </a:r>
          </a:p>
          <a:p>
            <a:pPr marL="566928" lvl="2" indent="-182880" eaLnBrk="1" fontAlgn="auto" hangingPunct="1">
              <a:buFontTx/>
              <a:buNone/>
              <a:defRPr/>
            </a:pPr>
            <a:r>
              <a:rPr lang="en-US" sz="3200" dirty="0"/>
              <a:t>FILE *</a:t>
            </a:r>
            <a:r>
              <a:rPr lang="en-US" sz="3200" dirty="0" err="1"/>
              <a:t>fp</a:t>
            </a:r>
            <a:r>
              <a:rPr lang="en-US" sz="3200" dirty="0"/>
              <a:t>;</a:t>
            </a:r>
          </a:p>
          <a:p>
            <a:pPr marL="566928" lvl="2" indent="-182880" eaLnBrk="1" fontAlgn="auto" hangingPunct="1">
              <a:buFontTx/>
              <a:buNone/>
              <a:defRPr/>
            </a:pPr>
            <a:r>
              <a:rPr lang="en-US" sz="3200" dirty="0" err="1"/>
              <a:t>Fp</a:t>
            </a:r>
            <a:r>
              <a:rPr lang="en-US" sz="3200" dirty="0"/>
              <a:t>=</a:t>
            </a:r>
            <a:r>
              <a:rPr lang="en-US" sz="3200" dirty="0" err="1"/>
              <a:t>fopen</a:t>
            </a:r>
            <a:r>
              <a:rPr lang="en-US" sz="3200" dirty="0"/>
              <a:t>(“</a:t>
            </a:r>
            <a:r>
              <a:rPr lang="en-US" sz="3200" dirty="0" err="1"/>
              <a:t>input.txt”,”r</a:t>
            </a:r>
            <a:r>
              <a:rPr lang="en-US" sz="3200" dirty="0"/>
              <a:t>”);</a:t>
            </a:r>
          </a:p>
          <a:p>
            <a:pPr marL="566928" lvl="2" indent="-182880" eaLnBrk="1" fontAlgn="auto" hangingPunct="1">
              <a:buFontTx/>
              <a:buNone/>
              <a:defRPr/>
            </a:pPr>
            <a:r>
              <a:rPr lang="en-US" sz="3200" dirty="0" err="1"/>
              <a:t>int</a:t>
            </a:r>
            <a:r>
              <a:rPr lang="en-US" sz="3200" dirty="0"/>
              <a:t> </a:t>
            </a:r>
            <a:r>
              <a:rPr lang="en-US" sz="3200" dirty="0" err="1"/>
              <a:t>i</a:t>
            </a:r>
            <a:r>
              <a:rPr lang="en-US" sz="3200" dirty="0"/>
              <a:t>; </a:t>
            </a:r>
          </a:p>
          <a:p>
            <a:pPr marL="566928" lvl="2" indent="-182880" eaLnBrk="1" fontAlgn="auto" hangingPunct="1">
              <a:buFontTx/>
              <a:buNone/>
              <a:defRPr/>
            </a:pPr>
            <a:r>
              <a:rPr lang="en-US" sz="3200" dirty="0" err="1"/>
              <a:t>fscanf</a:t>
            </a:r>
            <a:r>
              <a:rPr lang="en-US" sz="3200" dirty="0"/>
              <a:t> (</a:t>
            </a:r>
            <a:r>
              <a:rPr lang="en-US" sz="3200" dirty="0" err="1"/>
              <a:t>fp</a:t>
            </a:r>
            <a:r>
              <a:rPr lang="en-US" sz="3200" dirty="0"/>
              <a:t>,“%</a:t>
            </a:r>
            <a:r>
              <a:rPr lang="en-US" sz="3200" dirty="0" err="1"/>
              <a:t>d",i</a:t>
            </a:r>
            <a:r>
              <a:rPr lang="en-US" sz="3200" dirty="0"/>
              <a:t>); </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84</a:t>
            </a:fld>
            <a:endParaRPr lang="en-US"/>
          </a:p>
        </p:txBody>
      </p:sp>
    </p:spTree>
    <p:extLst>
      <p:ext uri="{BB962C8B-B14F-4D97-AF65-F5344CB8AC3E}">
        <p14:creationId xmlns:p14="http://schemas.microsoft.com/office/powerpoint/2010/main" val="1294073227"/>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58379" y="287339"/>
            <a:ext cx="8008144" cy="1449387"/>
          </a:xfrm>
        </p:spPr>
        <p:txBody>
          <a:bodyPr/>
          <a:lstStyle/>
          <a:p>
            <a:pPr eaLnBrk="1" fontAlgn="auto" hangingPunct="1">
              <a:spcAft>
                <a:spcPts val="0"/>
              </a:spcAft>
              <a:defRPr/>
            </a:pPr>
            <a:r>
              <a:rPr lang="en-US" dirty="0" err="1"/>
              <a:t>getc</a:t>
            </a:r>
            <a:r>
              <a:rPr lang="en-US" dirty="0"/>
              <a:t>()</a:t>
            </a:r>
            <a:br>
              <a:rPr lang="en-US" sz="4000" b="1" dirty="0">
                <a:solidFill>
                  <a:schemeClr val="tx1">
                    <a:lumMod val="75000"/>
                    <a:lumOff val="25000"/>
                  </a:schemeClr>
                </a:solidFill>
              </a:rPr>
            </a:br>
            <a:endParaRPr lang="en-US" sz="4000" b="1" dirty="0">
              <a:solidFill>
                <a:schemeClr val="tx1">
                  <a:lumMod val="75000"/>
                  <a:lumOff val="25000"/>
                </a:schemeClr>
              </a:solidFill>
            </a:endParaRPr>
          </a:p>
        </p:txBody>
      </p:sp>
      <p:sp>
        <p:nvSpPr>
          <p:cNvPr id="108547" name="Rectangle 3"/>
          <p:cNvSpPr>
            <a:spLocks noGrp="1" noChangeArrowheads="1"/>
          </p:cNvSpPr>
          <p:nvPr>
            <p:ph type="body" idx="1"/>
          </p:nvPr>
        </p:nvSpPr>
        <p:spPr>
          <a:xfrm>
            <a:off x="457200" y="1295400"/>
            <a:ext cx="7848600" cy="4876800"/>
          </a:xfrm>
        </p:spPr>
        <p:txBody>
          <a:bodyPr rtlCol="0">
            <a:normAutofit/>
          </a:bodyPr>
          <a:lstStyle/>
          <a:p>
            <a:pPr marL="91440" indent="-91440" eaLnBrk="1" fontAlgn="auto" hangingPunct="1">
              <a:buFontTx/>
              <a:buNone/>
              <a:defRPr/>
            </a:pPr>
            <a:endParaRPr lang="en-US" sz="3200" dirty="0">
              <a:solidFill>
                <a:srgbClr val="FFFF00"/>
              </a:solidFill>
              <a:effectLst>
                <a:outerShdw blurRad="38100" dist="38100" dir="2700000" algn="tl">
                  <a:srgbClr val="FFFFFF"/>
                </a:outerShdw>
              </a:effectLst>
            </a:endParaRPr>
          </a:p>
          <a:p>
            <a:pPr marL="91440" indent="-91440" eaLnBrk="1" fontAlgn="auto" hangingPunct="1">
              <a:buFontTx/>
              <a:buNone/>
              <a:defRPr/>
            </a:pPr>
            <a:r>
              <a:rPr lang="en-US" sz="3200" dirty="0">
                <a:solidFill>
                  <a:schemeClr val="tx2"/>
                </a:solidFill>
                <a:effectLst>
                  <a:outerShdw blurRad="38100" dist="38100" dir="2700000" algn="tl">
                    <a:srgbClr val="FFFFFF"/>
                  </a:outerShdw>
                </a:effectLst>
              </a:rPr>
              <a:t>Syntax:</a:t>
            </a:r>
          </a:p>
          <a:p>
            <a:pPr marL="91440" indent="-91440" eaLnBrk="1" fontAlgn="auto" hangingPunct="1">
              <a:buFontTx/>
              <a:buNone/>
              <a:defRPr/>
            </a:pPr>
            <a:r>
              <a:rPr lang="en-US" sz="3200" dirty="0">
                <a:solidFill>
                  <a:schemeClr val="tx1">
                    <a:lumMod val="75000"/>
                    <a:lumOff val="25000"/>
                  </a:schemeClr>
                </a:solidFill>
              </a:rPr>
              <a:t>identifier = </a:t>
            </a:r>
            <a:r>
              <a:rPr lang="en-US" sz="3200" dirty="0" err="1">
                <a:solidFill>
                  <a:schemeClr val="tx1">
                    <a:lumMod val="75000"/>
                    <a:lumOff val="25000"/>
                  </a:schemeClr>
                </a:solidFill>
              </a:rPr>
              <a:t>getc</a:t>
            </a:r>
            <a:r>
              <a:rPr lang="en-US" sz="3200" dirty="0">
                <a:solidFill>
                  <a:schemeClr val="tx1">
                    <a:lumMod val="75000"/>
                    <a:lumOff val="25000"/>
                  </a:schemeClr>
                </a:solidFill>
              </a:rPr>
              <a:t> (file pointer);</a:t>
            </a:r>
          </a:p>
          <a:p>
            <a:pPr marL="91440" indent="-91440" eaLnBrk="1" fontAlgn="auto" hangingPunct="1">
              <a:buFontTx/>
              <a:buNone/>
              <a:defRPr/>
            </a:pPr>
            <a:r>
              <a:rPr lang="en-US" sz="3200" dirty="0">
                <a:solidFill>
                  <a:srgbClr val="00CCFF"/>
                </a:solidFill>
                <a:effectLst>
                  <a:outerShdw blurRad="38100" dist="38100" dir="2700000" algn="tl">
                    <a:srgbClr val="FFFFFF"/>
                  </a:outerShdw>
                </a:effectLst>
              </a:rPr>
              <a:t>Example:</a:t>
            </a:r>
          </a:p>
          <a:p>
            <a:pPr marL="91440" indent="-91440" eaLnBrk="1" fontAlgn="auto" hangingPunct="1">
              <a:buFontTx/>
              <a:buNone/>
              <a:defRPr/>
            </a:pPr>
            <a:r>
              <a:rPr lang="en-US" sz="3200" dirty="0">
                <a:solidFill>
                  <a:schemeClr val="tx1">
                    <a:lumMod val="75000"/>
                    <a:lumOff val="25000"/>
                  </a:schemeClr>
                </a:solidFill>
              </a:rPr>
              <a:t>FILE *</a:t>
            </a:r>
            <a:r>
              <a:rPr lang="en-US" sz="3200" dirty="0" err="1">
                <a:solidFill>
                  <a:schemeClr val="tx1">
                    <a:lumMod val="75000"/>
                    <a:lumOff val="25000"/>
                  </a:schemeClr>
                </a:solidFill>
              </a:rPr>
              <a:t>fp</a:t>
            </a:r>
            <a:r>
              <a:rPr lang="en-US" sz="3200" dirty="0">
                <a:solidFill>
                  <a:schemeClr val="tx1">
                    <a:lumMod val="75000"/>
                    <a:lumOff val="25000"/>
                  </a:schemeClr>
                </a:solidFill>
              </a:rPr>
              <a:t>; </a:t>
            </a:r>
          </a:p>
          <a:p>
            <a:pPr marL="91440" indent="-91440" eaLnBrk="1" fontAlgn="auto" hangingPunct="1">
              <a:buFontTx/>
              <a:buNone/>
              <a:defRPr/>
            </a:pPr>
            <a:r>
              <a:rPr lang="en-US" sz="3200" dirty="0" err="1">
                <a:solidFill>
                  <a:schemeClr val="tx1">
                    <a:lumMod val="75000"/>
                    <a:lumOff val="25000"/>
                  </a:schemeClr>
                </a:solidFill>
              </a:rPr>
              <a:t>fp</a:t>
            </a:r>
            <a:r>
              <a:rPr lang="en-US" sz="3200" dirty="0">
                <a:solidFill>
                  <a:schemeClr val="tx1">
                    <a:lumMod val="75000"/>
                    <a:lumOff val="25000"/>
                  </a:schemeClr>
                </a:solidFill>
              </a:rPr>
              <a:t>=</a:t>
            </a:r>
            <a:r>
              <a:rPr lang="en-US" sz="3200" dirty="0" err="1">
                <a:solidFill>
                  <a:schemeClr val="tx1">
                    <a:lumMod val="75000"/>
                    <a:lumOff val="25000"/>
                  </a:schemeClr>
                </a:solidFill>
              </a:rPr>
              <a:t>fopen</a:t>
            </a:r>
            <a:r>
              <a:rPr lang="en-US" sz="3200" dirty="0">
                <a:solidFill>
                  <a:schemeClr val="tx1">
                    <a:lumMod val="75000"/>
                    <a:lumOff val="25000"/>
                  </a:schemeClr>
                </a:solidFill>
              </a:rPr>
              <a:t>(“</a:t>
            </a:r>
            <a:r>
              <a:rPr lang="en-US" sz="3200" dirty="0" err="1">
                <a:solidFill>
                  <a:schemeClr val="tx1">
                    <a:lumMod val="75000"/>
                    <a:lumOff val="25000"/>
                  </a:schemeClr>
                </a:solidFill>
              </a:rPr>
              <a:t>input.txt”,”r</a:t>
            </a:r>
            <a:r>
              <a:rPr lang="en-US" sz="3200" dirty="0">
                <a:solidFill>
                  <a:schemeClr val="tx1">
                    <a:lumMod val="75000"/>
                    <a:lumOff val="25000"/>
                  </a:schemeClr>
                </a:solidFill>
              </a:rPr>
              <a:t>”);</a:t>
            </a:r>
          </a:p>
          <a:p>
            <a:pPr marL="91440" indent="-91440" eaLnBrk="1" fontAlgn="auto" hangingPunct="1">
              <a:buFontTx/>
              <a:buNone/>
              <a:defRPr/>
            </a:pPr>
            <a:r>
              <a:rPr lang="en-US" sz="3200" dirty="0">
                <a:solidFill>
                  <a:schemeClr val="tx1">
                    <a:lumMod val="75000"/>
                    <a:lumOff val="25000"/>
                  </a:schemeClr>
                </a:solidFill>
              </a:rPr>
              <a:t>char </a:t>
            </a:r>
            <a:r>
              <a:rPr lang="en-US" sz="3200" dirty="0" err="1">
                <a:solidFill>
                  <a:schemeClr val="tx1">
                    <a:lumMod val="75000"/>
                    <a:lumOff val="25000"/>
                  </a:schemeClr>
                </a:solidFill>
              </a:rPr>
              <a:t>ch</a:t>
            </a:r>
            <a:r>
              <a:rPr lang="en-US" sz="3200" dirty="0">
                <a:solidFill>
                  <a:schemeClr val="tx1">
                    <a:lumMod val="75000"/>
                    <a:lumOff val="25000"/>
                  </a:schemeClr>
                </a:solidFill>
              </a:rPr>
              <a:t>; </a:t>
            </a:r>
          </a:p>
          <a:p>
            <a:pPr marL="91440" indent="-91440" eaLnBrk="1" fontAlgn="auto" hangingPunct="1">
              <a:buFontTx/>
              <a:buNone/>
              <a:defRPr/>
            </a:pPr>
            <a:r>
              <a:rPr lang="en-US" sz="3200" dirty="0" err="1">
                <a:solidFill>
                  <a:schemeClr val="tx1">
                    <a:lumMod val="75000"/>
                    <a:lumOff val="25000"/>
                  </a:schemeClr>
                </a:solidFill>
              </a:rPr>
              <a:t>ch</a:t>
            </a:r>
            <a:r>
              <a:rPr lang="en-US" sz="3200" dirty="0">
                <a:solidFill>
                  <a:schemeClr val="tx1">
                    <a:lumMod val="75000"/>
                    <a:lumOff val="25000"/>
                  </a:schemeClr>
                </a:solidFill>
              </a:rPr>
              <a:t> = </a:t>
            </a:r>
            <a:r>
              <a:rPr lang="en-US" sz="3200" dirty="0" err="1">
                <a:solidFill>
                  <a:schemeClr val="tx1">
                    <a:lumMod val="75000"/>
                    <a:lumOff val="25000"/>
                  </a:schemeClr>
                </a:solidFill>
              </a:rPr>
              <a:t>getc</a:t>
            </a:r>
            <a:r>
              <a:rPr lang="en-US" sz="3200" dirty="0">
                <a:solidFill>
                  <a:schemeClr val="tx1">
                    <a:lumMod val="75000"/>
                    <a:lumOff val="25000"/>
                  </a:schemeClr>
                </a:solidFill>
              </a:rPr>
              <a:t> (</a:t>
            </a:r>
            <a:r>
              <a:rPr lang="en-US" sz="3200" dirty="0" err="1">
                <a:solidFill>
                  <a:schemeClr val="tx1">
                    <a:lumMod val="75000"/>
                    <a:lumOff val="25000"/>
                  </a:schemeClr>
                </a:solidFill>
              </a:rPr>
              <a:t>fp</a:t>
            </a:r>
            <a:r>
              <a:rPr lang="en-US" sz="3200" dirty="0">
                <a:solidFill>
                  <a:schemeClr val="tx1">
                    <a:lumMod val="75000"/>
                    <a:lumOff val="25000"/>
                  </a:schemeClr>
                </a:solidFill>
              </a:rPr>
              <a:t>); </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85</a:t>
            </a:fld>
            <a:endParaRPr lang="en-US"/>
          </a:p>
        </p:txBody>
      </p:sp>
    </p:spTree>
    <p:extLst>
      <p:ext uri="{BB962C8B-B14F-4D97-AF65-F5344CB8AC3E}">
        <p14:creationId xmlns:p14="http://schemas.microsoft.com/office/powerpoint/2010/main" val="3784569904"/>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90526" y="1"/>
            <a:ext cx="7670006" cy="1450975"/>
          </a:xfrm>
        </p:spPr>
        <p:txBody>
          <a:bodyPr/>
          <a:lstStyle/>
          <a:p>
            <a:pPr eaLnBrk="1" fontAlgn="auto" hangingPunct="1">
              <a:spcAft>
                <a:spcPts val="0"/>
              </a:spcAft>
              <a:defRPr/>
            </a:pPr>
            <a:r>
              <a:rPr lang="en-US" dirty="0" err="1"/>
              <a:t>putc</a:t>
            </a:r>
            <a:r>
              <a:rPr lang="en-US" dirty="0"/>
              <a:t>()</a:t>
            </a:r>
          </a:p>
        </p:txBody>
      </p:sp>
      <p:sp>
        <p:nvSpPr>
          <p:cNvPr id="109571" name="Rectangle 3"/>
          <p:cNvSpPr>
            <a:spLocks noGrp="1" noChangeArrowheads="1"/>
          </p:cNvSpPr>
          <p:nvPr>
            <p:ph type="body" idx="1"/>
          </p:nvPr>
        </p:nvSpPr>
        <p:spPr>
          <a:xfrm>
            <a:off x="457200" y="1295400"/>
            <a:ext cx="8077200" cy="4419600"/>
          </a:xfrm>
        </p:spPr>
        <p:txBody>
          <a:bodyPr rtlCol="0">
            <a:normAutofit lnSpcReduction="10000"/>
          </a:bodyPr>
          <a:lstStyle/>
          <a:p>
            <a:pPr marL="91440" indent="-91440" algn="just" eaLnBrk="1" fontAlgn="auto" hangingPunct="1">
              <a:buFontTx/>
              <a:buNone/>
              <a:defRPr/>
            </a:pPr>
            <a:endParaRPr lang="en-US" dirty="0">
              <a:solidFill>
                <a:schemeClr val="tx1">
                  <a:lumMod val="75000"/>
                  <a:lumOff val="25000"/>
                </a:schemeClr>
              </a:solidFill>
            </a:endParaRPr>
          </a:p>
          <a:p>
            <a:pPr marL="91440" indent="-91440" algn="just" eaLnBrk="1" fontAlgn="auto" hangingPunct="1">
              <a:buFontTx/>
              <a:buNone/>
              <a:defRPr/>
            </a:pPr>
            <a:r>
              <a:rPr lang="en-US" sz="3200" dirty="0"/>
              <a:t>Write a single character to the output file, pointed to by fp. </a:t>
            </a:r>
          </a:p>
          <a:p>
            <a:pPr marL="91440" indent="-91440" algn="just" eaLnBrk="1" fontAlgn="auto" hangingPunct="1">
              <a:buFontTx/>
              <a:buNone/>
              <a:defRPr/>
            </a:pPr>
            <a:endParaRPr lang="en-US" sz="3200" dirty="0">
              <a:effectLst>
                <a:outerShdw blurRad="38100" dist="38100" dir="2700000" algn="tl">
                  <a:srgbClr val="FFFFFF"/>
                </a:outerShdw>
              </a:effectLst>
            </a:endParaRPr>
          </a:p>
          <a:p>
            <a:pPr marL="91440" indent="-91440" algn="just" eaLnBrk="1" fontAlgn="auto" hangingPunct="1">
              <a:buFontTx/>
              <a:buNone/>
              <a:defRPr/>
            </a:pPr>
            <a:r>
              <a:rPr lang="en-US" sz="3200" dirty="0">
                <a:effectLst>
                  <a:outerShdw blurRad="38100" dist="38100" dir="2700000" algn="tl">
                    <a:srgbClr val="FFFFFF"/>
                  </a:outerShdw>
                </a:effectLst>
              </a:rPr>
              <a:t>Example:</a:t>
            </a:r>
          </a:p>
          <a:p>
            <a:pPr marL="91440" indent="-91440" algn="just" eaLnBrk="1" fontAlgn="auto" hangingPunct="1">
              <a:buFontTx/>
              <a:buNone/>
              <a:defRPr/>
            </a:pPr>
            <a:r>
              <a:rPr lang="en-US" sz="3200" dirty="0"/>
              <a:t>FILE *</a:t>
            </a:r>
            <a:r>
              <a:rPr lang="en-US" sz="3200" dirty="0" err="1"/>
              <a:t>fp</a:t>
            </a:r>
            <a:r>
              <a:rPr lang="en-US" sz="3200" dirty="0"/>
              <a:t>; </a:t>
            </a:r>
          </a:p>
          <a:p>
            <a:pPr marL="91440" indent="-91440" algn="just" eaLnBrk="1" fontAlgn="auto" hangingPunct="1">
              <a:buFontTx/>
              <a:buNone/>
              <a:defRPr/>
            </a:pPr>
            <a:r>
              <a:rPr lang="en-US" sz="3200" dirty="0"/>
              <a:t>char </a:t>
            </a:r>
            <a:r>
              <a:rPr lang="en-US" sz="3200" dirty="0" err="1"/>
              <a:t>ch</a:t>
            </a:r>
            <a:r>
              <a:rPr lang="en-US" sz="3200" dirty="0"/>
              <a:t>; </a:t>
            </a:r>
          </a:p>
          <a:p>
            <a:pPr marL="91440" indent="-91440" algn="just" eaLnBrk="1" fontAlgn="auto" hangingPunct="1">
              <a:buFontTx/>
              <a:buNone/>
              <a:defRPr/>
            </a:pPr>
            <a:r>
              <a:rPr lang="en-US" sz="3200" dirty="0" err="1"/>
              <a:t>putc</a:t>
            </a:r>
            <a:r>
              <a:rPr lang="en-US" sz="3200" dirty="0"/>
              <a:t> (</a:t>
            </a:r>
            <a:r>
              <a:rPr lang="en-US" sz="3200" dirty="0" err="1"/>
              <a:t>ch,fp</a:t>
            </a:r>
            <a:r>
              <a:rPr lang="en-US" sz="3200" dirty="0"/>
              <a:t>); </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86</a:t>
            </a:fld>
            <a:endParaRPr lang="en-US"/>
          </a:p>
        </p:txBody>
      </p:sp>
    </p:spTree>
    <p:extLst>
      <p:ext uri="{BB962C8B-B14F-4D97-AF65-F5344CB8AC3E}">
        <p14:creationId xmlns:p14="http://schemas.microsoft.com/office/powerpoint/2010/main" val="2060470703"/>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dirty="0" err="1"/>
              <a:t>fread</a:t>
            </a:r>
            <a:r>
              <a:rPr lang="en-US" dirty="0"/>
              <a:t> ()</a:t>
            </a:r>
          </a:p>
        </p:txBody>
      </p:sp>
      <p:sp>
        <p:nvSpPr>
          <p:cNvPr id="119811" name="Rectangle 3"/>
          <p:cNvSpPr>
            <a:spLocks noGrp="1" noChangeArrowheads="1"/>
          </p:cNvSpPr>
          <p:nvPr>
            <p:ph type="body" idx="1"/>
          </p:nvPr>
        </p:nvSpPr>
        <p:spPr/>
        <p:txBody>
          <a:bodyPr/>
          <a:lstStyle/>
          <a:p>
            <a:pPr eaLnBrk="1" hangingPunct="1">
              <a:lnSpc>
                <a:spcPct val="80000"/>
              </a:lnSpc>
              <a:buFontTx/>
              <a:buNone/>
              <a:defRPr/>
            </a:pPr>
            <a:r>
              <a:rPr lang="en-US" sz="2400" dirty="0"/>
              <a:t>Declaration:</a:t>
            </a:r>
          </a:p>
          <a:p>
            <a:pPr eaLnBrk="1" hangingPunct="1">
              <a:lnSpc>
                <a:spcPct val="80000"/>
              </a:lnSpc>
              <a:buFontTx/>
              <a:buNone/>
              <a:defRPr/>
            </a:pPr>
            <a:r>
              <a:rPr lang="en-US" sz="2400" dirty="0"/>
              <a:t>   </a:t>
            </a:r>
            <a:r>
              <a:rPr lang="en-US" sz="2400" dirty="0" err="1">
                <a:solidFill>
                  <a:srgbClr val="C00000"/>
                </a:solidFill>
                <a:effectLst>
                  <a:outerShdw blurRad="38100" dist="38100" dir="2700000" algn="tl">
                    <a:srgbClr val="FFFFFF"/>
                  </a:outerShdw>
                </a:effectLst>
              </a:rPr>
              <a:t>size_t</a:t>
            </a:r>
            <a:r>
              <a:rPr lang="en-US" sz="2400" dirty="0">
                <a:solidFill>
                  <a:srgbClr val="C00000"/>
                </a:solidFill>
                <a:effectLst>
                  <a:outerShdw blurRad="38100" dist="38100" dir="2700000" algn="tl">
                    <a:srgbClr val="FFFFFF"/>
                  </a:outerShdw>
                </a:effectLst>
              </a:rPr>
              <a:t> </a:t>
            </a:r>
            <a:r>
              <a:rPr lang="en-US" sz="2400" dirty="0" err="1">
                <a:solidFill>
                  <a:srgbClr val="C00000"/>
                </a:solidFill>
                <a:effectLst>
                  <a:outerShdw blurRad="38100" dist="38100" dir="2700000" algn="tl">
                    <a:srgbClr val="FFFFFF"/>
                  </a:outerShdw>
                </a:effectLst>
              </a:rPr>
              <a:t>fread</a:t>
            </a:r>
            <a:r>
              <a:rPr lang="en-US" sz="2400" dirty="0">
                <a:solidFill>
                  <a:srgbClr val="C00000"/>
                </a:solidFill>
                <a:effectLst>
                  <a:outerShdw blurRad="38100" dist="38100" dir="2700000" algn="tl">
                    <a:srgbClr val="FFFFFF"/>
                  </a:outerShdw>
                </a:effectLst>
              </a:rPr>
              <a:t>(void *</a:t>
            </a:r>
            <a:r>
              <a:rPr lang="en-US" sz="2400" dirty="0" err="1">
                <a:solidFill>
                  <a:srgbClr val="C00000"/>
                </a:solidFill>
                <a:effectLst>
                  <a:outerShdw blurRad="38100" dist="38100" dir="2700000" algn="tl">
                    <a:srgbClr val="FFFFFF"/>
                  </a:outerShdw>
                </a:effectLst>
              </a:rPr>
              <a:t>ptr</a:t>
            </a:r>
            <a:r>
              <a:rPr lang="en-US" sz="2400" dirty="0">
                <a:solidFill>
                  <a:srgbClr val="C00000"/>
                </a:solidFill>
                <a:effectLst>
                  <a:outerShdw blurRad="38100" dist="38100" dir="2700000" algn="tl">
                    <a:srgbClr val="FFFFFF"/>
                  </a:outerShdw>
                </a:effectLst>
              </a:rPr>
              <a:t>, </a:t>
            </a:r>
            <a:r>
              <a:rPr lang="en-US" sz="2400" dirty="0" err="1">
                <a:solidFill>
                  <a:srgbClr val="C00000"/>
                </a:solidFill>
                <a:effectLst>
                  <a:outerShdw blurRad="38100" dist="38100" dir="2700000" algn="tl">
                    <a:srgbClr val="FFFFFF"/>
                  </a:outerShdw>
                </a:effectLst>
              </a:rPr>
              <a:t>size_t</a:t>
            </a:r>
            <a:r>
              <a:rPr lang="en-US" sz="2400" dirty="0">
                <a:solidFill>
                  <a:srgbClr val="C00000"/>
                </a:solidFill>
                <a:effectLst>
                  <a:outerShdw blurRad="38100" dist="38100" dir="2700000" algn="tl">
                    <a:srgbClr val="FFFFFF"/>
                  </a:outerShdw>
                </a:effectLst>
              </a:rPr>
              <a:t> size, </a:t>
            </a:r>
            <a:r>
              <a:rPr lang="en-US" sz="2400" dirty="0" err="1">
                <a:solidFill>
                  <a:srgbClr val="C00000"/>
                </a:solidFill>
                <a:effectLst>
                  <a:outerShdw blurRad="38100" dist="38100" dir="2700000" algn="tl">
                    <a:srgbClr val="FFFFFF"/>
                  </a:outerShdw>
                </a:effectLst>
              </a:rPr>
              <a:t>size_t</a:t>
            </a:r>
            <a:r>
              <a:rPr lang="en-US" sz="2400" dirty="0">
                <a:solidFill>
                  <a:srgbClr val="C00000"/>
                </a:solidFill>
                <a:effectLst>
                  <a:outerShdw blurRad="38100" dist="38100" dir="2700000" algn="tl">
                    <a:srgbClr val="FFFFFF"/>
                  </a:outerShdw>
                </a:effectLst>
              </a:rPr>
              <a:t> n, FILE *stream);</a:t>
            </a:r>
          </a:p>
          <a:p>
            <a:pPr eaLnBrk="1" hangingPunct="1">
              <a:lnSpc>
                <a:spcPct val="80000"/>
              </a:lnSpc>
              <a:buFontTx/>
              <a:buNone/>
              <a:defRPr/>
            </a:pPr>
            <a:endParaRPr lang="en-US" sz="2400" dirty="0">
              <a:solidFill>
                <a:srgbClr val="00CCFF"/>
              </a:solidFill>
              <a:effectLst>
                <a:outerShdw blurRad="38100" dist="38100" dir="2700000" algn="tl">
                  <a:srgbClr val="FFFFFF"/>
                </a:outerShdw>
              </a:effectLst>
            </a:endParaRPr>
          </a:p>
          <a:p>
            <a:pPr eaLnBrk="1" hangingPunct="1">
              <a:lnSpc>
                <a:spcPct val="80000"/>
              </a:lnSpc>
              <a:buFontTx/>
              <a:buNone/>
              <a:defRPr/>
            </a:pPr>
            <a:r>
              <a:rPr lang="en-US" sz="2400" dirty="0"/>
              <a:t> Remarks:</a:t>
            </a:r>
          </a:p>
          <a:p>
            <a:pPr eaLnBrk="1" hangingPunct="1">
              <a:lnSpc>
                <a:spcPct val="80000"/>
              </a:lnSpc>
              <a:defRPr/>
            </a:pPr>
            <a:r>
              <a:rPr lang="en-US" sz="2400" dirty="0" err="1"/>
              <a:t>fread</a:t>
            </a:r>
            <a:r>
              <a:rPr lang="en-US" sz="2400" dirty="0"/>
              <a:t> reads a specified number of equal-sized data items from an input stream into a block.</a:t>
            </a:r>
          </a:p>
          <a:p>
            <a:pPr eaLnBrk="1" hangingPunct="1">
              <a:lnSpc>
                <a:spcPct val="80000"/>
              </a:lnSpc>
              <a:buFontTx/>
              <a:buNone/>
              <a:defRPr/>
            </a:pPr>
            <a:endParaRPr lang="en-US" sz="2400" dirty="0"/>
          </a:p>
          <a:p>
            <a:pPr eaLnBrk="1" hangingPunct="1">
              <a:lnSpc>
                <a:spcPct val="80000"/>
              </a:lnSpc>
              <a:buFontTx/>
              <a:buNone/>
              <a:defRPr/>
            </a:pPr>
            <a:r>
              <a:rPr lang="en-US" sz="2400" dirty="0"/>
              <a:t>  </a:t>
            </a:r>
            <a:r>
              <a:rPr lang="en-US" sz="2400" dirty="0" err="1"/>
              <a:t>ptr</a:t>
            </a:r>
            <a:r>
              <a:rPr lang="en-US" sz="2400" dirty="0"/>
              <a:t>        = Points to a block into which data is read</a:t>
            </a:r>
          </a:p>
          <a:p>
            <a:pPr eaLnBrk="1" hangingPunct="1">
              <a:lnSpc>
                <a:spcPct val="80000"/>
              </a:lnSpc>
              <a:buFontTx/>
              <a:buNone/>
              <a:defRPr/>
            </a:pPr>
            <a:r>
              <a:rPr lang="en-US" sz="2400" dirty="0"/>
              <a:t>  size      = Length of each item read, in bytes</a:t>
            </a:r>
          </a:p>
          <a:p>
            <a:pPr eaLnBrk="1" hangingPunct="1">
              <a:lnSpc>
                <a:spcPct val="80000"/>
              </a:lnSpc>
              <a:buFontTx/>
              <a:buNone/>
              <a:defRPr/>
            </a:pPr>
            <a:r>
              <a:rPr lang="en-US" sz="2400" dirty="0"/>
              <a:t>  n          = Number of items read</a:t>
            </a:r>
          </a:p>
          <a:p>
            <a:pPr eaLnBrk="1" hangingPunct="1">
              <a:lnSpc>
                <a:spcPct val="80000"/>
              </a:lnSpc>
              <a:buFontTx/>
              <a:buNone/>
              <a:defRPr/>
            </a:pPr>
            <a:r>
              <a:rPr lang="en-US" sz="2400" dirty="0"/>
              <a:t>  stream  = file pointer</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87</a:t>
            </a:fld>
            <a:endParaRPr lang="en-US"/>
          </a:p>
        </p:txBody>
      </p:sp>
    </p:spTree>
    <p:extLst>
      <p:ext uri="{BB962C8B-B14F-4D97-AF65-F5344CB8AC3E}">
        <p14:creationId xmlns:p14="http://schemas.microsoft.com/office/powerpoint/2010/main" val="13749548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defRPr/>
            </a:pPr>
            <a:r>
              <a:rPr lang="en-US" dirty="0"/>
              <a:t>Example</a:t>
            </a:r>
          </a:p>
        </p:txBody>
      </p:sp>
      <p:sp>
        <p:nvSpPr>
          <p:cNvPr id="112643" name="Rectangle 3"/>
          <p:cNvSpPr>
            <a:spLocks noGrp="1" noChangeArrowheads="1"/>
          </p:cNvSpPr>
          <p:nvPr>
            <p:ph type="body" idx="1"/>
          </p:nvPr>
        </p:nvSpPr>
        <p:spPr>
          <a:xfrm>
            <a:off x="457200" y="1295400"/>
            <a:ext cx="8229600" cy="5105400"/>
          </a:xfrm>
        </p:spPr>
        <p:txBody>
          <a:bodyPr/>
          <a:lstStyle/>
          <a:p>
            <a:pPr eaLnBrk="1" hangingPunct="1">
              <a:lnSpc>
                <a:spcPct val="80000"/>
              </a:lnSpc>
              <a:buFontTx/>
              <a:buNone/>
              <a:defRPr/>
            </a:pPr>
            <a:endParaRPr lang="en-US" sz="1600" b="1" i="1" dirty="0"/>
          </a:p>
          <a:p>
            <a:pPr lvl="1" eaLnBrk="1" hangingPunct="1">
              <a:lnSpc>
                <a:spcPct val="80000"/>
              </a:lnSpc>
              <a:buFontTx/>
              <a:buNone/>
              <a:defRPr/>
            </a:pPr>
            <a:r>
              <a:rPr lang="en-US" sz="2400" dirty="0">
                <a:solidFill>
                  <a:srgbClr val="33CC33"/>
                </a:solidFill>
                <a:effectLst>
                  <a:outerShdw blurRad="38100" dist="38100" dir="2700000" algn="tl">
                    <a:srgbClr val="FFFFFF"/>
                  </a:outerShdw>
                </a:effectLst>
              </a:rPr>
              <a:t>Example:</a:t>
            </a:r>
          </a:p>
          <a:p>
            <a:pPr lvl="1" eaLnBrk="1" hangingPunct="1">
              <a:lnSpc>
                <a:spcPct val="80000"/>
              </a:lnSpc>
              <a:buFontTx/>
              <a:buNone/>
              <a:defRPr/>
            </a:pPr>
            <a:r>
              <a:rPr lang="en-US" sz="2400" dirty="0"/>
              <a:t>#include &lt;</a:t>
            </a:r>
            <a:r>
              <a:rPr lang="en-US" sz="2400" dirty="0" err="1"/>
              <a:t>stdio.h</a:t>
            </a:r>
            <a:r>
              <a:rPr lang="en-US" sz="2400" dirty="0"/>
              <a:t>&gt;   </a:t>
            </a:r>
          </a:p>
          <a:p>
            <a:pPr lvl="1" eaLnBrk="1" hangingPunct="1">
              <a:lnSpc>
                <a:spcPct val="80000"/>
              </a:lnSpc>
              <a:buFontTx/>
              <a:buNone/>
              <a:defRPr/>
            </a:pPr>
            <a:r>
              <a:rPr lang="en-US" sz="2400" dirty="0" err="1"/>
              <a:t>int</a:t>
            </a:r>
            <a:r>
              <a:rPr lang="en-US" sz="2400" dirty="0"/>
              <a:t> main() </a:t>
            </a:r>
          </a:p>
          <a:p>
            <a:pPr lvl="1" eaLnBrk="1" hangingPunct="1">
              <a:lnSpc>
                <a:spcPct val="80000"/>
              </a:lnSpc>
              <a:buFontTx/>
              <a:buNone/>
              <a:defRPr/>
            </a:pPr>
            <a:r>
              <a:rPr lang="en-US" sz="2400" dirty="0"/>
              <a:t>{ </a:t>
            </a:r>
          </a:p>
          <a:p>
            <a:pPr lvl="1" eaLnBrk="1" hangingPunct="1">
              <a:lnSpc>
                <a:spcPct val="80000"/>
              </a:lnSpc>
              <a:buFontTx/>
              <a:buNone/>
              <a:defRPr/>
            </a:pPr>
            <a:r>
              <a:rPr lang="en-US" sz="2400" dirty="0"/>
              <a:t>	FILE *f;  </a:t>
            </a:r>
          </a:p>
          <a:p>
            <a:pPr lvl="1" eaLnBrk="1" hangingPunct="1">
              <a:lnSpc>
                <a:spcPct val="80000"/>
              </a:lnSpc>
              <a:buFontTx/>
              <a:buNone/>
              <a:defRPr/>
            </a:pPr>
            <a:r>
              <a:rPr lang="en-US" sz="2400" dirty="0"/>
              <a:t> 	char buffer[11];</a:t>
            </a:r>
          </a:p>
          <a:p>
            <a:pPr lvl="1" eaLnBrk="1" hangingPunct="1">
              <a:lnSpc>
                <a:spcPct val="80000"/>
              </a:lnSpc>
              <a:buFontTx/>
              <a:buNone/>
              <a:defRPr/>
            </a:pPr>
            <a:r>
              <a:rPr lang="en-US" sz="2400" dirty="0"/>
              <a:t> 	if (f = </a:t>
            </a:r>
            <a:r>
              <a:rPr lang="en-US" sz="2400" dirty="0" err="1"/>
              <a:t>fopen</a:t>
            </a:r>
            <a:r>
              <a:rPr lang="en-US" sz="2400" dirty="0"/>
              <a:t>("fred.txt", “r”)) </a:t>
            </a:r>
          </a:p>
          <a:p>
            <a:pPr lvl="1" eaLnBrk="1" hangingPunct="1">
              <a:lnSpc>
                <a:spcPct val="80000"/>
              </a:lnSpc>
              <a:buFontTx/>
              <a:buNone/>
              <a:defRPr/>
            </a:pPr>
            <a:r>
              <a:rPr lang="en-US" sz="2400" dirty="0"/>
              <a:t>	{ </a:t>
            </a:r>
          </a:p>
          <a:p>
            <a:pPr lvl="1" eaLnBrk="1" hangingPunct="1">
              <a:lnSpc>
                <a:spcPct val="80000"/>
              </a:lnSpc>
              <a:buFontTx/>
              <a:buNone/>
              <a:defRPr/>
            </a:pPr>
            <a:r>
              <a:rPr lang="en-US" sz="2400" dirty="0"/>
              <a:t>	</a:t>
            </a:r>
            <a:r>
              <a:rPr lang="en-US" sz="2400" dirty="0" err="1"/>
              <a:t>fread</a:t>
            </a:r>
            <a:r>
              <a:rPr lang="en-US" sz="2400" dirty="0"/>
              <a:t>(buffer, 1, 10, f); </a:t>
            </a:r>
          </a:p>
          <a:p>
            <a:pPr lvl="1" eaLnBrk="1" hangingPunct="1">
              <a:lnSpc>
                <a:spcPct val="80000"/>
              </a:lnSpc>
              <a:buFontTx/>
              <a:buNone/>
              <a:defRPr/>
            </a:pPr>
            <a:r>
              <a:rPr lang="en-US" sz="2400" dirty="0"/>
              <a:t>	buffer[10] = 0; </a:t>
            </a:r>
          </a:p>
          <a:p>
            <a:pPr lvl="1" eaLnBrk="1" hangingPunct="1">
              <a:lnSpc>
                <a:spcPct val="80000"/>
              </a:lnSpc>
              <a:buFontTx/>
              <a:buNone/>
              <a:defRPr/>
            </a:pPr>
            <a:r>
              <a:rPr lang="en-US" sz="2400" dirty="0"/>
              <a:t>	</a:t>
            </a:r>
            <a:r>
              <a:rPr lang="en-US" sz="2400" dirty="0" err="1"/>
              <a:t>fclose</a:t>
            </a:r>
            <a:r>
              <a:rPr lang="en-US" sz="2400" dirty="0"/>
              <a:t>(f); </a:t>
            </a:r>
          </a:p>
          <a:p>
            <a:pPr lvl="1" eaLnBrk="1" hangingPunct="1">
              <a:lnSpc>
                <a:spcPct val="80000"/>
              </a:lnSpc>
              <a:buFontTx/>
              <a:buNone/>
              <a:defRPr/>
            </a:pPr>
            <a:r>
              <a:rPr lang="en-US" sz="2400" dirty="0"/>
              <a:t>	</a:t>
            </a:r>
            <a:r>
              <a:rPr lang="en-US" sz="2400" dirty="0" err="1"/>
              <a:t>printf</a:t>
            </a:r>
            <a:r>
              <a:rPr lang="en-US" sz="2400" dirty="0"/>
              <a:t>("first 10 characters of the file:\</a:t>
            </a:r>
            <a:r>
              <a:rPr lang="en-US" sz="2400" dirty="0" err="1"/>
              <a:t>n%s</a:t>
            </a:r>
            <a:r>
              <a:rPr lang="en-US" sz="2400" dirty="0"/>
              <a:t>\n", buffer);</a:t>
            </a:r>
          </a:p>
          <a:p>
            <a:pPr lvl="1" eaLnBrk="1" hangingPunct="1">
              <a:lnSpc>
                <a:spcPct val="80000"/>
              </a:lnSpc>
              <a:buFontTx/>
              <a:buNone/>
              <a:defRPr/>
            </a:pPr>
            <a:r>
              <a:rPr lang="en-US" sz="2400" dirty="0"/>
              <a:t>	 }  </a:t>
            </a:r>
          </a:p>
          <a:p>
            <a:pPr lvl="1" eaLnBrk="1" hangingPunct="1">
              <a:lnSpc>
                <a:spcPct val="80000"/>
              </a:lnSpc>
              <a:buFontTx/>
              <a:buNone/>
              <a:defRPr/>
            </a:pPr>
            <a:r>
              <a:rPr lang="en-US" sz="2400" dirty="0"/>
              <a:t> return 0; }</a:t>
            </a:r>
          </a:p>
          <a:p>
            <a:pPr eaLnBrk="1" hangingPunct="1">
              <a:lnSpc>
                <a:spcPct val="80000"/>
              </a:lnSpc>
              <a:buFontTx/>
              <a:buNone/>
              <a:defRPr/>
            </a:pPr>
            <a:r>
              <a:rPr lang="en-US" sz="2000" dirty="0"/>
              <a:t> </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88</a:t>
            </a:fld>
            <a:endParaRPr lang="en-US"/>
          </a:p>
        </p:txBody>
      </p:sp>
    </p:spTree>
    <p:extLst>
      <p:ext uri="{BB962C8B-B14F-4D97-AF65-F5344CB8AC3E}">
        <p14:creationId xmlns:p14="http://schemas.microsoft.com/office/powerpoint/2010/main" val="16615763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dirty="0" err="1"/>
              <a:t>fwrite</a:t>
            </a:r>
            <a:r>
              <a:rPr lang="en-US" dirty="0"/>
              <a:t>()</a:t>
            </a:r>
          </a:p>
        </p:txBody>
      </p:sp>
      <p:sp>
        <p:nvSpPr>
          <p:cNvPr id="120835" name="Rectangle 3"/>
          <p:cNvSpPr>
            <a:spLocks noGrp="1" noChangeArrowheads="1"/>
          </p:cNvSpPr>
          <p:nvPr>
            <p:ph type="body" idx="1"/>
          </p:nvPr>
        </p:nvSpPr>
        <p:spPr/>
        <p:txBody>
          <a:bodyPr/>
          <a:lstStyle/>
          <a:p>
            <a:pPr eaLnBrk="1" hangingPunct="1">
              <a:lnSpc>
                <a:spcPct val="80000"/>
              </a:lnSpc>
              <a:buFontTx/>
              <a:buNone/>
              <a:defRPr/>
            </a:pPr>
            <a:r>
              <a:rPr lang="en-US" sz="2400" dirty="0"/>
              <a:t>Declaration:</a:t>
            </a:r>
          </a:p>
          <a:p>
            <a:pPr eaLnBrk="1" hangingPunct="1">
              <a:lnSpc>
                <a:spcPct val="80000"/>
              </a:lnSpc>
              <a:buFontTx/>
              <a:buNone/>
              <a:defRPr/>
            </a:pPr>
            <a:r>
              <a:rPr lang="en-US" sz="2800" dirty="0"/>
              <a:t>   </a:t>
            </a:r>
            <a:r>
              <a:rPr lang="en-US" sz="2800" dirty="0" err="1">
                <a:solidFill>
                  <a:srgbClr val="C00000"/>
                </a:solidFill>
                <a:effectLst>
                  <a:outerShdw blurRad="38100" dist="38100" dir="2700000" algn="tl">
                    <a:srgbClr val="FFFFFF"/>
                  </a:outerShdw>
                </a:effectLst>
              </a:rPr>
              <a:t>size_t</a:t>
            </a:r>
            <a:r>
              <a:rPr lang="en-US" sz="2800" dirty="0">
                <a:solidFill>
                  <a:srgbClr val="C00000"/>
                </a:solidFill>
                <a:effectLst>
                  <a:outerShdw blurRad="38100" dist="38100" dir="2700000" algn="tl">
                    <a:srgbClr val="FFFFFF"/>
                  </a:outerShdw>
                </a:effectLst>
              </a:rPr>
              <a:t> </a:t>
            </a:r>
            <a:r>
              <a:rPr lang="en-US" sz="2800" dirty="0" err="1">
                <a:solidFill>
                  <a:srgbClr val="C00000"/>
                </a:solidFill>
                <a:effectLst>
                  <a:outerShdw blurRad="38100" dist="38100" dir="2700000" algn="tl">
                    <a:srgbClr val="FFFFFF"/>
                  </a:outerShdw>
                </a:effectLst>
              </a:rPr>
              <a:t>fwrite</a:t>
            </a:r>
            <a:r>
              <a:rPr lang="en-US" sz="2800" dirty="0">
                <a:solidFill>
                  <a:srgbClr val="C00000"/>
                </a:solidFill>
                <a:effectLst>
                  <a:outerShdw blurRad="38100" dist="38100" dir="2700000" algn="tl">
                    <a:srgbClr val="FFFFFF"/>
                  </a:outerShdw>
                </a:effectLst>
              </a:rPr>
              <a:t>(</a:t>
            </a:r>
            <a:r>
              <a:rPr lang="en-US" sz="2800" dirty="0" err="1">
                <a:solidFill>
                  <a:srgbClr val="C00000"/>
                </a:solidFill>
                <a:effectLst>
                  <a:outerShdw blurRad="38100" dist="38100" dir="2700000" algn="tl">
                    <a:srgbClr val="FFFFFF"/>
                  </a:outerShdw>
                </a:effectLst>
              </a:rPr>
              <a:t>const</a:t>
            </a:r>
            <a:r>
              <a:rPr lang="en-US" sz="2800" dirty="0">
                <a:solidFill>
                  <a:srgbClr val="C00000"/>
                </a:solidFill>
                <a:effectLst>
                  <a:outerShdw blurRad="38100" dist="38100" dir="2700000" algn="tl">
                    <a:srgbClr val="FFFFFF"/>
                  </a:outerShdw>
                </a:effectLst>
              </a:rPr>
              <a:t> void *</a:t>
            </a:r>
            <a:r>
              <a:rPr lang="en-US" sz="2800" dirty="0" err="1">
                <a:solidFill>
                  <a:srgbClr val="C00000"/>
                </a:solidFill>
                <a:effectLst>
                  <a:outerShdw blurRad="38100" dist="38100" dir="2700000" algn="tl">
                    <a:srgbClr val="FFFFFF"/>
                  </a:outerShdw>
                </a:effectLst>
              </a:rPr>
              <a:t>ptr</a:t>
            </a:r>
            <a:r>
              <a:rPr lang="en-US" sz="2800" dirty="0">
                <a:solidFill>
                  <a:srgbClr val="C00000"/>
                </a:solidFill>
                <a:effectLst>
                  <a:outerShdw blurRad="38100" dist="38100" dir="2700000" algn="tl">
                    <a:srgbClr val="FFFFFF"/>
                  </a:outerShdw>
                </a:effectLst>
              </a:rPr>
              <a:t>, </a:t>
            </a:r>
            <a:r>
              <a:rPr lang="en-US" sz="2800" dirty="0" err="1">
                <a:solidFill>
                  <a:srgbClr val="C00000"/>
                </a:solidFill>
                <a:effectLst>
                  <a:outerShdw blurRad="38100" dist="38100" dir="2700000" algn="tl">
                    <a:srgbClr val="FFFFFF"/>
                  </a:outerShdw>
                </a:effectLst>
              </a:rPr>
              <a:t>size_t</a:t>
            </a:r>
            <a:r>
              <a:rPr lang="en-US" sz="2800" dirty="0">
                <a:solidFill>
                  <a:srgbClr val="C00000"/>
                </a:solidFill>
                <a:effectLst>
                  <a:outerShdw blurRad="38100" dist="38100" dir="2700000" algn="tl">
                    <a:srgbClr val="FFFFFF"/>
                  </a:outerShdw>
                </a:effectLst>
              </a:rPr>
              <a:t> size, </a:t>
            </a:r>
            <a:r>
              <a:rPr lang="en-US" sz="2800" dirty="0" err="1">
                <a:solidFill>
                  <a:srgbClr val="C00000"/>
                </a:solidFill>
                <a:effectLst>
                  <a:outerShdw blurRad="38100" dist="38100" dir="2700000" algn="tl">
                    <a:srgbClr val="FFFFFF"/>
                  </a:outerShdw>
                </a:effectLst>
              </a:rPr>
              <a:t>size_t</a:t>
            </a:r>
            <a:r>
              <a:rPr lang="en-US" sz="2800" dirty="0">
                <a:solidFill>
                  <a:srgbClr val="C00000"/>
                </a:solidFill>
                <a:effectLst>
                  <a:outerShdw blurRad="38100" dist="38100" dir="2700000" algn="tl">
                    <a:srgbClr val="FFFFFF"/>
                  </a:outerShdw>
                </a:effectLst>
              </a:rPr>
              <a:t> n, FILE*stream);</a:t>
            </a:r>
          </a:p>
          <a:p>
            <a:pPr eaLnBrk="1" hangingPunct="1">
              <a:lnSpc>
                <a:spcPct val="80000"/>
              </a:lnSpc>
              <a:buFontTx/>
              <a:buNone/>
              <a:defRPr/>
            </a:pPr>
            <a:endParaRPr lang="en-US" sz="2400" dirty="0">
              <a:solidFill>
                <a:srgbClr val="00CCFF"/>
              </a:solidFill>
              <a:effectLst>
                <a:outerShdw blurRad="38100" dist="38100" dir="2700000" algn="tl">
                  <a:srgbClr val="FFFFFF"/>
                </a:outerShdw>
              </a:effectLst>
            </a:endParaRPr>
          </a:p>
          <a:p>
            <a:pPr eaLnBrk="1" hangingPunct="1">
              <a:lnSpc>
                <a:spcPct val="80000"/>
              </a:lnSpc>
              <a:buFontTx/>
              <a:buNone/>
              <a:defRPr/>
            </a:pPr>
            <a:r>
              <a:rPr lang="en-US" sz="2400" dirty="0"/>
              <a:t> Remarks:</a:t>
            </a:r>
          </a:p>
          <a:p>
            <a:pPr eaLnBrk="1" hangingPunct="1">
              <a:lnSpc>
                <a:spcPct val="80000"/>
              </a:lnSpc>
              <a:defRPr/>
            </a:pPr>
            <a:r>
              <a:rPr lang="en-US" sz="2400" dirty="0" err="1"/>
              <a:t>fwrite</a:t>
            </a:r>
            <a:r>
              <a:rPr lang="en-US" sz="2400" dirty="0"/>
              <a:t> appends a specified number of equal-sized data items to an output file.</a:t>
            </a:r>
          </a:p>
          <a:p>
            <a:pPr eaLnBrk="1" hangingPunct="1">
              <a:lnSpc>
                <a:spcPct val="80000"/>
              </a:lnSpc>
              <a:buFontTx/>
              <a:buNone/>
              <a:defRPr/>
            </a:pPr>
            <a:endParaRPr lang="en-US" sz="2400" dirty="0"/>
          </a:p>
          <a:p>
            <a:pPr eaLnBrk="1" hangingPunct="1">
              <a:lnSpc>
                <a:spcPct val="80000"/>
              </a:lnSpc>
              <a:buFontTx/>
              <a:buNone/>
              <a:defRPr/>
            </a:pPr>
            <a:r>
              <a:rPr lang="en-US" sz="2400" dirty="0"/>
              <a:t>  </a:t>
            </a:r>
            <a:r>
              <a:rPr lang="en-US" sz="2400" dirty="0" err="1">
                <a:effectLst>
                  <a:outerShdw blurRad="38100" dist="38100" dir="2700000" algn="tl">
                    <a:srgbClr val="FFFFFF"/>
                  </a:outerShdw>
                </a:effectLst>
              </a:rPr>
              <a:t>ptr</a:t>
            </a:r>
            <a:r>
              <a:rPr lang="en-US" sz="2400" dirty="0">
                <a:effectLst>
                  <a:outerShdw blurRad="38100" dist="38100" dir="2700000" algn="tl">
                    <a:srgbClr val="FFFFFF"/>
                  </a:outerShdw>
                </a:effectLst>
              </a:rPr>
              <a:t>        = Pointer to any object; the data written begins at </a:t>
            </a:r>
            <a:r>
              <a:rPr lang="en-US" sz="2400" dirty="0" err="1">
                <a:effectLst>
                  <a:outerShdw blurRad="38100" dist="38100" dir="2700000" algn="tl">
                    <a:srgbClr val="FFFFFF"/>
                  </a:outerShdw>
                </a:effectLst>
              </a:rPr>
              <a:t>ptr</a:t>
            </a:r>
            <a:endParaRPr lang="en-US" sz="2400" dirty="0">
              <a:effectLst>
                <a:outerShdw blurRad="38100" dist="38100" dir="2700000" algn="tl">
                  <a:srgbClr val="FFFFFF"/>
                </a:outerShdw>
              </a:effectLst>
            </a:endParaRPr>
          </a:p>
          <a:p>
            <a:pPr eaLnBrk="1" hangingPunct="1">
              <a:lnSpc>
                <a:spcPct val="80000"/>
              </a:lnSpc>
              <a:buFontTx/>
              <a:buNone/>
              <a:defRPr/>
            </a:pPr>
            <a:r>
              <a:rPr lang="en-US" sz="2400" dirty="0">
                <a:effectLst>
                  <a:outerShdw blurRad="38100" dist="38100" dir="2700000" algn="tl">
                    <a:srgbClr val="FFFFFF"/>
                  </a:outerShdw>
                </a:effectLst>
              </a:rPr>
              <a:t>  size      = Length of each item of data</a:t>
            </a:r>
          </a:p>
          <a:p>
            <a:pPr eaLnBrk="1" hangingPunct="1">
              <a:lnSpc>
                <a:spcPct val="80000"/>
              </a:lnSpc>
              <a:buFontTx/>
              <a:buNone/>
              <a:defRPr/>
            </a:pPr>
            <a:r>
              <a:rPr lang="en-US" sz="2400" dirty="0">
                <a:effectLst>
                  <a:outerShdw blurRad="38100" dist="38100" dir="2700000" algn="tl">
                    <a:srgbClr val="FFFFFF"/>
                  </a:outerShdw>
                </a:effectLst>
              </a:rPr>
              <a:t>  n          =Number of data items to be appended</a:t>
            </a:r>
          </a:p>
          <a:p>
            <a:pPr eaLnBrk="1" hangingPunct="1">
              <a:lnSpc>
                <a:spcPct val="80000"/>
              </a:lnSpc>
              <a:buFontTx/>
              <a:buNone/>
              <a:defRPr/>
            </a:pPr>
            <a:r>
              <a:rPr lang="en-US" sz="2400" dirty="0">
                <a:effectLst>
                  <a:outerShdw blurRad="38100" dist="38100" dir="2700000" algn="tl">
                    <a:srgbClr val="FFFFFF"/>
                  </a:outerShdw>
                </a:effectLst>
              </a:rPr>
              <a:t>  stream = file pointer</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89</a:t>
            </a:fld>
            <a:endParaRPr lang="en-US"/>
          </a:p>
        </p:txBody>
      </p:sp>
    </p:spTree>
    <p:extLst>
      <p:ext uri="{BB962C8B-B14F-4D97-AF65-F5344CB8AC3E}">
        <p14:creationId xmlns:p14="http://schemas.microsoft.com/office/powerpoint/2010/main" val="228419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632"/>
            <a:ext cx="7543800" cy="968440"/>
          </a:xfrm>
        </p:spPr>
        <p:txBody>
          <a:bodyPr/>
          <a:lstStyle/>
          <a:p>
            <a:r>
              <a:rPr lang="en-US" dirty="0"/>
              <a:t>Function Call</a:t>
            </a:r>
          </a:p>
        </p:txBody>
      </p:sp>
      <p:sp>
        <p:nvSpPr>
          <p:cNvPr id="3" name="Content Placeholder 2"/>
          <p:cNvSpPr>
            <a:spLocks noGrp="1"/>
          </p:cNvSpPr>
          <p:nvPr>
            <p:ph idx="1"/>
          </p:nvPr>
        </p:nvSpPr>
        <p:spPr>
          <a:xfrm>
            <a:off x="822960" y="1676400"/>
            <a:ext cx="8063865" cy="4783384"/>
          </a:xfrm>
        </p:spPr>
        <p:txBody>
          <a:bodyPr>
            <a:normAutofit/>
          </a:bodyPr>
          <a:lstStyle/>
          <a:p>
            <a:pPr>
              <a:defRPr/>
            </a:pPr>
            <a:r>
              <a:rPr lang="en-US" sz="2800" dirty="0">
                <a:cs typeface="Times New Roman" pitchFamily="18" charset="0"/>
              </a:rPr>
              <a:t>It means calling a function in a program by writing function name and passing arguments</a:t>
            </a:r>
          </a:p>
          <a:p>
            <a:pPr>
              <a:defRPr/>
            </a:pPr>
            <a:r>
              <a:rPr lang="en-US" sz="2800" dirty="0">
                <a:cs typeface="Times New Roman" pitchFamily="18" charset="0"/>
              </a:rPr>
              <a:t>Syntax:</a:t>
            </a:r>
          </a:p>
          <a:p>
            <a:pPr marL="82550" indent="0">
              <a:buNone/>
              <a:defRPr/>
            </a:pPr>
            <a:r>
              <a:rPr lang="en-US" sz="2800" i="1" dirty="0">
                <a:cs typeface="Times New Roman" pitchFamily="18" charset="0"/>
              </a:rPr>
              <a:t>	</a:t>
            </a:r>
            <a:r>
              <a:rPr lang="en-US" sz="2800" i="1" dirty="0" err="1">
                <a:solidFill>
                  <a:srgbClr val="FF0000"/>
                </a:solidFill>
                <a:cs typeface="Times New Roman" pitchFamily="18" charset="0"/>
              </a:rPr>
              <a:t>function_name</a:t>
            </a:r>
            <a:r>
              <a:rPr lang="en-US" sz="2800" i="1" dirty="0">
                <a:solidFill>
                  <a:srgbClr val="FF0000"/>
                </a:solidFill>
                <a:cs typeface="Times New Roman" pitchFamily="18" charset="0"/>
              </a:rPr>
              <a:t>(list of actual argument);</a:t>
            </a:r>
          </a:p>
          <a:p>
            <a:pPr marL="82550" indent="0">
              <a:buNone/>
              <a:defRPr/>
            </a:pPr>
            <a:r>
              <a:rPr lang="en-US" sz="2800" dirty="0">
                <a:cs typeface="Times New Roman" pitchFamily="18" charset="0"/>
              </a:rPr>
              <a:t>Here </a:t>
            </a:r>
            <a:r>
              <a:rPr lang="en-US" sz="2800" i="1" dirty="0">
                <a:solidFill>
                  <a:srgbClr val="FF0000"/>
                </a:solidFill>
                <a:cs typeface="Times New Roman" pitchFamily="18" charset="0"/>
              </a:rPr>
              <a:t>actual arguments </a:t>
            </a:r>
            <a:r>
              <a:rPr lang="en-US" sz="2800" dirty="0">
                <a:cs typeface="Times New Roman" pitchFamily="18" charset="0"/>
              </a:rPr>
              <a:t>are the values of variables passed / given to the function definition</a:t>
            </a:r>
            <a:endParaRPr lang="en-US" sz="2400" i="1" dirty="0">
              <a:cs typeface="Times New Roman" pitchFamily="18" charset="0"/>
            </a:endParaRPr>
          </a:p>
        </p:txBody>
      </p:sp>
      <p:sp>
        <p:nvSpPr>
          <p:cNvPr id="7" name="Slide Number Placeholder 6"/>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9</a:t>
            </a:fld>
            <a:endParaRPr lang="en-US"/>
          </a:p>
        </p:txBody>
      </p:sp>
    </p:spTree>
    <p:extLst>
      <p:ext uri="{BB962C8B-B14F-4D97-AF65-F5344CB8AC3E}">
        <p14:creationId xmlns:p14="http://schemas.microsoft.com/office/powerpoint/2010/main" val="112011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en-US" dirty="0"/>
              <a:t>Example</a:t>
            </a:r>
          </a:p>
        </p:txBody>
      </p:sp>
      <p:sp>
        <p:nvSpPr>
          <p:cNvPr id="113667" name="Rectangle 3"/>
          <p:cNvSpPr>
            <a:spLocks noGrp="1" noChangeArrowheads="1"/>
          </p:cNvSpPr>
          <p:nvPr>
            <p:ph type="body" idx="1"/>
          </p:nvPr>
        </p:nvSpPr>
        <p:spPr/>
        <p:txBody>
          <a:bodyPr/>
          <a:lstStyle/>
          <a:p>
            <a:pPr lvl="1" eaLnBrk="1" hangingPunct="1">
              <a:lnSpc>
                <a:spcPct val="80000"/>
              </a:lnSpc>
              <a:buFontTx/>
              <a:buNone/>
              <a:defRPr/>
            </a:pPr>
            <a:r>
              <a:rPr lang="en-US" sz="3200" dirty="0"/>
              <a:t>#include &lt;</a:t>
            </a:r>
            <a:r>
              <a:rPr lang="en-US" sz="3200" dirty="0" err="1"/>
              <a:t>stdio.h</a:t>
            </a:r>
            <a:r>
              <a:rPr lang="en-US" sz="3200" dirty="0"/>
              <a:t>&gt;</a:t>
            </a:r>
          </a:p>
          <a:p>
            <a:pPr lvl="1" eaLnBrk="1" hangingPunct="1">
              <a:lnSpc>
                <a:spcPct val="80000"/>
              </a:lnSpc>
              <a:buFontTx/>
              <a:buNone/>
              <a:defRPr/>
            </a:pPr>
            <a:r>
              <a:rPr lang="en-US" sz="3200" dirty="0" err="1"/>
              <a:t>int</a:t>
            </a:r>
            <a:r>
              <a:rPr lang="en-US" sz="3200" dirty="0"/>
              <a:t> main()</a:t>
            </a:r>
          </a:p>
          <a:p>
            <a:pPr lvl="1" eaLnBrk="1" hangingPunct="1">
              <a:lnSpc>
                <a:spcPct val="80000"/>
              </a:lnSpc>
              <a:buFontTx/>
              <a:buNone/>
              <a:defRPr/>
            </a:pPr>
            <a:r>
              <a:rPr lang="en-US" sz="3200" dirty="0"/>
              <a:t>{</a:t>
            </a:r>
          </a:p>
          <a:p>
            <a:pPr lvl="2" eaLnBrk="1" hangingPunct="1">
              <a:lnSpc>
                <a:spcPct val="80000"/>
              </a:lnSpc>
              <a:buFontTx/>
              <a:buNone/>
              <a:defRPr/>
            </a:pPr>
            <a:r>
              <a:rPr lang="en-US" sz="2800" dirty="0"/>
              <a:t>char a[10]={'1','2','3','4','5','6','7','8','9','a'};</a:t>
            </a:r>
          </a:p>
          <a:p>
            <a:pPr lvl="2" eaLnBrk="1" hangingPunct="1">
              <a:lnSpc>
                <a:spcPct val="80000"/>
              </a:lnSpc>
              <a:buFontTx/>
              <a:buNone/>
              <a:defRPr/>
            </a:pPr>
            <a:r>
              <a:rPr lang="en-US" sz="2800" dirty="0"/>
              <a:t>FILE *</a:t>
            </a:r>
            <a:r>
              <a:rPr lang="en-US" sz="2800" dirty="0" err="1"/>
              <a:t>fs</a:t>
            </a:r>
            <a:r>
              <a:rPr lang="en-US" sz="2800" dirty="0"/>
              <a:t>;</a:t>
            </a:r>
          </a:p>
          <a:p>
            <a:pPr lvl="2" eaLnBrk="1" hangingPunct="1">
              <a:lnSpc>
                <a:spcPct val="80000"/>
              </a:lnSpc>
              <a:buFontTx/>
              <a:buNone/>
              <a:defRPr/>
            </a:pPr>
            <a:r>
              <a:rPr lang="en-US" sz="2800" dirty="0" err="1"/>
              <a:t>fs</a:t>
            </a:r>
            <a:r>
              <a:rPr lang="en-US" sz="2800" dirty="0"/>
              <a:t>=</a:t>
            </a:r>
            <a:r>
              <a:rPr lang="en-US" sz="2800" dirty="0" err="1"/>
              <a:t>fopen</a:t>
            </a:r>
            <a:r>
              <a:rPr lang="en-US" sz="2800" dirty="0"/>
              <a:t>("</a:t>
            </a:r>
            <a:r>
              <a:rPr lang="en-US" sz="2800" dirty="0" err="1"/>
              <a:t>Project.txt","w</a:t>
            </a:r>
            <a:r>
              <a:rPr lang="en-US" sz="2800" dirty="0"/>
              <a:t>");</a:t>
            </a:r>
          </a:p>
          <a:p>
            <a:pPr lvl="2" eaLnBrk="1" hangingPunct="1">
              <a:lnSpc>
                <a:spcPct val="80000"/>
              </a:lnSpc>
              <a:buFontTx/>
              <a:buNone/>
              <a:defRPr/>
            </a:pPr>
            <a:r>
              <a:rPr lang="en-US" sz="2800" dirty="0" err="1"/>
              <a:t>fwrite</a:t>
            </a:r>
            <a:r>
              <a:rPr lang="en-US" sz="2800" dirty="0"/>
              <a:t>(a,1,10,fs);</a:t>
            </a:r>
          </a:p>
          <a:p>
            <a:pPr lvl="2" eaLnBrk="1" hangingPunct="1">
              <a:lnSpc>
                <a:spcPct val="80000"/>
              </a:lnSpc>
              <a:buFontTx/>
              <a:buNone/>
              <a:defRPr/>
            </a:pPr>
            <a:r>
              <a:rPr lang="en-US" sz="2800" dirty="0" err="1"/>
              <a:t>fclose</a:t>
            </a:r>
            <a:r>
              <a:rPr lang="en-US" sz="2800" dirty="0"/>
              <a:t>(</a:t>
            </a:r>
            <a:r>
              <a:rPr lang="en-US" sz="2800" dirty="0" err="1"/>
              <a:t>fs</a:t>
            </a:r>
            <a:r>
              <a:rPr lang="en-US" sz="2800" dirty="0"/>
              <a:t>);</a:t>
            </a:r>
          </a:p>
          <a:p>
            <a:pPr lvl="2" eaLnBrk="1" hangingPunct="1">
              <a:lnSpc>
                <a:spcPct val="80000"/>
              </a:lnSpc>
              <a:buFontTx/>
              <a:buNone/>
              <a:defRPr/>
            </a:pPr>
            <a:r>
              <a:rPr lang="en-US" sz="2800" dirty="0"/>
              <a:t>return 0;</a:t>
            </a:r>
          </a:p>
          <a:p>
            <a:pPr lvl="1" eaLnBrk="1" hangingPunct="1">
              <a:lnSpc>
                <a:spcPct val="80000"/>
              </a:lnSpc>
              <a:buFontTx/>
              <a:buNone/>
              <a:defRPr/>
            </a:pPr>
            <a:r>
              <a:rPr lang="en-US" sz="3200" dirty="0"/>
              <a:t>} </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90</a:t>
            </a:fld>
            <a:endParaRPr lang="en-US"/>
          </a:p>
        </p:txBody>
      </p:sp>
    </p:spTree>
    <p:extLst>
      <p:ext uri="{BB962C8B-B14F-4D97-AF65-F5344CB8AC3E}">
        <p14:creationId xmlns:p14="http://schemas.microsoft.com/office/powerpoint/2010/main" val="6766451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en-US" dirty="0" err="1"/>
              <a:t>fseek</a:t>
            </a:r>
            <a:r>
              <a:rPr lang="en-US" dirty="0"/>
              <a:t>()</a:t>
            </a:r>
          </a:p>
        </p:txBody>
      </p:sp>
      <p:sp>
        <p:nvSpPr>
          <p:cNvPr id="114691" name="Rectangle 3"/>
          <p:cNvSpPr>
            <a:spLocks noGrp="1" noChangeArrowheads="1"/>
          </p:cNvSpPr>
          <p:nvPr>
            <p:ph type="body" idx="1"/>
          </p:nvPr>
        </p:nvSpPr>
        <p:spPr/>
        <p:txBody>
          <a:bodyPr/>
          <a:lstStyle/>
          <a:p>
            <a:pPr eaLnBrk="1" hangingPunct="1">
              <a:lnSpc>
                <a:spcPct val="80000"/>
              </a:lnSpc>
              <a:defRPr/>
            </a:pPr>
            <a:r>
              <a:rPr lang="en-US" sz="2400" dirty="0"/>
              <a:t>This function sets the file position indicator for the stream pointed to by stream or you can say it seeks a specified place within a file and modify it. </a:t>
            </a:r>
          </a:p>
          <a:p>
            <a:pPr eaLnBrk="1" hangingPunct="1">
              <a:lnSpc>
                <a:spcPct val="80000"/>
              </a:lnSpc>
              <a:buFontTx/>
              <a:buNone/>
              <a:defRPr/>
            </a:pPr>
            <a:endParaRPr lang="en-US" sz="300" dirty="0"/>
          </a:p>
          <a:p>
            <a:pPr lvl="1" eaLnBrk="1" hangingPunct="1">
              <a:lnSpc>
                <a:spcPct val="80000"/>
              </a:lnSpc>
              <a:buFontTx/>
              <a:buNone/>
              <a:defRPr/>
            </a:pPr>
            <a:r>
              <a:rPr lang="en-US" sz="1600" b="1" dirty="0"/>
              <a:t> </a:t>
            </a:r>
            <a:r>
              <a:rPr lang="en-US" sz="1600" b="1" dirty="0">
                <a:solidFill>
                  <a:srgbClr val="C00000"/>
                </a:solidFill>
                <a:effectLst>
                  <a:outerShdw blurRad="38100" dist="38100" dir="2700000" algn="tl">
                    <a:srgbClr val="FFFFFF"/>
                  </a:outerShdw>
                </a:effectLst>
              </a:rPr>
              <a:t>SEEK_SET 	 Seeks from beginning of file</a:t>
            </a:r>
          </a:p>
          <a:p>
            <a:pPr lvl="1" eaLnBrk="1" hangingPunct="1">
              <a:lnSpc>
                <a:spcPct val="80000"/>
              </a:lnSpc>
              <a:buFontTx/>
              <a:buNone/>
              <a:defRPr/>
            </a:pPr>
            <a:r>
              <a:rPr lang="en-US" sz="1600" b="1" dirty="0">
                <a:solidFill>
                  <a:srgbClr val="C00000"/>
                </a:solidFill>
                <a:effectLst>
                  <a:outerShdw blurRad="38100" dist="38100" dir="2700000" algn="tl">
                    <a:srgbClr val="FFFFFF"/>
                  </a:outerShdw>
                </a:effectLst>
              </a:rPr>
              <a:t> SEEK_CUR 	 Seeks from current position</a:t>
            </a:r>
          </a:p>
          <a:p>
            <a:pPr lvl="1" eaLnBrk="1" hangingPunct="1">
              <a:lnSpc>
                <a:spcPct val="80000"/>
              </a:lnSpc>
              <a:buFontTx/>
              <a:buNone/>
              <a:defRPr/>
            </a:pPr>
            <a:r>
              <a:rPr lang="en-US" sz="1600" b="1" dirty="0">
                <a:solidFill>
                  <a:srgbClr val="C00000"/>
                </a:solidFill>
                <a:effectLst>
                  <a:outerShdw blurRad="38100" dist="38100" dir="2700000" algn="tl">
                    <a:srgbClr val="FFFFFF"/>
                  </a:outerShdw>
                </a:effectLst>
              </a:rPr>
              <a:t> SEEK_END 	 Seeks from end of file</a:t>
            </a:r>
          </a:p>
          <a:p>
            <a:pPr eaLnBrk="1" hangingPunct="1">
              <a:lnSpc>
                <a:spcPct val="80000"/>
              </a:lnSpc>
              <a:buFontTx/>
              <a:buNone/>
              <a:defRPr/>
            </a:pPr>
            <a:endParaRPr lang="en-US" sz="2000" b="1" dirty="0">
              <a:solidFill>
                <a:srgbClr val="00CCFF"/>
              </a:solidFill>
              <a:effectLst>
                <a:outerShdw blurRad="38100" dist="38100" dir="2700000" algn="tl">
                  <a:srgbClr val="FFFFFF"/>
                </a:outerShdw>
              </a:effectLst>
            </a:endParaRPr>
          </a:p>
          <a:p>
            <a:pPr eaLnBrk="1" hangingPunct="1">
              <a:lnSpc>
                <a:spcPct val="80000"/>
              </a:lnSpc>
              <a:buFontTx/>
              <a:buNone/>
              <a:defRPr/>
            </a:pPr>
            <a:r>
              <a:rPr lang="en-US" sz="2000" b="1" dirty="0">
                <a:solidFill>
                  <a:srgbClr val="00CCFF"/>
                </a:solidFill>
                <a:effectLst>
                  <a:outerShdw blurRad="38100" dist="38100" dir="2700000" algn="tl">
                    <a:srgbClr val="FFFFFF"/>
                  </a:outerShdw>
                </a:effectLst>
              </a:rPr>
              <a:t>Example:</a:t>
            </a:r>
          </a:p>
          <a:p>
            <a:pPr eaLnBrk="1" hangingPunct="1">
              <a:lnSpc>
                <a:spcPct val="80000"/>
              </a:lnSpc>
              <a:buFontTx/>
              <a:buNone/>
              <a:defRPr/>
            </a:pPr>
            <a:r>
              <a:rPr lang="en-US" sz="2000" b="1" dirty="0"/>
              <a:t>#include</a:t>
            </a:r>
            <a:r>
              <a:rPr lang="en-US" sz="2000" dirty="0"/>
              <a:t> &lt;</a:t>
            </a:r>
            <a:r>
              <a:rPr lang="en-US" sz="2000" dirty="0" err="1"/>
              <a:t>stdio.h</a:t>
            </a:r>
            <a:r>
              <a:rPr lang="en-US" sz="2000" dirty="0"/>
              <a:t>&gt;</a:t>
            </a:r>
            <a:endParaRPr lang="en-US" sz="2000" b="1" dirty="0"/>
          </a:p>
          <a:p>
            <a:pPr eaLnBrk="1" hangingPunct="1">
              <a:lnSpc>
                <a:spcPct val="80000"/>
              </a:lnSpc>
              <a:buFontTx/>
              <a:buNone/>
              <a:defRPr/>
            </a:pPr>
            <a:r>
              <a:rPr lang="en-US" sz="2000" b="1" dirty="0" err="1"/>
              <a:t>int</a:t>
            </a:r>
            <a:r>
              <a:rPr lang="en-US" sz="2000" dirty="0"/>
              <a:t> </a:t>
            </a:r>
            <a:r>
              <a:rPr lang="en-US" sz="2000" b="1" dirty="0"/>
              <a:t>main</a:t>
            </a:r>
            <a:r>
              <a:rPr lang="en-US" sz="2000" dirty="0"/>
              <a:t>()</a:t>
            </a:r>
          </a:p>
          <a:p>
            <a:pPr eaLnBrk="1" hangingPunct="1">
              <a:lnSpc>
                <a:spcPct val="80000"/>
              </a:lnSpc>
              <a:buFontTx/>
              <a:buNone/>
              <a:defRPr/>
            </a:pPr>
            <a:r>
              <a:rPr lang="en-US" sz="2000" dirty="0"/>
              <a:t> {</a:t>
            </a:r>
            <a:br>
              <a:rPr lang="en-US" sz="2000" dirty="0"/>
            </a:br>
            <a:r>
              <a:rPr lang="en-US" sz="2000" dirty="0"/>
              <a:t>       FILE * f;</a:t>
            </a:r>
            <a:br>
              <a:rPr lang="en-US" sz="2000" dirty="0"/>
            </a:br>
            <a:r>
              <a:rPr lang="en-US" sz="2000" dirty="0"/>
              <a:t>       f = </a:t>
            </a:r>
            <a:r>
              <a:rPr lang="en-US" sz="2000" dirty="0" err="1"/>
              <a:t>fopen</a:t>
            </a:r>
            <a:r>
              <a:rPr lang="en-US" sz="2000" dirty="0"/>
              <a:t>("myfile.txt", "w");</a:t>
            </a:r>
            <a:br>
              <a:rPr lang="en-US" sz="2000" dirty="0"/>
            </a:br>
            <a:r>
              <a:rPr lang="en-US" sz="2000" dirty="0"/>
              <a:t>       </a:t>
            </a:r>
            <a:r>
              <a:rPr lang="en-US" sz="2000" dirty="0" err="1"/>
              <a:t>fputs</a:t>
            </a:r>
            <a:r>
              <a:rPr lang="en-US" sz="2000" dirty="0"/>
              <a:t>("Hello World", f);</a:t>
            </a:r>
            <a:br>
              <a:rPr lang="en-US" sz="2000" dirty="0"/>
            </a:br>
            <a:r>
              <a:rPr lang="en-US" sz="2000" dirty="0"/>
              <a:t>       </a:t>
            </a:r>
            <a:r>
              <a:rPr lang="en-US" sz="2000" dirty="0" err="1"/>
              <a:t>fseek</a:t>
            </a:r>
            <a:r>
              <a:rPr lang="en-US" sz="2000" dirty="0"/>
              <a:t>(f, 6, SEEK_SET);         SEEK_CUR,   SEEK_END</a:t>
            </a:r>
            <a:br>
              <a:rPr lang="en-US" sz="2000" dirty="0"/>
            </a:br>
            <a:r>
              <a:rPr lang="en-US" sz="2000" dirty="0"/>
              <a:t>       </a:t>
            </a:r>
            <a:r>
              <a:rPr lang="en-US" sz="2000" dirty="0" err="1"/>
              <a:t>fputs</a:t>
            </a:r>
            <a:r>
              <a:rPr lang="en-US" sz="2000" dirty="0"/>
              <a:t>(" India", f);</a:t>
            </a:r>
            <a:br>
              <a:rPr lang="en-US" sz="2000" dirty="0"/>
            </a:br>
            <a:r>
              <a:rPr lang="en-US" sz="2000" dirty="0"/>
              <a:t>       </a:t>
            </a:r>
            <a:r>
              <a:rPr lang="en-US" sz="2000" dirty="0" err="1"/>
              <a:t>fclose</a:t>
            </a:r>
            <a:r>
              <a:rPr lang="en-US" sz="2000" dirty="0"/>
              <a:t>(f);</a:t>
            </a:r>
            <a:br>
              <a:rPr lang="en-US" sz="2000" b="1" dirty="0"/>
            </a:br>
            <a:r>
              <a:rPr lang="en-US" sz="2000" dirty="0"/>
              <a:t>       </a:t>
            </a:r>
            <a:r>
              <a:rPr lang="en-US" sz="2000" b="1" dirty="0"/>
              <a:t>return</a:t>
            </a:r>
            <a:r>
              <a:rPr lang="en-US" sz="2000" dirty="0"/>
              <a:t> 0;    } </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91</a:t>
            </a:fld>
            <a:endParaRPr lang="en-US"/>
          </a:p>
        </p:txBody>
      </p:sp>
    </p:spTree>
    <p:extLst>
      <p:ext uri="{BB962C8B-B14F-4D97-AF65-F5344CB8AC3E}">
        <p14:creationId xmlns:p14="http://schemas.microsoft.com/office/powerpoint/2010/main" val="25998804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fontAlgn="auto" hangingPunct="1">
              <a:spcAft>
                <a:spcPts val="0"/>
              </a:spcAft>
              <a:defRPr/>
            </a:pPr>
            <a:r>
              <a:rPr lang="en-US" dirty="0"/>
              <a:t>End of File</a:t>
            </a:r>
            <a:r>
              <a:rPr lang="en-US" dirty="0">
                <a:solidFill>
                  <a:srgbClr val="00CCFF"/>
                </a:solidFill>
              </a:rPr>
              <a:t>	</a:t>
            </a:r>
          </a:p>
        </p:txBody>
      </p:sp>
      <p:sp>
        <p:nvSpPr>
          <p:cNvPr id="110595" name="Rectangle 3"/>
          <p:cNvSpPr>
            <a:spLocks noGrp="1" noChangeArrowheads="1"/>
          </p:cNvSpPr>
          <p:nvPr>
            <p:ph type="body" idx="1"/>
          </p:nvPr>
        </p:nvSpPr>
        <p:spPr>
          <a:xfrm>
            <a:off x="381000" y="1600200"/>
            <a:ext cx="8229600" cy="4419600"/>
          </a:xfrm>
        </p:spPr>
        <p:txBody>
          <a:bodyPr rtlCol="0">
            <a:noAutofit/>
          </a:bodyPr>
          <a:lstStyle/>
          <a:p>
            <a:pPr eaLnBrk="1" fontAlgn="auto" hangingPunct="1">
              <a:lnSpc>
                <a:spcPct val="80000"/>
              </a:lnSpc>
              <a:defRPr/>
            </a:pPr>
            <a:r>
              <a:rPr lang="en-US" sz="3200" dirty="0"/>
              <a:t>There are a number of ways to test for the end-of-file condition.  Another way  is to use the value returned by the </a:t>
            </a:r>
            <a:r>
              <a:rPr lang="en-US" sz="3200" i="1" dirty="0" err="1">
                <a:effectLst>
                  <a:outerShdw blurRad="38100" dist="38100" dir="2700000" algn="tl">
                    <a:srgbClr val="FFFFFF"/>
                  </a:outerShdw>
                </a:effectLst>
              </a:rPr>
              <a:t>fscanf</a:t>
            </a:r>
            <a:r>
              <a:rPr lang="en-US" sz="3200" dirty="0"/>
              <a:t> function:</a:t>
            </a:r>
          </a:p>
          <a:p>
            <a:pPr eaLnBrk="1" fontAlgn="auto" hangingPunct="1">
              <a:lnSpc>
                <a:spcPct val="80000"/>
              </a:lnSpc>
              <a:defRPr/>
            </a:pPr>
            <a:endParaRPr lang="en-US" sz="3200" dirty="0"/>
          </a:p>
          <a:p>
            <a:pPr marL="91440" indent="-91440" eaLnBrk="1" fontAlgn="auto" hangingPunct="1">
              <a:lnSpc>
                <a:spcPct val="80000"/>
              </a:lnSpc>
              <a:buFontTx/>
              <a:buNone/>
              <a:defRPr/>
            </a:pPr>
            <a:r>
              <a:rPr lang="en-US" sz="2800" dirty="0">
                <a:solidFill>
                  <a:schemeClr val="tx1">
                    <a:lumMod val="75000"/>
                    <a:lumOff val="25000"/>
                  </a:schemeClr>
                </a:solidFill>
              </a:rPr>
              <a:t>		</a:t>
            </a:r>
            <a:r>
              <a:rPr lang="en-US" sz="2800" dirty="0"/>
              <a:t>FILE *fptr1;		</a:t>
            </a:r>
          </a:p>
          <a:p>
            <a:pPr marL="91440" indent="-91440" eaLnBrk="1" fontAlgn="auto" hangingPunct="1">
              <a:lnSpc>
                <a:spcPct val="80000"/>
              </a:lnSpc>
              <a:buFontTx/>
              <a:buNone/>
              <a:defRPr/>
            </a:pPr>
            <a:r>
              <a:rPr lang="en-US" sz="2800" dirty="0"/>
              <a:t>		</a:t>
            </a:r>
            <a:r>
              <a:rPr lang="en-US" sz="2800" dirty="0" err="1"/>
              <a:t>int</a:t>
            </a:r>
            <a:r>
              <a:rPr lang="en-US" sz="2800" dirty="0"/>
              <a:t> </a:t>
            </a:r>
            <a:r>
              <a:rPr lang="en-US" sz="2800" dirty="0" err="1"/>
              <a:t>istatus</a:t>
            </a:r>
            <a:r>
              <a:rPr lang="en-US" sz="2800" dirty="0"/>
              <a:t> ;</a:t>
            </a:r>
          </a:p>
          <a:p>
            <a:pPr marL="91440" indent="-91440" eaLnBrk="1" fontAlgn="auto" hangingPunct="1">
              <a:lnSpc>
                <a:spcPct val="80000"/>
              </a:lnSpc>
              <a:buFontTx/>
              <a:buNone/>
              <a:defRPr/>
            </a:pPr>
            <a:r>
              <a:rPr lang="en-US" sz="2800" dirty="0"/>
              <a:t>		</a:t>
            </a:r>
            <a:r>
              <a:rPr lang="en-US" sz="2800" dirty="0" err="1"/>
              <a:t>istatus</a:t>
            </a:r>
            <a:r>
              <a:rPr lang="en-US" sz="2800" dirty="0"/>
              <a:t> = </a:t>
            </a:r>
            <a:r>
              <a:rPr lang="en-US" sz="2800" dirty="0" err="1"/>
              <a:t>fscanf</a:t>
            </a:r>
            <a:r>
              <a:rPr lang="en-US" sz="2800" dirty="0"/>
              <a:t> (fptr1, "%d", &amp;</a:t>
            </a:r>
            <a:r>
              <a:rPr lang="en-US" sz="2800" dirty="0" err="1"/>
              <a:t>var</a:t>
            </a:r>
            <a:r>
              <a:rPr lang="en-US" sz="2800" dirty="0"/>
              <a:t>) ;</a:t>
            </a:r>
          </a:p>
          <a:p>
            <a:pPr marL="91440" indent="-91440" eaLnBrk="1" fontAlgn="auto" hangingPunct="1">
              <a:buFontTx/>
              <a:buNone/>
              <a:defRPr/>
            </a:pPr>
            <a:r>
              <a:rPr lang="en-US" sz="2800" dirty="0"/>
              <a:t>		if ( </a:t>
            </a:r>
            <a:r>
              <a:rPr lang="en-US" sz="2800" dirty="0" err="1"/>
              <a:t>istatus</a:t>
            </a:r>
            <a:r>
              <a:rPr lang="en-US" sz="2800" dirty="0"/>
              <a:t> == </a:t>
            </a:r>
            <a:r>
              <a:rPr lang="en-US" sz="2800" dirty="0" err="1"/>
              <a:t>feof</a:t>
            </a:r>
            <a:r>
              <a:rPr lang="en-US" sz="2800" dirty="0"/>
              <a:t>(fptr1) )</a:t>
            </a:r>
          </a:p>
          <a:p>
            <a:pPr marL="91440" indent="-91440" eaLnBrk="1" fontAlgn="auto" hangingPunct="1">
              <a:buFontTx/>
              <a:buNone/>
              <a:defRPr/>
            </a:pPr>
            <a:r>
              <a:rPr lang="en-US" sz="2800" dirty="0"/>
              <a:t>		{</a:t>
            </a:r>
          </a:p>
          <a:p>
            <a:pPr marL="91440" indent="-91440" eaLnBrk="1" fontAlgn="auto" hangingPunct="1">
              <a:buFontTx/>
              <a:buNone/>
              <a:defRPr/>
            </a:pPr>
            <a:r>
              <a:rPr lang="en-US" sz="2800" dirty="0"/>
              <a:t>			</a:t>
            </a:r>
            <a:r>
              <a:rPr lang="en-US" sz="2800" dirty="0" err="1"/>
              <a:t>printf</a:t>
            </a:r>
            <a:r>
              <a:rPr lang="en-US" sz="2800" dirty="0"/>
              <a:t> ("End-of-file encountered.\n”) ;</a:t>
            </a:r>
          </a:p>
          <a:p>
            <a:pPr marL="91440" indent="-91440" eaLnBrk="1" fontAlgn="auto" hangingPunct="1">
              <a:buFontTx/>
              <a:buNone/>
              <a:defRPr/>
            </a:pPr>
            <a:r>
              <a:rPr lang="en-US" sz="2800" dirty="0"/>
              <a:t>		}</a:t>
            </a:r>
          </a:p>
        </p:txBody>
      </p:sp>
      <p:sp>
        <p:nvSpPr>
          <p:cNvPr id="2" name="Slide Number Placeholder 1"/>
          <p:cNvSpPr>
            <a:spLocks noGrp="1"/>
          </p:cNvSpPr>
          <p:nvPr>
            <p:ph type="sldNum" sz="quarter" idx="12"/>
          </p:nvPr>
        </p:nvSpPr>
        <p:spPr/>
        <p:txBody>
          <a:bodyPr>
            <a:normAutofit fontScale="85000" lnSpcReduction="20000"/>
          </a:bodyPr>
          <a:lstStyle/>
          <a:p>
            <a:pPr>
              <a:defRPr/>
            </a:pPr>
            <a:fld id="{454B5FE0-0B47-4A88-A46E-97B70D58E7C1}" type="slidenum">
              <a:rPr lang="en-US" smtClean="0"/>
              <a:pPr>
                <a:defRPr/>
              </a:pPr>
              <a:t>92</a:t>
            </a:fld>
            <a:endParaRPr lang="en-US"/>
          </a:p>
        </p:txBody>
      </p:sp>
    </p:spTree>
    <p:extLst>
      <p:ext uri="{BB962C8B-B14F-4D97-AF65-F5344CB8AC3E}">
        <p14:creationId xmlns:p14="http://schemas.microsoft.com/office/powerpoint/2010/main" val="3983580752"/>
      </p:ext>
    </p:extLst>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5138</TotalTime>
  <Words>8150</Words>
  <Application>Microsoft Office PowerPoint</Application>
  <PresentationFormat>On-screen Show (4:3)</PresentationFormat>
  <Paragraphs>1148</Paragraphs>
  <Slides>92</Slides>
  <Notes>44</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92</vt:i4>
      </vt:variant>
    </vt:vector>
  </HeadingPairs>
  <TitlesOfParts>
    <vt:vector size="104" baseType="lpstr">
      <vt:lpstr>Arial</vt:lpstr>
      <vt:lpstr>Calibri</vt:lpstr>
      <vt:lpstr>Calibri Light</vt:lpstr>
      <vt:lpstr>Courier New</vt:lpstr>
      <vt:lpstr>Monotype Sorts</vt:lpstr>
      <vt:lpstr>Noto Sans Symbols</vt:lpstr>
      <vt:lpstr>Questrial</vt:lpstr>
      <vt:lpstr>Times New Roman</vt:lpstr>
      <vt:lpstr>Tw Cen MT</vt:lpstr>
      <vt:lpstr>Wingdings</vt:lpstr>
      <vt:lpstr>Wingdings 2</vt:lpstr>
      <vt:lpstr>Median</vt:lpstr>
      <vt:lpstr>UNIT – III  Introduction To  C</vt:lpstr>
      <vt:lpstr>Unit 3 Contents</vt:lpstr>
      <vt:lpstr>What is a Function</vt:lpstr>
      <vt:lpstr>Types of Functions</vt:lpstr>
      <vt:lpstr>Library functions</vt:lpstr>
      <vt:lpstr>Prototype of User Defined  Function</vt:lpstr>
      <vt:lpstr>Function Declaration</vt:lpstr>
      <vt:lpstr>Function Declaration</vt:lpstr>
      <vt:lpstr>Function Call</vt:lpstr>
      <vt:lpstr>Function Call</vt:lpstr>
      <vt:lpstr>Types of Function Call</vt:lpstr>
      <vt:lpstr>Call By Value</vt:lpstr>
      <vt:lpstr>Call By Reference</vt:lpstr>
      <vt:lpstr>Function Definition</vt:lpstr>
      <vt:lpstr>Function Definition</vt:lpstr>
      <vt:lpstr>Function Definition</vt:lpstr>
      <vt:lpstr>Function Arguments</vt:lpstr>
      <vt:lpstr>Function Arguments</vt:lpstr>
      <vt:lpstr>Program for Addition by using Function</vt:lpstr>
      <vt:lpstr>The ‘return’ Statement</vt:lpstr>
      <vt:lpstr>The ‘return’ Statement</vt:lpstr>
      <vt:lpstr>Recursion</vt:lpstr>
      <vt:lpstr>Recursion Example : Fibonacci numbers</vt:lpstr>
      <vt:lpstr>Example contd</vt:lpstr>
      <vt:lpstr>Recursion Example(Factorial)</vt:lpstr>
      <vt:lpstr>Lifetime of Variables</vt:lpstr>
      <vt:lpstr> Block variables in C </vt:lpstr>
      <vt:lpstr>Block Variable Example</vt:lpstr>
      <vt:lpstr>Block Variable Example</vt:lpstr>
      <vt:lpstr> Local Variables </vt:lpstr>
      <vt:lpstr>Local Variables Example</vt:lpstr>
      <vt:lpstr> Global Variables </vt:lpstr>
      <vt:lpstr>Global Variables Example</vt:lpstr>
      <vt:lpstr>Scope Rules</vt:lpstr>
      <vt:lpstr>Static Scoping</vt:lpstr>
      <vt:lpstr>Static Scoping Example</vt:lpstr>
      <vt:lpstr>Dynamic Scoping</vt:lpstr>
      <vt:lpstr>Dynamic Scoping Example</vt:lpstr>
      <vt:lpstr>PowerPoint Presentation</vt:lpstr>
      <vt:lpstr>PowerPoint Presentation</vt:lpstr>
      <vt:lpstr>PowerPoint Presentation</vt:lpstr>
      <vt:lpstr>Nested Structures</vt:lpstr>
      <vt:lpstr>PowerPoint Presentation</vt:lpstr>
      <vt:lpstr>Introduction to Unions</vt:lpstr>
      <vt:lpstr>PowerPoint Presentation</vt:lpstr>
      <vt:lpstr>Difference Between Structure and Union</vt:lpstr>
      <vt:lpstr>Enumeration (or enum) in C </vt:lpstr>
      <vt:lpstr>Enumeration (or enum) in C </vt:lpstr>
      <vt:lpstr>Enumeration</vt:lpstr>
      <vt:lpstr>Pointers</vt:lpstr>
      <vt:lpstr>Pointer Notation</vt:lpstr>
      <vt:lpstr>PowerPoint Presentation</vt:lpstr>
      <vt:lpstr>PowerPoint Presentation</vt:lpstr>
      <vt:lpstr>PowerPoint Presentation</vt:lpstr>
      <vt:lpstr>Example(Continue)</vt:lpstr>
      <vt:lpstr>Example (Continue)</vt:lpstr>
      <vt:lpstr>Example (Continue)</vt:lpstr>
      <vt:lpstr>Example (Continue)</vt:lpstr>
      <vt:lpstr>PowerPoint Presentation</vt:lpstr>
      <vt:lpstr>PowerPoint Presentation</vt:lpstr>
      <vt:lpstr>PowerPoint Presentation</vt:lpstr>
      <vt:lpstr>PowerPoint Presentation</vt:lpstr>
      <vt:lpstr>PowerPoint Presentation</vt:lpstr>
      <vt:lpstr>PowerPoint Presentation</vt:lpstr>
      <vt:lpstr>Dynamic Memory Allocation</vt:lpstr>
      <vt:lpstr>PowerPoint Presentation</vt:lpstr>
      <vt:lpstr>PowerPoint Presentation</vt:lpstr>
      <vt:lpstr>Allocating memory for a struct</vt:lpstr>
      <vt:lpstr>PowerPoint Presentation</vt:lpstr>
      <vt:lpstr>calloc()</vt:lpstr>
      <vt:lpstr>calloc() Example </vt:lpstr>
      <vt:lpstr>realloc()</vt:lpstr>
      <vt:lpstr>What is a File ?</vt:lpstr>
      <vt:lpstr>Steps in Processing a File</vt:lpstr>
      <vt:lpstr>The Basic File Operations</vt:lpstr>
      <vt:lpstr>File Open Modes</vt:lpstr>
      <vt:lpstr>More on File Open Modes</vt:lpstr>
      <vt:lpstr>More on File Open Modes (Cont.)</vt:lpstr>
      <vt:lpstr>File Open</vt:lpstr>
      <vt:lpstr>More on fopen</vt:lpstr>
      <vt:lpstr>More on fopen</vt:lpstr>
      <vt:lpstr>Closing a File</vt:lpstr>
      <vt:lpstr>fprintf() </vt:lpstr>
      <vt:lpstr>fscanf() </vt:lpstr>
      <vt:lpstr>getc() </vt:lpstr>
      <vt:lpstr>putc()</vt:lpstr>
      <vt:lpstr>fread ()</vt:lpstr>
      <vt:lpstr>Example</vt:lpstr>
      <vt:lpstr>fwrite()</vt:lpstr>
      <vt:lpstr>Example</vt:lpstr>
      <vt:lpstr>fseek()</vt:lpstr>
      <vt:lpstr>End of File </vt:lpstr>
    </vt:vector>
  </TitlesOfParts>
  <Company>MITSOB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Vice President’s Portal  A Single Window System</dc:title>
  <dc:creator>test</dc:creator>
  <cp:lastModifiedBy>Chinmay Karlekar</cp:lastModifiedBy>
  <cp:revision>660</cp:revision>
  <dcterms:created xsi:type="dcterms:W3CDTF">2015-05-30T10:13:23Z</dcterms:created>
  <dcterms:modified xsi:type="dcterms:W3CDTF">2021-02-20T06:59:23Z</dcterms:modified>
</cp:coreProperties>
</file>