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9144000" cy="6858000" type="screen4x3"/>
  <p:notesSz cx="6858000" cy="9144000"/>
  <p:embeddedFontLst>
    <p:embeddedFont>
      <p:font typeface="Calibri" panose="020F0502020204030204" pitchFamily="34" charset="0"/>
      <p:regular r:id="rId97"/>
      <p:bold r:id="rId98"/>
      <p:italic r:id="rId99"/>
      <p:boldItalic r:id="rId100"/>
    </p:embeddedFont>
    <p:embeddedFont>
      <p:font typeface="Comic Sans MS" panose="030F0702030302020204" pitchFamily="66" charset="0"/>
      <p:regular r:id="rId101"/>
      <p:bold r:id="rId102"/>
      <p:italic r:id="rId103"/>
      <p:boldItalic r:id="rId104"/>
    </p:embeddedFont>
    <p:embeddedFont>
      <p:font typeface="Consolas" panose="020B0609020204030204" pitchFamily="49" charset="0"/>
      <p:regular r:id="rId105"/>
      <p:bold r:id="rId106"/>
      <p:italic r:id="rId107"/>
      <p:boldItalic r:id="rId108"/>
    </p:embeddedFont>
    <p:embeddedFont>
      <p:font typeface="PT Sans" panose="020B0604020202020204" charset="0"/>
      <p:regular r:id="rId109"/>
      <p:bold r:id="rId110"/>
      <p:italic r:id="rId111"/>
      <p:boldItalic r:id="rId112"/>
    </p:embeddedFont>
    <p:embeddedFont>
      <p:font typeface="Roboto" panose="020B0604020202020204" charset="0"/>
      <p:regular r:id="rId113"/>
      <p:bold r:id="rId114"/>
      <p:italic r:id="rId115"/>
      <p:boldItalic r:id="rId116"/>
    </p:embeddedFont>
    <p:embeddedFont>
      <p:font typeface="Tahoma" panose="020B0604030504040204" pitchFamily="34" charset="0"/>
      <p:regular r:id="rId117"/>
      <p:bold r:id="rId118"/>
    </p:embeddedFont>
    <p:embeddedFont>
      <p:font typeface="Verdana" panose="020B060403050404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3" roundtripDataSignature="AMtx7migxEoug+SKXx2P/GdhCHMtUbM7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6FB44C-CF24-4946-A3A6-95CF9F2DE09C}">
  <a:tblStyle styleId="{256FB44C-CF24-4946-A3A6-95CF9F2DE0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9B74CF-4CB5-4FA3-92C8-D314C49C766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6.fntdata"/><Relationship Id="rId16" Type="http://schemas.openxmlformats.org/officeDocument/2006/relationships/slide" Target="slides/slide15.xml"/><Relationship Id="rId107" Type="http://schemas.openxmlformats.org/officeDocument/2006/relationships/font" Target="fonts/font1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6.fntdata"/><Relationship Id="rId123"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7.fntdata"/><Relationship Id="rId118" Type="http://schemas.openxmlformats.org/officeDocument/2006/relationships/font" Target="fonts/font2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7.fntdata"/><Relationship Id="rId108" Type="http://schemas.openxmlformats.org/officeDocument/2006/relationships/font" Target="fonts/font12.fntdata"/><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8.fntdata"/><Relationship Id="rId119" Type="http://schemas.openxmlformats.org/officeDocument/2006/relationships/font" Target="fonts/font2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fntdata"/><Relationship Id="rId104" Type="http://schemas.openxmlformats.org/officeDocument/2006/relationships/font" Target="fonts/font8.fntdata"/><Relationship Id="rId120" Type="http://schemas.openxmlformats.org/officeDocument/2006/relationships/font" Target="fonts/font24.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4.fntdata"/><Relationship Id="rId115" Type="http://schemas.openxmlformats.org/officeDocument/2006/relationships/font" Target="fonts/font1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4.fntdata"/><Relationship Id="rId105" Type="http://schemas.openxmlformats.org/officeDocument/2006/relationships/font" Target="fonts/font9.fntdata"/><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2.fntdata"/><Relationship Id="rId121" Type="http://schemas.openxmlformats.org/officeDocument/2006/relationships/font" Target="fonts/font2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0.fntdata"/><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font" Target="fonts/font3.fntdata"/><Relationship Id="rId101" Type="http://schemas.openxmlformats.org/officeDocument/2006/relationships/font" Target="fonts/font5.fntdata"/><Relationship Id="rId122"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73" name="Google Shape;173;p1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187" name="Google Shape;187;p1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275" name="Google Shape;275;p2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287" name="Google Shape;287;p2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300" name="Google Shape;300;p2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309" name="Google Shape;309;p2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328" name="Google Shape;328;p2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339" name="Google Shape;339;p2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5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
        <p:nvSpPr>
          <p:cNvPr id="575" name="Google Shape;57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
        <p:nvSpPr>
          <p:cNvPr id="622" name="Google Shape;622;p5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
        <p:nvSpPr>
          <p:cNvPr id="679" name="Google Shape;679;p6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5" name="Google Shape;78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6" name="Google Shape;806;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4" name="Google Shape;874;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9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9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0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6" name="Google Shape;46;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10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10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10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0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docs.python.org/lib/module-math.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sum-function-python/" TargetMode="External"/><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hyperlink" Target="https://www.geeksforgeeks.org/python-tuple-function/" TargetMode="External"/><Relationship Id="rId4" Type="http://schemas.openxmlformats.org/officeDocument/2006/relationships/hyperlink" Target="https://www.geeksforgeeks.org/sorted-function-python/"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1044702" y="2909455"/>
            <a:ext cx="6858000" cy="14131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600"/>
              <a:buNone/>
            </a:pPr>
            <a:r>
              <a:rPr lang="en-US" sz="3600" b="1">
                <a:latin typeface="Times New Roman"/>
                <a:ea typeface="Times New Roman"/>
                <a:cs typeface="Times New Roman"/>
                <a:sym typeface="Times New Roman"/>
              </a:rPr>
              <a:t>Unit-IV</a:t>
            </a:r>
            <a:endParaRPr sz="3600" b="1">
              <a:latin typeface="Times New Roman"/>
              <a:ea typeface="Times New Roman"/>
              <a:cs typeface="Times New Roman"/>
              <a:sym typeface="Times New Roman"/>
            </a:endParaRPr>
          </a:p>
        </p:txBody>
      </p:sp>
      <p:pic>
        <p:nvPicPr>
          <p:cNvPr id="89" name="Google Shape;89;p1"/>
          <p:cNvPicPr preferRelativeResize="0"/>
          <p:nvPr/>
        </p:nvPicPr>
        <p:blipFill rotWithShape="1">
          <a:blip r:embed="rId3">
            <a:alphaModFix/>
          </a:blip>
          <a:srcRect/>
          <a:stretch/>
        </p:blipFill>
        <p:spPr>
          <a:xfrm>
            <a:off x="651129" y="431800"/>
            <a:ext cx="7645146" cy="20701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Python</a:t>
            </a:r>
            <a:endParaRPr/>
          </a:p>
        </p:txBody>
      </p:sp>
      <p:sp>
        <p:nvSpPr>
          <p:cNvPr id="160" name="Google Shape;16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Python is a general purpose, high level object oriented language.</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It is an interpreted language.</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It is an open source and free language.</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It is a dynamic programming language.</a:t>
            </a:r>
            <a:endParaRPr/>
          </a:p>
        </p:txBody>
      </p:sp>
      <p:pic>
        <p:nvPicPr>
          <p:cNvPr id="161" name="Google Shape;161;p10"/>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Before writing a program…….</a:t>
            </a:r>
            <a:endParaRPr/>
          </a:p>
        </p:txBody>
      </p:sp>
      <p:sp>
        <p:nvSpPr>
          <p:cNvPr id="167" name="Google Shape;16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 where is python</a:t>
            </a:r>
            <a:endParaRPr/>
          </a:p>
          <a:p>
            <a:pPr marL="0" lvl="0" indent="0" algn="l" rtl="0">
              <a:spcBef>
                <a:spcPts val="640"/>
              </a:spcBef>
              <a:spcAft>
                <a:spcPts val="0"/>
              </a:spcAft>
              <a:buClr>
                <a:schemeClr val="dk1"/>
              </a:buClr>
              <a:buSzPts val="3200"/>
              <a:buNone/>
            </a:pPr>
            <a:endParaRPr b="1"/>
          </a:p>
          <a:p>
            <a:pPr marL="0" lvl="0" indent="0" algn="l" rtl="0">
              <a:spcBef>
                <a:spcPts val="480"/>
              </a:spcBef>
              <a:spcAft>
                <a:spcPts val="0"/>
              </a:spcAft>
              <a:buClr>
                <a:srgbClr val="92D050"/>
              </a:buClr>
              <a:buSzPts val="2400"/>
              <a:buNone/>
            </a:pPr>
            <a:r>
              <a:rPr lang="en-US" sz="2400">
                <a:solidFill>
                  <a:srgbClr val="92D050"/>
                </a:solidFill>
              </a:rPr>
              <a:t>python: /usr/bin/python /usr/bin/python2.7 /etc/python /etc/python2.7 /usr/lib/python2.6 /usr/lib/python2.7 /usr/local/lib/python2.7 /usr/include/python2.6 /usr/include/python2.7 /usr/share/python /usr/share/man/man1/python.1.gz</a:t>
            </a:r>
            <a:endParaRPr/>
          </a:p>
        </p:txBody>
      </p:sp>
      <p:pic>
        <p:nvPicPr>
          <p:cNvPr id="168" name="Google Shape;168;p11"/>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Programming basics</a:t>
            </a:r>
            <a:endParaRPr/>
          </a:p>
        </p:txBody>
      </p:sp>
      <p:sp>
        <p:nvSpPr>
          <p:cNvPr id="176" name="Google Shape;176;p12"/>
          <p:cNvSpPr txBox="1">
            <a:spLocks noGrp="1"/>
          </p:cNvSpPr>
          <p:nvPr>
            <p:ph type="dt" idx="10"/>
          </p:nvPr>
        </p:nvSpPr>
        <p:spPr>
          <a:xfrm>
            <a:off x="571500" y="6459785"/>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11/4/2020</a:t>
            </a:r>
            <a:endParaRPr sz="1050" b="1">
              <a:solidFill>
                <a:schemeClr val="dk1"/>
              </a:solidFill>
              <a:latin typeface="Times New Roman"/>
              <a:ea typeface="Times New Roman"/>
              <a:cs typeface="Times New Roman"/>
              <a:sym typeface="Times New Roman"/>
            </a:endParaRPr>
          </a:p>
        </p:txBody>
      </p:sp>
      <p:sp>
        <p:nvSpPr>
          <p:cNvPr id="177" name="Google Shape;1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12</a:t>
            </a:fld>
            <a:endParaRPr sz="1200">
              <a:solidFill>
                <a:schemeClr val="dk1"/>
              </a:solidFill>
              <a:latin typeface="Times New Roman"/>
              <a:ea typeface="Times New Roman"/>
              <a:cs typeface="Times New Roman"/>
              <a:sym typeface="Times New Roman"/>
            </a:endParaRPr>
          </a:p>
        </p:txBody>
      </p:sp>
      <p:pic>
        <p:nvPicPr>
          <p:cNvPr id="178" name="Google Shape;178;p12"/>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179" name="Google Shape;179;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PRINCIPLES OF PROGRAMMING LANGUAGES LABORATORY</a:t>
            </a:r>
            <a:endParaRPr sz="1050" b="1">
              <a:solidFill>
                <a:srgbClr val="000000"/>
              </a:solidFill>
              <a:latin typeface="Times New Roman"/>
              <a:ea typeface="Times New Roman"/>
              <a:cs typeface="Times New Roman"/>
              <a:sym typeface="Times New Roman"/>
            </a:endParaRPr>
          </a:p>
        </p:txBody>
      </p:sp>
      <p:sp>
        <p:nvSpPr>
          <p:cNvPr id="180" name="Google Shape;180;p12"/>
          <p:cNvSpPr txBox="1"/>
          <p:nvPr/>
        </p:nvSpPr>
        <p:spPr>
          <a:xfrm>
            <a:off x="822960" y="1845734"/>
            <a:ext cx="7543800" cy="4023360"/>
          </a:xfrm>
          <a:prstGeom prst="rect">
            <a:avLst/>
          </a:prstGeom>
          <a:noFill/>
          <a:ln>
            <a:noFill/>
          </a:ln>
        </p:spPr>
        <p:txBody>
          <a:bodyPr spcFirstLastPara="1" wrap="square" lIns="0" tIns="45700" rIns="0" bIns="45700" anchor="t" anchorCtr="0">
            <a:normAutofit/>
          </a:bodyPr>
          <a:lstStyle/>
          <a:p>
            <a:pPr marL="91440" marR="0" lvl="0" indent="-127000" algn="l" rtl="0">
              <a:lnSpc>
                <a:spcPct val="90000"/>
              </a:lnSpc>
              <a:spcBef>
                <a:spcPts val="0"/>
              </a:spcBef>
              <a:spcAft>
                <a:spcPts val="0"/>
              </a:spcAft>
              <a:buClr>
                <a:schemeClr val="accent1"/>
              </a:buClr>
              <a:buSzPts val="2000"/>
              <a:buFont typeface="Noto Sans Symbols"/>
              <a:buChar char="▪"/>
            </a:pPr>
            <a:r>
              <a:rPr lang="en-US" sz="2000" b="1" i="0" u="none" strike="noStrike" cap="none">
                <a:solidFill>
                  <a:srgbClr val="3F3F3F"/>
                </a:solidFill>
                <a:latin typeface="Tahoma"/>
                <a:ea typeface="Tahoma"/>
                <a:cs typeface="Tahoma"/>
                <a:sym typeface="Tahoma"/>
              </a:rPr>
              <a:t> Code </a:t>
            </a:r>
            <a:r>
              <a:rPr lang="en-US" sz="2000" b="0" i="0" u="none" strike="noStrike" cap="none">
                <a:solidFill>
                  <a:srgbClr val="3F3F3F"/>
                </a:solidFill>
                <a:latin typeface="Tahoma"/>
                <a:ea typeface="Tahoma"/>
                <a:cs typeface="Tahoma"/>
                <a:sym typeface="Tahoma"/>
              </a:rPr>
              <a:t>or</a:t>
            </a:r>
            <a:r>
              <a:rPr lang="en-US" sz="2000" b="1" i="0" u="none" strike="noStrike" cap="none">
                <a:solidFill>
                  <a:srgbClr val="3F3F3F"/>
                </a:solidFill>
                <a:latin typeface="Tahoma"/>
                <a:ea typeface="Tahoma"/>
                <a:cs typeface="Tahoma"/>
                <a:sym typeface="Tahoma"/>
              </a:rPr>
              <a:t> source code</a:t>
            </a:r>
            <a:r>
              <a:rPr lang="en-US" sz="2000" b="0" i="0" u="none" strike="noStrike" cap="none">
                <a:solidFill>
                  <a:srgbClr val="3F3F3F"/>
                </a:solidFill>
                <a:latin typeface="Tahoma"/>
                <a:ea typeface="Tahoma"/>
                <a:cs typeface="Tahoma"/>
                <a:sym typeface="Tahoma"/>
              </a:rPr>
              <a:t>: The sequence of instructions in a program.</a:t>
            </a:r>
            <a:endParaRPr/>
          </a:p>
          <a:p>
            <a:pPr marL="91440" marR="0" lvl="0" indent="-127000" algn="l" rtl="0">
              <a:lnSpc>
                <a:spcPct val="90000"/>
              </a:lnSpc>
              <a:spcBef>
                <a:spcPts val="800"/>
              </a:spcBef>
              <a:spcAft>
                <a:spcPts val="0"/>
              </a:spcAft>
              <a:buClr>
                <a:schemeClr val="accent1"/>
              </a:buClr>
              <a:buSzPts val="2000"/>
              <a:buFont typeface="Noto Sans Symbols"/>
              <a:buChar char="▪"/>
            </a:pPr>
            <a:r>
              <a:rPr lang="en-US" sz="2000" b="1" i="0" u="none" strike="noStrike" cap="none">
                <a:solidFill>
                  <a:srgbClr val="3F3F3F"/>
                </a:solidFill>
                <a:latin typeface="Tahoma"/>
                <a:ea typeface="Tahoma"/>
                <a:cs typeface="Tahoma"/>
                <a:sym typeface="Tahoma"/>
              </a:rPr>
              <a:t> Syntax</a:t>
            </a:r>
            <a:r>
              <a:rPr lang="en-US" sz="2000" b="0" i="0" u="none" strike="noStrike" cap="none">
                <a:solidFill>
                  <a:srgbClr val="3F3F3F"/>
                </a:solidFill>
                <a:latin typeface="Tahoma"/>
                <a:ea typeface="Tahoma"/>
                <a:cs typeface="Tahoma"/>
                <a:sym typeface="Tahoma"/>
              </a:rPr>
              <a:t>: The set of legal structures and commands that can be used in a particular programming language.</a:t>
            </a:r>
            <a:endParaRPr/>
          </a:p>
          <a:p>
            <a:pPr marL="91440" marR="0" lvl="0" indent="-127000" algn="l" rtl="0">
              <a:lnSpc>
                <a:spcPct val="90000"/>
              </a:lnSpc>
              <a:spcBef>
                <a:spcPts val="800"/>
              </a:spcBef>
              <a:spcAft>
                <a:spcPts val="0"/>
              </a:spcAft>
              <a:buClr>
                <a:schemeClr val="accent1"/>
              </a:buClr>
              <a:buSzPts val="2000"/>
              <a:buFont typeface="Noto Sans Symbols"/>
              <a:buChar char="▪"/>
            </a:pPr>
            <a:r>
              <a:rPr lang="en-US" sz="2000" b="1" i="0" u="none" strike="noStrike" cap="none">
                <a:solidFill>
                  <a:srgbClr val="3F3F3F"/>
                </a:solidFill>
                <a:latin typeface="Tahoma"/>
                <a:ea typeface="Tahoma"/>
                <a:cs typeface="Tahoma"/>
                <a:sym typeface="Tahoma"/>
              </a:rPr>
              <a:t> Output</a:t>
            </a:r>
            <a:r>
              <a:rPr lang="en-US" sz="2000" b="0" i="0" u="none" strike="noStrike" cap="none">
                <a:solidFill>
                  <a:srgbClr val="3F3F3F"/>
                </a:solidFill>
                <a:latin typeface="Tahoma"/>
                <a:ea typeface="Tahoma"/>
                <a:cs typeface="Tahoma"/>
                <a:sym typeface="Tahoma"/>
              </a:rPr>
              <a:t>: The messages printed to the user by a program.</a:t>
            </a:r>
            <a:endParaRPr/>
          </a:p>
          <a:p>
            <a:pPr marL="91440" marR="0" lvl="0" indent="-127000" algn="l" rtl="0">
              <a:lnSpc>
                <a:spcPct val="90000"/>
              </a:lnSpc>
              <a:spcBef>
                <a:spcPts val="800"/>
              </a:spcBef>
              <a:spcAft>
                <a:spcPts val="0"/>
              </a:spcAft>
              <a:buClr>
                <a:schemeClr val="accent1"/>
              </a:buClr>
              <a:buSzPts val="2000"/>
              <a:buFont typeface="Noto Sans Symbols"/>
              <a:buChar char="▪"/>
            </a:pPr>
            <a:r>
              <a:rPr lang="en-US" sz="2000" b="1" i="0" u="none" strike="noStrike" cap="none">
                <a:solidFill>
                  <a:srgbClr val="3F3F3F"/>
                </a:solidFill>
                <a:latin typeface="Tahoma"/>
                <a:ea typeface="Tahoma"/>
                <a:cs typeface="Tahoma"/>
                <a:sym typeface="Tahoma"/>
              </a:rPr>
              <a:t> Console</a:t>
            </a:r>
            <a:r>
              <a:rPr lang="en-US" sz="2000" b="0" i="0" u="none" strike="noStrike" cap="none">
                <a:solidFill>
                  <a:srgbClr val="3F3F3F"/>
                </a:solidFill>
                <a:latin typeface="Tahoma"/>
                <a:ea typeface="Tahoma"/>
                <a:cs typeface="Tahoma"/>
                <a:sym typeface="Tahoma"/>
              </a:rPr>
              <a:t>: The text box onto which output is printed.</a:t>
            </a:r>
            <a:endParaRPr/>
          </a:p>
          <a:p>
            <a:pPr marL="384048" marR="0" lvl="1" indent="-182880" algn="l" rtl="0">
              <a:lnSpc>
                <a:spcPct val="90000"/>
              </a:lnSpc>
              <a:spcBef>
                <a:spcPts val="800"/>
              </a:spcBef>
              <a:spcAft>
                <a:spcPts val="0"/>
              </a:spcAft>
              <a:buClr>
                <a:schemeClr val="accent1"/>
              </a:buClr>
              <a:buSzPts val="1800"/>
              <a:buFont typeface="Calibri"/>
              <a:buChar char="◦"/>
            </a:pPr>
            <a:r>
              <a:rPr lang="en-US" sz="1800" b="0" i="0" u="none" strike="noStrike" cap="none">
                <a:solidFill>
                  <a:srgbClr val="3F3F3F"/>
                </a:solidFill>
                <a:latin typeface="Tahoma"/>
                <a:ea typeface="Tahoma"/>
                <a:cs typeface="Tahoma"/>
                <a:sym typeface="Tahoma"/>
              </a:rPr>
              <a:t>Some source code editors pop up the console as an external window, and others contain their own console window.</a:t>
            </a:r>
            <a:endParaRPr sz="1800" b="0" i="0" u="none" strike="noStrike" cap="none">
              <a:solidFill>
                <a:srgbClr val="3F3F3F"/>
              </a:solidFill>
              <a:latin typeface="Tahoma"/>
              <a:ea typeface="Tahoma"/>
              <a:cs typeface="Tahoma"/>
              <a:sym typeface="Tahoma"/>
            </a:endParaRPr>
          </a:p>
        </p:txBody>
      </p:sp>
      <p:pic>
        <p:nvPicPr>
          <p:cNvPr id="181" name="Google Shape;181;p12"/>
          <p:cNvPicPr preferRelativeResize="0"/>
          <p:nvPr/>
        </p:nvPicPr>
        <p:blipFill rotWithShape="1">
          <a:blip r:embed="rId4">
            <a:alphaModFix/>
          </a:blip>
          <a:srcRect r="13892" b="36000"/>
          <a:stretch/>
        </p:blipFill>
        <p:spPr>
          <a:xfrm>
            <a:off x="6876757" y="3110134"/>
            <a:ext cx="2057400" cy="608013"/>
          </a:xfrm>
          <a:prstGeom prst="rect">
            <a:avLst/>
          </a:prstGeom>
          <a:noFill/>
          <a:ln>
            <a:noFill/>
          </a:ln>
        </p:spPr>
      </p:pic>
      <p:pic>
        <p:nvPicPr>
          <p:cNvPr id="182" name="Google Shape;182;p12"/>
          <p:cNvPicPr preferRelativeResize="0"/>
          <p:nvPr/>
        </p:nvPicPr>
        <p:blipFill rotWithShape="1">
          <a:blip r:embed="rId5">
            <a:alphaModFix/>
          </a:blip>
          <a:srcRect/>
          <a:stretch/>
        </p:blipFill>
        <p:spPr>
          <a:xfrm>
            <a:off x="4529799" y="3923717"/>
            <a:ext cx="4406704" cy="23764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Compiling and Interpreting</a:t>
            </a:r>
            <a:endParaRPr/>
          </a:p>
        </p:txBody>
      </p:sp>
      <p:sp>
        <p:nvSpPr>
          <p:cNvPr id="190" name="Google Shape;190;p13"/>
          <p:cNvSpPr txBox="1">
            <a:spLocks noGrp="1"/>
          </p:cNvSpPr>
          <p:nvPr>
            <p:ph type="dt" idx="10"/>
          </p:nvPr>
        </p:nvSpPr>
        <p:spPr>
          <a:xfrm>
            <a:off x="571500" y="6459785"/>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11/4/2020</a:t>
            </a:r>
            <a:endParaRPr sz="1050" b="1">
              <a:solidFill>
                <a:schemeClr val="dk1"/>
              </a:solidFill>
              <a:latin typeface="Times New Roman"/>
              <a:ea typeface="Times New Roman"/>
              <a:cs typeface="Times New Roman"/>
              <a:sym typeface="Times New Roman"/>
            </a:endParaRPr>
          </a:p>
        </p:txBody>
      </p:sp>
      <p:sp>
        <p:nvSpPr>
          <p:cNvPr id="191" name="Google Shape;19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pic>
        <p:nvPicPr>
          <p:cNvPr id="192" name="Google Shape;192;p13"/>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193" name="Google Shape;193;p1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PRINCIPLES OF PROGRAMMING LANGUAGES LABORATORY</a:t>
            </a:r>
            <a:endParaRPr sz="1050" b="1">
              <a:solidFill>
                <a:srgbClr val="000000"/>
              </a:solidFill>
              <a:latin typeface="Times New Roman"/>
              <a:ea typeface="Times New Roman"/>
              <a:cs typeface="Times New Roman"/>
              <a:sym typeface="Times New Roman"/>
            </a:endParaRPr>
          </a:p>
        </p:txBody>
      </p:sp>
      <p:sp>
        <p:nvSpPr>
          <p:cNvPr id="194" name="Google Shape;194;p13"/>
          <p:cNvSpPr txBox="1"/>
          <p:nvPr/>
        </p:nvSpPr>
        <p:spPr>
          <a:xfrm>
            <a:off x="822960" y="1845734"/>
            <a:ext cx="8150559" cy="2283354"/>
          </a:xfrm>
          <a:prstGeom prst="rect">
            <a:avLst/>
          </a:prstGeom>
          <a:noFill/>
          <a:ln>
            <a:noFill/>
          </a:ln>
        </p:spPr>
        <p:txBody>
          <a:bodyPr spcFirstLastPara="1" wrap="square" lIns="0" tIns="45700" rIns="0" bIns="45700" anchor="t" anchorCtr="0">
            <a:norm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1" i="0" u="none" strike="noStrike" cap="none">
                <a:solidFill>
                  <a:srgbClr val="3F3F3F"/>
                </a:solidFill>
                <a:latin typeface="Calibri"/>
                <a:ea typeface="Calibri"/>
                <a:cs typeface="Calibri"/>
                <a:sym typeface="Calibri"/>
              </a:rPr>
              <a:t>Many languages require to </a:t>
            </a:r>
            <a:r>
              <a:rPr lang="en-US" sz="2000" b="1" i="1" u="none" strike="noStrike" cap="none">
                <a:solidFill>
                  <a:srgbClr val="3F3F3F"/>
                </a:solidFill>
                <a:latin typeface="Calibri"/>
                <a:ea typeface="Calibri"/>
                <a:cs typeface="Calibri"/>
                <a:sym typeface="Calibri"/>
              </a:rPr>
              <a:t>compile </a:t>
            </a:r>
            <a:r>
              <a:rPr lang="en-US" sz="2000" b="1" i="0" u="none" strike="noStrike" cap="none">
                <a:solidFill>
                  <a:srgbClr val="3F3F3F"/>
                </a:solidFill>
                <a:latin typeface="Calibri"/>
                <a:ea typeface="Calibri"/>
                <a:cs typeface="Calibri"/>
                <a:sym typeface="Calibri"/>
              </a:rPr>
              <a:t>(translate) program into a form that the machine understands.</a:t>
            </a:r>
            <a:endParaRPr/>
          </a:p>
          <a:p>
            <a:pPr marL="384048" marR="0" lvl="1" indent="-68579" algn="l" rtl="0">
              <a:lnSpc>
                <a:spcPct val="90000"/>
              </a:lnSpc>
              <a:spcBef>
                <a:spcPts val="400"/>
              </a:spcBef>
              <a:spcAft>
                <a:spcPts val="0"/>
              </a:spcAft>
              <a:buClr>
                <a:schemeClr val="accent1"/>
              </a:buClr>
              <a:buSzPts val="1800"/>
              <a:buFont typeface="Calibri"/>
              <a:buNone/>
            </a:pPr>
            <a:endParaRPr sz="1800" b="1" i="0" u="none" strike="noStrike" cap="none">
              <a:solidFill>
                <a:srgbClr val="3F3F3F"/>
              </a:solidFill>
              <a:latin typeface="Calibri"/>
              <a:ea typeface="Calibri"/>
              <a:cs typeface="Calibri"/>
              <a:sym typeface="Calibri"/>
            </a:endParaRPr>
          </a:p>
          <a:p>
            <a:pPr marL="384048" marR="0" lvl="1" indent="-68579" algn="l" rtl="0">
              <a:lnSpc>
                <a:spcPct val="90000"/>
              </a:lnSpc>
              <a:spcBef>
                <a:spcPts val="600"/>
              </a:spcBef>
              <a:spcAft>
                <a:spcPts val="0"/>
              </a:spcAft>
              <a:buClr>
                <a:schemeClr val="accent1"/>
              </a:buClr>
              <a:buSzPts val="1800"/>
              <a:buFont typeface="Calibri"/>
              <a:buNone/>
            </a:pPr>
            <a:endParaRPr sz="1800" b="1" i="0" u="none" strike="noStrike" cap="none">
              <a:solidFill>
                <a:srgbClr val="3F3F3F"/>
              </a:solidFill>
              <a:latin typeface="Calibri"/>
              <a:ea typeface="Calibri"/>
              <a:cs typeface="Calibri"/>
              <a:sym typeface="Calibri"/>
            </a:endParaRPr>
          </a:p>
          <a:p>
            <a:pPr marL="384048" marR="0" lvl="1" indent="-68579" algn="l" rtl="0">
              <a:lnSpc>
                <a:spcPct val="90000"/>
              </a:lnSpc>
              <a:spcBef>
                <a:spcPts val="600"/>
              </a:spcBef>
              <a:spcAft>
                <a:spcPts val="0"/>
              </a:spcAft>
              <a:buClr>
                <a:schemeClr val="accent1"/>
              </a:buClr>
              <a:buSzPts val="1800"/>
              <a:buFont typeface="Calibri"/>
              <a:buNone/>
            </a:pPr>
            <a:endParaRPr sz="1800" b="1" i="0" u="none" strike="noStrike" cap="none">
              <a:solidFill>
                <a:srgbClr val="3F3F3F"/>
              </a:solidFill>
              <a:latin typeface="Calibri"/>
              <a:ea typeface="Calibri"/>
              <a:cs typeface="Calibri"/>
              <a:sym typeface="Calibri"/>
            </a:endParaRPr>
          </a:p>
          <a:p>
            <a:pPr marL="384048" marR="0" lvl="1" indent="-68579" algn="l" rtl="0">
              <a:lnSpc>
                <a:spcPct val="90000"/>
              </a:lnSpc>
              <a:spcBef>
                <a:spcPts val="600"/>
              </a:spcBef>
              <a:spcAft>
                <a:spcPts val="0"/>
              </a:spcAft>
              <a:buClr>
                <a:schemeClr val="accent1"/>
              </a:buClr>
              <a:buSzPts val="1800"/>
              <a:buFont typeface="Calibri"/>
              <a:buNone/>
            </a:pPr>
            <a:endParaRPr sz="1800" b="1" i="0" u="none" strike="noStrike" cap="none">
              <a:solidFill>
                <a:srgbClr val="3F3F3F"/>
              </a:solidFill>
              <a:latin typeface="Calibri"/>
              <a:ea typeface="Calibri"/>
              <a:cs typeface="Calibri"/>
              <a:sym typeface="Calibri"/>
            </a:endParaRPr>
          </a:p>
          <a:p>
            <a:pPr marL="384048" marR="0" lvl="1" indent="-68579" algn="l" rtl="0">
              <a:lnSpc>
                <a:spcPct val="90000"/>
              </a:lnSpc>
              <a:spcBef>
                <a:spcPts val="600"/>
              </a:spcBef>
              <a:spcAft>
                <a:spcPts val="0"/>
              </a:spcAft>
              <a:buClr>
                <a:schemeClr val="accent1"/>
              </a:buClr>
              <a:buSzPts val="1800"/>
              <a:buFont typeface="Calibri"/>
              <a:buNone/>
            </a:pPr>
            <a:endParaRPr sz="1800" b="1" i="0" u="none" strike="noStrike" cap="none">
              <a:solidFill>
                <a:srgbClr val="3F3F3F"/>
              </a:solidFill>
              <a:latin typeface="Calibri"/>
              <a:ea typeface="Calibri"/>
              <a:cs typeface="Calibri"/>
              <a:sym typeface="Calibri"/>
            </a:endParaRPr>
          </a:p>
        </p:txBody>
      </p:sp>
      <p:grpSp>
        <p:nvGrpSpPr>
          <p:cNvPr id="195" name="Google Shape;195;p13"/>
          <p:cNvGrpSpPr/>
          <p:nvPr/>
        </p:nvGrpSpPr>
        <p:grpSpPr>
          <a:xfrm>
            <a:off x="1295401" y="2173660"/>
            <a:ext cx="6397625" cy="1765300"/>
            <a:chOff x="48" y="2544"/>
            <a:chExt cx="5565" cy="1536"/>
          </a:xfrm>
        </p:grpSpPr>
        <p:cxnSp>
          <p:nvCxnSpPr>
            <p:cNvPr id="196" name="Google Shape;196;p13"/>
            <p:cNvCxnSpPr/>
            <p:nvPr/>
          </p:nvCxnSpPr>
          <p:spPr>
            <a:xfrm>
              <a:off x="1824" y="3456"/>
              <a:ext cx="336" cy="0"/>
            </a:xfrm>
            <a:prstGeom prst="straightConnector1">
              <a:avLst/>
            </a:prstGeom>
            <a:noFill/>
            <a:ln w="9525" cap="flat" cmpd="sng">
              <a:solidFill>
                <a:srgbClr val="000000"/>
              </a:solidFill>
              <a:prstDash val="solid"/>
              <a:miter lim="800000"/>
              <a:headEnd type="none" w="med" len="med"/>
              <a:tailEnd type="triangle" w="med" len="med"/>
            </a:ln>
          </p:spPr>
        </p:cxnSp>
        <p:sp>
          <p:nvSpPr>
            <p:cNvPr id="197" name="Google Shape;197;p13"/>
            <p:cNvSpPr txBox="1"/>
            <p:nvPr/>
          </p:nvSpPr>
          <p:spPr>
            <a:xfrm>
              <a:off x="1584" y="2544"/>
              <a:ext cx="837" cy="32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1" u="none" strike="noStrike" cap="none">
                  <a:solidFill>
                    <a:srgbClr val="000000"/>
                  </a:solidFill>
                  <a:latin typeface="Tahoma"/>
                  <a:ea typeface="Tahoma"/>
                  <a:cs typeface="Tahoma"/>
                  <a:sym typeface="Tahoma"/>
                </a:rPr>
                <a:t>compile</a:t>
              </a:r>
              <a:endParaRPr/>
            </a:p>
          </p:txBody>
        </p:sp>
        <p:sp>
          <p:nvSpPr>
            <p:cNvPr id="198" name="Google Shape;198;p13"/>
            <p:cNvSpPr txBox="1"/>
            <p:nvPr/>
          </p:nvSpPr>
          <p:spPr>
            <a:xfrm>
              <a:off x="3792" y="2544"/>
              <a:ext cx="843" cy="32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1" u="none" strike="noStrike" cap="none">
                  <a:solidFill>
                    <a:srgbClr val="000000"/>
                  </a:solidFill>
                  <a:latin typeface="Tahoma"/>
                  <a:ea typeface="Tahoma"/>
                  <a:cs typeface="Tahoma"/>
                  <a:sym typeface="Tahoma"/>
                </a:rPr>
                <a:t>execute</a:t>
              </a:r>
              <a:endParaRPr/>
            </a:p>
          </p:txBody>
        </p:sp>
        <p:sp>
          <p:nvSpPr>
            <p:cNvPr id="199" name="Google Shape;199;p13"/>
            <p:cNvSpPr txBox="1"/>
            <p:nvPr/>
          </p:nvSpPr>
          <p:spPr>
            <a:xfrm>
              <a:off x="4374" y="2910"/>
              <a:ext cx="735" cy="32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0" u="none" strike="noStrike" cap="none">
                  <a:solidFill>
                    <a:srgbClr val="000000"/>
                  </a:solidFill>
                  <a:latin typeface="Tahoma"/>
                  <a:ea typeface="Tahoma"/>
                  <a:cs typeface="Tahoma"/>
                  <a:sym typeface="Tahoma"/>
                </a:rPr>
                <a:t>output</a:t>
              </a:r>
              <a:endParaRPr/>
            </a:p>
          </p:txBody>
        </p:sp>
        <p:pic>
          <p:nvPicPr>
            <p:cNvPr id="200" name="Google Shape;200;p13"/>
            <p:cNvPicPr preferRelativeResize="0"/>
            <p:nvPr/>
          </p:nvPicPr>
          <p:blipFill rotWithShape="1">
            <a:blip r:embed="rId4">
              <a:alphaModFix/>
            </a:blip>
            <a:srcRect r="48225" b="39371"/>
            <a:stretch/>
          </p:blipFill>
          <p:spPr>
            <a:xfrm>
              <a:off x="4368" y="3216"/>
              <a:ext cx="1245" cy="604"/>
            </a:xfrm>
            <a:prstGeom prst="rect">
              <a:avLst/>
            </a:prstGeom>
            <a:noFill/>
            <a:ln>
              <a:noFill/>
            </a:ln>
          </p:spPr>
        </p:pic>
        <p:grpSp>
          <p:nvGrpSpPr>
            <p:cNvPr id="201" name="Google Shape;201;p13"/>
            <p:cNvGrpSpPr/>
            <p:nvPr/>
          </p:nvGrpSpPr>
          <p:grpSpPr>
            <a:xfrm>
              <a:off x="48" y="2880"/>
              <a:ext cx="1776" cy="1200"/>
              <a:chOff x="48" y="2880"/>
              <a:chExt cx="1776" cy="1200"/>
            </a:xfrm>
          </p:grpSpPr>
          <p:sp>
            <p:nvSpPr>
              <p:cNvPr id="202" name="Google Shape;202;p13"/>
              <p:cNvSpPr/>
              <p:nvPr/>
            </p:nvSpPr>
            <p:spPr>
              <a:xfrm>
                <a:off x="48" y="2880"/>
                <a:ext cx="1776" cy="1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3"/>
              <p:cNvSpPr txBox="1"/>
              <p:nvPr/>
            </p:nvSpPr>
            <p:spPr>
              <a:xfrm>
                <a:off x="67" y="2910"/>
                <a:ext cx="1757" cy="564"/>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a:solidFill>
                      <a:srgbClr val="000000"/>
                    </a:solidFill>
                    <a:latin typeface="Tahoma"/>
                    <a:ea typeface="Tahoma"/>
                    <a:cs typeface="Tahoma"/>
                    <a:sym typeface="Tahoma"/>
                  </a:rPr>
                  <a:t>source code</a:t>
                </a:r>
                <a:endParaRPr/>
              </a:p>
              <a:p>
                <a:pPr marL="0" marR="0" lvl="0" indent="0" algn="l" rtl="0">
                  <a:spcBef>
                    <a:spcPts val="0"/>
                  </a:spcBef>
                  <a:spcAft>
                    <a:spcPts val="0"/>
                  </a:spcAft>
                  <a:buClr>
                    <a:srgbClr val="000000"/>
                  </a:buClr>
                  <a:buSzPts val="1800"/>
                  <a:buFont typeface="Tahoma"/>
                  <a:buNone/>
                </a:pPr>
                <a:r>
                  <a:rPr lang="en-US" sz="1800">
                    <a:solidFill>
                      <a:srgbClr val="000000"/>
                    </a:solidFill>
                    <a:latin typeface="Courier New"/>
                    <a:ea typeface="Courier New"/>
                    <a:cs typeface="Courier New"/>
                    <a:sym typeface="Courier New"/>
                  </a:rPr>
                  <a:t>Hello.java</a:t>
                </a:r>
                <a:endParaRPr sz="1800">
                  <a:solidFill>
                    <a:srgbClr val="000000"/>
                  </a:solidFill>
                  <a:latin typeface="Tahoma"/>
                  <a:ea typeface="Tahoma"/>
                  <a:cs typeface="Tahoma"/>
                  <a:sym typeface="Tahoma"/>
                </a:endParaRPr>
              </a:p>
            </p:txBody>
          </p:sp>
          <p:pic>
            <p:nvPicPr>
              <p:cNvPr id="204" name="Google Shape;204;p13"/>
              <p:cNvPicPr preferRelativeResize="0"/>
              <p:nvPr/>
            </p:nvPicPr>
            <p:blipFill rotWithShape="1">
              <a:blip r:embed="rId5">
                <a:alphaModFix/>
              </a:blip>
              <a:srcRect/>
              <a:stretch/>
            </p:blipFill>
            <p:spPr>
              <a:xfrm>
                <a:off x="624" y="3456"/>
                <a:ext cx="560" cy="606"/>
              </a:xfrm>
              <a:prstGeom prst="rect">
                <a:avLst/>
              </a:prstGeom>
              <a:noFill/>
              <a:ln>
                <a:noFill/>
              </a:ln>
            </p:spPr>
          </p:pic>
        </p:grpSp>
        <p:grpSp>
          <p:nvGrpSpPr>
            <p:cNvPr id="205" name="Google Shape;205;p13"/>
            <p:cNvGrpSpPr/>
            <p:nvPr/>
          </p:nvGrpSpPr>
          <p:grpSpPr>
            <a:xfrm>
              <a:off x="2208" y="2880"/>
              <a:ext cx="1776" cy="1200"/>
              <a:chOff x="2208" y="2880"/>
              <a:chExt cx="1776" cy="1200"/>
            </a:xfrm>
          </p:grpSpPr>
          <p:pic>
            <p:nvPicPr>
              <p:cNvPr id="206" name="Google Shape;206;p13"/>
              <p:cNvPicPr preferRelativeResize="0"/>
              <p:nvPr/>
            </p:nvPicPr>
            <p:blipFill rotWithShape="1">
              <a:blip r:embed="rId6">
                <a:alphaModFix/>
              </a:blip>
              <a:srcRect/>
              <a:stretch/>
            </p:blipFill>
            <p:spPr>
              <a:xfrm>
                <a:off x="2784" y="3456"/>
                <a:ext cx="586" cy="572"/>
              </a:xfrm>
              <a:prstGeom prst="rect">
                <a:avLst/>
              </a:prstGeom>
              <a:noFill/>
              <a:ln>
                <a:noFill/>
              </a:ln>
            </p:spPr>
          </p:pic>
          <p:sp>
            <p:nvSpPr>
              <p:cNvPr id="207" name="Google Shape;207;p13"/>
              <p:cNvSpPr/>
              <p:nvPr/>
            </p:nvSpPr>
            <p:spPr>
              <a:xfrm>
                <a:off x="2208" y="2880"/>
                <a:ext cx="1776" cy="1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3"/>
              <p:cNvSpPr txBox="1"/>
              <p:nvPr/>
            </p:nvSpPr>
            <p:spPr>
              <a:xfrm>
                <a:off x="2227" y="2910"/>
                <a:ext cx="1757" cy="564"/>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a:solidFill>
                      <a:srgbClr val="000000"/>
                    </a:solidFill>
                    <a:latin typeface="Tahoma"/>
                    <a:ea typeface="Tahoma"/>
                    <a:cs typeface="Tahoma"/>
                    <a:sym typeface="Tahoma"/>
                  </a:rPr>
                  <a:t>byte code</a:t>
                </a:r>
                <a:endParaRPr/>
              </a:p>
              <a:p>
                <a:pPr marL="0" marR="0" lvl="0" indent="0" algn="l" rtl="0">
                  <a:spcBef>
                    <a:spcPts val="0"/>
                  </a:spcBef>
                  <a:spcAft>
                    <a:spcPts val="0"/>
                  </a:spcAft>
                  <a:buClr>
                    <a:srgbClr val="000000"/>
                  </a:buClr>
                  <a:buSzPts val="1800"/>
                  <a:buFont typeface="Tahoma"/>
                  <a:buNone/>
                </a:pPr>
                <a:r>
                  <a:rPr lang="en-US" sz="1800">
                    <a:solidFill>
                      <a:srgbClr val="000000"/>
                    </a:solidFill>
                    <a:latin typeface="Courier New"/>
                    <a:ea typeface="Courier New"/>
                    <a:cs typeface="Courier New"/>
                    <a:sym typeface="Courier New"/>
                  </a:rPr>
                  <a:t>Hello.class</a:t>
                </a:r>
                <a:endParaRPr sz="1800">
                  <a:solidFill>
                    <a:srgbClr val="000000"/>
                  </a:solidFill>
                  <a:latin typeface="Tahoma"/>
                  <a:ea typeface="Tahoma"/>
                  <a:cs typeface="Tahoma"/>
                  <a:sym typeface="Tahoma"/>
                </a:endParaRPr>
              </a:p>
            </p:txBody>
          </p:sp>
        </p:grpSp>
        <p:cxnSp>
          <p:nvCxnSpPr>
            <p:cNvPr id="209" name="Google Shape;209;p13"/>
            <p:cNvCxnSpPr/>
            <p:nvPr/>
          </p:nvCxnSpPr>
          <p:spPr>
            <a:xfrm>
              <a:off x="3984" y="3456"/>
              <a:ext cx="336" cy="0"/>
            </a:xfrm>
            <a:prstGeom prst="straightConnector1">
              <a:avLst/>
            </a:prstGeom>
            <a:noFill/>
            <a:ln w="9525" cap="flat" cmpd="sng">
              <a:solidFill>
                <a:srgbClr val="000000"/>
              </a:solidFill>
              <a:prstDash val="solid"/>
              <a:miter lim="800000"/>
              <a:headEnd type="none" w="med" len="med"/>
              <a:tailEnd type="triangle" w="med" len="med"/>
            </a:ln>
          </p:spPr>
        </p:cxnSp>
      </p:grpSp>
      <p:sp>
        <p:nvSpPr>
          <p:cNvPr id="210" name="Google Shape;210;p13"/>
          <p:cNvSpPr txBox="1">
            <a:spLocks noGrp="1"/>
          </p:cNvSpPr>
          <p:nvPr>
            <p:ph type="body" idx="1"/>
          </p:nvPr>
        </p:nvSpPr>
        <p:spPr>
          <a:xfrm>
            <a:off x="822960" y="4286250"/>
            <a:ext cx="7543800" cy="1582844"/>
          </a:xfrm>
          <a:prstGeom prst="rect">
            <a:avLst/>
          </a:prstGeom>
          <a:noFill/>
          <a:ln>
            <a:noFill/>
          </a:ln>
        </p:spPr>
        <p:txBody>
          <a:bodyPr spcFirstLastPara="1" wrap="square" lIns="0" tIns="45700" rIns="0" bIns="45700" anchor="t" anchorCtr="0">
            <a:norm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1" i="0" u="none" strike="noStrike" cap="none">
                <a:solidFill>
                  <a:srgbClr val="3F3F3F"/>
                </a:solidFill>
                <a:latin typeface="Calibri"/>
                <a:ea typeface="Calibri"/>
                <a:cs typeface="Calibri"/>
                <a:sym typeface="Calibri"/>
              </a:rPr>
              <a:t>Python is instead directly </a:t>
            </a:r>
            <a:r>
              <a:rPr lang="en-US" sz="2000" b="1" i="1" u="none" strike="noStrike" cap="none">
                <a:solidFill>
                  <a:srgbClr val="3F3F3F"/>
                </a:solidFill>
                <a:latin typeface="Calibri"/>
                <a:ea typeface="Calibri"/>
                <a:cs typeface="Calibri"/>
                <a:sym typeface="Calibri"/>
              </a:rPr>
              <a:t>interpreted </a:t>
            </a:r>
            <a:r>
              <a:rPr lang="en-US" sz="2000" b="1" i="0" u="none" strike="noStrike" cap="none">
                <a:solidFill>
                  <a:srgbClr val="3F3F3F"/>
                </a:solidFill>
                <a:latin typeface="Calibri"/>
                <a:ea typeface="Calibri"/>
                <a:cs typeface="Calibri"/>
                <a:sym typeface="Calibri"/>
              </a:rPr>
              <a:t>into machine instructions.</a:t>
            </a:r>
            <a:endParaRPr/>
          </a:p>
        </p:txBody>
      </p:sp>
      <p:grpSp>
        <p:nvGrpSpPr>
          <p:cNvPr id="211" name="Google Shape;211;p13"/>
          <p:cNvGrpSpPr/>
          <p:nvPr/>
        </p:nvGrpSpPr>
        <p:grpSpPr>
          <a:xfrm>
            <a:off x="1295400" y="4522266"/>
            <a:ext cx="3886200" cy="1722444"/>
            <a:chOff x="816" y="2955"/>
            <a:chExt cx="2448" cy="1085"/>
          </a:xfrm>
        </p:grpSpPr>
        <p:cxnSp>
          <p:nvCxnSpPr>
            <p:cNvPr id="212" name="Google Shape;212;p13"/>
            <p:cNvCxnSpPr/>
            <p:nvPr/>
          </p:nvCxnSpPr>
          <p:spPr>
            <a:xfrm>
              <a:off x="2102" y="3588"/>
              <a:ext cx="243" cy="0"/>
            </a:xfrm>
            <a:prstGeom prst="straightConnector1">
              <a:avLst/>
            </a:prstGeom>
            <a:noFill/>
            <a:ln w="9525" cap="flat" cmpd="sng">
              <a:solidFill>
                <a:srgbClr val="000000"/>
              </a:solidFill>
              <a:prstDash val="solid"/>
              <a:miter lim="800000"/>
              <a:headEnd type="none" w="med" len="med"/>
              <a:tailEnd type="triangle" w="med" len="med"/>
            </a:ln>
          </p:spPr>
        </p:cxnSp>
        <p:sp>
          <p:nvSpPr>
            <p:cNvPr id="213" name="Google Shape;213;p13"/>
            <p:cNvSpPr txBox="1"/>
            <p:nvPr/>
          </p:nvSpPr>
          <p:spPr>
            <a:xfrm>
              <a:off x="1928" y="2955"/>
              <a:ext cx="760" cy="234"/>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i="1">
                  <a:solidFill>
                    <a:srgbClr val="000000"/>
                  </a:solidFill>
                  <a:latin typeface="Tahoma"/>
                  <a:ea typeface="Tahoma"/>
                  <a:cs typeface="Tahoma"/>
                  <a:sym typeface="Tahoma"/>
                </a:rPr>
                <a:t>interpret</a:t>
              </a:r>
              <a:endParaRPr/>
            </a:p>
          </p:txBody>
        </p:sp>
        <p:sp>
          <p:nvSpPr>
            <p:cNvPr id="214" name="Google Shape;214;p13"/>
            <p:cNvSpPr txBox="1"/>
            <p:nvPr/>
          </p:nvSpPr>
          <p:spPr>
            <a:xfrm>
              <a:off x="2367" y="3193"/>
              <a:ext cx="533" cy="234"/>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a:solidFill>
                    <a:srgbClr val="000000"/>
                  </a:solidFill>
                  <a:latin typeface="Tahoma"/>
                  <a:ea typeface="Tahoma"/>
                  <a:cs typeface="Tahoma"/>
                  <a:sym typeface="Tahoma"/>
                </a:rPr>
                <a:t>output</a:t>
              </a:r>
              <a:endParaRPr/>
            </a:p>
          </p:txBody>
        </p:sp>
        <p:pic>
          <p:nvPicPr>
            <p:cNvPr id="215" name="Google Shape;215;p13"/>
            <p:cNvPicPr preferRelativeResize="0"/>
            <p:nvPr/>
          </p:nvPicPr>
          <p:blipFill rotWithShape="1">
            <a:blip r:embed="rId4">
              <a:alphaModFix/>
            </a:blip>
            <a:srcRect r="48225" b="39371"/>
            <a:stretch/>
          </p:blipFill>
          <p:spPr>
            <a:xfrm>
              <a:off x="2362" y="3415"/>
              <a:ext cx="902" cy="437"/>
            </a:xfrm>
            <a:prstGeom prst="rect">
              <a:avLst/>
            </a:prstGeom>
            <a:noFill/>
            <a:ln>
              <a:noFill/>
            </a:ln>
          </p:spPr>
        </p:pic>
        <p:sp>
          <p:nvSpPr>
            <p:cNvPr id="216" name="Google Shape;216;p13"/>
            <p:cNvSpPr/>
            <p:nvPr/>
          </p:nvSpPr>
          <p:spPr>
            <a:xfrm>
              <a:off x="816" y="3171"/>
              <a:ext cx="1286" cy="869"/>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3"/>
            <p:cNvSpPr txBox="1"/>
            <p:nvPr/>
          </p:nvSpPr>
          <p:spPr>
            <a:xfrm>
              <a:off x="830" y="3193"/>
              <a:ext cx="1272" cy="409"/>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a:solidFill>
                    <a:srgbClr val="000000"/>
                  </a:solidFill>
                  <a:latin typeface="Tahoma"/>
                  <a:ea typeface="Tahoma"/>
                  <a:cs typeface="Tahoma"/>
                  <a:sym typeface="Tahoma"/>
                </a:rPr>
                <a:t>source code</a:t>
              </a:r>
              <a:endParaRPr/>
            </a:p>
            <a:p>
              <a:pPr marL="0" marR="0" lvl="0" indent="0" algn="l" rtl="0">
                <a:spcBef>
                  <a:spcPts val="0"/>
                </a:spcBef>
                <a:spcAft>
                  <a:spcPts val="0"/>
                </a:spcAft>
                <a:buClr>
                  <a:srgbClr val="000000"/>
                </a:buClr>
                <a:buSzPts val="1800"/>
                <a:buFont typeface="Tahoma"/>
                <a:buNone/>
              </a:pPr>
              <a:r>
                <a:rPr lang="en-US" sz="1800">
                  <a:solidFill>
                    <a:srgbClr val="000000"/>
                  </a:solidFill>
                  <a:latin typeface="Courier New"/>
                  <a:ea typeface="Courier New"/>
                  <a:cs typeface="Courier New"/>
                  <a:sym typeface="Courier New"/>
                </a:rPr>
                <a:t>Hello.py</a:t>
              </a:r>
              <a:endParaRPr sz="1800">
                <a:solidFill>
                  <a:srgbClr val="000000"/>
                </a:solidFill>
                <a:latin typeface="Tahoma"/>
                <a:ea typeface="Tahoma"/>
                <a:cs typeface="Tahoma"/>
                <a:sym typeface="Tahoma"/>
              </a:endParaRPr>
            </a:p>
          </p:txBody>
        </p:sp>
        <p:pic>
          <p:nvPicPr>
            <p:cNvPr id="218" name="Google Shape;218;p13"/>
            <p:cNvPicPr preferRelativeResize="0"/>
            <p:nvPr/>
          </p:nvPicPr>
          <p:blipFill rotWithShape="1">
            <a:blip r:embed="rId7">
              <a:alphaModFix/>
            </a:blip>
            <a:srcRect/>
            <a:stretch/>
          </p:blipFill>
          <p:spPr>
            <a:xfrm>
              <a:off x="1200" y="3582"/>
              <a:ext cx="406" cy="443"/>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 calcmode="lin" valueType="num">
                                      <p:cBhvr additive="base">
                                        <p:cTn id="12" dur="500"/>
                                        <p:tgtEl>
                                          <p:spTgt spid="19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0" end="0"/>
                                            </p:txEl>
                                          </p:spTgt>
                                        </p:tgtEl>
                                        <p:attrNameLst>
                                          <p:attrName>style.visibility</p:attrName>
                                        </p:attrNameLst>
                                      </p:cBhvr>
                                      <p:to>
                                        <p:strVal val="visible"/>
                                      </p:to>
                                    </p:set>
                                    <p:animEffect transition="in" filter="fade">
                                      <p:cBhvr>
                                        <p:cTn id="17" dur="1000"/>
                                        <p:tgtEl>
                                          <p:spTgt spid="2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1"/>
                                        </p:tgtEl>
                                        <p:attrNameLst>
                                          <p:attrName>style.visibility</p:attrName>
                                        </p:attrNameLst>
                                      </p:cBhvr>
                                      <p:to>
                                        <p:strVal val="visible"/>
                                      </p:to>
                                    </p:set>
                                    <p:anim calcmode="lin" valueType="num">
                                      <p:cBhvr additive="base">
                                        <p:cTn id="22" dur="500"/>
                                        <p:tgtEl>
                                          <p:spTgt spid="2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Python Editors</a:t>
            </a:r>
            <a:endParaRPr/>
          </a:p>
        </p:txBody>
      </p:sp>
      <p:sp>
        <p:nvSpPr>
          <p:cNvPr id="224" name="Google Shape;22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54940" algn="l" rtl="0">
              <a:lnSpc>
                <a:spcPct val="80000"/>
              </a:lnSpc>
              <a:spcBef>
                <a:spcPts val="0"/>
              </a:spcBef>
              <a:spcAft>
                <a:spcPts val="0"/>
              </a:spcAft>
              <a:buClr>
                <a:schemeClr val="dk1"/>
              </a:buClr>
              <a:buSzPts val="2960"/>
              <a:buFont typeface="Arial"/>
              <a:buNone/>
            </a:pPr>
            <a:endParaRPr sz="2960"/>
          </a:p>
          <a:p>
            <a:pPr marL="742950" lvl="1" indent="-285750" algn="l" rtl="0">
              <a:lnSpc>
                <a:spcPct val="80000"/>
              </a:lnSpc>
              <a:spcBef>
                <a:spcPts val="740"/>
              </a:spcBef>
              <a:spcAft>
                <a:spcPts val="0"/>
              </a:spcAft>
              <a:buClr>
                <a:schemeClr val="dk1"/>
              </a:buClr>
              <a:buSzPts val="3700"/>
              <a:buFont typeface="Arial"/>
              <a:buChar char="•"/>
            </a:pPr>
            <a:r>
              <a:rPr lang="en-US" sz="3700"/>
              <a:t>Onlinegdb(Online)</a:t>
            </a:r>
            <a:endParaRPr/>
          </a:p>
          <a:p>
            <a:pPr marL="742950" lvl="1" indent="-50800" algn="l" rtl="0">
              <a:lnSpc>
                <a:spcPct val="80000"/>
              </a:lnSpc>
              <a:spcBef>
                <a:spcPts val="740"/>
              </a:spcBef>
              <a:spcAft>
                <a:spcPts val="0"/>
              </a:spcAft>
              <a:buClr>
                <a:schemeClr val="dk1"/>
              </a:buClr>
              <a:buSzPts val="3700"/>
              <a:buFont typeface="Arial"/>
              <a:buNone/>
            </a:pPr>
            <a:endParaRPr sz="3700"/>
          </a:p>
          <a:p>
            <a:pPr marL="742950" lvl="1" indent="-285750" algn="l" rtl="0">
              <a:lnSpc>
                <a:spcPct val="80000"/>
              </a:lnSpc>
              <a:spcBef>
                <a:spcPts val="740"/>
              </a:spcBef>
              <a:spcAft>
                <a:spcPts val="0"/>
              </a:spcAft>
              <a:buClr>
                <a:schemeClr val="dk1"/>
              </a:buClr>
              <a:buSzPts val="3700"/>
              <a:buFont typeface="Arial"/>
              <a:buChar char="•"/>
            </a:pPr>
            <a:r>
              <a:rPr lang="en-US" sz="3700"/>
              <a:t>Jupyter(Online)</a:t>
            </a:r>
            <a:endParaRPr/>
          </a:p>
          <a:p>
            <a:pPr marL="742950" lvl="1" indent="-50800" algn="l" rtl="0">
              <a:lnSpc>
                <a:spcPct val="80000"/>
              </a:lnSpc>
              <a:spcBef>
                <a:spcPts val="740"/>
              </a:spcBef>
              <a:spcAft>
                <a:spcPts val="0"/>
              </a:spcAft>
              <a:buClr>
                <a:schemeClr val="dk1"/>
              </a:buClr>
              <a:buSzPts val="3700"/>
              <a:buFont typeface="Arial"/>
              <a:buNone/>
            </a:pPr>
            <a:endParaRPr sz="3700"/>
          </a:p>
          <a:p>
            <a:pPr marL="742950" lvl="1" indent="-285750" algn="l" rtl="0">
              <a:lnSpc>
                <a:spcPct val="80000"/>
              </a:lnSpc>
              <a:spcBef>
                <a:spcPts val="740"/>
              </a:spcBef>
              <a:spcAft>
                <a:spcPts val="0"/>
              </a:spcAft>
              <a:buClr>
                <a:schemeClr val="dk1"/>
              </a:buClr>
              <a:buSzPts val="3700"/>
              <a:buFont typeface="Arial"/>
              <a:buChar char="•"/>
            </a:pPr>
            <a:r>
              <a:rPr lang="en-US" sz="3700"/>
              <a:t>Anaconda</a:t>
            </a:r>
            <a:endParaRPr/>
          </a:p>
          <a:p>
            <a:pPr marL="742950" lvl="1" indent="-50800" algn="l" rtl="0">
              <a:lnSpc>
                <a:spcPct val="80000"/>
              </a:lnSpc>
              <a:spcBef>
                <a:spcPts val="740"/>
              </a:spcBef>
              <a:spcAft>
                <a:spcPts val="0"/>
              </a:spcAft>
              <a:buClr>
                <a:schemeClr val="dk1"/>
              </a:buClr>
              <a:buSzPts val="3700"/>
              <a:buFont typeface="Arial"/>
              <a:buNone/>
            </a:pPr>
            <a:endParaRPr sz="3700"/>
          </a:p>
          <a:p>
            <a:pPr marL="742950" lvl="1" indent="-285750" algn="l" rtl="0">
              <a:lnSpc>
                <a:spcPct val="80000"/>
              </a:lnSpc>
              <a:spcBef>
                <a:spcPts val="740"/>
              </a:spcBef>
              <a:spcAft>
                <a:spcPts val="0"/>
              </a:spcAft>
              <a:buClr>
                <a:schemeClr val="dk1"/>
              </a:buClr>
              <a:buSzPts val="3700"/>
              <a:buFont typeface="Arial"/>
              <a:buChar char="•"/>
            </a:pPr>
            <a:r>
              <a:rPr lang="en-US" sz="3700"/>
              <a:t>Python IDE</a:t>
            </a:r>
            <a:endParaRPr/>
          </a:p>
          <a:p>
            <a:pPr marL="742950" lvl="1" indent="-50800" algn="l" rtl="0">
              <a:lnSpc>
                <a:spcPct val="80000"/>
              </a:lnSpc>
              <a:spcBef>
                <a:spcPts val="740"/>
              </a:spcBef>
              <a:spcAft>
                <a:spcPts val="0"/>
              </a:spcAft>
              <a:buClr>
                <a:schemeClr val="dk1"/>
              </a:buClr>
              <a:buSzPts val="3700"/>
              <a:buFont typeface="Arial"/>
              <a:buNone/>
            </a:pPr>
            <a:endParaRPr sz="3700"/>
          </a:p>
        </p:txBody>
      </p:sp>
      <p:sp>
        <p:nvSpPr>
          <p:cNvPr id="225" name="Google Shape;22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226" name="Google Shape;22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227" name="Google Shape;22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First Python Program</a:t>
            </a:r>
            <a:endParaRPr/>
          </a:p>
        </p:txBody>
      </p:sp>
      <p:sp>
        <p:nvSpPr>
          <p:cNvPr id="233" name="Google Shape;23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print ("Hello, World!“)</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234" name="Google Shape;234;p15"/>
          <p:cNvSpPr/>
          <p:nvPr/>
        </p:nvSpPr>
        <p:spPr>
          <a:xfrm>
            <a:off x="1009650" y="4292602"/>
            <a:ext cx="4629150" cy="120032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comp197@comp197:~/Desktop$ </a:t>
            </a:r>
            <a:r>
              <a:rPr lang="en-US" sz="1800" b="1">
                <a:solidFill>
                  <a:schemeClr val="dk1"/>
                </a:solidFill>
                <a:latin typeface="Calibri"/>
                <a:ea typeface="Calibri"/>
                <a:cs typeface="Calibri"/>
                <a:sym typeface="Calibri"/>
              </a:rPr>
              <a:t>python ass.py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Hello world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Using variables</a:t>
            </a:r>
            <a:endParaRPr/>
          </a:p>
        </p:txBody>
      </p:sp>
      <p:sp>
        <p:nvSpPr>
          <p:cNvPr id="240" name="Google Shape;240;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i = 5</a:t>
            </a:r>
            <a:endParaRPr/>
          </a:p>
          <a:p>
            <a:pPr marL="0" lvl="0" indent="0" algn="l" rtl="0">
              <a:spcBef>
                <a:spcPts val="640"/>
              </a:spcBef>
              <a:spcAft>
                <a:spcPts val="0"/>
              </a:spcAft>
              <a:buClr>
                <a:schemeClr val="dk1"/>
              </a:buClr>
              <a:buSzPts val="3200"/>
              <a:buNone/>
            </a:pPr>
            <a:r>
              <a:rPr lang="en-US" b="1"/>
              <a:t>print</a:t>
            </a:r>
            <a:r>
              <a:rPr lang="en-US"/>
              <a:t>(i)</a:t>
            </a:r>
            <a:endParaRPr/>
          </a:p>
          <a:p>
            <a:pPr marL="0" lvl="0" indent="0" algn="l" rtl="0">
              <a:spcBef>
                <a:spcPts val="640"/>
              </a:spcBef>
              <a:spcAft>
                <a:spcPts val="0"/>
              </a:spcAft>
              <a:buClr>
                <a:schemeClr val="dk1"/>
              </a:buClr>
              <a:buSzPts val="3200"/>
              <a:buNone/>
            </a:pPr>
            <a:r>
              <a:rPr lang="en-US"/>
              <a:t>i = i + 1</a:t>
            </a:r>
            <a:endParaRPr/>
          </a:p>
          <a:p>
            <a:pPr marL="0" lvl="0" indent="0" algn="l" rtl="0">
              <a:spcBef>
                <a:spcPts val="640"/>
              </a:spcBef>
              <a:spcAft>
                <a:spcPts val="0"/>
              </a:spcAft>
              <a:buClr>
                <a:schemeClr val="dk1"/>
              </a:buClr>
              <a:buSzPts val="3200"/>
              <a:buNone/>
            </a:pPr>
            <a:r>
              <a:rPr lang="en-US" b="1"/>
              <a:t>print</a:t>
            </a:r>
            <a:r>
              <a:rPr lang="en-US"/>
              <a:t>(i)</a:t>
            </a:r>
            <a:endParaRPr/>
          </a:p>
          <a:p>
            <a:pPr marL="0" lvl="0" indent="0" algn="l" rtl="0">
              <a:spcBef>
                <a:spcPts val="640"/>
              </a:spcBef>
              <a:spcAft>
                <a:spcPts val="0"/>
              </a:spcAft>
              <a:buClr>
                <a:schemeClr val="dk1"/>
              </a:buClr>
              <a:buSzPts val="3200"/>
              <a:buNone/>
            </a:pPr>
            <a:r>
              <a:rPr lang="en-US"/>
              <a:t>s = “””This is a multi-line string.</a:t>
            </a:r>
            <a:endParaRPr/>
          </a:p>
          <a:p>
            <a:pPr marL="0" lvl="0" indent="0" algn="l" rtl="0">
              <a:spcBef>
                <a:spcPts val="640"/>
              </a:spcBef>
              <a:spcAft>
                <a:spcPts val="0"/>
              </a:spcAft>
              <a:buClr>
                <a:schemeClr val="dk1"/>
              </a:buClr>
              <a:buSzPts val="3200"/>
              <a:buNone/>
            </a:pPr>
            <a:r>
              <a:rPr lang="en-US"/>
              <a:t>This is the second line.”””</a:t>
            </a:r>
            <a:endParaRPr/>
          </a:p>
          <a:p>
            <a:pPr marL="0" lvl="0" indent="0" algn="l" rtl="0">
              <a:spcBef>
                <a:spcPts val="640"/>
              </a:spcBef>
              <a:spcAft>
                <a:spcPts val="0"/>
              </a:spcAft>
              <a:buClr>
                <a:schemeClr val="dk1"/>
              </a:buClr>
              <a:buSzPts val="3200"/>
              <a:buNone/>
            </a:pPr>
            <a:r>
              <a:rPr lang="en-US" b="1"/>
              <a:t>print</a:t>
            </a:r>
            <a:r>
              <a:rPr lang="en-US"/>
              <a: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Output</a:t>
            </a:r>
            <a:endParaRPr/>
          </a:p>
        </p:txBody>
      </p:sp>
      <p:sp>
        <p:nvSpPr>
          <p:cNvPr id="246" name="Google Shape;246;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 python var.py</a:t>
            </a:r>
            <a:endParaRPr/>
          </a:p>
          <a:p>
            <a:pPr marL="0" lvl="0" indent="0" algn="l" rtl="0">
              <a:spcBef>
                <a:spcPts val="640"/>
              </a:spcBef>
              <a:spcAft>
                <a:spcPts val="0"/>
              </a:spcAft>
              <a:buClr>
                <a:schemeClr val="dk1"/>
              </a:buClr>
              <a:buSzPts val="3200"/>
              <a:buNone/>
            </a:pPr>
            <a:r>
              <a:rPr lang="en-US"/>
              <a:t>5</a:t>
            </a:r>
            <a:endParaRPr/>
          </a:p>
          <a:p>
            <a:pPr marL="0" lvl="0" indent="0" algn="l" rtl="0">
              <a:spcBef>
                <a:spcPts val="640"/>
              </a:spcBef>
              <a:spcAft>
                <a:spcPts val="0"/>
              </a:spcAft>
              <a:buClr>
                <a:schemeClr val="dk1"/>
              </a:buClr>
              <a:buSzPts val="3200"/>
              <a:buNone/>
            </a:pPr>
            <a:r>
              <a:rPr lang="en-US"/>
              <a:t>6</a:t>
            </a:r>
            <a:endParaRPr/>
          </a:p>
          <a:p>
            <a:pPr marL="0" lvl="0" indent="0" algn="l" rtl="0">
              <a:spcBef>
                <a:spcPts val="640"/>
              </a:spcBef>
              <a:spcAft>
                <a:spcPts val="0"/>
              </a:spcAft>
              <a:buClr>
                <a:schemeClr val="dk1"/>
              </a:buClr>
              <a:buSzPts val="3200"/>
              <a:buNone/>
            </a:pPr>
            <a:r>
              <a:rPr lang="en-US"/>
              <a:t>This is a multi-line string.</a:t>
            </a:r>
            <a:endParaRPr/>
          </a:p>
          <a:p>
            <a:pPr marL="0" lvl="0" indent="0" algn="l" rtl="0">
              <a:spcBef>
                <a:spcPts val="640"/>
              </a:spcBef>
              <a:spcAft>
                <a:spcPts val="0"/>
              </a:spcAft>
              <a:buClr>
                <a:schemeClr val="dk1"/>
              </a:buClr>
              <a:buSzPts val="3200"/>
              <a:buNone/>
            </a:pPr>
            <a:r>
              <a:rPr lang="en-US"/>
              <a:t>This is the second 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Comments in Python</a:t>
            </a:r>
            <a:endParaRPr/>
          </a:p>
        </p:txBody>
      </p:sp>
      <p:sp>
        <p:nvSpPr>
          <p:cNvPr id="252" name="Google Shape;252;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#!/usr/bin/python</a:t>
            </a:r>
            <a:endParaRPr/>
          </a:p>
          <a:p>
            <a:pPr marL="0" lvl="0" indent="0" algn="l" rtl="0">
              <a:spcBef>
                <a:spcPts val="640"/>
              </a:spcBef>
              <a:spcAft>
                <a:spcPts val="0"/>
              </a:spcAft>
              <a:buClr>
                <a:schemeClr val="dk1"/>
              </a:buClr>
              <a:buSzPts val="3200"/>
              <a:buNone/>
            </a:pPr>
            <a:r>
              <a:rPr lang="en-US"/>
              <a:t># First comment</a:t>
            </a:r>
            <a:endParaRPr/>
          </a:p>
          <a:p>
            <a:pPr marL="0" lvl="0" indent="0" algn="l" rtl="0">
              <a:spcBef>
                <a:spcPts val="640"/>
              </a:spcBef>
              <a:spcAft>
                <a:spcPts val="0"/>
              </a:spcAft>
              <a:buClr>
                <a:schemeClr val="dk1"/>
              </a:buClr>
              <a:buSzPts val="3200"/>
              <a:buNone/>
            </a:pPr>
            <a:r>
              <a:rPr lang="en-US"/>
              <a:t>print "Hello, Python!";  # second comment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Indentation-</a:t>
            </a:r>
            <a:r>
              <a:rPr lang="en-US">
                <a:solidFill>
                  <a:srgbClr val="FF0000"/>
                </a:solidFill>
              </a:rPr>
              <a:t>Most Important</a:t>
            </a:r>
            <a:endParaRPr/>
          </a:p>
        </p:txBody>
      </p:sp>
      <p:sp>
        <p:nvSpPr>
          <p:cNvPr id="258" name="Google Shape;258;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i = 5</a:t>
            </a:r>
            <a:endParaRPr/>
          </a:p>
          <a:p>
            <a:pPr marL="0" lvl="0" indent="0" algn="l" rtl="0">
              <a:spcBef>
                <a:spcPts val="640"/>
              </a:spcBef>
              <a:spcAft>
                <a:spcPts val="0"/>
              </a:spcAft>
              <a:buClr>
                <a:schemeClr val="dk1"/>
              </a:buClr>
              <a:buSzPts val="3200"/>
              <a:buNone/>
            </a:pPr>
            <a:r>
              <a:rPr lang="en-US" b="1"/>
              <a:t> print</a:t>
            </a:r>
            <a:r>
              <a:rPr lang="en-US"/>
              <a:t>('Value is ', i) </a:t>
            </a:r>
            <a:r>
              <a:rPr lang="en-US" i="1">
                <a:solidFill>
                  <a:srgbClr val="FF0000"/>
                </a:solidFill>
              </a:rPr>
              <a:t># Error! Notice a single space at the start of  </a:t>
            </a:r>
            <a:r>
              <a:rPr lang="en-US">
                <a:solidFill>
                  <a:srgbClr val="FF0000"/>
                </a:solidFill>
              </a:rPr>
              <a:t>the line</a:t>
            </a:r>
            <a:endParaRPr/>
          </a:p>
          <a:p>
            <a:pPr marL="0" lvl="0" indent="0" algn="l" rtl="0">
              <a:spcBef>
                <a:spcPts val="640"/>
              </a:spcBef>
              <a:spcAft>
                <a:spcPts val="0"/>
              </a:spcAft>
              <a:buClr>
                <a:schemeClr val="dk1"/>
              </a:buClr>
              <a:buSzPts val="3200"/>
              <a:buNone/>
            </a:pPr>
            <a:r>
              <a:rPr lang="en-US" b="1"/>
              <a:t>print</a:t>
            </a:r>
            <a:r>
              <a:rPr lang="en-US"/>
              <a:t>('I repeat, the value is ',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2</a:t>
            </a:fld>
            <a:endParaRPr/>
          </a:p>
        </p:txBody>
      </p:sp>
      <p:sp>
        <p:nvSpPr>
          <p:cNvPr id="95" name="Google Shape;95;p2"/>
          <p:cNvSpPr txBox="1">
            <a:spLocks noGrp="1"/>
          </p:cNvSpPr>
          <p:nvPr>
            <p:ph type="title"/>
          </p:nvPr>
        </p:nvSpPr>
        <p:spPr>
          <a:xfrm>
            <a:off x="1586230" y="863600"/>
            <a:ext cx="5967095"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4 Major Versions of Python</a:t>
            </a:r>
            <a:endParaRPr/>
          </a:p>
        </p:txBody>
      </p:sp>
      <p:sp>
        <p:nvSpPr>
          <p:cNvPr id="96" name="Google Shape;96;p2"/>
          <p:cNvSpPr txBox="1"/>
          <p:nvPr/>
        </p:nvSpPr>
        <p:spPr>
          <a:xfrm>
            <a:off x="764540" y="1912620"/>
            <a:ext cx="7477759" cy="404622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“Python” or “CPython” is written in C/C++</a:t>
            </a:r>
            <a:endParaRPr sz="3200" b="0" i="0" u="none" strike="noStrike" cap="none">
              <a:solidFill>
                <a:schemeClr val="dk1"/>
              </a:solidFill>
              <a:latin typeface="Times New Roman"/>
              <a:ea typeface="Times New Roman"/>
              <a:cs typeface="Times New Roman"/>
              <a:sym typeface="Times New Roman"/>
            </a:endParaRPr>
          </a:p>
          <a:p>
            <a:pPr marL="547370" marR="0" lvl="1" indent="-229869"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Version 2.7 came out in mid-2010</a:t>
            </a:r>
            <a:endParaRPr sz="3200" b="0" i="0" u="none" strike="noStrike" cap="none">
              <a:solidFill>
                <a:schemeClr val="dk1"/>
              </a:solidFill>
              <a:latin typeface="Times New Roman"/>
              <a:ea typeface="Times New Roman"/>
              <a:cs typeface="Times New Roman"/>
              <a:sym typeface="Times New Roman"/>
            </a:endParaRPr>
          </a:p>
          <a:p>
            <a:pPr marL="547370" marR="0" lvl="1" indent="-229869"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Version 3.1.2 came out in early 2010</a:t>
            </a:r>
            <a:endParaRPr sz="32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35"/>
              </a:spcBef>
              <a:spcAft>
                <a:spcPts val="0"/>
              </a:spcAft>
              <a:buClr>
                <a:schemeClr val="dk1"/>
              </a:buClr>
              <a:buSzPts val="4700"/>
              <a:buFont typeface="Times New Roman"/>
              <a:buNone/>
            </a:pPr>
            <a:endParaRPr sz="47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“Jython” is written in Java for the JVM</a:t>
            </a:r>
            <a:endParaRPr sz="3200" b="0" i="0" u="none" strike="noStrike" cap="none">
              <a:solidFill>
                <a:schemeClr val="dk1"/>
              </a:solidFill>
              <a:latin typeface="Times New Roman"/>
              <a:ea typeface="Times New Roman"/>
              <a:cs typeface="Times New Roman"/>
              <a:sym typeface="Times New Roman"/>
            </a:endParaRPr>
          </a:p>
          <a:p>
            <a:pPr marL="355600" marR="332105"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“IronPython” is written in C# for the .Net  environment</a:t>
            </a:r>
            <a:endParaRPr sz="3200" b="0" i="0" u="none" strike="noStrike" cap="none">
              <a:solidFill>
                <a:schemeClr val="dk1"/>
              </a:solidFill>
              <a:latin typeface="Times New Roman"/>
              <a:ea typeface="Times New Roman"/>
              <a:cs typeface="Times New Roman"/>
              <a:sym typeface="Times New Roman"/>
            </a:endParaRPr>
          </a:p>
        </p:txBody>
      </p:sp>
      <p:pic>
        <p:nvPicPr>
          <p:cNvPr id="97" name="Google Shape;97;p2"/>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Using Expressions</a:t>
            </a:r>
            <a:endParaRPr/>
          </a:p>
        </p:txBody>
      </p:sp>
      <p:sp>
        <p:nvSpPr>
          <p:cNvPr id="264" name="Google Shape;264;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i="1"/>
              <a:t>#!/usr/bin/python</a:t>
            </a:r>
            <a:endParaRPr/>
          </a:p>
          <a:p>
            <a:pPr marL="0" lvl="0" indent="0" algn="l" rtl="0">
              <a:spcBef>
                <a:spcPts val="640"/>
              </a:spcBef>
              <a:spcAft>
                <a:spcPts val="0"/>
              </a:spcAft>
              <a:buClr>
                <a:schemeClr val="dk1"/>
              </a:buClr>
              <a:buSzPts val="3200"/>
              <a:buNone/>
            </a:pPr>
            <a:r>
              <a:rPr lang="en-US" i="1"/>
              <a:t># Filename: expression.py</a:t>
            </a:r>
            <a:endParaRPr/>
          </a:p>
          <a:p>
            <a:pPr marL="0" lvl="0" indent="0" algn="l" rtl="0">
              <a:spcBef>
                <a:spcPts val="640"/>
              </a:spcBef>
              <a:spcAft>
                <a:spcPts val="0"/>
              </a:spcAft>
              <a:buClr>
                <a:schemeClr val="dk1"/>
              </a:buClr>
              <a:buSzPts val="3200"/>
              <a:buNone/>
            </a:pPr>
            <a:r>
              <a:rPr lang="en-US"/>
              <a:t>length = 5</a:t>
            </a:r>
            <a:endParaRPr/>
          </a:p>
          <a:p>
            <a:pPr marL="0" lvl="0" indent="0" algn="l" rtl="0">
              <a:spcBef>
                <a:spcPts val="640"/>
              </a:spcBef>
              <a:spcAft>
                <a:spcPts val="0"/>
              </a:spcAft>
              <a:buClr>
                <a:schemeClr val="dk1"/>
              </a:buClr>
              <a:buSzPts val="3200"/>
              <a:buNone/>
            </a:pPr>
            <a:r>
              <a:rPr lang="en-US"/>
              <a:t>breadth = 2</a:t>
            </a:r>
            <a:endParaRPr/>
          </a:p>
          <a:p>
            <a:pPr marL="0" lvl="0" indent="0" algn="l" rtl="0">
              <a:spcBef>
                <a:spcPts val="640"/>
              </a:spcBef>
              <a:spcAft>
                <a:spcPts val="0"/>
              </a:spcAft>
              <a:buClr>
                <a:schemeClr val="dk1"/>
              </a:buClr>
              <a:buSzPts val="3200"/>
              <a:buNone/>
            </a:pPr>
            <a:r>
              <a:rPr lang="en-US"/>
              <a:t>area = length * breadth</a:t>
            </a:r>
            <a:endParaRPr/>
          </a:p>
          <a:p>
            <a:pPr marL="0" lvl="0" indent="0" algn="l" rtl="0">
              <a:spcBef>
                <a:spcPts val="640"/>
              </a:spcBef>
              <a:spcAft>
                <a:spcPts val="0"/>
              </a:spcAft>
              <a:buClr>
                <a:schemeClr val="dk1"/>
              </a:buClr>
              <a:buSzPts val="3200"/>
              <a:buNone/>
            </a:pPr>
            <a:r>
              <a:rPr lang="en-US" b="1"/>
              <a:t>print</a:t>
            </a:r>
            <a:r>
              <a:rPr lang="en-US"/>
              <a:t>('Area is', area)</a:t>
            </a:r>
            <a:endParaRPr/>
          </a:p>
          <a:p>
            <a:pPr marL="0" lvl="0" indent="0" algn="l" rtl="0">
              <a:spcBef>
                <a:spcPts val="640"/>
              </a:spcBef>
              <a:spcAft>
                <a:spcPts val="0"/>
              </a:spcAft>
              <a:buClr>
                <a:schemeClr val="dk1"/>
              </a:buClr>
              <a:buSzPts val="3200"/>
              <a:buNone/>
            </a:pPr>
            <a:r>
              <a:rPr lang="en-US" b="1"/>
              <a:t>print</a:t>
            </a:r>
            <a:r>
              <a:rPr lang="en-US"/>
              <a:t>('Perimeter is', 2 * (length + breadth))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Output</a:t>
            </a:r>
            <a:endParaRPr/>
          </a:p>
        </p:txBody>
      </p:sp>
      <p:sp>
        <p:nvSpPr>
          <p:cNvPr id="270" name="Google Shape;270;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 python expression.py</a:t>
            </a:r>
            <a:endParaRPr/>
          </a:p>
          <a:p>
            <a:pPr marL="0" lvl="0" indent="0" algn="l" rtl="0">
              <a:spcBef>
                <a:spcPts val="640"/>
              </a:spcBef>
              <a:spcAft>
                <a:spcPts val="0"/>
              </a:spcAft>
              <a:buClr>
                <a:schemeClr val="dk1"/>
              </a:buClr>
              <a:buSzPts val="3200"/>
              <a:buNone/>
            </a:pPr>
            <a:r>
              <a:rPr lang="en-US"/>
              <a:t>Area is 10</a:t>
            </a:r>
            <a:endParaRPr/>
          </a:p>
          <a:p>
            <a:pPr marL="0" lvl="0" indent="0" algn="l" rtl="0">
              <a:spcBef>
                <a:spcPts val="640"/>
              </a:spcBef>
              <a:spcAft>
                <a:spcPts val="0"/>
              </a:spcAft>
              <a:buClr>
                <a:schemeClr val="dk1"/>
              </a:buClr>
              <a:buSzPts val="3200"/>
              <a:buNone/>
            </a:pPr>
            <a:r>
              <a:rPr lang="en-US"/>
              <a:t>Perimeter is 14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Math commands</a:t>
            </a:r>
            <a:endParaRPr/>
          </a:p>
        </p:txBody>
      </p:sp>
      <p:pic>
        <p:nvPicPr>
          <p:cNvPr id="278" name="Google Shape;278;p22"/>
          <p:cNvPicPr preferRelativeResize="0"/>
          <p:nvPr/>
        </p:nvPicPr>
        <p:blipFill rotWithShape="1">
          <a:blip r:embed="rId3">
            <a:alphaModFix/>
          </a:blip>
          <a:srcRect/>
          <a:stretch/>
        </p:blipFill>
        <p:spPr>
          <a:xfrm>
            <a:off x="146302" y="286604"/>
            <a:ext cx="952199" cy="1148496"/>
          </a:xfrm>
          <a:prstGeom prst="rect">
            <a:avLst/>
          </a:prstGeom>
          <a:noFill/>
          <a:ln>
            <a:noFill/>
          </a:ln>
        </p:spPr>
      </p:pic>
      <p:graphicFrame>
        <p:nvGraphicFramePr>
          <p:cNvPr id="279" name="Google Shape;279;p22"/>
          <p:cNvGraphicFramePr/>
          <p:nvPr/>
        </p:nvGraphicFramePr>
        <p:xfrm>
          <a:off x="1017563" y="2373921"/>
          <a:ext cx="3000000" cy="3000000"/>
        </p:xfrm>
        <a:graphic>
          <a:graphicData uri="http://schemas.openxmlformats.org/drawingml/2006/table">
            <a:tbl>
              <a:tblPr>
                <a:noFill/>
                <a:tableStyleId>{256FB44C-CF24-4946-A3A6-95CF9F2DE09C}</a:tableStyleId>
              </a:tblPr>
              <a:tblGrid>
                <a:gridCol w="2414600">
                  <a:extLst>
                    <a:ext uri="{9D8B030D-6E8A-4147-A177-3AD203B41FA5}">
                      <a16:colId xmlns:a16="http://schemas.microsoft.com/office/drawing/2014/main" val="20000"/>
                    </a:ext>
                  </a:extLst>
                </a:gridCol>
                <a:gridCol w="3560750">
                  <a:extLst>
                    <a:ext uri="{9D8B030D-6E8A-4147-A177-3AD203B41FA5}">
                      <a16:colId xmlns:a16="http://schemas.microsoft.com/office/drawing/2014/main" val="20001"/>
                    </a:ext>
                  </a:extLst>
                </a:gridCol>
              </a:tblGrid>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Command name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222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abs(</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absolute value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ceil(</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rounds up</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cos(</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cosine, in radians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floor(</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rounds down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222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log(</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logarithm, base </a:t>
                      </a:r>
                      <a:r>
                        <a:rPr lang="en-US" sz="1400" b="0" i="1" u="none" strike="noStrike" cap="none">
                          <a:solidFill>
                            <a:schemeClr val="dk1"/>
                          </a:solidFill>
                          <a:latin typeface="Verdana"/>
                          <a:ea typeface="Verdana"/>
                          <a:cs typeface="Verdana"/>
                          <a:sym typeface="Verdana"/>
                        </a:rPr>
                        <a:t>e</a:t>
                      </a:r>
                      <a:endParaRPr sz="1400" b="0" i="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log10(</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logarithm, base 10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max(</a:t>
                      </a:r>
                      <a:r>
                        <a:rPr lang="en-US" sz="1400" b="1" i="1" u="none" strike="noStrike" cap="none">
                          <a:solidFill>
                            <a:schemeClr val="dk1"/>
                          </a:solidFill>
                          <a:latin typeface="Verdana"/>
                          <a:ea typeface="Verdana"/>
                          <a:cs typeface="Verdana"/>
                          <a:sym typeface="Verdana"/>
                        </a:rPr>
                        <a:t>value1</a:t>
                      </a:r>
                      <a:r>
                        <a:rPr lang="en-US" sz="1400" b="0" i="0" u="none" strike="noStrike" cap="none">
                          <a:solidFill>
                            <a:schemeClr val="dk1"/>
                          </a:solidFill>
                          <a:latin typeface="Courier New"/>
                          <a:ea typeface="Courier New"/>
                          <a:cs typeface="Courier New"/>
                          <a:sym typeface="Courier New"/>
                        </a:rPr>
                        <a:t>,</a:t>
                      </a:r>
                      <a:r>
                        <a:rPr lang="en-US" sz="1400" b="0" i="0" u="none" strike="noStrike" cap="none">
                          <a:solidFill>
                            <a:schemeClr val="dk1"/>
                          </a:solidFill>
                          <a:latin typeface="Verdana"/>
                          <a:ea typeface="Verdana"/>
                          <a:cs typeface="Verdana"/>
                          <a:sym typeface="Verdana"/>
                        </a:rPr>
                        <a:t> </a:t>
                      </a:r>
                      <a:r>
                        <a:rPr lang="en-US" sz="1400" b="1" i="1" u="none" strike="noStrike" cap="none">
                          <a:solidFill>
                            <a:schemeClr val="dk1"/>
                          </a:solidFill>
                          <a:latin typeface="Verdana"/>
                          <a:ea typeface="Verdana"/>
                          <a:cs typeface="Verdana"/>
                          <a:sym typeface="Verdana"/>
                        </a:rPr>
                        <a:t>value2</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larger of two values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222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min(</a:t>
                      </a:r>
                      <a:r>
                        <a:rPr lang="en-US" sz="1400" b="1" i="1" u="none" strike="noStrike" cap="none">
                          <a:solidFill>
                            <a:schemeClr val="dk1"/>
                          </a:solidFill>
                          <a:latin typeface="Verdana"/>
                          <a:ea typeface="Verdana"/>
                          <a:cs typeface="Verdana"/>
                          <a:sym typeface="Verdana"/>
                        </a:rPr>
                        <a:t>value1</a:t>
                      </a:r>
                      <a:r>
                        <a:rPr lang="en-US" sz="1400" b="0" i="0" u="none" strike="noStrike" cap="none">
                          <a:solidFill>
                            <a:schemeClr val="dk1"/>
                          </a:solidFill>
                          <a:latin typeface="Courier New"/>
                          <a:ea typeface="Courier New"/>
                          <a:cs typeface="Courier New"/>
                          <a:sym typeface="Courier New"/>
                        </a:rPr>
                        <a:t>,</a:t>
                      </a:r>
                      <a:r>
                        <a:rPr lang="en-US" sz="1400" b="0" i="0" u="none" strike="noStrike" cap="none">
                          <a:solidFill>
                            <a:schemeClr val="dk1"/>
                          </a:solidFill>
                          <a:latin typeface="Verdana"/>
                          <a:ea typeface="Verdana"/>
                          <a:cs typeface="Verdana"/>
                          <a:sym typeface="Verdana"/>
                        </a:rPr>
                        <a:t> </a:t>
                      </a:r>
                      <a:r>
                        <a:rPr lang="en-US" sz="1400" b="1" i="1" u="none" strike="noStrike" cap="none">
                          <a:solidFill>
                            <a:schemeClr val="dk1"/>
                          </a:solidFill>
                          <a:latin typeface="Verdana"/>
                          <a:ea typeface="Verdana"/>
                          <a:cs typeface="Verdana"/>
                          <a:sym typeface="Verdana"/>
                        </a:rPr>
                        <a:t>value2</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smaller of two values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round(</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nearest whole number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222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sin(</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sine, in radians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20675">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sqrt(</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square root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280" name="Google Shape;280;p22"/>
          <p:cNvSpPr/>
          <p:nvPr/>
        </p:nvSpPr>
        <p:spPr>
          <a:xfrm>
            <a:off x="1046571" y="1344978"/>
            <a:ext cx="6306085"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Python has useful </a:t>
            </a:r>
            <a:r>
              <a:rPr lang="en-US" sz="2000" b="1"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commands</a:t>
            </a:r>
            <a:r>
              <a:rPr lang="en-US" sz="2000" b="1">
                <a:solidFill>
                  <a:schemeClr val="dk1"/>
                </a:solidFill>
                <a:latin typeface="Calibri"/>
                <a:ea typeface="Calibri"/>
                <a:cs typeface="Calibri"/>
                <a:sym typeface="Calibri"/>
              </a:rPr>
              <a:t> for performing calculations.</a:t>
            </a:r>
            <a:endParaRPr/>
          </a:p>
        </p:txBody>
      </p:sp>
      <p:sp>
        <p:nvSpPr>
          <p:cNvPr id="281" name="Google Shape;281;p22"/>
          <p:cNvSpPr/>
          <p:nvPr/>
        </p:nvSpPr>
        <p:spPr>
          <a:xfrm>
            <a:off x="1062109" y="1686521"/>
            <a:ext cx="6967025" cy="84023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a:solidFill>
                  <a:schemeClr val="dk1"/>
                </a:solidFill>
                <a:latin typeface="Calibri"/>
                <a:ea typeface="Calibri"/>
                <a:cs typeface="Calibri"/>
                <a:sym typeface="Calibri"/>
              </a:rPr>
              <a:t>To use math commands, you must write the following at the top of your Python program:</a:t>
            </a:r>
            <a:endParaRPr/>
          </a:p>
          <a:p>
            <a:pPr marL="457200" marR="0" lvl="1" indent="0" algn="l" rtl="0">
              <a:lnSpc>
                <a:spcPct val="90000"/>
              </a:lnSpc>
              <a:spcBef>
                <a:spcPts val="0"/>
              </a:spcBef>
              <a:spcAft>
                <a:spcPts val="0"/>
              </a:spcAft>
              <a:buClr>
                <a:srgbClr val="0000FF"/>
              </a:buClr>
              <a:buSzPts val="1800"/>
              <a:buFont typeface="Noto Sans Symbols"/>
              <a:buNone/>
            </a:pPr>
            <a:r>
              <a:rPr lang="en-US" sz="1800" b="1" i="0" u="none" strike="noStrike" cap="none">
                <a:solidFill>
                  <a:srgbClr val="0000FF"/>
                </a:solidFill>
                <a:latin typeface="Courier New"/>
                <a:ea typeface="Courier New"/>
                <a:cs typeface="Courier New"/>
                <a:sym typeface="Courier New"/>
              </a:rPr>
              <a:t>from math import *</a:t>
            </a:r>
            <a:endParaRPr/>
          </a:p>
        </p:txBody>
      </p:sp>
      <p:sp>
        <p:nvSpPr>
          <p:cNvPr id="282" name="Google Shape;282;p22"/>
          <p:cNvSpPr/>
          <p:nvPr/>
        </p:nvSpPr>
        <p:spPr>
          <a:xfrm>
            <a:off x="1445453" y="1941340"/>
            <a:ext cx="2141806" cy="323559"/>
          </a:xfrm>
          <a:prstGeom prst="roundRect">
            <a:avLst>
              <a:gd name="adj" fmla="val 16667"/>
            </a:avLst>
          </a:prstGeom>
          <a:solidFill>
            <a:srgbClr val="FFC000">
              <a:alpha val="22745"/>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3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Variables</a:t>
            </a:r>
            <a:endParaRPr/>
          </a:p>
        </p:txBody>
      </p:sp>
      <p:pic>
        <p:nvPicPr>
          <p:cNvPr id="290" name="Google Shape;290;p23"/>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291" name="Google Shape;291;p23"/>
          <p:cNvSpPr txBox="1"/>
          <p:nvPr/>
        </p:nvSpPr>
        <p:spPr>
          <a:xfrm>
            <a:off x="1002322" y="1379808"/>
            <a:ext cx="7406641" cy="1475934"/>
          </a:xfrm>
          <a:prstGeom prst="rect">
            <a:avLst/>
          </a:prstGeom>
          <a:noFill/>
          <a:ln>
            <a:noFill/>
          </a:ln>
        </p:spPr>
        <p:txBody>
          <a:bodyPr spcFirstLastPara="1" wrap="square" lIns="0" tIns="45700" rIns="0" bIns="45700" anchor="t" anchorCtr="0">
            <a:normAutofit/>
          </a:bodyPr>
          <a:lstStyle/>
          <a:p>
            <a:pPr marL="91440" marR="0" lvl="0" indent="-152400" algn="l" rtl="0">
              <a:lnSpc>
                <a:spcPct val="90000"/>
              </a:lnSpc>
              <a:spcBef>
                <a:spcPts val="0"/>
              </a:spcBef>
              <a:spcAft>
                <a:spcPts val="0"/>
              </a:spcAft>
              <a:buClr>
                <a:schemeClr val="accent1"/>
              </a:buClr>
              <a:buSzPts val="2400"/>
              <a:buFont typeface="Calibri"/>
              <a:buChar char=" "/>
            </a:pPr>
            <a:r>
              <a:rPr lang="en-US" sz="2400" b="1" i="0" u="none" strike="noStrike" cap="none">
                <a:solidFill>
                  <a:srgbClr val="3F3F3F"/>
                </a:solidFill>
                <a:latin typeface="Calibri"/>
                <a:ea typeface="Calibri"/>
                <a:cs typeface="Calibri"/>
                <a:sym typeface="Calibri"/>
              </a:rPr>
              <a:t>variable</a:t>
            </a:r>
            <a:r>
              <a:rPr lang="en-US" sz="2400" b="0" i="0" u="none" strike="noStrike" cap="none">
                <a:solidFill>
                  <a:srgbClr val="3F3F3F"/>
                </a:solidFill>
                <a:latin typeface="Calibri"/>
                <a:ea typeface="Calibri"/>
                <a:cs typeface="Calibri"/>
                <a:sym typeface="Calibri"/>
              </a:rPr>
              <a:t>: A named piece of memory that can store a value.</a:t>
            </a:r>
            <a:endParaRPr/>
          </a:p>
          <a:p>
            <a:pPr marL="566928" marR="0" lvl="2" indent="-182880" algn="l" rtl="0">
              <a:lnSpc>
                <a:spcPct val="80000"/>
              </a:lnSpc>
              <a:spcBef>
                <a:spcPts val="400"/>
              </a:spcBef>
              <a:spcAft>
                <a:spcPts val="0"/>
              </a:spcAft>
              <a:buClr>
                <a:schemeClr val="accent1"/>
              </a:buClr>
              <a:buSzPts val="2000"/>
              <a:buFont typeface="Calibri"/>
              <a:buChar char="◦"/>
            </a:pPr>
            <a:r>
              <a:rPr lang="en-US" sz="2000" b="0" i="0" u="none" strike="noStrike" cap="none">
                <a:solidFill>
                  <a:srgbClr val="3F3F3F"/>
                </a:solidFill>
                <a:latin typeface="Calibri"/>
                <a:ea typeface="Calibri"/>
                <a:cs typeface="Calibri"/>
                <a:sym typeface="Calibri"/>
              </a:rPr>
              <a:t>Compute an expression's result,</a:t>
            </a:r>
            <a:endParaRPr/>
          </a:p>
          <a:p>
            <a:pPr marL="566928" marR="0" lvl="2" indent="-182880" algn="l" rtl="0">
              <a:lnSpc>
                <a:spcPct val="80000"/>
              </a:lnSpc>
              <a:spcBef>
                <a:spcPts val="600"/>
              </a:spcBef>
              <a:spcAft>
                <a:spcPts val="0"/>
              </a:spcAft>
              <a:buClr>
                <a:schemeClr val="accent1"/>
              </a:buClr>
              <a:buSzPts val="2000"/>
              <a:buFont typeface="Calibri"/>
              <a:buChar char="◦"/>
            </a:pPr>
            <a:r>
              <a:rPr lang="en-US" sz="2000" b="0" i="0" u="none" strike="noStrike" cap="none">
                <a:solidFill>
                  <a:srgbClr val="3F3F3F"/>
                </a:solidFill>
                <a:latin typeface="Calibri"/>
                <a:ea typeface="Calibri"/>
                <a:cs typeface="Calibri"/>
                <a:sym typeface="Calibri"/>
              </a:rPr>
              <a:t>store that result into a variable,</a:t>
            </a:r>
            <a:endParaRPr/>
          </a:p>
          <a:p>
            <a:pPr marL="566928" marR="0" lvl="2" indent="-182880" algn="l" rtl="0">
              <a:lnSpc>
                <a:spcPct val="80000"/>
              </a:lnSpc>
              <a:spcBef>
                <a:spcPts val="600"/>
              </a:spcBef>
              <a:spcAft>
                <a:spcPts val="0"/>
              </a:spcAft>
              <a:buClr>
                <a:schemeClr val="accent1"/>
              </a:buClr>
              <a:buSzPts val="2000"/>
              <a:buFont typeface="Calibri"/>
              <a:buChar char="◦"/>
            </a:pPr>
            <a:r>
              <a:rPr lang="en-US" sz="2000" b="0" i="0" u="none" strike="noStrike" cap="none">
                <a:solidFill>
                  <a:srgbClr val="3F3F3F"/>
                </a:solidFill>
                <a:latin typeface="Calibri"/>
                <a:ea typeface="Calibri"/>
                <a:cs typeface="Calibri"/>
                <a:sym typeface="Calibri"/>
              </a:rPr>
              <a:t>and use that variable later in the program.</a:t>
            </a:r>
            <a:endParaRPr/>
          </a:p>
          <a:p>
            <a:pPr marL="384048" marR="0" lvl="1" indent="-106679" algn="l" rtl="0">
              <a:lnSpc>
                <a:spcPct val="90000"/>
              </a:lnSpc>
              <a:spcBef>
                <a:spcPts val="600"/>
              </a:spcBef>
              <a:spcAft>
                <a:spcPts val="0"/>
              </a:spcAft>
              <a:buClr>
                <a:schemeClr val="accent1"/>
              </a:buClr>
              <a:buSzPts val="1200"/>
              <a:buFont typeface="Calibri"/>
              <a:buNone/>
            </a:pPr>
            <a:endParaRPr sz="1200" b="0" i="0" u="none" strike="noStrike" cap="none">
              <a:solidFill>
                <a:srgbClr val="3F3F3F"/>
              </a:solidFill>
              <a:latin typeface="Calibri"/>
              <a:ea typeface="Calibri"/>
              <a:cs typeface="Calibri"/>
              <a:sym typeface="Calibri"/>
            </a:endParaRPr>
          </a:p>
        </p:txBody>
      </p:sp>
      <p:grpSp>
        <p:nvGrpSpPr>
          <p:cNvPr id="292" name="Google Shape;292;p23"/>
          <p:cNvGrpSpPr/>
          <p:nvPr/>
        </p:nvGrpSpPr>
        <p:grpSpPr>
          <a:xfrm>
            <a:off x="1893107" y="4436746"/>
            <a:ext cx="3581400" cy="533400"/>
            <a:chOff x="1056" y="3648"/>
            <a:chExt cx="2304" cy="384"/>
          </a:xfrm>
        </p:grpSpPr>
        <p:sp>
          <p:nvSpPr>
            <p:cNvPr id="293" name="Google Shape;293;p23"/>
            <p:cNvSpPr/>
            <p:nvPr/>
          </p:nvSpPr>
          <p:spPr>
            <a:xfrm>
              <a:off x="1056" y="3648"/>
              <a:ext cx="384" cy="38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23"/>
            <p:cNvSpPr/>
            <p:nvPr/>
          </p:nvSpPr>
          <p:spPr>
            <a:xfrm>
              <a:off x="2736" y="3648"/>
              <a:ext cx="624" cy="38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5" name="Google Shape;295;p23"/>
          <p:cNvSpPr txBox="1"/>
          <p:nvPr/>
        </p:nvSpPr>
        <p:spPr>
          <a:xfrm>
            <a:off x="939018" y="2561486"/>
            <a:ext cx="7406641" cy="5562600"/>
          </a:xfrm>
          <a:prstGeom prst="rect">
            <a:avLst/>
          </a:prstGeom>
          <a:noFill/>
          <a:ln>
            <a:noFill/>
          </a:ln>
        </p:spPr>
        <p:txBody>
          <a:bodyPr spcFirstLastPara="1" wrap="square" lIns="0" tIns="45700" rIns="0" bIns="45700" anchor="t" anchorCtr="0">
            <a:normAutofit/>
          </a:bodyPr>
          <a:lstStyle/>
          <a:p>
            <a:pPr marL="384048" marR="0" lvl="1" indent="-106679" algn="l" rtl="0">
              <a:lnSpc>
                <a:spcPct val="90000"/>
              </a:lnSpc>
              <a:spcBef>
                <a:spcPts val="0"/>
              </a:spcBef>
              <a:spcAft>
                <a:spcPts val="0"/>
              </a:spcAft>
              <a:buClr>
                <a:schemeClr val="accent1"/>
              </a:buClr>
              <a:buSzPts val="1200"/>
              <a:buFont typeface="Calibri"/>
              <a:buNone/>
            </a:pPr>
            <a:endParaRPr sz="1200" b="0" i="0" u="none" strike="noStrike" cap="none">
              <a:solidFill>
                <a:srgbClr val="3F3F3F"/>
              </a:solidFill>
              <a:latin typeface="Calibri"/>
              <a:ea typeface="Calibri"/>
              <a:cs typeface="Calibri"/>
              <a:sym typeface="Calibri"/>
            </a:endParaRPr>
          </a:p>
          <a:p>
            <a:pPr marL="91440" marR="0" lvl="0" indent="-152400" algn="l" rtl="0">
              <a:lnSpc>
                <a:spcPct val="90000"/>
              </a:lnSpc>
              <a:spcBef>
                <a:spcPts val="1600"/>
              </a:spcBef>
              <a:spcAft>
                <a:spcPts val="0"/>
              </a:spcAft>
              <a:buClr>
                <a:schemeClr val="accent1"/>
              </a:buClr>
              <a:buSzPts val="2400"/>
              <a:buFont typeface="Calibri"/>
              <a:buChar char=" "/>
            </a:pPr>
            <a:r>
              <a:rPr lang="en-US" sz="2400" b="1">
                <a:solidFill>
                  <a:srgbClr val="3F3F3F"/>
                </a:solidFill>
                <a:latin typeface="Calibri"/>
                <a:ea typeface="Calibri"/>
                <a:cs typeface="Calibri"/>
                <a:sym typeface="Calibri"/>
              </a:rPr>
              <a:t>assignment statement: </a:t>
            </a:r>
            <a:r>
              <a:rPr lang="en-US" sz="2400">
                <a:solidFill>
                  <a:srgbClr val="3F3F3F"/>
                </a:solidFill>
                <a:latin typeface="Calibri"/>
                <a:ea typeface="Calibri"/>
                <a:cs typeface="Calibri"/>
                <a:sym typeface="Calibri"/>
              </a:rPr>
              <a:t>Stores a value into a variable.</a:t>
            </a:r>
            <a:endParaRPr/>
          </a:p>
          <a:p>
            <a:pPr marL="384048" marR="0" lvl="1" indent="-182880" algn="l" rtl="0">
              <a:lnSpc>
                <a:spcPct val="90000"/>
              </a:lnSpc>
              <a:spcBef>
                <a:spcPts val="4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Syntax:   </a:t>
            </a:r>
            <a:r>
              <a:rPr lang="en-US" sz="1800" b="1" i="1" u="none" strike="noStrike" cap="none">
                <a:solidFill>
                  <a:srgbClr val="3F3F3F"/>
                </a:solidFill>
                <a:latin typeface="Calibri"/>
                <a:ea typeface="Calibri"/>
                <a:cs typeface="Calibri"/>
                <a:sym typeface="Calibri"/>
              </a:rPr>
              <a:t>name</a:t>
            </a:r>
            <a:r>
              <a:rPr lang="en-US" sz="1800" b="0" i="0" u="none" strike="noStrike" cap="none">
                <a:solidFill>
                  <a:srgbClr val="3F3F3F"/>
                </a:solidFill>
                <a:latin typeface="Courier New"/>
                <a:ea typeface="Courier New"/>
                <a:cs typeface="Courier New"/>
                <a:sym typeface="Courier New"/>
              </a:rPr>
              <a:t> = </a:t>
            </a:r>
            <a:r>
              <a:rPr lang="en-US" sz="1800" b="1" i="1" u="none" strike="noStrike" cap="none">
                <a:solidFill>
                  <a:srgbClr val="3F3F3F"/>
                </a:solidFill>
                <a:latin typeface="Calibri"/>
                <a:ea typeface="Calibri"/>
                <a:cs typeface="Calibri"/>
                <a:sym typeface="Calibri"/>
              </a:rPr>
              <a:t>value</a:t>
            </a:r>
            <a:endParaRPr sz="1800" b="0" i="0" u="none" strike="noStrike" cap="none">
              <a:solidFill>
                <a:srgbClr val="3F3F3F"/>
              </a:solidFill>
              <a:latin typeface="Courier New"/>
              <a:ea typeface="Courier New"/>
              <a:cs typeface="Courier New"/>
              <a:sym typeface="Courier New"/>
            </a:endParaRPr>
          </a:p>
          <a:p>
            <a:pPr marL="384048" marR="0" lvl="1" indent="-100329" algn="l" rtl="0">
              <a:lnSpc>
                <a:spcPct val="90000"/>
              </a:lnSpc>
              <a:spcBef>
                <a:spcPts val="600"/>
              </a:spcBef>
              <a:spcAft>
                <a:spcPts val="0"/>
              </a:spcAft>
              <a:buClr>
                <a:schemeClr val="accent1"/>
              </a:buClr>
              <a:buSzPts val="1300"/>
              <a:buFont typeface="Calibri"/>
              <a:buNone/>
            </a:pPr>
            <a:endParaRPr sz="130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Examples:	</a:t>
            </a:r>
            <a:r>
              <a:rPr lang="en-US" sz="1800" b="0" i="0" u="none" strike="noStrike" cap="none">
                <a:solidFill>
                  <a:srgbClr val="3F3F3F"/>
                </a:solidFill>
                <a:latin typeface="Courier New"/>
                <a:ea typeface="Courier New"/>
                <a:cs typeface="Courier New"/>
                <a:sym typeface="Courier New"/>
              </a:rPr>
              <a:t>x = 5 </a:t>
            </a:r>
            <a:r>
              <a:rPr lang="en-US" sz="1800" b="0" i="0" u="none" strike="noStrike" cap="none">
                <a:solidFill>
                  <a:srgbClr val="3F3F3F"/>
                </a:solidFill>
                <a:latin typeface="Calibri"/>
                <a:ea typeface="Calibri"/>
                <a:cs typeface="Calibri"/>
                <a:sym typeface="Calibri"/>
              </a:rPr>
              <a:t>			</a:t>
            </a:r>
            <a:r>
              <a:rPr lang="en-US" sz="1800" b="0" i="0" u="none" strike="noStrike" cap="none">
                <a:solidFill>
                  <a:srgbClr val="3F3F3F"/>
                </a:solidFill>
                <a:latin typeface="Courier New"/>
                <a:ea typeface="Courier New"/>
                <a:cs typeface="Courier New"/>
                <a:sym typeface="Courier New"/>
              </a:rPr>
              <a:t>gpa = 3.14</a:t>
            </a:r>
            <a:endParaRPr sz="1000" b="0" i="0" u="none" strike="noStrike" cap="none">
              <a:solidFill>
                <a:srgbClr val="3F3F3F"/>
              </a:solidFill>
              <a:latin typeface="Calibri"/>
              <a:ea typeface="Calibri"/>
              <a:cs typeface="Calibri"/>
              <a:sym typeface="Calibri"/>
            </a:endParaRPr>
          </a:p>
          <a:p>
            <a:pPr marL="91440" marR="0" lvl="0" indent="-15239" algn="l" rtl="0">
              <a:lnSpc>
                <a:spcPct val="90000"/>
              </a:lnSpc>
              <a:spcBef>
                <a:spcPts val="1600"/>
              </a:spcBef>
              <a:spcAft>
                <a:spcPts val="0"/>
              </a:spcAft>
              <a:buClr>
                <a:schemeClr val="accent1"/>
              </a:buClr>
              <a:buSzPts val="1200"/>
              <a:buFont typeface="Calibri"/>
              <a:buNone/>
            </a:pPr>
            <a:endParaRPr sz="120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400"/>
              </a:spcBef>
              <a:spcAft>
                <a:spcPts val="0"/>
              </a:spcAft>
              <a:buClr>
                <a:schemeClr val="accent1"/>
              </a:buClr>
              <a:buSzPts val="1800"/>
              <a:buFont typeface="Noto Sans Symbols"/>
              <a:buNone/>
            </a:pPr>
            <a:r>
              <a:rPr lang="en-US" sz="1800" b="0" i="0" u="none" strike="noStrike" cap="none">
                <a:solidFill>
                  <a:srgbClr val="3F3F3F"/>
                </a:solidFill>
                <a:latin typeface="Courier New"/>
                <a:ea typeface="Courier New"/>
                <a:cs typeface="Courier New"/>
                <a:sym typeface="Courier New"/>
              </a:rPr>
              <a:t>     </a:t>
            </a:r>
            <a:r>
              <a:rPr lang="en-US" sz="2000" b="0" i="0" u="none" strike="noStrike" cap="none">
                <a:solidFill>
                  <a:srgbClr val="3F3F3F"/>
                </a:solidFill>
                <a:latin typeface="Courier New"/>
                <a:ea typeface="Courier New"/>
                <a:cs typeface="Courier New"/>
                <a:sym typeface="Courier New"/>
              </a:rPr>
              <a:t>x   5               gpa    3.14 </a:t>
            </a:r>
            <a:endParaRPr/>
          </a:p>
          <a:p>
            <a:pPr marL="384048" marR="0" lvl="1" indent="-182880" algn="l" rtl="0">
              <a:lnSpc>
                <a:spcPct val="90000"/>
              </a:lnSpc>
              <a:spcBef>
                <a:spcPts val="600"/>
              </a:spcBef>
              <a:spcAft>
                <a:spcPts val="0"/>
              </a:spcAft>
              <a:buClr>
                <a:schemeClr val="accent1"/>
              </a:buClr>
              <a:buSzPts val="1200"/>
              <a:buFont typeface="Noto Sans Symbols"/>
              <a:buNone/>
            </a:pPr>
            <a:endParaRPr sz="120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A variable that has been given a value can be used in expressions.</a:t>
            </a:r>
            <a:endParaRPr/>
          </a:p>
          <a:p>
            <a:pPr marL="384048" marR="0" lvl="1" indent="-182880" algn="l" rtl="0">
              <a:lnSpc>
                <a:spcPct val="80000"/>
              </a:lnSpc>
              <a:spcBef>
                <a:spcPts val="600"/>
              </a:spcBef>
              <a:spcAft>
                <a:spcPts val="0"/>
              </a:spcAft>
              <a:buClr>
                <a:schemeClr val="accent1"/>
              </a:buClr>
              <a:buSzPts val="1800"/>
              <a:buFont typeface="Noto Sans Symbols"/>
              <a:buNone/>
            </a:pPr>
            <a:r>
              <a:rPr lang="en-US" sz="1800" b="0" i="0" u="none" strike="noStrike" cap="none">
                <a:solidFill>
                  <a:srgbClr val="3F3F3F"/>
                </a:solidFill>
                <a:latin typeface="Courier New"/>
                <a:ea typeface="Courier New"/>
                <a:cs typeface="Courier New"/>
                <a:sym typeface="Courier New"/>
              </a:rPr>
              <a:t>		x + 4</a:t>
            </a:r>
            <a:r>
              <a:rPr lang="en-US" sz="1800" b="0" i="0" u="none" strike="noStrike" cap="none">
                <a:solidFill>
                  <a:srgbClr val="3F3F3F"/>
                </a:solidFill>
                <a:latin typeface="Calibri"/>
                <a:ea typeface="Calibri"/>
                <a:cs typeface="Calibri"/>
                <a:sym typeface="Calibri"/>
              </a:rPr>
              <a:t> is </a:t>
            </a:r>
            <a:r>
              <a:rPr lang="en-US" sz="1800" b="0" i="0" u="none" strike="noStrike" cap="none">
                <a:solidFill>
                  <a:srgbClr val="3F3F3F"/>
                </a:solidFill>
                <a:latin typeface="Courier New"/>
                <a:ea typeface="Courier New"/>
                <a:cs typeface="Courier New"/>
                <a:sym typeface="Courier New"/>
              </a:rPr>
              <a:t>9</a:t>
            </a:r>
            <a:endParaRPr sz="2000" b="0" i="0" u="none" strike="noStrike" cap="none">
              <a:solidFill>
                <a:srgbClr val="3F3F3F"/>
              </a:solidFill>
              <a:latin typeface="Courier New"/>
              <a:ea typeface="Courier New"/>
              <a:cs typeface="Courier New"/>
              <a:sym typeface="Courier New"/>
            </a:endParaRPr>
          </a:p>
          <a:p>
            <a:pPr marL="91440" marR="0" lvl="0" indent="-127000" algn="l" rtl="0">
              <a:lnSpc>
                <a:spcPct val="80000"/>
              </a:lnSpc>
              <a:spcBef>
                <a:spcPts val="1600"/>
              </a:spcBef>
              <a:spcAft>
                <a:spcPts val="0"/>
              </a:spcAft>
              <a:buClr>
                <a:schemeClr val="accent1"/>
              </a:buClr>
              <a:buSzPts val="2000"/>
              <a:buFont typeface="Calibri"/>
              <a:buChar char=" "/>
            </a:pPr>
            <a:r>
              <a:rPr lang="en-US" sz="2000" b="1" i="0" u="none" strike="noStrike" cap="none">
                <a:solidFill>
                  <a:srgbClr val="3F3F3F"/>
                </a:solidFill>
                <a:latin typeface="Calibri"/>
                <a:ea typeface="Calibri"/>
                <a:cs typeface="Calibri"/>
                <a:sym typeface="Calibri"/>
              </a:rPr>
              <a:t>Exercise: </a:t>
            </a:r>
            <a:r>
              <a:rPr lang="en-US" sz="2000" b="0" i="0" u="none" strike="noStrike" cap="none">
                <a:solidFill>
                  <a:srgbClr val="3F3F3F"/>
                </a:solidFill>
                <a:latin typeface="Calibri"/>
                <a:ea typeface="Calibri"/>
                <a:cs typeface="Calibri"/>
                <a:sym typeface="Calibri"/>
              </a:rPr>
              <a:t>Evaluate the </a:t>
            </a:r>
            <a:r>
              <a:rPr lang="en-US" sz="2000">
                <a:solidFill>
                  <a:srgbClr val="3F3F3F"/>
                </a:solidFill>
                <a:latin typeface="Calibri"/>
                <a:ea typeface="Calibri"/>
                <a:cs typeface="Calibri"/>
                <a:sym typeface="Calibri"/>
              </a:rPr>
              <a:t>multiplication of three numbers for </a:t>
            </a:r>
            <a:r>
              <a:rPr lang="en-US" sz="2000" b="0" i="0" u="none" strike="noStrike" cap="none">
                <a:solidFill>
                  <a:srgbClr val="3F3F3F"/>
                </a:solidFill>
                <a:latin typeface="Calibri"/>
                <a:ea typeface="Calibri"/>
                <a:cs typeface="Calibri"/>
                <a:sym typeface="Calibri"/>
              </a:rPr>
              <a:t>a given </a:t>
            </a:r>
            <a:r>
              <a:rPr lang="en-US" sz="2000" b="0" i="1" u="none" strike="noStrike" cap="none">
                <a:solidFill>
                  <a:srgbClr val="3F3F3F"/>
                </a:solidFill>
                <a:latin typeface="Calibri"/>
                <a:ea typeface="Calibri"/>
                <a:cs typeface="Calibri"/>
                <a:sym typeface="Calibri"/>
              </a:rPr>
              <a:t>a</a:t>
            </a:r>
            <a:r>
              <a:rPr lang="en-US" sz="2000" b="0" i="0" u="none" strike="noStrike" cap="none">
                <a:solidFill>
                  <a:srgbClr val="3F3F3F"/>
                </a:solidFill>
                <a:latin typeface="Calibri"/>
                <a:ea typeface="Calibri"/>
                <a:cs typeface="Calibri"/>
                <a:sym typeface="Calibri"/>
              </a:rPr>
              <a:t>, </a:t>
            </a:r>
            <a:r>
              <a:rPr lang="en-US" sz="2000" b="0" i="1" u="none" strike="noStrike" cap="none">
                <a:solidFill>
                  <a:srgbClr val="3F3F3F"/>
                </a:solidFill>
                <a:latin typeface="Calibri"/>
                <a:ea typeface="Calibri"/>
                <a:cs typeface="Calibri"/>
                <a:sym typeface="Calibri"/>
              </a:rPr>
              <a:t>b</a:t>
            </a:r>
            <a:r>
              <a:rPr lang="en-US" sz="2000" b="0" i="0" u="none" strike="noStrike" cap="none">
                <a:solidFill>
                  <a:srgbClr val="3F3F3F"/>
                </a:solidFill>
                <a:latin typeface="Calibri"/>
                <a:ea typeface="Calibri"/>
                <a:cs typeface="Calibri"/>
                <a:sym typeface="Calibri"/>
              </a:rPr>
              <a:t>, and </a:t>
            </a:r>
            <a:r>
              <a:rPr lang="en-US" sz="2000" b="0" i="1" u="none" strike="noStrike" cap="none">
                <a:solidFill>
                  <a:srgbClr val="3F3F3F"/>
                </a:solidFill>
                <a:latin typeface="Calibri"/>
                <a:ea typeface="Calibri"/>
                <a:cs typeface="Calibri"/>
                <a:sym typeface="Calibri"/>
              </a:rPr>
              <a:t>c</a:t>
            </a:r>
            <a:r>
              <a:rPr lang="en-US" sz="2000" b="0" i="0" u="none" strike="noStrike" cap="none">
                <a:solidFill>
                  <a:srgbClr val="3F3F3F"/>
                </a:solidFill>
                <a:latin typeface="Calibri"/>
                <a:ea typeface="Calibri"/>
                <a:cs typeface="Calibri"/>
                <a:sym typeface="Calibri"/>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20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 calcmode="lin" valueType="num">
                                      <p:cBhvr additive="base">
                                        <p:cTn id="12" dur="2000"/>
                                        <p:tgtEl>
                                          <p:spTgt spid="29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2"/>
                                        </p:tgtEl>
                                        <p:attrNameLst>
                                          <p:attrName>style.visibility</p:attrName>
                                        </p:attrNameLst>
                                      </p:cBhvr>
                                      <p:to>
                                        <p:strVal val="visible"/>
                                      </p:to>
                                    </p:set>
                                    <p:animEffect transition="in" filter="fade">
                                      <p:cBhvr>
                                        <p:cTn id="17" dur="20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Variables</a:t>
            </a:r>
            <a:endParaRPr/>
          </a:p>
        </p:txBody>
      </p:sp>
      <p:pic>
        <p:nvPicPr>
          <p:cNvPr id="303" name="Google Shape;303;p24"/>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304" name="Google Shape;304;p24"/>
          <p:cNvSpPr txBox="1"/>
          <p:nvPr/>
        </p:nvSpPr>
        <p:spPr>
          <a:xfrm>
            <a:off x="377429" y="1768476"/>
            <a:ext cx="8340368" cy="4899025"/>
          </a:xfrm>
          <a:prstGeom prst="rect">
            <a:avLst/>
          </a:prstGeom>
          <a:noFill/>
          <a:ln>
            <a:noFill/>
          </a:ln>
        </p:spPr>
        <p:txBody>
          <a:bodyPr spcFirstLastPara="1" wrap="square" lIns="0" tIns="45700" rIns="0" bIns="45700" anchor="t" anchorCtr="0">
            <a:normAutofit/>
          </a:bodyPr>
          <a:lstStyle/>
          <a:p>
            <a:pPr marL="401638" marR="0" lvl="0" indent="-296863" algn="l" rtl="0">
              <a:lnSpc>
                <a:spcPct val="93000"/>
              </a:lnSpc>
              <a:spcBef>
                <a:spcPts val="0"/>
              </a:spcBef>
              <a:spcAft>
                <a:spcPts val="0"/>
              </a:spcAft>
              <a:buClr>
                <a:schemeClr val="accent1"/>
              </a:buClr>
              <a:buSzPts val="1260"/>
              <a:buFont typeface="Noto Sans Symbols"/>
              <a:buChar char="●"/>
            </a:pPr>
            <a:r>
              <a:rPr lang="en-US" sz="2800" b="0" i="0" u="none" strike="noStrike" cap="none">
                <a:solidFill>
                  <a:srgbClr val="3F3F3F"/>
                </a:solidFill>
                <a:latin typeface="Calibri"/>
                <a:ea typeface="Calibri"/>
                <a:cs typeface="Calibri"/>
                <a:sym typeface="Calibri"/>
              </a:rPr>
              <a:t>Can contain letters, numbers, and underscores</a:t>
            </a:r>
            <a:endParaRPr/>
          </a:p>
          <a:p>
            <a:pPr marL="401638" marR="0" lvl="0" indent="-296863" algn="l" rtl="0">
              <a:lnSpc>
                <a:spcPct val="93000"/>
              </a:lnSpc>
              <a:spcBef>
                <a:spcPts val="1400"/>
              </a:spcBef>
              <a:spcAft>
                <a:spcPts val="0"/>
              </a:spcAft>
              <a:buClr>
                <a:schemeClr val="accent1"/>
              </a:buClr>
              <a:buSzPts val="1260"/>
              <a:buFont typeface="Noto Sans Symbols"/>
              <a:buChar char="●"/>
            </a:pPr>
            <a:r>
              <a:rPr lang="en-US" sz="2800" b="0" i="0" u="none" strike="noStrike" cap="none">
                <a:solidFill>
                  <a:srgbClr val="3F3F3F"/>
                </a:solidFill>
                <a:latin typeface="Calibri"/>
                <a:ea typeface="Calibri"/>
                <a:cs typeface="Calibri"/>
                <a:sym typeface="Calibri"/>
              </a:rPr>
              <a:t>Must begin with a letter</a:t>
            </a:r>
            <a:endParaRPr/>
          </a:p>
          <a:p>
            <a:pPr marL="401638" marR="0" lvl="0" indent="-296863" algn="l" rtl="0">
              <a:lnSpc>
                <a:spcPct val="93000"/>
              </a:lnSpc>
              <a:spcBef>
                <a:spcPts val="1400"/>
              </a:spcBef>
              <a:spcAft>
                <a:spcPts val="0"/>
              </a:spcAft>
              <a:buClr>
                <a:schemeClr val="accent1"/>
              </a:buClr>
              <a:buSzPts val="1260"/>
              <a:buFont typeface="Noto Sans Symbols"/>
              <a:buChar char="●"/>
            </a:pPr>
            <a:r>
              <a:rPr lang="en-US" sz="2800" b="0" i="0" u="none" strike="noStrike" cap="none">
                <a:solidFill>
                  <a:srgbClr val="3F3F3F"/>
                </a:solidFill>
                <a:latin typeface="Calibri"/>
                <a:ea typeface="Calibri"/>
                <a:cs typeface="Calibri"/>
                <a:sym typeface="Calibri"/>
              </a:rPr>
              <a:t>Cannot be one of the reserved Python keywords: </a:t>
            </a:r>
            <a:endParaRPr/>
          </a:p>
          <a:p>
            <a:pPr marL="401638" marR="0" lvl="0" indent="-296863" algn="l" rtl="0">
              <a:lnSpc>
                <a:spcPct val="93000"/>
              </a:lnSpc>
              <a:spcBef>
                <a:spcPts val="1400"/>
              </a:spcBef>
              <a:spcAft>
                <a:spcPts val="0"/>
              </a:spcAft>
              <a:buNone/>
            </a:pPr>
            <a:r>
              <a:rPr lang="en-US" sz="2800">
                <a:solidFill>
                  <a:srgbClr val="3F3F3F"/>
                </a:solidFill>
                <a:latin typeface="Calibri"/>
                <a:ea typeface="Calibri"/>
                <a:cs typeface="Calibri"/>
                <a:sym typeface="Calibri"/>
              </a:rPr>
              <a:t>	</a:t>
            </a:r>
            <a:r>
              <a:rPr lang="en-US" sz="2800" b="0" i="0" u="none" strike="noStrike" cap="none">
                <a:solidFill>
                  <a:srgbClr val="3F3F3F"/>
                </a:solidFill>
                <a:latin typeface="Calibri"/>
                <a:ea typeface="Calibri"/>
                <a:cs typeface="Calibri"/>
                <a:sym typeface="Calibri"/>
              </a:rPr>
              <a:t>and, as, assert, break, class, continue, def, del, elif, else, except, exec, finally, for, from, global, if, import, in, is, lambda, not, or, pass, print, raise, return, try, while, with, yield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5"/>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Variable types</a:t>
            </a:r>
            <a:endParaRPr sz="3800" b="1">
              <a:solidFill>
                <a:srgbClr val="002060"/>
              </a:solidFill>
            </a:endParaRPr>
          </a:p>
        </p:txBody>
      </p:sp>
      <p:pic>
        <p:nvPicPr>
          <p:cNvPr id="312" name="Google Shape;312;p25"/>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313" name="Google Shape;313;p25"/>
          <p:cNvSpPr txBox="1"/>
          <p:nvPr/>
        </p:nvSpPr>
        <p:spPr>
          <a:xfrm>
            <a:off x="813145" y="1923146"/>
            <a:ext cx="3601693" cy="3320352"/>
          </a:xfrm>
          <a:prstGeom prst="rect">
            <a:avLst/>
          </a:prstGeom>
          <a:solidFill>
            <a:srgbClr val="FFC000">
              <a:alpha val="16862"/>
            </a:srgbClr>
          </a:solidFill>
          <a:ln>
            <a:noFill/>
          </a:ln>
        </p:spPr>
        <p:txBody>
          <a:bodyPr spcFirstLastPara="1" wrap="square" lIns="0" tIns="45700" rIns="0" bIns="45700" anchor="t" anchorCtr="0">
            <a:noAutofit/>
          </a:bodyPr>
          <a:lstStyle/>
          <a:p>
            <a:pPr marL="401638" marR="0" lvl="0" indent="-296863" algn="l" rtl="0">
              <a:lnSpc>
                <a:spcPct val="93000"/>
              </a:lnSpc>
              <a:spcBef>
                <a:spcPts val="0"/>
              </a:spcBef>
              <a:spcAft>
                <a:spcPts val="0"/>
              </a:spcAft>
              <a:buClr>
                <a:schemeClr val="accent1"/>
              </a:buClr>
              <a:buSzPts val="1170"/>
              <a:buFont typeface="Noto Sans Symbols"/>
              <a:buChar char="●"/>
            </a:pPr>
            <a:r>
              <a:rPr lang="en-US" sz="2600">
                <a:solidFill>
                  <a:srgbClr val="3F3F3F"/>
                </a:solidFill>
                <a:latin typeface="Calibri"/>
                <a:ea typeface="Calibri"/>
                <a:cs typeface="Calibri"/>
                <a:sym typeface="Calibri"/>
              </a:rPr>
              <a:t>Example types.py:</a:t>
            </a:r>
            <a:endParaRPr/>
          </a:p>
          <a:p>
            <a:pPr marL="401638" marR="0" lvl="0" indent="-296863" algn="l" rtl="0">
              <a:lnSpc>
                <a:spcPct val="93000"/>
              </a:lnSpc>
              <a:spcBef>
                <a:spcPts val="1400"/>
              </a:spcBef>
              <a:spcAft>
                <a:spcPts val="0"/>
              </a:spcAft>
              <a:buNone/>
            </a:pPr>
            <a:r>
              <a:rPr lang="en-US" sz="2600">
                <a:solidFill>
                  <a:srgbClr val="3F3F3F"/>
                </a:solidFill>
                <a:latin typeface="Calibri"/>
                <a:ea typeface="Calibri"/>
                <a:cs typeface="Calibri"/>
                <a:sym typeface="Calibri"/>
              </a:rPr>
              <a:t>	pi = 3.1415926</a:t>
            </a:r>
            <a:br>
              <a:rPr lang="en-US" sz="2600">
                <a:solidFill>
                  <a:srgbClr val="3F3F3F"/>
                </a:solidFill>
                <a:latin typeface="Calibri"/>
                <a:ea typeface="Calibri"/>
                <a:cs typeface="Calibri"/>
                <a:sym typeface="Calibri"/>
              </a:rPr>
            </a:br>
            <a:r>
              <a:rPr lang="en-US" sz="2600">
                <a:solidFill>
                  <a:srgbClr val="3F3F3F"/>
                </a:solidFill>
                <a:latin typeface="Calibri"/>
                <a:ea typeface="Calibri"/>
                <a:cs typeface="Calibri"/>
                <a:sym typeface="Calibri"/>
              </a:rPr>
              <a:t>message = "Hello, world"</a:t>
            </a:r>
            <a:br>
              <a:rPr lang="en-US" sz="2600">
                <a:solidFill>
                  <a:srgbClr val="3F3F3F"/>
                </a:solidFill>
                <a:latin typeface="Calibri"/>
                <a:ea typeface="Calibri"/>
                <a:cs typeface="Calibri"/>
                <a:sym typeface="Calibri"/>
              </a:rPr>
            </a:br>
            <a:r>
              <a:rPr lang="en-US" sz="2600">
                <a:solidFill>
                  <a:srgbClr val="3F3F3F"/>
                </a:solidFill>
                <a:latin typeface="Calibri"/>
                <a:ea typeface="Calibri"/>
                <a:cs typeface="Calibri"/>
                <a:sym typeface="Calibri"/>
              </a:rPr>
              <a:t>i = 2+2</a:t>
            </a:r>
            <a:br>
              <a:rPr lang="en-US" sz="2600">
                <a:solidFill>
                  <a:srgbClr val="3F3F3F"/>
                </a:solidFill>
                <a:latin typeface="Calibri"/>
                <a:ea typeface="Calibri"/>
                <a:cs typeface="Calibri"/>
                <a:sym typeface="Calibri"/>
              </a:rPr>
            </a:br>
            <a:br>
              <a:rPr lang="en-US" sz="2600">
                <a:solidFill>
                  <a:srgbClr val="3F3F3F"/>
                </a:solidFill>
                <a:latin typeface="Calibri"/>
                <a:ea typeface="Calibri"/>
                <a:cs typeface="Calibri"/>
                <a:sym typeface="Calibri"/>
              </a:rPr>
            </a:br>
            <a:r>
              <a:rPr lang="en-US" sz="2600">
                <a:solidFill>
                  <a:srgbClr val="3F3F3F"/>
                </a:solidFill>
                <a:latin typeface="Calibri"/>
                <a:ea typeface="Calibri"/>
                <a:cs typeface="Calibri"/>
                <a:sym typeface="Calibri"/>
              </a:rPr>
              <a:t>print type(pi)</a:t>
            </a:r>
            <a:br>
              <a:rPr lang="en-US" sz="2600">
                <a:solidFill>
                  <a:srgbClr val="3F3F3F"/>
                </a:solidFill>
                <a:latin typeface="Calibri"/>
                <a:ea typeface="Calibri"/>
                <a:cs typeface="Calibri"/>
                <a:sym typeface="Calibri"/>
              </a:rPr>
            </a:br>
            <a:r>
              <a:rPr lang="en-US" sz="2600">
                <a:solidFill>
                  <a:srgbClr val="3F3F3F"/>
                </a:solidFill>
                <a:latin typeface="Calibri"/>
                <a:ea typeface="Calibri"/>
                <a:cs typeface="Calibri"/>
                <a:sym typeface="Calibri"/>
              </a:rPr>
              <a:t>print type(message)</a:t>
            </a:r>
            <a:br>
              <a:rPr lang="en-US" sz="2600">
                <a:solidFill>
                  <a:srgbClr val="3F3F3F"/>
                </a:solidFill>
                <a:latin typeface="Calibri"/>
                <a:ea typeface="Calibri"/>
                <a:cs typeface="Calibri"/>
                <a:sym typeface="Calibri"/>
              </a:rPr>
            </a:br>
            <a:r>
              <a:rPr lang="en-US" sz="2600">
                <a:solidFill>
                  <a:srgbClr val="3F3F3F"/>
                </a:solidFill>
                <a:latin typeface="Calibri"/>
                <a:ea typeface="Calibri"/>
                <a:cs typeface="Calibri"/>
                <a:sym typeface="Calibri"/>
              </a:rPr>
              <a:t>print type(i)</a:t>
            </a:r>
            <a:endParaRPr/>
          </a:p>
        </p:txBody>
      </p:sp>
      <p:sp>
        <p:nvSpPr>
          <p:cNvPr id="314" name="Google Shape;314;p25"/>
          <p:cNvSpPr txBox="1"/>
          <p:nvPr/>
        </p:nvSpPr>
        <p:spPr>
          <a:xfrm>
            <a:off x="5645892" y="1957374"/>
            <a:ext cx="2594424" cy="2443162"/>
          </a:xfrm>
          <a:prstGeom prst="rect">
            <a:avLst/>
          </a:prstGeom>
          <a:solidFill>
            <a:srgbClr val="F2DADA">
              <a:alpha val="66666"/>
            </a:srgbClr>
          </a:solidFill>
          <a:ln>
            <a:noFill/>
          </a:ln>
        </p:spPr>
        <p:txBody>
          <a:bodyPr spcFirstLastPara="1" wrap="square" lIns="0" tIns="45700" rIns="0" bIns="45700" anchor="t" anchorCtr="0">
            <a:normAutofit/>
          </a:bodyPr>
          <a:lstStyle/>
          <a:p>
            <a:pPr marL="401638" marR="0" lvl="0" indent="-296863" algn="l" rtl="0">
              <a:lnSpc>
                <a:spcPct val="93000"/>
              </a:lnSpc>
              <a:spcBef>
                <a:spcPts val="0"/>
              </a:spcBef>
              <a:spcAft>
                <a:spcPts val="0"/>
              </a:spcAft>
              <a:buClr>
                <a:schemeClr val="accent1"/>
              </a:buClr>
              <a:buSzPts val="1170"/>
              <a:buFont typeface="Noto Sans Symbols"/>
              <a:buChar char="●"/>
            </a:pPr>
            <a:r>
              <a:rPr lang="en-US" sz="2600" b="0" i="0" u="none" strike="noStrike" cap="none">
                <a:solidFill>
                  <a:srgbClr val="3F3F3F"/>
                </a:solidFill>
                <a:latin typeface="Calibri"/>
                <a:ea typeface="Calibri"/>
                <a:cs typeface="Calibri"/>
                <a:sym typeface="Calibri"/>
              </a:rPr>
              <a:t>Output:</a:t>
            </a:r>
            <a:br>
              <a:rPr lang="en-US" sz="2600" b="0" i="0" u="none" strike="noStrike" cap="none">
                <a:solidFill>
                  <a:srgbClr val="3F3F3F"/>
                </a:solidFill>
                <a:latin typeface="Calibri"/>
                <a:ea typeface="Calibri"/>
                <a:cs typeface="Calibri"/>
                <a:sym typeface="Calibri"/>
              </a:rPr>
            </a:br>
            <a:endParaRPr sz="2600" b="0" i="0" u="none" strike="noStrike" cap="none">
              <a:solidFill>
                <a:srgbClr val="3F3F3F"/>
              </a:solidFill>
              <a:latin typeface="Calibri"/>
              <a:ea typeface="Calibri"/>
              <a:cs typeface="Calibri"/>
              <a:sym typeface="Calibri"/>
            </a:endParaRPr>
          </a:p>
          <a:p>
            <a:pPr marL="401638" marR="0" lvl="0" indent="-296863" algn="l" rtl="0">
              <a:lnSpc>
                <a:spcPct val="93000"/>
              </a:lnSpc>
              <a:spcBef>
                <a:spcPts val="1400"/>
              </a:spcBef>
              <a:spcAft>
                <a:spcPts val="0"/>
              </a:spcAft>
              <a:buNone/>
            </a:pPr>
            <a:r>
              <a:rPr lang="en-US" sz="2600">
                <a:solidFill>
                  <a:srgbClr val="3F3F3F"/>
                </a:solidFill>
                <a:latin typeface="Calibri"/>
                <a:ea typeface="Calibri"/>
                <a:cs typeface="Calibri"/>
                <a:sym typeface="Calibri"/>
              </a:rPr>
              <a:t>	</a:t>
            </a:r>
            <a:r>
              <a:rPr lang="en-US" sz="2600" b="0" i="0" u="none" strike="noStrike" cap="none">
                <a:solidFill>
                  <a:srgbClr val="3F3F3F"/>
                </a:solidFill>
                <a:latin typeface="Calibri"/>
                <a:ea typeface="Calibri"/>
                <a:cs typeface="Calibri"/>
                <a:sym typeface="Calibri"/>
              </a:rPr>
              <a:t>&lt;type 'float'&gt;</a:t>
            </a:r>
            <a:br>
              <a:rPr lang="en-US" sz="2600" b="0" i="0" u="none" strike="noStrike" cap="none">
                <a:solidFill>
                  <a:srgbClr val="3F3F3F"/>
                </a:solidFill>
                <a:latin typeface="Calibri"/>
                <a:ea typeface="Calibri"/>
                <a:cs typeface="Calibri"/>
                <a:sym typeface="Calibri"/>
              </a:rPr>
            </a:br>
            <a:r>
              <a:rPr lang="en-US" sz="2600" b="0" i="0" u="none" strike="noStrike" cap="none">
                <a:solidFill>
                  <a:srgbClr val="3F3F3F"/>
                </a:solidFill>
                <a:latin typeface="Calibri"/>
                <a:ea typeface="Calibri"/>
                <a:cs typeface="Calibri"/>
                <a:sym typeface="Calibri"/>
              </a:rPr>
              <a:t>&lt;type 'str'&gt;</a:t>
            </a:r>
            <a:br>
              <a:rPr lang="en-US" sz="2600" b="0" i="0" u="none" strike="noStrike" cap="none">
                <a:solidFill>
                  <a:srgbClr val="3F3F3F"/>
                </a:solidFill>
                <a:latin typeface="Calibri"/>
                <a:ea typeface="Calibri"/>
                <a:cs typeface="Calibri"/>
                <a:sym typeface="Calibri"/>
              </a:rPr>
            </a:br>
            <a:r>
              <a:rPr lang="en-US" sz="2600" b="0" i="0" u="none" strike="noStrike" cap="none">
                <a:solidFill>
                  <a:srgbClr val="3F3F3F"/>
                </a:solidFill>
                <a:latin typeface="Calibri"/>
                <a:ea typeface="Calibri"/>
                <a:cs typeface="Calibri"/>
                <a:sym typeface="Calibri"/>
              </a:rPr>
              <a:t>&lt;type 'int‘&gt;</a:t>
            </a:r>
            <a:endParaRPr/>
          </a:p>
        </p:txBody>
      </p:sp>
      <p:sp>
        <p:nvSpPr>
          <p:cNvPr id="315" name="Google Shape;315;p25"/>
          <p:cNvSpPr txBox="1"/>
          <p:nvPr/>
        </p:nvSpPr>
        <p:spPr>
          <a:xfrm>
            <a:off x="5020865" y="5211763"/>
            <a:ext cx="3680222" cy="960437"/>
          </a:xfrm>
          <a:prstGeom prst="rect">
            <a:avLst/>
          </a:prstGeom>
          <a:noFill/>
          <a:ln>
            <a:noFill/>
          </a:ln>
        </p:spPr>
        <p:txBody>
          <a:bodyPr spcFirstLastPara="1" wrap="square" lIns="0" tIns="45700" rIns="0" bIns="45700" anchor="t" anchorCtr="0">
            <a:normAutofit/>
          </a:bodyPr>
          <a:lstStyle/>
          <a:p>
            <a:pPr marL="401638" marR="0" lvl="0" indent="-296863" algn="l" rtl="0">
              <a:lnSpc>
                <a:spcPct val="83000"/>
              </a:lnSpc>
              <a:spcBef>
                <a:spcPts val="0"/>
              </a:spcBef>
              <a:spcAft>
                <a:spcPts val="0"/>
              </a:spcAft>
              <a:buClr>
                <a:schemeClr val="accent1"/>
              </a:buClr>
              <a:buSzPts val="765"/>
              <a:buFont typeface="Noto Sans Symbols"/>
              <a:buChar char="●"/>
            </a:pPr>
            <a:r>
              <a:rPr lang="en-US" sz="1700" b="1" i="0" u="none" strike="noStrike" cap="none">
                <a:solidFill>
                  <a:srgbClr val="3F3F3F"/>
                </a:solidFill>
                <a:latin typeface="Calibri"/>
                <a:ea typeface="Calibri"/>
                <a:cs typeface="Calibri"/>
                <a:sym typeface="Calibri"/>
              </a:rPr>
              <a:t>Python has incorporated operators like +=,</a:t>
            </a:r>
            <a:endParaRPr/>
          </a:p>
          <a:p>
            <a:pPr marL="401638" marR="0" lvl="0" indent="-296863" algn="l" rtl="0">
              <a:lnSpc>
                <a:spcPct val="83000"/>
              </a:lnSpc>
              <a:spcBef>
                <a:spcPts val="1400"/>
              </a:spcBef>
              <a:spcAft>
                <a:spcPts val="0"/>
              </a:spcAft>
              <a:buNone/>
            </a:pPr>
            <a:r>
              <a:rPr lang="en-US" sz="1700" b="1" i="0" u="none" strike="noStrike" cap="none">
                <a:solidFill>
                  <a:srgbClr val="3F3F3F"/>
                </a:solidFill>
                <a:latin typeface="Calibri"/>
                <a:ea typeface="Calibri"/>
                <a:cs typeface="Calibri"/>
                <a:sym typeface="Calibri"/>
              </a:rPr>
              <a:t> but ++ (or --) do not work in Python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 calcmode="lin" valueType="num">
                                      <p:cBhvr additive="base">
                                        <p:cTn id="7" dur="500"/>
                                        <p:tgtEl>
                                          <p:spTgt spid="31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4"/>
                                        </p:tgtEl>
                                        <p:attrNameLst>
                                          <p:attrName>style.visibility</p:attrName>
                                        </p:attrNameLst>
                                      </p:cBhvr>
                                      <p:to>
                                        <p:strVal val="visible"/>
                                      </p:to>
                                    </p:set>
                                    <p:anim calcmode="lin" valueType="num">
                                      <p:cBhvr additive="base">
                                        <p:cTn id="12" dur="500"/>
                                        <p:tgtEl>
                                          <p:spTgt spid="314"/>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anim calcmode="lin" valueType="num">
                                      <p:cBhvr additive="base">
                                        <p:cTn id="17" dur="500"/>
                                        <p:tgtEl>
                                          <p:spTgt spid="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body" idx="1"/>
          </p:nvPr>
        </p:nvSpPr>
        <p:spPr>
          <a:xfrm>
            <a:off x="822960" y="1845734"/>
            <a:ext cx="7543800" cy="4369086"/>
          </a:xfrm>
          <a:prstGeom prst="rect">
            <a:avLst/>
          </a:prstGeom>
          <a:noFill/>
          <a:ln>
            <a:noFill/>
          </a:ln>
        </p:spPr>
        <p:txBody>
          <a:bodyPr spcFirstLastPara="1" wrap="square" lIns="91425" tIns="45700" rIns="91425" bIns="45700" anchor="t" anchorCtr="0">
            <a:normAutofit/>
          </a:bodyPr>
          <a:lstStyle/>
          <a:p>
            <a:pPr marL="401638" lvl="0" indent="-296863" algn="l" rtl="0">
              <a:lnSpc>
                <a:spcPct val="67000"/>
              </a:lnSpc>
              <a:spcBef>
                <a:spcPts val="0"/>
              </a:spcBef>
              <a:spcAft>
                <a:spcPts val="0"/>
              </a:spcAft>
              <a:buClr>
                <a:schemeClr val="dk1"/>
              </a:buClr>
              <a:buSzPts val="1332"/>
              <a:buFont typeface="Noto Sans Symbols"/>
              <a:buChar char="●"/>
            </a:pPr>
            <a:r>
              <a:rPr lang="en-US" sz="2960"/>
              <a:t>int(), float(), str(), and bool() convert to integer, floating point, string, and boolean (True or False) types, respectively</a:t>
            </a:r>
            <a:endParaRPr/>
          </a:p>
          <a:p>
            <a:pPr marL="401638" lvl="0" indent="-212281" algn="l" rtl="0">
              <a:lnSpc>
                <a:spcPct val="67000"/>
              </a:lnSpc>
              <a:spcBef>
                <a:spcPts val="592"/>
              </a:spcBef>
              <a:spcAft>
                <a:spcPts val="0"/>
              </a:spcAft>
              <a:buClr>
                <a:schemeClr val="dk1"/>
              </a:buClr>
              <a:buSzPts val="1332"/>
              <a:buFont typeface="Noto Sans Symbols"/>
              <a:buNone/>
            </a:pPr>
            <a:endParaRPr sz="2960"/>
          </a:p>
          <a:p>
            <a:pPr marL="401638" lvl="0" indent="-296863" algn="l" rtl="0">
              <a:lnSpc>
                <a:spcPct val="67000"/>
              </a:lnSpc>
              <a:spcBef>
                <a:spcPts val="647"/>
              </a:spcBef>
              <a:spcAft>
                <a:spcPts val="0"/>
              </a:spcAft>
              <a:buClr>
                <a:schemeClr val="dk1"/>
              </a:buClr>
              <a:buSzPts val="1457"/>
              <a:buFont typeface="Noto Sans Symbols"/>
              <a:buChar char="●"/>
            </a:pPr>
            <a:r>
              <a:rPr lang="en-US" sz="3237"/>
              <a:t>Example typeconv.py:</a:t>
            </a:r>
            <a:br>
              <a:rPr lang="en-US" sz="3237"/>
            </a:br>
            <a:r>
              <a:rPr lang="en-US" sz="3237"/>
              <a:t>print 1.0/2.0</a:t>
            </a:r>
            <a:br>
              <a:rPr lang="en-US" sz="3237"/>
            </a:br>
            <a:r>
              <a:rPr lang="en-US" sz="3237"/>
              <a:t>print 1/2</a:t>
            </a:r>
            <a:br>
              <a:rPr lang="en-US" sz="3237"/>
            </a:br>
            <a:r>
              <a:rPr lang="en-US" sz="3237"/>
              <a:t>print float(1)/float(2)</a:t>
            </a:r>
            <a:br>
              <a:rPr lang="en-US" sz="3237"/>
            </a:br>
            <a:r>
              <a:rPr lang="en-US" sz="3237"/>
              <a:t>print int(3.1415926)</a:t>
            </a:r>
            <a:br>
              <a:rPr lang="en-US" sz="3237"/>
            </a:br>
            <a:r>
              <a:rPr lang="en-US" sz="3237"/>
              <a:t>print str(3.1415926)</a:t>
            </a:r>
            <a:br>
              <a:rPr lang="en-US" sz="3237"/>
            </a:br>
            <a:r>
              <a:rPr lang="en-US" sz="3237"/>
              <a:t>print bool(1)</a:t>
            </a:r>
            <a:br>
              <a:rPr lang="en-US" sz="3237"/>
            </a:br>
            <a:r>
              <a:rPr lang="en-US" sz="3237"/>
              <a:t>print bool(0)</a:t>
            </a:r>
            <a:r>
              <a:rPr lang="en-US" sz="3237">
                <a:latin typeface="Arial"/>
                <a:ea typeface="Arial"/>
                <a:cs typeface="Arial"/>
                <a:sym typeface="Arial"/>
              </a:rPr>
              <a:t>‏</a:t>
            </a:r>
            <a:endParaRPr sz="3237"/>
          </a:p>
        </p:txBody>
      </p:sp>
      <p:sp>
        <p:nvSpPr>
          <p:cNvPr id="321" name="Google Shape;321;p26"/>
          <p:cNvSpPr txBox="1"/>
          <p:nvPr/>
        </p:nvSpPr>
        <p:spPr>
          <a:xfrm>
            <a:off x="1219200" y="628650"/>
            <a:ext cx="7147560" cy="626394"/>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002060"/>
              </a:buClr>
              <a:buSzPts val="3800"/>
              <a:buFont typeface="Calibri"/>
              <a:buNone/>
            </a:pPr>
            <a:r>
              <a:rPr lang="en-US" sz="3800" b="1" i="0" u="none" strike="noStrike" cap="none">
                <a:solidFill>
                  <a:srgbClr val="002060"/>
                </a:solidFill>
                <a:latin typeface="Calibri"/>
                <a:ea typeface="Calibri"/>
                <a:cs typeface="Calibri"/>
                <a:sym typeface="Calibri"/>
              </a:rPr>
              <a:t>Variable types</a:t>
            </a:r>
            <a:endParaRPr sz="3800" b="1" i="0" u="none" strike="noStrike" cap="none">
              <a:solidFill>
                <a:srgbClr val="002060"/>
              </a:solidFill>
              <a:latin typeface="Calibri"/>
              <a:ea typeface="Calibri"/>
              <a:cs typeface="Calibri"/>
              <a:sym typeface="Calibri"/>
            </a:endParaRPr>
          </a:p>
        </p:txBody>
      </p:sp>
      <p:pic>
        <p:nvPicPr>
          <p:cNvPr id="322" name="Google Shape;322;p26"/>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323" name="Google Shape;323;p26"/>
          <p:cNvSpPr txBox="1"/>
          <p:nvPr/>
        </p:nvSpPr>
        <p:spPr>
          <a:xfrm>
            <a:off x="5729581" y="2669596"/>
            <a:ext cx="2290763" cy="3599481"/>
          </a:xfrm>
          <a:prstGeom prst="rect">
            <a:avLst/>
          </a:prstGeom>
          <a:solidFill>
            <a:srgbClr val="FFC000">
              <a:alpha val="33725"/>
            </a:srgbClr>
          </a:solidFill>
          <a:ln>
            <a:noFill/>
          </a:ln>
        </p:spPr>
        <p:txBody>
          <a:bodyPr spcFirstLastPara="1" wrap="square" lIns="91425" tIns="45700" rIns="91425" bIns="45700" anchor="t" anchorCtr="0">
            <a:noAutofit/>
          </a:bodyPr>
          <a:lstStyle/>
          <a:p>
            <a:pPr marL="401638" marR="0" lvl="0" indent="-296863" algn="l" rtl="0">
              <a:lnSpc>
                <a:spcPct val="87000"/>
              </a:lnSpc>
              <a:spcBef>
                <a:spcPts val="0"/>
              </a:spcBef>
              <a:spcAft>
                <a:spcPts val="0"/>
              </a:spcAft>
              <a:buClr>
                <a:schemeClr val="accent1"/>
              </a:buClr>
              <a:buSzPts val="1440"/>
              <a:buFont typeface="Noto Sans Symbols"/>
              <a:buChar char="●"/>
            </a:pPr>
            <a:r>
              <a:rPr lang="en-US" sz="3200" b="0" i="0" u="none" strike="noStrike" cap="none">
                <a:solidFill>
                  <a:srgbClr val="3F3F3F"/>
                </a:solidFill>
                <a:latin typeface="Calibri"/>
                <a:ea typeface="Calibri"/>
                <a:cs typeface="Calibri"/>
                <a:sym typeface="Calibri"/>
              </a:rPr>
              <a:t>Output:</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0.5</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0</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0.5</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3</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3.1415926</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True</a:t>
            </a:r>
            <a:br>
              <a:rPr lang="en-US" sz="3200" b="0" i="0" u="none" strike="noStrike" cap="none">
                <a:solidFill>
                  <a:srgbClr val="3F3F3F"/>
                </a:solidFill>
                <a:latin typeface="Calibri"/>
                <a:ea typeface="Calibri"/>
                <a:cs typeface="Calibri"/>
                <a:sym typeface="Calibri"/>
              </a:rPr>
            </a:br>
            <a:r>
              <a:rPr lang="en-US" sz="3200" b="0" i="0" u="none" strike="noStrike" cap="none">
                <a:solidFill>
                  <a:srgbClr val="3F3F3F"/>
                </a:solidFill>
                <a:latin typeface="Calibri"/>
                <a:ea typeface="Calibri"/>
                <a:cs typeface="Calibri"/>
                <a:sym typeface="Calibri"/>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fade">
                                      <p:cBhvr>
                                        <p:cTn id="7" dur="1000"/>
                                        <p:tgtEl>
                                          <p:spTgt spid="3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xEl>
                                              <p:pRg st="1" end="1"/>
                                            </p:txEl>
                                          </p:spTgt>
                                        </p:tgtEl>
                                        <p:attrNameLst>
                                          <p:attrName>style.visibility</p:attrName>
                                        </p:attrNameLst>
                                      </p:cBhvr>
                                      <p:to>
                                        <p:strVal val="visible"/>
                                      </p:to>
                                    </p:set>
                                    <p:animEffect transition="in" filter="fade">
                                      <p:cBhvr>
                                        <p:cTn id="12" dur="1000"/>
                                        <p:tgtEl>
                                          <p:spTgt spid="3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0">
                                            <p:txEl>
                                              <p:pRg st="2" end="2"/>
                                            </p:txEl>
                                          </p:spTgt>
                                        </p:tgtEl>
                                        <p:attrNameLst>
                                          <p:attrName>style.visibility</p:attrName>
                                        </p:attrNameLst>
                                      </p:cBhvr>
                                      <p:to>
                                        <p:strVal val="visible"/>
                                      </p:to>
                                    </p:set>
                                    <p:animEffect transition="in" filter="fade">
                                      <p:cBhvr>
                                        <p:cTn id="17" dur="1000"/>
                                        <p:tgtEl>
                                          <p:spTgt spid="3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print (display on console) </a:t>
            </a:r>
            <a:endParaRPr sz="3800" b="1">
              <a:solidFill>
                <a:srgbClr val="002060"/>
              </a:solidFill>
            </a:endParaRPr>
          </a:p>
        </p:txBody>
      </p:sp>
      <p:pic>
        <p:nvPicPr>
          <p:cNvPr id="331" name="Google Shape;331;p27"/>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332" name="Google Shape;332;p27"/>
          <p:cNvSpPr txBox="1"/>
          <p:nvPr/>
        </p:nvSpPr>
        <p:spPr>
          <a:xfrm>
            <a:off x="712338" y="1314815"/>
            <a:ext cx="9147175" cy="2870659"/>
          </a:xfrm>
          <a:prstGeom prst="rect">
            <a:avLst/>
          </a:prstGeom>
          <a:noFill/>
          <a:ln>
            <a:noFill/>
          </a:ln>
        </p:spPr>
        <p:txBody>
          <a:bodyPr spcFirstLastPara="1" wrap="square" lIns="90000" tIns="46800" rIns="90000" bIns="46800" anchor="t" anchorCtr="0">
            <a:spAutoFit/>
          </a:bodyPr>
          <a:lstStyle/>
          <a:p>
            <a:pPr marL="339725" marR="0" lvl="0" indent="-339725" algn="l" rtl="0">
              <a:lnSpc>
                <a:spcPct val="90000"/>
              </a:lnSpc>
              <a:spcBef>
                <a:spcPts val="0"/>
              </a:spcBef>
              <a:spcAft>
                <a:spcPts val="0"/>
              </a:spcAft>
              <a:buClr>
                <a:schemeClr val="accent1"/>
              </a:buClr>
              <a:buSzPts val="2000"/>
              <a:buFont typeface="Calibri"/>
              <a:buChar char=" "/>
            </a:pPr>
            <a:r>
              <a:rPr lang="en-US" sz="2000" b="1" i="0" u="none" strike="noStrike" cap="none">
                <a:solidFill>
                  <a:srgbClr val="0000FF"/>
                </a:solidFill>
                <a:latin typeface="Courier New"/>
                <a:ea typeface="Courier New"/>
                <a:cs typeface="Courier New"/>
                <a:sym typeface="Courier New"/>
              </a:rPr>
              <a:t>print</a:t>
            </a:r>
            <a:r>
              <a:rPr lang="en-US" sz="2000" b="0" i="0" u="none" strike="noStrike" cap="none">
                <a:solidFill>
                  <a:srgbClr val="3F3F3F"/>
                </a:solidFill>
                <a:latin typeface="Calibri"/>
                <a:ea typeface="Calibri"/>
                <a:cs typeface="Calibri"/>
                <a:sym typeface="Calibri"/>
              </a:rPr>
              <a:t> : </a:t>
            </a:r>
            <a:r>
              <a:rPr lang="en-US" sz="2000" b="1" i="0" u="none" strike="noStrike" cap="none">
                <a:solidFill>
                  <a:srgbClr val="3F3F3F"/>
                </a:solidFill>
                <a:latin typeface="Calibri"/>
                <a:ea typeface="Calibri"/>
                <a:cs typeface="Calibri"/>
                <a:sym typeface="Calibri"/>
              </a:rPr>
              <a:t>Produces text output on the console.</a:t>
            </a:r>
            <a:endParaRPr/>
          </a:p>
          <a:p>
            <a:pPr marL="339725" marR="0" lvl="0" indent="-339725"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Syntax:</a:t>
            </a:r>
            <a:endParaRPr/>
          </a:p>
          <a:p>
            <a:pPr marL="739775" marR="0" lvl="1" indent="-282575" algn="l" rtl="0">
              <a:lnSpc>
                <a:spcPct val="90000"/>
              </a:lnSpc>
              <a:spcBef>
                <a:spcPts val="400"/>
              </a:spcBef>
              <a:spcAft>
                <a:spcPts val="0"/>
              </a:spcAft>
              <a:buClr>
                <a:schemeClr val="accent1"/>
              </a:buClr>
              <a:buSzPts val="1800"/>
              <a:buFont typeface="Noto Sans Symbols"/>
              <a:buNone/>
            </a:pPr>
            <a:r>
              <a:rPr lang="en-US" sz="1800" b="0" i="0" u="none" strike="noStrike" cap="none">
                <a:solidFill>
                  <a:srgbClr val="3F3F3F"/>
                </a:solidFill>
                <a:latin typeface="Calibri"/>
                <a:ea typeface="Calibri"/>
                <a:cs typeface="Calibri"/>
                <a:sym typeface="Calibri"/>
              </a:rPr>
              <a:t>	</a:t>
            </a:r>
            <a:r>
              <a:rPr lang="en-US" sz="1800" b="1" i="0" u="none" strike="noStrike" cap="none">
                <a:solidFill>
                  <a:srgbClr val="0000FF"/>
                </a:solidFill>
                <a:latin typeface="Courier New"/>
                <a:ea typeface="Courier New"/>
                <a:cs typeface="Courier New"/>
                <a:sym typeface="Courier New"/>
              </a:rPr>
              <a:t>print</a:t>
            </a:r>
            <a:r>
              <a:rPr lang="en-US" sz="1800" b="0" i="0" u="none" strike="noStrike" cap="none">
                <a:solidFill>
                  <a:srgbClr val="3F3F3F"/>
                </a:solidFill>
                <a:latin typeface="Courier New"/>
                <a:ea typeface="Courier New"/>
                <a:cs typeface="Courier New"/>
                <a:sym typeface="Courier New"/>
              </a:rPr>
              <a:t> "</a:t>
            </a:r>
            <a:r>
              <a:rPr lang="en-US" sz="1800" b="1" i="1" u="none" strike="noStrike" cap="none">
                <a:solidFill>
                  <a:srgbClr val="3F3F3F"/>
                </a:solidFill>
                <a:latin typeface="Calibri"/>
                <a:ea typeface="Calibri"/>
                <a:cs typeface="Calibri"/>
                <a:sym typeface="Calibri"/>
              </a:rPr>
              <a:t>Message</a:t>
            </a:r>
            <a:r>
              <a:rPr lang="en-US" sz="1800" b="0" i="0" u="none" strike="noStrike" cap="none">
                <a:solidFill>
                  <a:srgbClr val="3F3F3F"/>
                </a:solidFill>
                <a:latin typeface="Courier New"/>
                <a:ea typeface="Courier New"/>
                <a:cs typeface="Courier New"/>
                <a:sym typeface="Courier New"/>
              </a:rPr>
              <a:t>"</a:t>
            </a:r>
            <a:endParaRPr/>
          </a:p>
          <a:p>
            <a:pPr marL="739775" marR="0" lvl="1" indent="-282575" algn="l" rtl="0">
              <a:lnSpc>
                <a:spcPct val="90000"/>
              </a:lnSpc>
              <a:spcBef>
                <a:spcPts val="600"/>
              </a:spcBef>
              <a:spcAft>
                <a:spcPts val="0"/>
              </a:spcAft>
              <a:buClr>
                <a:schemeClr val="accent1"/>
              </a:buClr>
              <a:buSzPts val="1800"/>
              <a:buFont typeface="Noto Sans Symbols"/>
              <a:buNone/>
            </a:pPr>
            <a:r>
              <a:rPr lang="en-US" sz="1800" b="0" i="0" u="none" strike="noStrike" cap="none">
                <a:solidFill>
                  <a:srgbClr val="3F3F3F"/>
                </a:solidFill>
                <a:latin typeface="Calibri"/>
                <a:ea typeface="Calibri"/>
                <a:cs typeface="Calibri"/>
                <a:sym typeface="Calibri"/>
              </a:rPr>
              <a:t>	</a:t>
            </a:r>
            <a:r>
              <a:rPr lang="en-US" sz="1800" b="1" i="0" u="none" strike="noStrike" cap="none">
                <a:solidFill>
                  <a:srgbClr val="0000FF"/>
                </a:solidFill>
                <a:latin typeface="Courier New"/>
                <a:ea typeface="Courier New"/>
                <a:cs typeface="Courier New"/>
                <a:sym typeface="Courier New"/>
              </a:rPr>
              <a:t>print</a:t>
            </a:r>
            <a:r>
              <a:rPr lang="en-US" sz="1800" b="0" i="0" u="none" strike="noStrike" cap="none">
                <a:solidFill>
                  <a:srgbClr val="3F3F3F"/>
                </a:solidFill>
                <a:latin typeface="Courier New"/>
                <a:ea typeface="Courier New"/>
                <a:cs typeface="Courier New"/>
                <a:sym typeface="Courier New"/>
              </a:rPr>
              <a:t> </a:t>
            </a:r>
            <a:r>
              <a:rPr lang="en-US" sz="1800" b="1" i="1" u="none" strike="noStrike" cap="none">
                <a:solidFill>
                  <a:srgbClr val="3F3F3F"/>
                </a:solidFill>
                <a:latin typeface="Calibri"/>
                <a:ea typeface="Calibri"/>
                <a:cs typeface="Calibri"/>
                <a:sym typeface="Calibri"/>
              </a:rPr>
              <a:t>Expression</a:t>
            </a:r>
            <a:endParaRPr sz="1800" b="0" i="0" u="none" strike="noStrike" cap="none">
              <a:solidFill>
                <a:srgbClr val="3F3F3F"/>
              </a:solidFill>
              <a:latin typeface="Courier New"/>
              <a:ea typeface="Courier New"/>
              <a:cs typeface="Courier New"/>
              <a:sym typeface="Courier New"/>
            </a:endParaRPr>
          </a:p>
          <a:p>
            <a:pPr marL="739775" marR="0" lvl="1" indent="-282575" algn="l" rtl="0">
              <a:lnSpc>
                <a:spcPct val="9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Prints the given text message or expression value on the console, and moves the cursor down to the next line.</a:t>
            </a:r>
            <a:endParaRPr/>
          </a:p>
          <a:p>
            <a:pPr marL="739775" marR="0" lvl="1" indent="-282575" algn="l" rtl="0">
              <a:lnSpc>
                <a:spcPct val="90000"/>
              </a:lnSpc>
              <a:spcBef>
                <a:spcPts val="600"/>
              </a:spcBef>
              <a:spcAft>
                <a:spcPts val="0"/>
              </a:spcAft>
              <a:buClr>
                <a:schemeClr val="accent1"/>
              </a:buClr>
              <a:buSzPts val="800"/>
              <a:buFont typeface="Noto Sans Symbols"/>
              <a:buNone/>
            </a:pPr>
            <a:endParaRPr sz="800" b="0" i="0" u="none" strike="noStrike" cap="none">
              <a:solidFill>
                <a:srgbClr val="3F3F3F"/>
              </a:solidFill>
              <a:latin typeface="Calibri"/>
              <a:ea typeface="Calibri"/>
              <a:cs typeface="Calibri"/>
              <a:sym typeface="Calibri"/>
            </a:endParaRPr>
          </a:p>
          <a:p>
            <a:pPr marL="739775" marR="0" lvl="1" indent="-282575" algn="l" rtl="0">
              <a:lnSpc>
                <a:spcPct val="90000"/>
              </a:lnSpc>
              <a:spcBef>
                <a:spcPts val="600"/>
              </a:spcBef>
              <a:spcAft>
                <a:spcPts val="0"/>
              </a:spcAft>
              <a:buClr>
                <a:schemeClr val="accent1"/>
              </a:buClr>
              <a:buSzPts val="1800"/>
              <a:buFont typeface="Noto Sans Symbols"/>
              <a:buNone/>
            </a:pPr>
            <a:r>
              <a:rPr lang="en-US" sz="1800" b="0" i="0" u="none" strike="noStrike" cap="none">
                <a:solidFill>
                  <a:srgbClr val="3F3F3F"/>
                </a:solidFill>
                <a:latin typeface="Calibri"/>
                <a:ea typeface="Calibri"/>
                <a:cs typeface="Calibri"/>
                <a:sym typeface="Calibri"/>
              </a:rPr>
              <a:t>	</a:t>
            </a:r>
            <a:r>
              <a:rPr lang="en-US" sz="1800" b="1" i="0" u="none" strike="noStrike" cap="none">
                <a:solidFill>
                  <a:srgbClr val="0000FF"/>
                </a:solidFill>
                <a:latin typeface="Courier New"/>
                <a:ea typeface="Courier New"/>
                <a:cs typeface="Courier New"/>
                <a:sym typeface="Courier New"/>
              </a:rPr>
              <a:t>print</a:t>
            </a:r>
            <a:r>
              <a:rPr lang="en-US" sz="1800" b="0" i="0" u="none" strike="noStrike" cap="none">
                <a:solidFill>
                  <a:srgbClr val="3F3F3F"/>
                </a:solidFill>
                <a:latin typeface="Courier New"/>
                <a:ea typeface="Courier New"/>
                <a:cs typeface="Courier New"/>
                <a:sym typeface="Courier New"/>
              </a:rPr>
              <a:t> </a:t>
            </a:r>
            <a:r>
              <a:rPr lang="en-US" sz="1800" b="1" i="1" u="none" strike="noStrike" cap="none">
                <a:solidFill>
                  <a:srgbClr val="3F3F3F"/>
                </a:solidFill>
                <a:latin typeface="Calibri"/>
                <a:ea typeface="Calibri"/>
                <a:cs typeface="Calibri"/>
                <a:sym typeface="Calibri"/>
              </a:rPr>
              <a:t>Item1</a:t>
            </a:r>
            <a:r>
              <a:rPr lang="en-US" sz="1800" b="1" i="0" u="none" strike="noStrike" cap="none">
                <a:solidFill>
                  <a:srgbClr val="800000"/>
                </a:solidFill>
                <a:latin typeface="Courier New"/>
                <a:ea typeface="Courier New"/>
                <a:cs typeface="Courier New"/>
                <a:sym typeface="Courier New"/>
              </a:rPr>
              <a:t>, </a:t>
            </a:r>
            <a:r>
              <a:rPr lang="en-US" sz="1800" b="1" i="1" u="none" strike="noStrike" cap="none">
                <a:solidFill>
                  <a:srgbClr val="3F3F3F"/>
                </a:solidFill>
                <a:latin typeface="Calibri"/>
                <a:ea typeface="Calibri"/>
                <a:cs typeface="Calibri"/>
                <a:sym typeface="Calibri"/>
              </a:rPr>
              <a:t>Item2</a:t>
            </a:r>
            <a:r>
              <a:rPr lang="en-US" sz="1800" b="1" i="0" u="none" strike="noStrike" cap="none">
                <a:solidFill>
                  <a:srgbClr val="800000"/>
                </a:solidFill>
                <a:latin typeface="Courier New"/>
                <a:ea typeface="Courier New"/>
                <a:cs typeface="Courier New"/>
                <a:sym typeface="Courier New"/>
              </a:rPr>
              <a:t>, </a:t>
            </a:r>
            <a:r>
              <a:rPr lang="en-US" sz="1800" b="0" i="0" u="none" strike="noStrike" cap="none">
                <a:solidFill>
                  <a:srgbClr val="3F3F3F"/>
                </a:solidFill>
                <a:latin typeface="Calibri"/>
                <a:ea typeface="Calibri"/>
                <a:cs typeface="Calibri"/>
                <a:sym typeface="Calibri"/>
              </a:rPr>
              <a:t>...</a:t>
            </a:r>
            <a:r>
              <a:rPr lang="en-US" sz="1800" b="1" i="0" u="none" strike="noStrike" cap="none">
                <a:solidFill>
                  <a:srgbClr val="800000"/>
                </a:solidFill>
                <a:latin typeface="Courier New"/>
                <a:ea typeface="Courier New"/>
                <a:cs typeface="Courier New"/>
                <a:sym typeface="Courier New"/>
              </a:rPr>
              <a:t>, </a:t>
            </a:r>
            <a:r>
              <a:rPr lang="en-US" sz="1800" b="1" i="1" u="none" strike="noStrike" cap="none">
                <a:solidFill>
                  <a:srgbClr val="3F3F3F"/>
                </a:solidFill>
                <a:latin typeface="Calibri"/>
                <a:ea typeface="Calibri"/>
                <a:cs typeface="Calibri"/>
                <a:sym typeface="Calibri"/>
              </a:rPr>
              <a:t>ItemN</a:t>
            </a:r>
            <a:endParaRPr sz="1800" b="1" i="0" u="none" strike="noStrike" cap="none">
              <a:solidFill>
                <a:srgbClr val="800000"/>
              </a:solidFill>
              <a:latin typeface="Courier New"/>
              <a:ea typeface="Courier New"/>
              <a:cs typeface="Courier New"/>
              <a:sym typeface="Courier New"/>
            </a:endParaRPr>
          </a:p>
          <a:p>
            <a:pPr marL="739775" marR="0" lvl="1" indent="-282575" algn="l" rtl="0">
              <a:lnSpc>
                <a:spcPct val="9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Prints several messages and/or expressions on the same line.</a:t>
            </a:r>
            <a:endParaRPr/>
          </a:p>
        </p:txBody>
      </p:sp>
      <p:sp>
        <p:nvSpPr>
          <p:cNvPr id="333" name="Google Shape;333;p27"/>
          <p:cNvSpPr txBox="1"/>
          <p:nvPr/>
        </p:nvSpPr>
        <p:spPr>
          <a:xfrm>
            <a:off x="581709" y="3883845"/>
            <a:ext cx="6167434" cy="1515416"/>
          </a:xfrm>
          <a:prstGeom prst="rect">
            <a:avLst/>
          </a:prstGeom>
          <a:solidFill>
            <a:srgbClr val="99CCFF">
              <a:alpha val="22352"/>
            </a:srgbClr>
          </a:solidFill>
          <a:ln>
            <a:noFill/>
          </a:ln>
        </p:spPr>
        <p:txBody>
          <a:bodyPr spcFirstLastPara="1" wrap="square" lIns="90000" tIns="46800" rIns="90000" bIns="46800" anchor="t" anchorCtr="0">
            <a:spAutoFit/>
          </a:bodyPr>
          <a:lstStyle/>
          <a:p>
            <a:pPr marL="339725" marR="0" lvl="0" indent="-339725" algn="l" rtl="0">
              <a:lnSpc>
                <a:spcPct val="90000"/>
              </a:lnSpc>
              <a:spcBef>
                <a:spcPts val="0"/>
              </a:spcBef>
              <a:spcAft>
                <a:spcPts val="0"/>
              </a:spcAft>
              <a:buClr>
                <a:schemeClr val="accent1"/>
              </a:buClr>
              <a:buSzPts val="2000"/>
              <a:buFont typeface="Calibri"/>
              <a:buChar char=" "/>
            </a:pPr>
            <a:r>
              <a:rPr lang="en-US" sz="2000" b="1" i="0" u="none" strike="noStrike" cap="none">
                <a:solidFill>
                  <a:srgbClr val="3F3F3F"/>
                </a:solidFill>
                <a:latin typeface="Calibri"/>
                <a:ea typeface="Calibri"/>
                <a:cs typeface="Calibri"/>
                <a:sym typeface="Calibri"/>
              </a:rPr>
              <a:t>Examples:</a:t>
            </a:r>
            <a:endParaRPr/>
          </a:p>
          <a:p>
            <a:pPr marL="739775" marR="0" lvl="1" indent="-282575" algn="l" rtl="0">
              <a:lnSpc>
                <a:spcPct val="70000"/>
              </a:lnSpc>
              <a:spcBef>
                <a:spcPts val="4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a:t>
            </a:r>
            <a:r>
              <a:rPr lang="en-US" sz="1800" b="1" i="0" u="none" strike="noStrike" cap="none">
                <a:solidFill>
                  <a:srgbClr val="0000FF"/>
                </a:solidFill>
                <a:latin typeface="Courier New"/>
                <a:ea typeface="Courier New"/>
                <a:cs typeface="Courier New"/>
                <a:sym typeface="Courier New"/>
              </a:rPr>
              <a:t>print</a:t>
            </a:r>
            <a:r>
              <a:rPr lang="en-US" sz="1800" b="1" i="0" u="none" strike="noStrike" cap="none">
                <a:solidFill>
                  <a:srgbClr val="3F3F3F"/>
                </a:solidFill>
                <a:latin typeface="Courier New"/>
                <a:ea typeface="Courier New"/>
                <a:cs typeface="Courier New"/>
                <a:sym typeface="Courier New"/>
              </a:rPr>
              <a:t> "Hello, world!"</a:t>
            </a:r>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age = 45</a:t>
            </a:r>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a:t>
            </a:r>
            <a:r>
              <a:rPr lang="en-US" sz="1800" b="1" i="0" u="none" strike="noStrike" cap="none">
                <a:solidFill>
                  <a:srgbClr val="0000FF"/>
                </a:solidFill>
                <a:latin typeface="Courier New"/>
                <a:ea typeface="Courier New"/>
                <a:cs typeface="Courier New"/>
                <a:sym typeface="Courier New"/>
              </a:rPr>
              <a:t>print</a:t>
            </a:r>
            <a:r>
              <a:rPr lang="en-US" sz="1800" b="1" i="0" u="none" strike="noStrike" cap="none">
                <a:solidFill>
                  <a:srgbClr val="3F3F3F"/>
                </a:solidFill>
                <a:latin typeface="Courier New"/>
                <a:ea typeface="Courier New"/>
                <a:cs typeface="Courier New"/>
                <a:sym typeface="Courier New"/>
              </a:rPr>
              <a:t> "You have", 65 - age, "years until retirement“</a:t>
            </a:r>
            <a:endParaRPr/>
          </a:p>
          <a:p>
            <a:pPr marL="739775" marR="0" lvl="1" indent="-282575" algn="l" rtl="0">
              <a:lnSpc>
                <a:spcPct val="70000"/>
              </a:lnSpc>
              <a:spcBef>
                <a:spcPts val="600"/>
              </a:spcBef>
              <a:spcAft>
                <a:spcPts val="0"/>
              </a:spcAft>
              <a:buClr>
                <a:schemeClr val="accent1"/>
              </a:buClr>
              <a:buSzPts val="800"/>
              <a:buFont typeface="Noto Sans Symbols"/>
              <a:buNone/>
            </a:pPr>
            <a:endParaRPr sz="800" b="1" i="0" u="none" strike="noStrike" cap="none">
              <a:solidFill>
                <a:srgbClr val="3F3F3F"/>
              </a:solidFill>
              <a:latin typeface="Courier New"/>
              <a:ea typeface="Courier New"/>
              <a:cs typeface="Courier New"/>
              <a:sym typeface="Courier New"/>
            </a:endParaRPr>
          </a:p>
        </p:txBody>
      </p:sp>
      <p:sp>
        <p:nvSpPr>
          <p:cNvPr id="334" name="Google Shape;334;p27"/>
          <p:cNvSpPr txBox="1"/>
          <p:nvPr/>
        </p:nvSpPr>
        <p:spPr>
          <a:xfrm>
            <a:off x="549052" y="5181600"/>
            <a:ext cx="6189206" cy="993222"/>
          </a:xfrm>
          <a:prstGeom prst="rect">
            <a:avLst/>
          </a:prstGeom>
          <a:solidFill>
            <a:srgbClr val="FFC000">
              <a:alpha val="22745"/>
            </a:srgbClr>
          </a:solidFill>
          <a:ln>
            <a:noFill/>
          </a:ln>
        </p:spPr>
        <p:txBody>
          <a:bodyPr spcFirstLastPara="1" wrap="square" lIns="90000" tIns="46800" rIns="90000" bIns="46800" anchor="t" anchorCtr="0">
            <a:spAutoFit/>
          </a:bodyPr>
          <a:lstStyle/>
          <a:p>
            <a:pPr marL="739775" marR="0" lvl="1" indent="-282575" algn="l" rtl="0">
              <a:lnSpc>
                <a:spcPct val="70000"/>
              </a:lnSpc>
              <a:spcBef>
                <a:spcPts val="0"/>
              </a:spcBef>
              <a:spcAft>
                <a:spcPts val="0"/>
              </a:spcAft>
              <a:buClr>
                <a:schemeClr val="accent1"/>
              </a:buClr>
              <a:buSzPts val="800"/>
              <a:buFont typeface="Noto Sans Symbols"/>
              <a:buNone/>
            </a:pPr>
            <a:endParaRPr sz="800" b="1" i="0" u="none" strike="noStrike" cap="none">
              <a:solidFill>
                <a:srgbClr val="3F3F3F"/>
              </a:solidFill>
              <a:latin typeface="Courier New"/>
              <a:ea typeface="Courier New"/>
              <a:cs typeface="Courier New"/>
              <a:sym typeface="Courier New"/>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alibri"/>
                <a:ea typeface="Calibri"/>
                <a:cs typeface="Calibri"/>
                <a:sym typeface="Calibri"/>
              </a:rPr>
              <a:t>Output:</a:t>
            </a:r>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Hello, world!</a:t>
            </a:r>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You have 20 years until retirement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20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fade">
                                      <p:cBhvr>
                                        <p:cTn id="12" dur="20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8"/>
          <p:cNvSpPr txBox="1">
            <a:spLocks noGrp="1"/>
          </p:cNvSpPr>
          <p:nvPr>
            <p:ph type="title"/>
          </p:nvPr>
        </p:nvSpPr>
        <p:spPr>
          <a:xfrm>
            <a:off x="1219200" y="628650"/>
            <a:ext cx="7147560" cy="626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input (read) </a:t>
            </a:r>
            <a:endParaRPr sz="3800" b="1">
              <a:solidFill>
                <a:srgbClr val="002060"/>
              </a:solidFill>
            </a:endParaRPr>
          </a:p>
        </p:txBody>
      </p:sp>
      <p:sp>
        <p:nvSpPr>
          <p:cNvPr id="342" name="Google Shape;342;p28"/>
          <p:cNvSpPr txBox="1">
            <a:spLocks noGrp="1"/>
          </p:cNvSpPr>
          <p:nvPr>
            <p:ph type="dt" idx="10"/>
          </p:nvPr>
        </p:nvSpPr>
        <p:spPr>
          <a:xfrm>
            <a:off x="571500" y="6459785"/>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11/4/2020</a:t>
            </a:r>
            <a:endParaRPr sz="1050" b="1">
              <a:solidFill>
                <a:schemeClr val="dk1"/>
              </a:solidFill>
              <a:latin typeface="Times New Roman"/>
              <a:ea typeface="Times New Roman"/>
              <a:cs typeface="Times New Roman"/>
              <a:sym typeface="Times New Roman"/>
            </a:endParaRPr>
          </a:p>
        </p:txBody>
      </p:sp>
      <p:sp>
        <p:nvSpPr>
          <p:cNvPr id="343" name="Google Shape;34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28</a:t>
            </a:fld>
            <a:endParaRPr sz="1200">
              <a:solidFill>
                <a:schemeClr val="dk1"/>
              </a:solidFill>
              <a:latin typeface="Times New Roman"/>
              <a:ea typeface="Times New Roman"/>
              <a:cs typeface="Times New Roman"/>
              <a:sym typeface="Times New Roman"/>
            </a:endParaRPr>
          </a:p>
        </p:txBody>
      </p:sp>
      <p:pic>
        <p:nvPicPr>
          <p:cNvPr id="344" name="Google Shape;344;p28"/>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345" name="Google Shape;345;p2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PRINCIPLES OF PROGRAMMING LANGUAGES LABORATORY</a:t>
            </a:r>
            <a:endParaRPr sz="1050" b="1">
              <a:solidFill>
                <a:srgbClr val="000000"/>
              </a:solidFill>
              <a:latin typeface="Times New Roman"/>
              <a:ea typeface="Times New Roman"/>
              <a:cs typeface="Times New Roman"/>
              <a:sym typeface="Times New Roman"/>
            </a:endParaRPr>
          </a:p>
        </p:txBody>
      </p:sp>
      <p:sp>
        <p:nvSpPr>
          <p:cNvPr id="346" name="Google Shape;346;p28"/>
          <p:cNvSpPr txBox="1"/>
          <p:nvPr/>
        </p:nvSpPr>
        <p:spPr>
          <a:xfrm>
            <a:off x="779010" y="1396776"/>
            <a:ext cx="7537676" cy="699808"/>
          </a:xfrm>
          <a:prstGeom prst="rect">
            <a:avLst/>
          </a:prstGeom>
          <a:noFill/>
          <a:ln>
            <a:noFill/>
          </a:ln>
        </p:spPr>
        <p:txBody>
          <a:bodyPr spcFirstLastPara="1" wrap="square" lIns="90000" tIns="46800" rIns="90000" bIns="46800" anchor="t" anchorCtr="0">
            <a:spAutoFit/>
          </a:bodyPr>
          <a:lstStyle/>
          <a:p>
            <a:pPr marL="339725" marR="0" lvl="0" indent="-339725" algn="l" rtl="0">
              <a:lnSpc>
                <a:spcPct val="90000"/>
              </a:lnSpc>
              <a:spcBef>
                <a:spcPts val="0"/>
              </a:spcBef>
              <a:spcAft>
                <a:spcPts val="0"/>
              </a:spcAft>
              <a:buClr>
                <a:schemeClr val="accent1"/>
              </a:buClr>
              <a:buSzPts val="2000"/>
              <a:buFont typeface="Calibri"/>
              <a:buChar char=" "/>
            </a:pPr>
            <a:r>
              <a:rPr lang="en-US" sz="2000" b="1">
                <a:solidFill>
                  <a:srgbClr val="0000FF"/>
                </a:solidFill>
                <a:latin typeface="Courier New"/>
                <a:ea typeface="Courier New"/>
                <a:cs typeface="Courier New"/>
                <a:sym typeface="Courier New"/>
              </a:rPr>
              <a:t>input</a:t>
            </a:r>
            <a:r>
              <a:rPr lang="en-US" sz="2000" b="1" i="0" u="none" strike="noStrike" cap="none">
                <a:solidFill>
                  <a:srgbClr val="3F3F3F"/>
                </a:solidFill>
                <a:latin typeface="Calibri"/>
                <a:ea typeface="Calibri"/>
                <a:cs typeface="Calibri"/>
                <a:sym typeface="Calibri"/>
              </a:rPr>
              <a:t> : Reads a number from user input.</a:t>
            </a:r>
            <a:endParaRPr/>
          </a:p>
          <a:p>
            <a:pPr marL="739775" marR="0" lvl="1" indent="-282575" algn="l" rtl="0">
              <a:lnSpc>
                <a:spcPct val="90000"/>
              </a:lnSpc>
              <a:spcBef>
                <a:spcPts val="400"/>
              </a:spcBef>
              <a:spcAft>
                <a:spcPts val="0"/>
              </a:spcAft>
              <a:buClr>
                <a:schemeClr val="accent1"/>
              </a:buClr>
              <a:buSzPts val="2000"/>
              <a:buFont typeface="Calibri"/>
              <a:buChar char="◦"/>
            </a:pPr>
            <a:r>
              <a:rPr lang="en-US" sz="2000" b="1" i="0" u="none" strike="noStrike" cap="none">
                <a:solidFill>
                  <a:srgbClr val="3F3F3F"/>
                </a:solidFill>
                <a:latin typeface="Calibri"/>
                <a:ea typeface="Calibri"/>
                <a:cs typeface="Calibri"/>
                <a:sym typeface="Calibri"/>
              </a:rPr>
              <a:t>You can assign (store) the result of </a:t>
            </a:r>
            <a:r>
              <a:rPr lang="en-US" sz="2000" b="1" i="0" u="none" strike="noStrike" cap="none">
                <a:solidFill>
                  <a:srgbClr val="0000FF"/>
                </a:solidFill>
                <a:latin typeface="Courier New"/>
                <a:ea typeface="Courier New"/>
                <a:cs typeface="Courier New"/>
                <a:sym typeface="Courier New"/>
              </a:rPr>
              <a:t>input</a:t>
            </a:r>
            <a:r>
              <a:rPr lang="en-US" sz="2000" b="1" i="0" u="none" strike="noStrike" cap="none">
                <a:solidFill>
                  <a:srgbClr val="3F3F3F"/>
                </a:solidFill>
                <a:latin typeface="Calibri"/>
                <a:ea typeface="Calibri"/>
                <a:cs typeface="Calibri"/>
                <a:sym typeface="Calibri"/>
              </a:rPr>
              <a:t> into a variable.</a:t>
            </a:r>
            <a:endParaRPr/>
          </a:p>
        </p:txBody>
      </p:sp>
      <p:sp>
        <p:nvSpPr>
          <p:cNvPr id="347" name="Google Shape;347;p28"/>
          <p:cNvSpPr txBox="1"/>
          <p:nvPr/>
        </p:nvSpPr>
        <p:spPr>
          <a:xfrm>
            <a:off x="811156" y="2214563"/>
            <a:ext cx="7537676" cy="1605697"/>
          </a:xfrm>
          <a:prstGeom prst="rect">
            <a:avLst/>
          </a:prstGeom>
          <a:solidFill>
            <a:srgbClr val="99CCFF">
              <a:alpha val="20000"/>
            </a:srgbClr>
          </a:solidFill>
          <a:ln>
            <a:noFill/>
          </a:ln>
        </p:spPr>
        <p:txBody>
          <a:bodyPr spcFirstLastPara="1" wrap="square" lIns="90000" tIns="46800" rIns="90000" bIns="46800" anchor="t" anchorCtr="0">
            <a:spAutoFit/>
          </a:bodyPr>
          <a:lstStyle/>
          <a:p>
            <a:pPr marL="739775" marR="0" lvl="1" indent="-282575" algn="l" rtl="0">
              <a:lnSpc>
                <a:spcPct val="90000"/>
              </a:lnSpc>
              <a:spcBef>
                <a:spcPts val="0"/>
              </a:spcBef>
              <a:spcAft>
                <a:spcPts val="0"/>
              </a:spcAft>
              <a:buClr>
                <a:schemeClr val="accent1"/>
              </a:buClr>
              <a:buSzPts val="1800"/>
              <a:buFont typeface="Calibri"/>
              <a:buChar char="◦"/>
            </a:pPr>
            <a:r>
              <a:rPr lang="en-US" sz="1800" b="1" i="0" u="none" strike="noStrike" cap="none">
                <a:solidFill>
                  <a:srgbClr val="3F3F3F"/>
                </a:solidFill>
                <a:latin typeface="Calibri"/>
                <a:ea typeface="Calibri"/>
                <a:cs typeface="Calibri"/>
                <a:sym typeface="Calibri"/>
              </a:rPr>
              <a:t>Example:</a:t>
            </a:r>
            <a:endParaRPr/>
          </a:p>
          <a:p>
            <a:pPr marL="739775" marR="0" lvl="1" indent="-282575" algn="l" rtl="0">
              <a:lnSpc>
                <a:spcPct val="6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age = </a:t>
            </a:r>
            <a:r>
              <a:rPr lang="en-US" sz="2000" b="1" i="0" u="none" strike="noStrike" cap="none">
                <a:solidFill>
                  <a:srgbClr val="0000FF"/>
                </a:solidFill>
                <a:latin typeface="Courier New"/>
                <a:ea typeface="Courier New"/>
                <a:cs typeface="Courier New"/>
                <a:sym typeface="Courier New"/>
              </a:rPr>
              <a:t>input</a:t>
            </a:r>
            <a:r>
              <a:rPr lang="en-US" sz="1800" b="1" i="0" u="none" strike="noStrike" cap="none">
                <a:solidFill>
                  <a:srgbClr val="3F3F3F"/>
                </a:solidFill>
                <a:latin typeface="Courier New"/>
                <a:ea typeface="Courier New"/>
                <a:cs typeface="Courier New"/>
                <a:sym typeface="Courier New"/>
              </a:rPr>
              <a:t>("How old are you? ")</a:t>
            </a:r>
            <a:endParaRPr/>
          </a:p>
          <a:p>
            <a:pPr marL="739775" marR="0" lvl="1" indent="-282575" algn="l" rtl="0">
              <a:lnSpc>
                <a:spcPct val="60000"/>
              </a:lnSpc>
              <a:spcBef>
                <a:spcPts val="600"/>
              </a:spcBef>
              <a:spcAft>
                <a:spcPts val="0"/>
              </a:spcAft>
              <a:buNone/>
            </a:pPr>
            <a:r>
              <a:rPr lang="en-US" sz="1800" b="1" i="0" u="none" strike="noStrike" cap="none">
                <a:solidFill>
                  <a:srgbClr val="3F3F3F"/>
                </a:solidFill>
                <a:latin typeface="Courier New"/>
                <a:ea typeface="Courier New"/>
                <a:cs typeface="Courier New"/>
                <a:sym typeface="Courier New"/>
              </a:rPr>
              <a:t>  i = </a:t>
            </a:r>
            <a:r>
              <a:rPr lang="en-US" sz="2000" b="1" i="0" u="none" strike="noStrike" cap="none">
                <a:solidFill>
                  <a:srgbClr val="0000FF"/>
                </a:solidFill>
                <a:latin typeface="Courier New"/>
                <a:ea typeface="Courier New"/>
                <a:cs typeface="Courier New"/>
                <a:sym typeface="Courier New"/>
              </a:rPr>
              <a:t>raw_input</a:t>
            </a:r>
            <a:r>
              <a:rPr lang="en-US" sz="1800" b="1" i="0" u="none" strike="noStrike" cap="none">
                <a:solidFill>
                  <a:srgbClr val="3F3F3F"/>
                </a:solidFill>
                <a:latin typeface="Courier New"/>
                <a:ea typeface="Courier New"/>
                <a:cs typeface="Courier New"/>
                <a:sym typeface="Courier New"/>
              </a:rPr>
              <a:t>("Enter a math expression: ")</a:t>
            </a:r>
            <a:br>
              <a:rPr lang="en-US" sz="1800" b="1" i="0" u="none" strike="noStrike" cap="none">
                <a:solidFill>
                  <a:srgbClr val="3F3F3F"/>
                </a:solidFill>
                <a:latin typeface="Courier New"/>
                <a:ea typeface="Courier New"/>
                <a:cs typeface="Courier New"/>
                <a:sym typeface="Courier New"/>
              </a:rPr>
            </a:br>
            <a:r>
              <a:rPr lang="en-US" sz="1800" b="1" i="0" u="none" strike="noStrike" cap="none">
                <a:solidFill>
                  <a:srgbClr val="3F3F3F"/>
                </a:solidFill>
                <a:latin typeface="Courier New"/>
                <a:ea typeface="Courier New"/>
                <a:cs typeface="Courier New"/>
                <a:sym typeface="Courier New"/>
              </a:rPr>
              <a:t>print "Your age is", age</a:t>
            </a:r>
            <a:endParaRPr/>
          </a:p>
          <a:p>
            <a:pPr marL="739775" marR="0" lvl="1" indent="-282575" algn="l" rtl="0">
              <a:lnSpc>
                <a:spcPct val="6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print "You have", 65 - age, "years until retirement“</a:t>
            </a:r>
            <a:endParaRPr/>
          </a:p>
          <a:p>
            <a:pPr marL="739775" marR="0" lvl="1" indent="-282575" algn="l" rtl="0">
              <a:lnSpc>
                <a:spcPct val="70000"/>
              </a:lnSpc>
              <a:spcBef>
                <a:spcPts val="600"/>
              </a:spcBef>
              <a:spcAft>
                <a:spcPts val="0"/>
              </a:spcAft>
              <a:buClr>
                <a:schemeClr val="accent1"/>
              </a:buClr>
              <a:buSzPts val="800"/>
              <a:buFont typeface="Noto Sans Symbols"/>
              <a:buNone/>
            </a:pPr>
            <a:endParaRPr sz="800" b="1" i="0" u="none" strike="noStrike" cap="none">
              <a:solidFill>
                <a:srgbClr val="3F3F3F"/>
              </a:solidFill>
              <a:latin typeface="Courier New"/>
              <a:ea typeface="Courier New"/>
              <a:cs typeface="Courier New"/>
              <a:sym typeface="Courier New"/>
            </a:endParaRPr>
          </a:p>
        </p:txBody>
      </p:sp>
      <p:sp>
        <p:nvSpPr>
          <p:cNvPr id="348" name="Google Shape;348;p28"/>
          <p:cNvSpPr txBox="1"/>
          <p:nvPr/>
        </p:nvSpPr>
        <p:spPr>
          <a:xfrm>
            <a:off x="811156" y="3797076"/>
            <a:ext cx="7537676" cy="1424109"/>
          </a:xfrm>
          <a:prstGeom prst="rect">
            <a:avLst/>
          </a:prstGeom>
          <a:solidFill>
            <a:srgbClr val="FFC000">
              <a:alpha val="22745"/>
            </a:srgbClr>
          </a:solidFill>
          <a:ln>
            <a:noFill/>
          </a:ln>
        </p:spPr>
        <p:txBody>
          <a:bodyPr spcFirstLastPara="1" wrap="square" lIns="90000" tIns="46800" rIns="90000" bIns="46800" anchor="t" anchorCtr="0">
            <a:spAutoFit/>
          </a:bodyPr>
          <a:lstStyle/>
          <a:p>
            <a:pPr marL="739775" marR="0" lvl="1" indent="-282575" algn="l" rtl="0">
              <a:lnSpc>
                <a:spcPct val="70000"/>
              </a:lnSpc>
              <a:spcBef>
                <a:spcPts val="0"/>
              </a:spcBef>
              <a:spcAft>
                <a:spcPts val="0"/>
              </a:spcAft>
              <a:buClr>
                <a:schemeClr val="accent1"/>
              </a:buClr>
              <a:buSzPts val="800"/>
              <a:buFont typeface="Noto Sans Symbols"/>
              <a:buNone/>
            </a:pPr>
            <a:endParaRPr sz="800" b="1" i="0" u="none" strike="noStrike" cap="none">
              <a:solidFill>
                <a:srgbClr val="3F3F3F"/>
              </a:solidFill>
              <a:latin typeface="Courier New"/>
              <a:ea typeface="Courier New"/>
              <a:cs typeface="Courier New"/>
              <a:sym typeface="Courier New"/>
            </a:endParaRPr>
          </a:p>
          <a:p>
            <a:pPr marL="739775" marR="0" lvl="1" indent="-282575" algn="l" rtl="0">
              <a:lnSpc>
                <a:spcPct val="7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alibri"/>
                <a:ea typeface="Calibri"/>
                <a:cs typeface="Calibri"/>
                <a:sym typeface="Calibri"/>
              </a:rPr>
              <a:t>	Output:</a:t>
            </a:r>
            <a:endParaRPr/>
          </a:p>
          <a:p>
            <a:pPr marL="739775" marR="0" lvl="1" indent="-282575" algn="l" rtl="0">
              <a:lnSpc>
                <a:spcPct val="6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How old are you? </a:t>
            </a:r>
            <a:r>
              <a:rPr lang="en-US" sz="1800" b="1" i="0" u="sng" strike="noStrike" cap="none">
                <a:solidFill>
                  <a:srgbClr val="3F3F3F"/>
                </a:solidFill>
                <a:latin typeface="Courier New"/>
                <a:ea typeface="Courier New"/>
                <a:cs typeface="Courier New"/>
                <a:sym typeface="Courier New"/>
              </a:rPr>
              <a:t>53</a:t>
            </a:r>
            <a:endParaRPr/>
          </a:p>
          <a:p>
            <a:pPr marL="739775" marR="0" lvl="1" indent="-282575" algn="l" rtl="0">
              <a:lnSpc>
                <a:spcPct val="60000"/>
              </a:lnSpc>
              <a:spcBef>
                <a:spcPts val="600"/>
              </a:spcBef>
              <a:spcAft>
                <a:spcPts val="0"/>
              </a:spcAft>
              <a:buNone/>
            </a:pPr>
            <a:r>
              <a:rPr lang="en-US" sz="1800" b="1" i="0" u="none" strike="noStrike" cap="none">
                <a:solidFill>
                  <a:srgbClr val="3F3F3F"/>
                </a:solidFill>
                <a:latin typeface="Courier New"/>
                <a:ea typeface="Courier New"/>
                <a:cs typeface="Courier New"/>
                <a:sym typeface="Courier New"/>
              </a:rPr>
              <a:t>	Enter a math expression: 2+5</a:t>
            </a:r>
            <a:endParaRPr sz="1800" b="1" i="0" u="none" strike="noStrike" cap="none">
              <a:solidFill>
                <a:srgbClr val="3F3F3F"/>
              </a:solidFill>
              <a:latin typeface="Courier New"/>
              <a:ea typeface="Courier New"/>
              <a:cs typeface="Courier New"/>
              <a:sym typeface="Courier New"/>
            </a:endParaRPr>
          </a:p>
          <a:p>
            <a:pPr marL="739775" marR="0" lvl="1" indent="-282575" algn="l" rtl="0">
              <a:lnSpc>
                <a:spcPct val="6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Your age is 53</a:t>
            </a:r>
            <a:endParaRPr/>
          </a:p>
          <a:p>
            <a:pPr marL="739775" marR="0" lvl="1" indent="-282575" algn="l" rtl="0">
              <a:lnSpc>
                <a:spcPct val="60000"/>
              </a:lnSpc>
              <a:spcBef>
                <a:spcPts val="600"/>
              </a:spcBef>
              <a:spcAft>
                <a:spcPts val="0"/>
              </a:spcAft>
              <a:buClr>
                <a:schemeClr val="accent1"/>
              </a:buClr>
              <a:buSzPts val="1800"/>
              <a:buFont typeface="Noto Sans Symbols"/>
              <a:buNone/>
            </a:pPr>
            <a:r>
              <a:rPr lang="en-US" sz="1800" b="1" i="0" u="none" strike="noStrike" cap="none">
                <a:solidFill>
                  <a:srgbClr val="3F3F3F"/>
                </a:solidFill>
                <a:latin typeface="Courier New"/>
                <a:ea typeface="Courier New"/>
                <a:cs typeface="Courier New"/>
                <a:sym typeface="Courier New"/>
              </a:rPr>
              <a:t>	You have 12 years until retirement</a:t>
            </a:r>
            <a:endParaRPr/>
          </a:p>
        </p:txBody>
      </p:sp>
      <p:sp>
        <p:nvSpPr>
          <p:cNvPr id="349" name="Google Shape;349;p28"/>
          <p:cNvSpPr txBox="1"/>
          <p:nvPr/>
        </p:nvSpPr>
        <p:spPr>
          <a:xfrm>
            <a:off x="789724" y="5311550"/>
            <a:ext cx="7537676" cy="648512"/>
          </a:xfrm>
          <a:prstGeom prst="rect">
            <a:avLst/>
          </a:prstGeom>
          <a:noFill/>
          <a:ln>
            <a:noFill/>
          </a:ln>
        </p:spPr>
        <p:txBody>
          <a:bodyPr spcFirstLastPara="1" wrap="square" lIns="90000" tIns="46800" rIns="90000" bIns="46800" anchor="t" anchorCtr="0">
            <a:spAutoFit/>
          </a:bodyPr>
          <a:lstStyle/>
          <a:p>
            <a:pPr marL="339725" marR="0" lvl="0" indent="-339725" algn="l" rtl="0">
              <a:lnSpc>
                <a:spcPct val="90000"/>
              </a:lnSpc>
              <a:spcBef>
                <a:spcPts val="0"/>
              </a:spcBef>
              <a:spcAft>
                <a:spcPts val="0"/>
              </a:spcAft>
              <a:buClr>
                <a:schemeClr val="accent1"/>
              </a:buClr>
              <a:buSzPts val="2000"/>
              <a:buFont typeface="Calibri"/>
              <a:buChar char=" "/>
            </a:pPr>
            <a:r>
              <a:rPr lang="en-US" sz="2000" b="1" i="0" u="none" strike="noStrike" cap="none">
                <a:solidFill>
                  <a:srgbClr val="3F3F3F"/>
                </a:solidFill>
                <a:latin typeface="Calibri"/>
                <a:ea typeface="Calibri"/>
                <a:cs typeface="Calibri"/>
                <a:sym typeface="Calibri"/>
              </a:rPr>
              <a:t>Exercise: Write a Python program to accept the marks of three subjects from user and display its average.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fade">
                                      <p:cBhvr>
                                        <p:cTn id="12" dur="2000"/>
                                        <p:tgtEl>
                                          <p:spTgt spid="3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1000"/>
                                        <p:tgtEl>
                                          <p:spTgt spid="3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49"/>
                                        </p:tgtEl>
                                        <p:attrNameLst>
                                          <p:attrName>style.visibility</p:attrName>
                                        </p:attrNameLst>
                                      </p:cBhvr>
                                      <p:to>
                                        <p:strVal val="visible"/>
                                      </p:to>
                                    </p:set>
                                    <p:anim calcmode="lin" valueType="num">
                                      <p:cBhvr additive="base">
                                        <p:cTn id="22" dur="500"/>
                                        <p:tgtEl>
                                          <p:spTgt spid="3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title"/>
          </p:nvPr>
        </p:nvSpPr>
        <p:spPr>
          <a:xfrm>
            <a:off x="2773678" y="836134"/>
            <a:ext cx="4606633"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Basic operations</a:t>
            </a:r>
            <a:endParaRPr/>
          </a:p>
        </p:txBody>
      </p:sp>
      <p:sp>
        <p:nvSpPr>
          <p:cNvPr id="355" name="Google Shape;355;p29"/>
          <p:cNvSpPr txBox="1"/>
          <p:nvPr/>
        </p:nvSpPr>
        <p:spPr>
          <a:xfrm>
            <a:off x="739140" y="1925320"/>
            <a:ext cx="2465070" cy="982980"/>
          </a:xfrm>
          <a:prstGeom prst="rect">
            <a:avLst/>
          </a:prstGeom>
          <a:noFill/>
          <a:ln>
            <a:noFill/>
          </a:ln>
        </p:spPr>
        <p:txBody>
          <a:bodyPr spcFirstLastPara="1" wrap="square" lIns="0" tIns="101600" rIns="0" bIns="0" anchor="t" anchorCtr="0">
            <a:spAutoFit/>
          </a:bodyPr>
          <a:lstStyle/>
          <a:p>
            <a:pPr marL="381000" marR="0" lvl="0" indent="-342900" algn="l" rtl="0">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Assignment:</a:t>
            </a:r>
            <a:endParaRPr sz="2800">
              <a:solidFill>
                <a:schemeClr val="dk1"/>
              </a:solidFill>
              <a:latin typeface="Times New Roman"/>
              <a:ea typeface="Times New Roman"/>
              <a:cs typeface="Times New Roman"/>
              <a:sym typeface="Times New Roman"/>
            </a:endParaRPr>
          </a:p>
          <a:p>
            <a:pPr marL="495300" marR="0" lvl="0" indent="0" algn="l" rtl="0">
              <a:lnSpc>
                <a:spcPct val="100000"/>
              </a:lnSpc>
              <a:spcBef>
                <a:spcPts val="600"/>
              </a:spcBef>
              <a:spcAft>
                <a:spcPts val="0"/>
              </a:spcAft>
              <a:buNone/>
            </a:pPr>
            <a:r>
              <a:rPr lang="en-US" sz="3600" baseline="30000">
                <a:solidFill>
                  <a:srgbClr val="B1B1B1"/>
                </a:solidFill>
                <a:latin typeface="Courier New"/>
                <a:ea typeface="Courier New"/>
                <a:cs typeface="Courier New"/>
                <a:sym typeface="Courier New"/>
              </a:rPr>
              <a:t>– </a:t>
            </a:r>
            <a:r>
              <a:rPr lang="en-US" sz="2400">
                <a:solidFill>
                  <a:srgbClr val="B1B1B1"/>
                </a:solidFill>
                <a:latin typeface="Courier New"/>
                <a:ea typeface="Courier New"/>
                <a:cs typeface="Courier New"/>
                <a:sym typeface="Courier New"/>
              </a:rPr>
              <a:t>size = 40</a:t>
            </a:r>
            <a:endParaRPr sz="2400">
              <a:solidFill>
                <a:schemeClr val="dk1"/>
              </a:solidFill>
              <a:latin typeface="Courier New"/>
              <a:ea typeface="Courier New"/>
              <a:cs typeface="Courier New"/>
              <a:sym typeface="Courier New"/>
            </a:endParaRPr>
          </a:p>
        </p:txBody>
      </p:sp>
      <p:sp>
        <p:nvSpPr>
          <p:cNvPr id="356" name="Google Shape;356;p29"/>
          <p:cNvSpPr txBox="1"/>
          <p:nvPr/>
        </p:nvSpPr>
        <p:spPr>
          <a:xfrm>
            <a:off x="2787560" y="2959100"/>
            <a:ext cx="13055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B1B1B1"/>
                </a:solidFill>
                <a:latin typeface="Courier New"/>
                <a:ea typeface="Courier New"/>
                <a:cs typeface="Courier New"/>
                <a:sym typeface="Courier New"/>
              </a:rPr>
              <a:t>= c = 3</a:t>
            </a:r>
            <a:endParaRPr sz="2400">
              <a:solidFill>
                <a:schemeClr val="dk1"/>
              </a:solidFill>
              <a:latin typeface="Courier New"/>
              <a:ea typeface="Courier New"/>
              <a:cs typeface="Courier New"/>
              <a:sym typeface="Courier New"/>
            </a:endParaRPr>
          </a:p>
        </p:txBody>
      </p:sp>
      <p:sp>
        <p:nvSpPr>
          <p:cNvPr id="357" name="Google Shape;357;p29"/>
          <p:cNvSpPr txBox="1"/>
          <p:nvPr/>
        </p:nvSpPr>
        <p:spPr>
          <a:xfrm>
            <a:off x="739140" y="2883988"/>
            <a:ext cx="5574030" cy="3263265"/>
          </a:xfrm>
          <a:prstGeom prst="rect">
            <a:avLst/>
          </a:prstGeom>
          <a:noFill/>
          <a:ln>
            <a:noFill/>
          </a:ln>
        </p:spPr>
        <p:txBody>
          <a:bodyPr spcFirstLastPara="1" wrap="square" lIns="0" tIns="87625" rIns="0" bIns="0" anchor="t" anchorCtr="0">
            <a:spAutoFit/>
          </a:bodyPr>
          <a:lstStyle/>
          <a:p>
            <a:pPr marL="495300" marR="0" lvl="0" indent="0" algn="l" rtl="0">
              <a:lnSpc>
                <a:spcPct val="100000"/>
              </a:lnSpc>
              <a:spcBef>
                <a:spcPts val="0"/>
              </a:spcBef>
              <a:spcAft>
                <a:spcPts val="0"/>
              </a:spcAft>
              <a:buNone/>
            </a:pPr>
            <a:r>
              <a:rPr lang="en-US" sz="3600" baseline="30000">
                <a:solidFill>
                  <a:srgbClr val="B1B1B1"/>
                </a:solidFill>
                <a:latin typeface="Courier New"/>
                <a:ea typeface="Courier New"/>
                <a:cs typeface="Courier New"/>
                <a:sym typeface="Courier New"/>
              </a:rPr>
              <a:t>– </a:t>
            </a:r>
            <a:r>
              <a:rPr lang="en-US" sz="2400">
                <a:solidFill>
                  <a:srgbClr val="B1B1B1"/>
                </a:solidFill>
                <a:latin typeface="Courier New"/>
                <a:ea typeface="Courier New"/>
                <a:cs typeface="Courier New"/>
                <a:sym typeface="Courier New"/>
              </a:rPr>
              <a:t>a = b</a:t>
            </a:r>
            <a:endParaRPr sz="2400">
              <a:solidFill>
                <a:schemeClr val="dk1"/>
              </a:solidFill>
              <a:latin typeface="Courier New"/>
              <a:ea typeface="Courier New"/>
              <a:cs typeface="Courier New"/>
              <a:sym typeface="Courier New"/>
            </a:endParaRPr>
          </a:p>
          <a:p>
            <a:pPr marL="381000" marR="0" lvl="0" indent="-342900" algn="l" rtl="0">
              <a:lnSpc>
                <a:spcPct val="100000"/>
              </a:lnSpc>
              <a:spcBef>
                <a:spcPts val="69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Numbers</a:t>
            </a:r>
            <a:endParaRPr sz="2800">
              <a:solidFill>
                <a:schemeClr val="dk1"/>
              </a:solidFill>
              <a:latin typeface="Times New Roman"/>
              <a:ea typeface="Times New Roman"/>
              <a:cs typeface="Times New Roman"/>
              <a:sym typeface="Times New Roman"/>
            </a:endParaRPr>
          </a:p>
          <a:p>
            <a:pPr marL="781050" marR="0" lvl="1" indent="-285750" algn="l" rtl="0">
              <a:lnSpc>
                <a:spcPct val="100000"/>
              </a:lnSpc>
              <a:spcBef>
                <a:spcPts val="60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integer, float</a:t>
            </a:r>
            <a:endParaRPr sz="2400" b="0" i="0" u="none" strike="noStrike" cap="none">
              <a:solidFill>
                <a:schemeClr val="dk1"/>
              </a:solidFill>
              <a:latin typeface="Times New Roman"/>
              <a:ea typeface="Times New Roman"/>
              <a:cs typeface="Times New Roman"/>
              <a:sym typeface="Times New Roman"/>
            </a:endParaRPr>
          </a:p>
          <a:p>
            <a:pPr marL="781050" marR="0" lvl="1" indent="-285750" algn="l" rtl="0">
              <a:lnSpc>
                <a:spcPct val="100000"/>
              </a:lnSpc>
              <a:spcBef>
                <a:spcPts val="60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complex numbers: </a:t>
            </a:r>
            <a:r>
              <a:rPr lang="en-US" sz="2400" b="0" i="0" u="none" strike="noStrike" cap="none">
                <a:solidFill>
                  <a:srgbClr val="B1B1B1"/>
                </a:solidFill>
                <a:latin typeface="Courier New"/>
                <a:ea typeface="Courier New"/>
                <a:cs typeface="Courier New"/>
                <a:sym typeface="Courier New"/>
              </a:rPr>
              <a:t>1j+3, abs(z)</a:t>
            </a:r>
            <a:endParaRPr sz="2400" b="0" i="0" u="none" strike="noStrike" cap="none">
              <a:solidFill>
                <a:schemeClr val="dk1"/>
              </a:solidFill>
              <a:latin typeface="Courier New"/>
              <a:ea typeface="Courier New"/>
              <a:cs typeface="Courier New"/>
              <a:sym typeface="Courier New"/>
            </a:endParaRPr>
          </a:p>
          <a:p>
            <a:pPr marL="381000" marR="0" lvl="0" indent="-342900" algn="l" rtl="0">
              <a:lnSpc>
                <a:spcPct val="100000"/>
              </a:lnSpc>
              <a:spcBef>
                <a:spcPts val="69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Strings</a:t>
            </a:r>
            <a:endParaRPr sz="2800">
              <a:solidFill>
                <a:schemeClr val="dk1"/>
              </a:solidFill>
              <a:latin typeface="Times New Roman"/>
              <a:ea typeface="Times New Roman"/>
              <a:cs typeface="Times New Roman"/>
              <a:sym typeface="Times New Roman"/>
            </a:endParaRPr>
          </a:p>
          <a:p>
            <a:pPr marL="781050" marR="0" lvl="0" indent="-285750" algn="l" rtl="0">
              <a:lnSpc>
                <a:spcPct val="100000"/>
              </a:lnSpc>
              <a:spcBef>
                <a:spcPts val="600"/>
              </a:spcBef>
              <a:spcAft>
                <a:spcPts val="0"/>
              </a:spcAft>
              <a:buClr>
                <a:srgbClr val="B1B1B1"/>
              </a:buClr>
              <a:buSzPts val="2400"/>
              <a:buFont typeface="Courier New"/>
              <a:buChar char="–"/>
            </a:pPr>
            <a:r>
              <a:rPr lang="en-US" sz="2400">
                <a:solidFill>
                  <a:srgbClr val="B1B1B1"/>
                </a:solidFill>
                <a:latin typeface="Courier New"/>
                <a:ea typeface="Courier New"/>
                <a:cs typeface="Courier New"/>
                <a:sym typeface="Courier New"/>
              </a:rPr>
              <a:t>'hello world'</a:t>
            </a:r>
            <a:r>
              <a:rPr lang="en-US" sz="2400">
                <a:solidFill>
                  <a:schemeClr val="dk1"/>
                </a:solidFill>
                <a:latin typeface="Courier New"/>
                <a:ea typeface="Courier New"/>
                <a:cs typeface="Courier New"/>
                <a:sym typeface="Courier New"/>
              </a:rPr>
              <a:t>, </a:t>
            </a:r>
            <a:r>
              <a:rPr lang="en-US" sz="2400">
                <a:solidFill>
                  <a:srgbClr val="B1B1B1"/>
                </a:solidFill>
                <a:latin typeface="Courier New"/>
                <a:ea typeface="Courier New"/>
                <a:cs typeface="Courier New"/>
                <a:sym typeface="Courier New"/>
              </a:rPr>
              <a:t>'it\'s hot'</a:t>
            </a:r>
            <a:endParaRPr sz="2400">
              <a:solidFill>
                <a:schemeClr val="dk1"/>
              </a:solidFill>
              <a:latin typeface="Courier New"/>
              <a:ea typeface="Courier New"/>
              <a:cs typeface="Courier New"/>
              <a:sym typeface="Courier New"/>
            </a:endParaRPr>
          </a:p>
          <a:p>
            <a:pPr marL="781050" marR="0" lvl="0" indent="-285750" algn="l" rtl="0">
              <a:lnSpc>
                <a:spcPct val="100000"/>
              </a:lnSpc>
              <a:spcBef>
                <a:spcPts val="600"/>
              </a:spcBef>
              <a:spcAft>
                <a:spcPts val="0"/>
              </a:spcAft>
              <a:buClr>
                <a:srgbClr val="B1B1B1"/>
              </a:buClr>
              <a:buSzPts val="2400"/>
              <a:buFont typeface="Courier New"/>
              <a:buChar char="–"/>
            </a:pPr>
            <a:r>
              <a:rPr lang="en-US" sz="2400">
                <a:solidFill>
                  <a:srgbClr val="B1B1B1"/>
                </a:solidFill>
                <a:latin typeface="Courier New"/>
                <a:ea typeface="Courier New"/>
                <a:cs typeface="Courier New"/>
                <a:sym typeface="Courier New"/>
              </a:rPr>
              <a:t>"bye world"</a:t>
            </a:r>
            <a:endParaRPr sz="2400">
              <a:solidFill>
                <a:schemeClr val="dk1"/>
              </a:solidFill>
              <a:latin typeface="Courier New"/>
              <a:ea typeface="Courier New"/>
              <a:cs typeface="Courier New"/>
              <a:sym typeface="Courier New"/>
            </a:endParaRPr>
          </a:p>
        </p:txBody>
      </p:sp>
      <p:pic>
        <p:nvPicPr>
          <p:cNvPr id="358" name="Google Shape;358;p29"/>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3</a:t>
            </a:fld>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0" tIns="12700" rIns="0" bIns="0" anchor="ctr" anchorCtr="0">
            <a:spAutoFit/>
          </a:bodyPr>
          <a:lstStyle/>
          <a:p>
            <a:pPr marL="13334" lvl="0" indent="0" algn="ctr" rtl="0">
              <a:lnSpc>
                <a:spcPct val="100000"/>
              </a:lnSpc>
              <a:spcBef>
                <a:spcPts val="0"/>
              </a:spcBef>
              <a:spcAft>
                <a:spcPts val="0"/>
              </a:spcAft>
              <a:buClr>
                <a:schemeClr val="dk1"/>
              </a:buClr>
              <a:buSzPts val="4400"/>
              <a:buFont typeface="Calibri"/>
              <a:buNone/>
            </a:pPr>
            <a:r>
              <a:rPr lang="en-US"/>
              <a:t>Contd…</a:t>
            </a:r>
            <a:endParaRPr/>
          </a:p>
        </p:txBody>
      </p:sp>
      <p:sp>
        <p:nvSpPr>
          <p:cNvPr id="104" name="Google Shape;104;p3"/>
          <p:cNvSpPr txBox="1"/>
          <p:nvPr/>
        </p:nvSpPr>
        <p:spPr>
          <a:xfrm>
            <a:off x="1310639" y="1912620"/>
            <a:ext cx="6810375" cy="355981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Created in 1989 by Guido Van Rossum</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Python 1.0 released in 1994</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Python 2.0 released in 2000</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Python 3.0 released in 2008</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Python 2.7 is the recommended version</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3.0 adoption will take a few years</a:t>
            </a:r>
            <a:endParaRPr sz="3200" b="0" i="0" u="none" strike="noStrike" cap="non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txBox="1">
            <a:spLocks noGrp="1"/>
          </p:cNvSpPr>
          <p:nvPr>
            <p:ph type="title"/>
          </p:nvPr>
        </p:nvSpPr>
        <p:spPr>
          <a:xfrm>
            <a:off x="2674620" y="836134"/>
            <a:ext cx="4993724"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String operations</a:t>
            </a:r>
            <a:endParaRPr/>
          </a:p>
        </p:txBody>
      </p:sp>
      <p:sp>
        <p:nvSpPr>
          <p:cNvPr id="364" name="Google Shape;364;p30"/>
          <p:cNvSpPr txBox="1"/>
          <p:nvPr/>
        </p:nvSpPr>
        <p:spPr>
          <a:xfrm>
            <a:off x="739140" y="1982288"/>
            <a:ext cx="6186805" cy="4412615"/>
          </a:xfrm>
          <a:prstGeom prst="rect">
            <a:avLst/>
          </a:prstGeom>
          <a:noFill/>
          <a:ln>
            <a:noFill/>
          </a:ln>
        </p:spPr>
        <p:txBody>
          <a:bodyPr spcFirstLastPara="1" wrap="square" lIns="0" tIns="64750" rIns="0" bIns="0" anchor="t" anchorCtr="0">
            <a:spAutoFit/>
          </a:bodyPr>
          <a:lstStyle/>
          <a:p>
            <a:pPr marL="381000" marR="0" lvl="0" indent="-342900" algn="l" rtl="0">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concatenate with + or neighbours</a:t>
            </a:r>
            <a:endParaRPr sz="3200">
              <a:solidFill>
                <a:schemeClr val="dk1"/>
              </a:solidFill>
              <a:latin typeface="Times New Roman"/>
              <a:ea typeface="Times New Roman"/>
              <a:cs typeface="Times New Roman"/>
              <a:sym typeface="Times New Roman"/>
            </a:endParaRPr>
          </a:p>
          <a:p>
            <a:pPr marL="781050" marR="0" lvl="1" indent="-285750" algn="l" rtl="0">
              <a:lnSpc>
                <a:spcPct val="100000"/>
              </a:lnSpc>
              <a:spcBef>
                <a:spcPts val="360"/>
              </a:spcBef>
              <a:spcAft>
                <a:spcPts val="0"/>
              </a:spcAft>
              <a:buClr>
                <a:srgbClr val="B1B1B1"/>
              </a:buClr>
              <a:buSzPts val="2800"/>
              <a:buFont typeface="Courier New"/>
              <a:buChar char="–"/>
            </a:pPr>
            <a:r>
              <a:rPr lang="en-US" sz="2800" b="0" i="0" u="none" strike="noStrike" cap="none">
                <a:solidFill>
                  <a:srgbClr val="B1B1B1"/>
                </a:solidFill>
                <a:latin typeface="Courier New"/>
                <a:ea typeface="Courier New"/>
                <a:cs typeface="Courier New"/>
                <a:sym typeface="Courier New"/>
              </a:rPr>
              <a:t>word = 'Help' + x</a:t>
            </a:r>
            <a:endParaRPr sz="2800" b="0" i="0" u="none" strike="noStrike" cap="none">
              <a:solidFill>
                <a:schemeClr val="dk1"/>
              </a:solidFill>
              <a:latin typeface="Courier New"/>
              <a:ea typeface="Courier New"/>
              <a:cs typeface="Courier New"/>
              <a:sym typeface="Courier New"/>
            </a:endParaRPr>
          </a:p>
          <a:p>
            <a:pPr marL="781050" marR="0" lvl="1" indent="-285750" algn="l" rtl="0">
              <a:lnSpc>
                <a:spcPct val="100000"/>
              </a:lnSpc>
              <a:spcBef>
                <a:spcPts val="360"/>
              </a:spcBef>
              <a:spcAft>
                <a:spcPts val="0"/>
              </a:spcAft>
              <a:buClr>
                <a:srgbClr val="B1B1B1"/>
              </a:buClr>
              <a:buSzPts val="2800"/>
              <a:buFont typeface="Courier New"/>
              <a:buChar char="–"/>
            </a:pPr>
            <a:r>
              <a:rPr lang="en-US" sz="2800" b="0" i="0" u="none" strike="noStrike" cap="none">
                <a:solidFill>
                  <a:srgbClr val="B1B1B1"/>
                </a:solidFill>
                <a:latin typeface="Courier New"/>
                <a:ea typeface="Courier New"/>
                <a:cs typeface="Courier New"/>
                <a:sym typeface="Courier New"/>
              </a:rPr>
              <a:t>word = 'Help' 'a'</a:t>
            </a:r>
            <a:endParaRPr sz="2800" b="0" i="0" u="none" strike="noStrike" cap="none">
              <a:solidFill>
                <a:schemeClr val="dk1"/>
              </a:solidFill>
              <a:latin typeface="Courier New"/>
              <a:ea typeface="Courier New"/>
              <a:cs typeface="Courier New"/>
              <a:sym typeface="Courier New"/>
            </a:endParaRPr>
          </a:p>
          <a:p>
            <a:pPr marL="381000" marR="0" lvl="0" indent="-342900" algn="l" rtl="0">
              <a:lnSpc>
                <a:spcPct val="100000"/>
              </a:lnSpc>
              <a:spcBef>
                <a:spcPts val="409"/>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subscripting of strings</a:t>
            </a:r>
            <a:endParaRPr sz="3200">
              <a:solidFill>
                <a:schemeClr val="dk1"/>
              </a:solidFill>
              <a:latin typeface="Times New Roman"/>
              <a:ea typeface="Times New Roman"/>
              <a:cs typeface="Times New Roman"/>
              <a:sym typeface="Times New Roman"/>
            </a:endParaRPr>
          </a:p>
          <a:p>
            <a:pPr marL="495300" marR="0" lvl="0" indent="0" algn="l" rtl="0">
              <a:lnSpc>
                <a:spcPct val="100000"/>
              </a:lnSpc>
              <a:spcBef>
                <a:spcPts val="360"/>
              </a:spcBef>
              <a:spcAft>
                <a:spcPts val="0"/>
              </a:spcAft>
              <a:buNone/>
            </a:pPr>
            <a:r>
              <a:rPr lang="en-US" sz="4200" baseline="30000">
                <a:solidFill>
                  <a:srgbClr val="B1B1B1"/>
                </a:solidFill>
                <a:latin typeface="Courier New"/>
                <a:ea typeface="Courier New"/>
                <a:cs typeface="Courier New"/>
                <a:sym typeface="Courier New"/>
              </a:rPr>
              <a:t>– </a:t>
            </a:r>
            <a:r>
              <a:rPr lang="en-US" sz="2800">
                <a:solidFill>
                  <a:srgbClr val="B1B1B1"/>
                </a:solidFill>
                <a:latin typeface="Courier New"/>
                <a:ea typeface="Courier New"/>
                <a:cs typeface="Courier New"/>
                <a:sym typeface="Courier New"/>
              </a:rPr>
              <a:t>'Hello'[2] </a:t>
            </a: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'l'</a:t>
            </a:r>
            <a:endParaRPr sz="2800">
              <a:solidFill>
                <a:schemeClr val="dk1"/>
              </a:solidFill>
              <a:latin typeface="Times New Roman"/>
              <a:ea typeface="Times New Roman"/>
              <a:cs typeface="Times New Roman"/>
              <a:sym typeface="Times New Roman"/>
            </a:endParaRPr>
          </a:p>
          <a:p>
            <a:pPr marL="495300" marR="0" lvl="0" indent="0" algn="l" rtl="0">
              <a:lnSpc>
                <a:spcPct val="100000"/>
              </a:lnSpc>
              <a:spcBef>
                <a:spcPts val="360"/>
              </a:spcBef>
              <a:spcAft>
                <a:spcPts val="0"/>
              </a:spcAft>
              <a:buNone/>
            </a:pPr>
            <a:r>
              <a:rPr lang="en-US" sz="4200" baseline="300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slice: </a:t>
            </a:r>
            <a:r>
              <a:rPr lang="en-US" sz="2800">
                <a:solidFill>
                  <a:srgbClr val="B1B1B1"/>
                </a:solidFill>
                <a:latin typeface="Courier New"/>
                <a:ea typeface="Courier New"/>
                <a:cs typeface="Courier New"/>
                <a:sym typeface="Courier New"/>
              </a:rPr>
              <a:t>'Hello'[1:2] </a:t>
            </a: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'el'</a:t>
            </a:r>
            <a:endParaRPr sz="2800">
              <a:solidFill>
                <a:schemeClr val="dk1"/>
              </a:solidFill>
              <a:latin typeface="Times New Roman"/>
              <a:ea typeface="Times New Roman"/>
              <a:cs typeface="Times New Roman"/>
              <a:sym typeface="Times New Roman"/>
            </a:endParaRPr>
          </a:p>
          <a:p>
            <a:pPr marL="781050" marR="0" lvl="0" indent="-285750" algn="l" rtl="0">
              <a:lnSpc>
                <a:spcPct val="100000"/>
              </a:lnSpc>
              <a:spcBef>
                <a:spcPts val="360"/>
              </a:spcBef>
              <a:spcAft>
                <a:spcPts val="0"/>
              </a:spcAft>
              <a:buClr>
                <a:srgbClr val="B1B1B1"/>
              </a:buClr>
              <a:buSzPts val="2800"/>
              <a:buFont typeface="Courier New"/>
              <a:buChar char="–"/>
            </a:pPr>
            <a:r>
              <a:rPr lang="en-US" sz="2800">
                <a:solidFill>
                  <a:srgbClr val="B1B1B1"/>
                </a:solidFill>
                <a:latin typeface="Courier New"/>
                <a:ea typeface="Courier New"/>
                <a:cs typeface="Courier New"/>
                <a:sym typeface="Courier New"/>
              </a:rPr>
              <a:t>word[-1] </a:t>
            </a: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last character</a:t>
            </a:r>
            <a:endParaRPr sz="2800">
              <a:solidFill>
                <a:schemeClr val="dk1"/>
              </a:solidFill>
              <a:latin typeface="Times New Roman"/>
              <a:ea typeface="Times New Roman"/>
              <a:cs typeface="Times New Roman"/>
              <a:sym typeface="Times New Roman"/>
            </a:endParaRPr>
          </a:p>
          <a:p>
            <a:pPr marL="781050" marR="0" lvl="0" indent="-285750" algn="l" rtl="0">
              <a:lnSpc>
                <a:spcPct val="100000"/>
              </a:lnSpc>
              <a:spcBef>
                <a:spcPts val="360"/>
              </a:spcBef>
              <a:spcAft>
                <a:spcPts val="0"/>
              </a:spcAft>
              <a:buClr>
                <a:srgbClr val="B1B1B1"/>
              </a:buClr>
              <a:buSzPts val="2800"/>
              <a:buFont typeface="Courier New"/>
              <a:buChar char="–"/>
            </a:pPr>
            <a:r>
              <a:rPr lang="en-US" sz="2800">
                <a:solidFill>
                  <a:srgbClr val="B1B1B1"/>
                </a:solidFill>
                <a:latin typeface="Courier New"/>
                <a:ea typeface="Courier New"/>
                <a:cs typeface="Courier New"/>
                <a:sym typeface="Courier New"/>
              </a:rPr>
              <a:t>len(word) </a:t>
            </a: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5</a:t>
            </a:r>
            <a:endParaRPr sz="2800">
              <a:solidFill>
                <a:schemeClr val="dk1"/>
              </a:solidFill>
              <a:latin typeface="Times New Roman"/>
              <a:ea typeface="Times New Roman"/>
              <a:cs typeface="Times New Roman"/>
              <a:sym typeface="Times New Roman"/>
            </a:endParaRPr>
          </a:p>
          <a:p>
            <a:pPr marL="495300" marR="0" lvl="0" indent="0" algn="l" rtl="0">
              <a:lnSpc>
                <a:spcPct val="100000"/>
              </a:lnSpc>
              <a:spcBef>
                <a:spcPts val="360"/>
              </a:spcBef>
              <a:spcAft>
                <a:spcPts val="0"/>
              </a:spcAft>
              <a:buNone/>
            </a:pPr>
            <a:r>
              <a:rPr lang="en-US" sz="4200" baseline="300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immutable: cannot assign to subscript</a:t>
            </a:r>
            <a:endParaRPr sz="2800">
              <a:solidFill>
                <a:schemeClr val="dk1"/>
              </a:solidFill>
              <a:latin typeface="Times New Roman"/>
              <a:ea typeface="Times New Roman"/>
              <a:cs typeface="Times New Roman"/>
              <a:sym typeface="Times New Roman"/>
            </a:endParaRPr>
          </a:p>
        </p:txBody>
      </p:sp>
      <p:pic>
        <p:nvPicPr>
          <p:cNvPr id="365" name="Google Shape;365;p30"/>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p:nvPr>
        </p:nvSpPr>
        <p:spPr>
          <a:xfrm>
            <a:off x="2520950" y="836134"/>
            <a:ext cx="5147394"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Numbers: Integers</a:t>
            </a:r>
            <a:endParaRPr/>
          </a:p>
        </p:txBody>
      </p:sp>
      <p:sp>
        <p:nvSpPr>
          <p:cNvPr id="371" name="Google Shape;371;p31"/>
          <p:cNvSpPr txBox="1"/>
          <p:nvPr/>
        </p:nvSpPr>
        <p:spPr>
          <a:xfrm>
            <a:off x="764540" y="2014220"/>
            <a:ext cx="4115435" cy="181991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Integer – the equivalent of  a C long</a:t>
            </a:r>
            <a:endParaRPr sz="2800">
              <a:solidFill>
                <a:schemeClr val="dk1"/>
              </a:solidFill>
              <a:latin typeface="Times New Roman"/>
              <a:ea typeface="Times New Roman"/>
              <a:cs typeface="Times New Roman"/>
              <a:sym typeface="Times New Roman"/>
            </a:endParaRPr>
          </a:p>
          <a:p>
            <a:pPr marL="355600" marR="147955" lvl="0" indent="-342900" algn="l" rtl="0">
              <a:lnSpc>
                <a:spcPct val="100000"/>
              </a:lnSpc>
              <a:spcBef>
                <a:spcPts val="70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Long Integer – an  unbounded integer value.</a:t>
            </a:r>
            <a:endParaRPr sz="2800">
              <a:solidFill>
                <a:schemeClr val="dk1"/>
              </a:solidFill>
              <a:latin typeface="Times New Roman"/>
              <a:ea typeface="Times New Roman"/>
              <a:cs typeface="Times New Roman"/>
              <a:sym typeface="Times New Roman"/>
            </a:endParaRPr>
          </a:p>
        </p:txBody>
      </p:sp>
      <p:sp>
        <p:nvSpPr>
          <p:cNvPr id="372" name="Google Shape;372;p31"/>
          <p:cNvSpPr txBox="1"/>
          <p:nvPr/>
        </p:nvSpPr>
        <p:spPr>
          <a:xfrm>
            <a:off x="5715000" y="2590800"/>
            <a:ext cx="2438400" cy="192278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132224</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132224</a:t>
            </a:r>
            <a:endParaRPr sz="2400">
              <a:solidFill>
                <a:schemeClr val="dk1"/>
              </a:solidFill>
              <a:latin typeface="Times New Roman"/>
              <a:ea typeface="Times New Roman"/>
              <a:cs typeface="Times New Roman"/>
              <a:sym typeface="Times New Roman"/>
            </a:endParaRPr>
          </a:p>
          <a:p>
            <a:pPr marL="90170" marR="22479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132323 ** 2  17509376329L</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a:t>
            </a:r>
            <a:endParaRPr sz="2400">
              <a:solidFill>
                <a:schemeClr val="dk1"/>
              </a:solidFill>
              <a:latin typeface="Times New Roman"/>
              <a:ea typeface="Times New Roman"/>
              <a:cs typeface="Times New Roman"/>
              <a:sym typeface="Times New Roman"/>
            </a:endParaRPr>
          </a:p>
        </p:txBody>
      </p:sp>
      <p:pic>
        <p:nvPicPr>
          <p:cNvPr id="373" name="Google Shape;373;p31"/>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1610360" y="863600"/>
            <a:ext cx="5920105"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omic Sans MS"/>
              <a:buNone/>
            </a:pPr>
            <a:r>
              <a:rPr lang="en-US">
                <a:latin typeface="Comic Sans MS"/>
                <a:ea typeface="Comic Sans MS"/>
                <a:cs typeface="Comic Sans MS"/>
                <a:sym typeface="Comic Sans MS"/>
              </a:rPr>
              <a:t>Numbers: Floating Point</a:t>
            </a:r>
            <a:endParaRPr/>
          </a:p>
        </p:txBody>
      </p:sp>
      <p:sp>
        <p:nvSpPr>
          <p:cNvPr id="379" name="Google Shape;379;p32"/>
          <p:cNvSpPr txBox="1"/>
          <p:nvPr/>
        </p:nvSpPr>
        <p:spPr>
          <a:xfrm>
            <a:off x="764540" y="2014220"/>
            <a:ext cx="3604260" cy="2762250"/>
          </a:xfrm>
          <a:prstGeom prst="rect">
            <a:avLst/>
          </a:prstGeom>
          <a:noFill/>
          <a:ln>
            <a:noFill/>
          </a:ln>
        </p:spPr>
        <p:txBody>
          <a:bodyPr spcFirstLastPara="1" wrap="square" lIns="0" tIns="12700" rIns="0" bIns="0" anchor="t" anchorCtr="0">
            <a:spAutoFit/>
          </a:bodyPr>
          <a:lstStyle/>
          <a:p>
            <a:pPr marL="355600" marR="102235" lvl="0" indent="-342900" algn="l" rtl="0">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int(x) converts x to an  integer</a:t>
            </a:r>
            <a:endParaRPr sz="2800">
              <a:solidFill>
                <a:schemeClr val="dk1"/>
              </a:solidFill>
              <a:latin typeface="Times New Roman"/>
              <a:ea typeface="Times New Roman"/>
              <a:cs typeface="Times New Roman"/>
              <a:sym typeface="Times New Roman"/>
            </a:endParaRPr>
          </a:p>
          <a:p>
            <a:pPr marL="355600" marR="5080" lvl="0" indent="-342900" algn="l" rtl="0">
              <a:lnSpc>
                <a:spcPct val="100000"/>
              </a:lnSpc>
              <a:spcBef>
                <a:spcPts val="69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float(x) converts x to a  floating point</a:t>
            </a:r>
            <a:endParaRPr sz="2800">
              <a:solidFill>
                <a:schemeClr val="dk1"/>
              </a:solidFill>
              <a:latin typeface="Times New Roman"/>
              <a:ea typeface="Times New Roman"/>
              <a:cs typeface="Times New Roman"/>
              <a:sym typeface="Times New Roman"/>
            </a:endParaRPr>
          </a:p>
          <a:p>
            <a:pPr marL="355600" marR="143510" lvl="0" indent="-342900" algn="l" rtl="0">
              <a:lnSpc>
                <a:spcPct val="100000"/>
              </a:lnSpc>
              <a:spcBef>
                <a:spcPts val="70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interpreter shows  a lot of digits</a:t>
            </a:r>
            <a:endParaRPr sz="2800">
              <a:solidFill>
                <a:schemeClr val="dk1"/>
              </a:solidFill>
              <a:latin typeface="Times New Roman"/>
              <a:ea typeface="Times New Roman"/>
              <a:cs typeface="Times New Roman"/>
              <a:sym typeface="Times New Roman"/>
            </a:endParaRPr>
          </a:p>
        </p:txBody>
      </p:sp>
      <p:sp>
        <p:nvSpPr>
          <p:cNvPr id="380" name="Google Shape;380;p32"/>
          <p:cNvSpPr txBox="1"/>
          <p:nvPr/>
        </p:nvSpPr>
        <p:spPr>
          <a:xfrm>
            <a:off x="5416550" y="1981200"/>
            <a:ext cx="2847340" cy="3751579"/>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1.23232</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1.2323200000000001</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print 1.23232</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1.23232</a:t>
            </a:r>
            <a:endParaRPr sz="2400">
              <a:solidFill>
                <a:schemeClr val="dk1"/>
              </a:solidFill>
              <a:latin typeface="Times New Roman"/>
              <a:ea typeface="Times New Roman"/>
              <a:cs typeface="Times New Roman"/>
              <a:sym typeface="Times New Roman"/>
            </a:endParaRPr>
          </a:p>
          <a:p>
            <a:pPr marL="90170" marR="130238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1.3E7  13000000.0</a:t>
            </a:r>
            <a:endParaRPr sz="2400">
              <a:solidFill>
                <a:schemeClr val="dk1"/>
              </a:solidFill>
              <a:latin typeface="Times New Roman"/>
              <a:ea typeface="Times New Roman"/>
              <a:cs typeface="Times New Roman"/>
              <a:sym typeface="Times New Roman"/>
            </a:endParaRPr>
          </a:p>
          <a:p>
            <a:pPr marL="90170" marR="125095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int(2.0)  2</a:t>
            </a:r>
            <a:endParaRPr sz="2400">
              <a:solidFill>
                <a:schemeClr val="dk1"/>
              </a:solidFill>
              <a:latin typeface="Times New Roman"/>
              <a:ea typeface="Times New Roman"/>
              <a:cs typeface="Times New Roman"/>
              <a:sym typeface="Times New Roman"/>
            </a:endParaRPr>
          </a:p>
          <a:p>
            <a:pPr marL="90170" marR="124333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float(2)  2.0</a:t>
            </a:r>
            <a:endParaRPr sz="2400">
              <a:solidFill>
                <a:schemeClr val="dk1"/>
              </a:solidFill>
              <a:latin typeface="Times New Roman"/>
              <a:ea typeface="Times New Roman"/>
              <a:cs typeface="Times New Roman"/>
              <a:sym typeface="Times New Roman"/>
            </a:endParaRPr>
          </a:p>
        </p:txBody>
      </p:sp>
      <p:pic>
        <p:nvPicPr>
          <p:cNvPr id="381" name="Google Shape;381;p32"/>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a:spLocks noGrp="1"/>
          </p:cNvSpPr>
          <p:nvPr>
            <p:ph type="title"/>
          </p:nvPr>
        </p:nvSpPr>
        <p:spPr>
          <a:xfrm>
            <a:off x="2435860" y="836134"/>
            <a:ext cx="5448508"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Numbers: Complex</a:t>
            </a:r>
            <a:endParaRPr/>
          </a:p>
        </p:txBody>
      </p:sp>
      <p:sp>
        <p:nvSpPr>
          <p:cNvPr id="387" name="Google Shape;387;p33"/>
          <p:cNvSpPr txBox="1"/>
          <p:nvPr/>
        </p:nvSpPr>
        <p:spPr>
          <a:xfrm>
            <a:off x="764540" y="1925320"/>
            <a:ext cx="3830954" cy="1908810"/>
          </a:xfrm>
          <a:prstGeom prst="rect">
            <a:avLst/>
          </a:prstGeom>
          <a:noFill/>
          <a:ln>
            <a:noFill/>
          </a:ln>
        </p:spPr>
        <p:txBody>
          <a:bodyPr spcFirstLastPara="1" wrap="square" lIns="0" tIns="101600" rIns="0" bIns="0" anchor="t" anchorCtr="0">
            <a:spAutoFit/>
          </a:bodyPr>
          <a:lstStyle/>
          <a:p>
            <a:pPr marL="355600" marR="0" lvl="0" indent="-342900" algn="l" rtl="0">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Built into Python</a:t>
            </a:r>
            <a:endParaRPr sz="2800">
              <a:solidFill>
                <a:schemeClr val="dk1"/>
              </a:solidFill>
              <a:latin typeface="Times New Roman"/>
              <a:ea typeface="Times New Roman"/>
              <a:cs typeface="Times New Roman"/>
              <a:sym typeface="Times New Roman"/>
            </a:endParaRPr>
          </a:p>
          <a:p>
            <a:pPr marL="355600" marR="5080" lvl="0" indent="-342900" algn="l" rtl="0">
              <a:lnSpc>
                <a:spcPct val="100000"/>
              </a:lnSpc>
              <a:spcBef>
                <a:spcPts val="70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Same operations are  supported as integer and  float</a:t>
            </a:r>
            <a:endParaRPr sz="2800">
              <a:solidFill>
                <a:schemeClr val="dk1"/>
              </a:solidFill>
              <a:latin typeface="Times New Roman"/>
              <a:ea typeface="Times New Roman"/>
              <a:cs typeface="Times New Roman"/>
              <a:sym typeface="Times New Roman"/>
            </a:endParaRPr>
          </a:p>
        </p:txBody>
      </p:sp>
      <p:sp>
        <p:nvSpPr>
          <p:cNvPr id="388" name="Google Shape;388;p33"/>
          <p:cNvSpPr txBox="1"/>
          <p:nvPr/>
        </p:nvSpPr>
        <p:spPr>
          <a:xfrm>
            <a:off x="6230620" y="2491739"/>
            <a:ext cx="1965960" cy="228854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3 + 2j</a:t>
            </a:r>
            <a:endParaRPr sz="24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y = -1j</a:t>
            </a:r>
            <a:endParaRPr sz="2400">
              <a:solidFill>
                <a:schemeClr val="dk1"/>
              </a:solidFill>
              <a:latin typeface="Times New Roman"/>
              <a:ea typeface="Times New Roman"/>
              <a:cs typeface="Times New Roman"/>
              <a:sym typeface="Times New Roman"/>
            </a:endParaRPr>
          </a:p>
          <a:p>
            <a:pPr marL="89535" marR="64579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y  (3+1j)</a:t>
            </a:r>
            <a:endParaRPr sz="2400">
              <a:solidFill>
                <a:schemeClr val="dk1"/>
              </a:solidFill>
              <a:latin typeface="Times New Roman"/>
              <a:ea typeface="Times New Roman"/>
              <a:cs typeface="Times New Roman"/>
              <a:sym typeface="Times New Roman"/>
            </a:endParaRPr>
          </a:p>
          <a:p>
            <a:pPr marL="89535" marR="66548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y  (2-3j)</a:t>
            </a:r>
            <a:endParaRPr sz="2400">
              <a:solidFill>
                <a:schemeClr val="dk1"/>
              </a:solidFill>
              <a:latin typeface="Times New Roman"/>
              <a:ea typeface="Times New Roman"/>
              <a:cs typeface="Times New Roman"/>
              <a:sym typeface="Times New Roman"/>
            </a:endParaRPr>
          </a:p>
        </p:txBody>
      </p:sp>
      <p:pic>
        <p:nvPicPr>
          <p:cNvPr id="389" name="Google Shape;389;p33"/>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4"/>
          <p:cNvSpPr txBox="1">
            <a:spLocks noGrp="1"/>
          </p:cNvSpPr>
          <p:nvPr>
            <p:ph type="title"/>
          </p:nvPr>
        </p:nvSpPr>
        <p:spPr>
          <a:xfrm>
            <a:off x="1964689" y="863600"/>
            <a:ext cx="5210810"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Numbers are </a:t>
            </a:r>
            <a:r>
              <a:rPr lang="en-US" i="1">
                <a:latin typeface="Times New Roman"/>
                <a:ea typeface="Times New Roman"/>
                <a:cs typeface="Times New Roman"/>
                <a:sym typeface="Times New Roman"/>
              </a:rPr>
              <a:t>immutable</a:t>
            </a:r>
            <a:endParaRPr/>
          </a:p>
        </p:txBody>
      </p:sp>
      <p:sp>
        <p:nvSpPr>
          <p:cNvPr id="395" name="Google Shape;395;p34"/>
          <p:cNvSpPr/>
          <p:nvPr/>
        </p:nvSpPr>
        <p:spPr>
          <a:xfrm>
            <a:off x="899160" y="2133600"/>
            <a:ext cx="2593340" cy="2654300"/>
          </a:xfrm>
          <a:custGeom>
            <a:avLst/>
            <a:gdLst/>
            <a:ahLst/>
            <a:cxnLst/>
            <a:rect l="l" t="t" r="r" b="b"/>
            <a:pathLst>
              <a:path w="2593340" h="2654300" extrusionOk="0">
                <a:moveTo>
                  <a:pt x="1296670" y="2654300"/>
                </a:moveTo>
                <a:lnTo>
                  <a:pt x="0" y="2654300"/>
                </a:lnTo>
                <a:lnTo>
                  <a:pt x="0" y="0"/>
                </a:lnTo>
                <a:lnTo>
                  <a:pt x="2593340" y="0"/>
                </a:lnTo>
                <a:lnTo>
                  <a:pt x="2593340" y="2654300"/>
                </a:lnTo>
                <a:lnTo>
                  <a:pt x="1296670" y="265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34"/>
          <p:cNvSpPr txBox="1"/>
          <p:nvPr/>
        </p:nvSpPr>
        <p:spPr>
          <a:xfrm>
            <a:off x="899160" y="2133600"/>
            <a:ext cx="2593340" cy="79121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4.5</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y = x</a:t>
            </a:r>
            <a:endParaRPr sz="2400">
              <a:solidFill>
                <a:schemeClr val="dk1"/>
              </a:solidFill>
              <a:latin typeface="Times New Roman"/>
              <a:ea typeface="Times New Roman"/>
              <a:cs typeface="Times New Roman"/>
              <a:sym typeface="Times New Roman"/>
            </a:endParaRPr>
          </a:p>
        </p:txBody>
      </p:sp>
      <p:sp>
        <p:nvSpPr>
          <p:cNvPr id="397" name="Google Shape;397;p34"/>
          <p:cNvSpPr txBox="1"/>
          <p:nvPr/>
        </p:nvSpPr>
        <p:spPr>
          <a:xfrm>
            <a:off x="976630" y="2899409"/>
            <a:ext cx="14230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y += 3</a:t>
            </a:r>
            <a:endParaRPr sz="2400">
              <a:solidFill>
                <a:schemeClr val="dk1"/>
              </a:solidFill>
              <a:latin typeface="Times New Roman"/>
              <a:ea typeface="Times New Roman"/>
              <a:cs typeface="Times New Roman"/>
              <a:sym typeface="Times New Roman"/>
            </a:endParaRPr>
          </a:p>
        </p:txBody>
      </p:sp>
      <p:sp>
        <p:nvSpPr>
          <p:cNvPr id="398" name="Google Shape;398;p34"/>
          <p:cNvSpPr txBox="1"/>
          <p:nvPr/>
        </p:nvSpPr>
        <p:spPr>
          <a:xfrm>
            <a:off x="976630" y="3265170"/>
            <a:ext cx="770890" cy="14884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4.5</a:t>
            </a:r>
            <a:endParaRPr sz="2400">
              <a:solidFill>
                <a:schemeClr val="dk1"/>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y  7.5</a:t>
            </a:r>
            <a:endParaRPr sz="2400">
              <a:solidFill>
                <a:schemeClr val="dk1"/>
              </a:solidFill>
              <a:latin typeface="Times New Roman"/>
              <a:ea typeface="Times New Roman"/>
              <a:cs typeface="Times New Roman"/>
              <a:sym typeface="Times New Roman"/>
            </a:endParaRPr>
          </a:p>
        </p:txBody>
      </p:sp>
      <p:grpSp>
        <p:nvGrpSpPr>
          <p:cNvPr id="399" name="Google Shape;399;p34"/>
          <p:cNvGrpSpPr/>
          <p:nvPr/>
        </p:nvGrpSpPr>
        <p:grpSpPr>
          <a:xfrm>
            <a:off x="4262120" y="2002789"/>
            <a:ext cx="721360" cy="115570"/>
            <a:chOff x="4262120" y="2002789"/>
            <a:chExt cx="721360" cy="115570"/>
          </a:xfrm>
        </p:grpSpPr>
        <p:sp>
          <p:nvSpPr>
            <p:cNvPr id="400" name="Google Shape;400;p34"/>
            <p:cNvSpPr/>
            <p:nvPr/>
          </p:nvSpPr>
          <p:spPr>
            <a:xfrm>
              <a:off x="4262120" y="2061209"/>
              <a:ext cx="614680" cy="0"/>
            </a:xfrm>
            <a:custGeom>
              <a:avLst/>
              <a:gdLst/>
              <a:ahLst/>
              <a:cxnLst/>
              <a:rect l="l" t="t" r="r" b="b"/>
              <a:pathLst>
                <a:path w="614679" h="120000" extrusionOk="0">
                  <a:moveTo>
                    <a:pt x="0" y="0"/>
                  </a:moveTo>
                  <a:lnTo>
                    <a:pt x="614679"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34"/>
            <p:cNvSpPr/>
            <p:nvPr/>
          </p:nvSpPr>
          <p:spPr>
            <a:xfrm>
              <a:off x="4869180" y="2002789"/>
              <a:ext cx="114300" cy="115570"/>
            </a:xfrm>
            <a:custGeom>
              <a:avLst/>
              <a:gdLst/>
              <a:ahLst/>
              <a:cxnLst/>
              <a:rect l="l" t="t" r="r" b="b"/>
              <a:pathLst>
                <a:path w="114300" h="115569" extrusionOk="0">
                  <a:moveTo>
                    <a:pt x="0" y="0"/>
                  </a:moveTo>
                  <a:lnTo>
                    <a:pt x="0" y="115570"/>
                  </a:lnTo>
                  <a:lnTo>
                    <a:pt x="114300" y="5842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2" name="Google Shape;402;p34"/>
          <p:cNvSpPr txBox="1"/>
          <p:nvPr/>
        </p:nvSpPr>
        <p:spPr>
          <a:xfrm>
            <a:off x="3928109" y="1813559"/>
            <a:ext cx="1568450" cy="103251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x	</a:t>
            </a:r>
            <a:r>
              <a:rPr lang="en-US" sz="3600" baseline="30000">
                <a:solidFill>
                  <a:schemeClr val="dk1"/>
                </a:solidFill>
                <a:latin typeface="Times New Roman"/>
                <a:ea typeface="Times New Roman"/>
                <a:cs typeface="Times New Roman"/>
                <a:sym typeface="Times New Roman"/>
              </a:rPr>
              <a:t>4.5</a:t>
            </a:r>
            <a:endParaRPr sz="3600" baseline="30000">
              <a:solidFill>
                <a:schemeClr val="dk1"/>
              </a:solidFill>
              <a:latin typeface="Times New Roman"/>
              <a:ea typeface="Times New Roman"/>
              <a:cs typeface="Times New Roman"/>
              <a:sym typeface="Times New Roman"/>
            </a:endParaRPr>
          </a:p>
          <a:p>
            <a:pPr marL="12700" marR="0" lvl="0" indent="0" algn="l" rtl="0">
              <a:lnSpc>
                <a:spcPct val="100000"/>
              </a:lnSpc>
              <a:spcBef>
                <a:spcPts val="2170"/>
              </a:spcBef>
              <a:spcAft>
                <a:spcPts val="0"/>
              </a:spcAft>
              <a:buNone/>
            </a:pPr>
            <a:r>
              <a:rPr lang="en-US" sz="2400">
                <a:solidFill>
                  <a:schemeClr val="dk1"/>
                </a:solidFill>
                <a:latin typeface="Times New Roman"/>
                <a:ea typeface="Times New Roman"/>
                <a:cs typeface="Times New Roman"/>
                <a:sym typeface="Times New Roman"/>
              </a:rPr>
              <a:t>y</a:t>
            </a:r>
            <a:endParaRPr sz="2400">
              <a:solidFill>
                <a:schemeClr val="dk1"/>
              </a:solidFill>
              <a:latin typeface="Times New Roman"/>
              <a:ea typeface="Times New Roman"/>
              <a:cs typeface="Times New Roman"/>
              <a:sym typeface="Times New Roman"/>
            </a:endParaRPr>
          </a:p>
        </p:txBody>
      </p:sp>
      <p:grpSp>
        <p:nvGrpSpPr>
          <p:cNvPr id="403" name="Google Shape;403;p34"/>
          <p:cNvGrpSpPr/>
          <p:nvPr/>
        </p:nvGrpSpPr>
        <p:grpSpPr>
          <a:xfrm>
            <a:off x="4282440" y="2204720"/>
            <a:ext cx="863600" cy="504190"/>
            <a:chOff x="4282440" y="2204720"/>
            <a:chExt cx="863600" cy="504190"/>
          </a:xfrm>
        </p:grpSpPr>
        <p:sp>
          <p:nvSpPr>
            <p:cNvPr id="404" name="Google Shape;404;p34"/>
            <p:cNvSpPr/>
            <p:nvPr/>
          </p:nvSpPr>
          <p:spPr>
            <a:xfrm>
              <a:off x="4282440" y="2258060"/>
              <a:ext cx="772160" cy="450850"/>
            </a:xfrm>
            <a:custGeom>
              <a:avLst/>
              <a:gdLst/>
              <a:ahLst/>
              <a:cxnLst/>
              <a:rect l="l" t="t" r="r" b="b"/>
              <a:pathLst>
                <a:path w="772160" h="450850" extrusionOk="0">
                  <a:moveTo>
                    <a:pt x="0" y="450850"/>
                  </a:moveTo>
                  <a:lnTo>
                    <a:pt x="77216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34"/>
            <p:cNvSpPr/>
            <p:nvPr/>
          </p:nvSpPr>
          <p:spPr>
            <a:xfrm>
              <a:off x="5019040" y="2204720"/>
              <a:ext cx="127000" cy="106680"/>
            </a:xfrm>
            <a:custGeom>
              <a:avLst/>
              <a:gdLst/>
              <a:ahLst/>
              <a:cxnLst/>
              <a:rect l="l" t="t" r="r" b="b"/>
              <a:pathLst>
                <a:path w="127000" h="106680" extrusionOk="0">
                  <a:moveTo>
                    <a:pt x="127000" y="0"/>
                  </a:moveTo>
                  <a:lnTo>
                    <a:pt x="0" y="8889"/>
                  </a:lnTo>
                  <a:lnTo>
                    <a:pt x="57150" y="106679"/>
                  </a:lnTo>
                  <a:lnTo>
                    <a:pt x="127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6" name="Google Shape;406;p34"/>
          <p:cNvGrpSpPr/>
          <p:nvPr/>
        </p:nvGrpSpPr>
        <p:grpSpPr>
          <a:xfrm>
            <a:off x="609599" y="2924809"/>
            <a:ext cx="6699250" cy="1148080"/>
            <a:chOff x="609599" y="2924809"/>
            <a:chExt cx="6699250" cy="1148080"/>
          </a:xfrm>
        </p:grpSpPr>
        <p:sp>
          <p:nvSpPr>
            <p:cNvPr id="407" name="Google Shape;407;p34"/>
            <p:cNvSpPr/>
            <p:nvPr/>
          </p:nvSpPr>
          <p:spPr>
            <a:xfrm>
              <a:off x="610869" y="2924809"/>
              <a:ext cx="6697980" cy="0"/>
            </a:xfrm>
            <a:custGeom>
              <a:avLst/>
              <a:gdLst/>
              <a:ahLst/>
              <a:cxnLst/>
              <a:rect l="l" t="t" r="r" b="b"/>
              <a:pathLst>
                <a:path w="6697980" h="120000" extrusionOk="0">
                  <a:moveTo>
                    <a:pt x="0" y="0"/>
                  </a:moveTo>
                  <a:lnTo>
                    <a:pt x="66979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34"/>
            <p:cNvSpPr/>
            <p:nvPr/>
          </p:nvSpPr>
          <p:spPr>
            <a:xfrm>
              <a:off x="4335780" y="3355339"/>
              <a:ext cx="613410" cy="0"/>
            </a:xfrm>
            <a:custGeom>
              <a:avLst/>
              <a:gdLst/>
              <a:ahLst/>
              <a:cxnLst/>
              <a:rect l="l" t="t" r="r" b="b"/>
              <a:pathLst>
                <a:path w="613410" h="120000" extrusionOk="0">
                  <a:moveTo>
                    <a:pt x="0" y="0"/>
                  </a:moveTo>
                  <a:lnTo>
                    <a:pt x="61341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34"/>
            <p:cNvSpPr/>
            <p:nvPr/>
          </p:nvSpPr>
          <p:spPr>
            <a:xfrm>
              <a:off x="4941569" y="3298189"/>
              <a:ext cx="115570" cy="115570"/>
            </a:xfrm>
            <a:custGeom>
              <a:avLst/>
              <a:gdLst/>
              <a:ahLst/>
              <a:cxnLst/>
              <a:rect l="l" t="t" r="r" b="b"/>
              <a:pathLst>
                <a:path w="115570" h="115570" extrusionOk="0">
                  <a:moveTo>
                    <a:pt x="0" y="0"/>
                  </a:moveTo>
                  <a:lnTo>
                    <a:pt x="0" y="115570"/>
                  </a:lnTo>
                  <a:lnTo>
                    <a:pt x="115569" y="571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34"/>
            <p:cNvSpPr/>
            <p:nvPr/>
          </p:nvSpPr>
          <p:spPr>
            <a:xfrm>
              <a:off x="4335780" y="3834130"/>
              <a:ext cx="613410" cy="0"/>
            </a:xfrm>
            <a:custGeom>
              <a:avLst/>
              <a:gdLst/>
              <a:ahLst/>
              <a:cxnLst/>
              <a:rect l="l" t="t" r="r" b="b"/>
              <a:pathLst>
                <a:path w="613410" h="120000" extrusionOk="0">
                  <a:moveTo>
                    <a:pt x="0" y="0"/>
                  </a:moveTo>
                  <a:lnTo>
                    <a:pt x="61341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4"/>
            <p:cNvSpPr/>
            <p:nvPr/>
          </p:nvSpPr>
          <p:spPr>
            <a:xfrm>
              <a:off x="4941569" y="3776980"/>
              <a:ext cx="115570" cy="114300"/>
            </a:xfrm>
            <a:custGeom>
              <a:avLst/>
              <a:gdLst/>
              <a:ahLst/>
              <a:cxnLst/>
              <a:rect l="l" t="t" r="r" b="b"/>
              <a:pathLst>
                <a:path w="115570" h="114300" extrusionOk="0">
                  <a:moveTo>
                    <a:pt x="0" y="0"/>
                  </a:moveTo>
                  <a:lnTo>
                    <a:pt x="0" y="114300"/>
                  </a:lnTo>
                  <a:lnTo>
                    <a:pt x="115569" y="571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34"/>
            <p:cNvSpPr/>
            <p:nvPr/>
          </p:nvSpPr>
          <p:spPr>
            <a:xfrm>
              <a:off x="609599" y="3213099"/>
              <a:ext cx="6650990" cy="859790"/>
            </a:xfrm>
            <a:custGeom>
              <a:avLst/>
              <a:gdLst/>
              <a:ahLst/>
              <a:cxnLst/>
              <a:rect l="l" t="t" r="r" b="b"/>
              <a:pathLst>
                <a:path w="6650990" h="859789" extrusionOk="0">
                  <a:moveTo>
                    <a:pt x="3042920" y="859789"/>
                  </a:moveTo>
                  <a:lnTo>
                    <a:pt x="6650990" y="857250"/>
                  </a:lnTo>
                </a:path>
                <a:path w="6650990" h="859789" extrusionOk="0">
                  <a:moveTo>
                    <a:pt x="3042920" y="857250"/>
                  </a:moveTo>
                  <a:lnTo>
                    <a:pt x="3042920" y="857250"/>
                  </a:lnTo>
                </a:path>
                <a:path w="6650990" h="859789" extrusionOk="0">
                  <a:moveTo>
                    <a:pt x="6650990" y="859789"/>
                  </a:moveTo>
                  <a:lnTo>
                    <a:pt x="6650990" y="859789"/>
                  </a:lnTo>
                </a:path>
                <a:path w="6650990" h="859789" extrusionOk="0">
                  <a:moveTo>
                    <a:pt x="1945639" y="135889"/>
                  </a:moveTo>
                  <a:lnTo>
                    <a:pt x="3056890" y="840739"/>
                  </a:lnTo>
                </a:path>
                <a:path w="6650990" h="859789" extrusionOk="0">
                  <a:moveTo>
                    <a:pt x="1945639" y="135889"/>
                  </a:moveTo>
                  <a:lnTo>
                    <a:pt x="1945639" y="135889"/>
                  </a:lnTo>
                </a:path>
                <a:path w="6650990" h="859789" extrusionOk="0">
                  <a:moveTo>
                    <a:pt x="3056890" y="840739"/>
                  </a:moveTo>
                  <a:lnTo>
                    <a:pt x="3056890" y="840739"/>
                  </a:lnTo>
                </a:path>
                <a:path w="6650990" h="859789" extrusionOk="0">
                  <a:moveTo>
                    <a:pt x="0" y="90170"/>
                  </a:moveTo>
                  <a:lnTo>
                    <a:pt x="1977389" y="111760"/>
                  </a:lnTo>
                </a:path>
                <a:path w="6650990" h="859789" extrusionOk="0">
                  <a:moveTo>
                    <a:pt x="5079" y="201929"/>
                  </a:moveTo>
                  <a:lnTo>
                    <a:pt x="5079" y="201929"/>
                  </a:lnTo>
                </a:path>
                <a:path w="6650990" h="859789" extrusionOk="0">
                  <a:moveTo>
                    <a:pt x="1972310" y="0"/>
                  </a:moveTo>
                  <a:lnTo>
                    <a:pt x="197231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13" name="Google Shape;413;p34"/>
          <p:cNvSpPr txBox="1"/>
          <p:nvPr/>
        </p:nvSpPr>
        <p:spPr>
          <a:xfrm>
            <a:off x="4001770" y="2997199"/>
            <a:ext cx="177800" cy="980440"/>
          </a:xfrm>
          <a:prstGeom prst="rect">
            <a:avLst/>
          </a:prstGeom>
          <a:noFill/>
          <a:ln>
            <a:noFill/>
          </a:ln>
        </p:spPr>
        <p:txBody>
          <a:bodyPr spcFirstLastPara="1" wrap="square" lIns="0" tIns="12050" rIns="0" bIns="0" anchor="t" anchorCtr="0">
            <a:spAutoFit/>
          </a:bodyPr>
          <a:lstStyle/>
          <a:p>
            <a:pPr marL="12700" marR="5080" lvl="0" indent="0" algn="l" rtl="0">
              <a:lnSpc>
                <a:spcPct val="130600"/>
              </a:lnSpc>
              <a:spcBef>
                <a:spcPts val="0"/>
              </a:spcBef>
              <a:spcAft>
                <a:spcPts val="0"/>
              </a:spcAft>
              <a:buNone/>
            </a:pPr>
            <a:r>
              <a:rPr lang="en-US" sz="2400">
                <a:solidFill>
                  <a:schemeClr val="dk1"/>
                </a:solidFill>
                <a:latin typeface="Times New Roman"/>
                <a:ea typeface="Times New Roman"/>
                <a:cs typeface="Times New Roman"/>
                <a:sym typeface="Times New Roman"/>
              </a:rPr>
              <a:t>x  y</a:t>
            </a:r>
            <a:endParaRPr sz="2400">
              <a:solidFill>
                <a:schemeClr val="dk1"/>
              </a:solidFill>
              <a:latin typeface="Times New Roman"/>
              <a:ea typeface="Times New Roman"/>
              <a:cs typeface="Times New Roman"/>
              <a:sym typeface="Times New Roman"/>
            </a:endParaRPr>
          </a:p>
        </p:txBody>
      </p:sp>
      <p:sp>
        <p:nvSpPr>
          <p:cNvPr id="414" name="Google Shape;414;p34"/>
          <p:cNvSpPr txBox="1"/>
          <p:nvPr/>
        </p:nvSpPr>
        <p:spPr>
          <a:xfrm>
            <a:off x="5163820" y="2990849"/>
            <a:ext cx="406400" cy="980440"/>
          </a:xfrm>
          <a:prstGeom prst="rect">
            <a:avLst/>
          </a:prstGeom>
          <a:noFill/>
          <a:ln>
            <a:noFill/>
          </a:ln>
        </p:spPr>
        <p:txBody>
          <a:bodyPr spcFirstLastPara="1" wrap="square" lIns="0" tIns="12445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4.5</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880"/>
              </a:spcBef>
              <a:spcAft>
                <a:spcPts val="0"/>
              </a:spcAft>
              <a:buNone/>
            </a:pPr>
            <a:r>
              <a:rPr lang="en-US" sz="2400">
                <a:solidFill>
                  <a:schemeClr val="dk1"/>
                </a:solidFill>
                <a:latin typeface="Times New Roman"/>
                <a:ea typeface="Times New Roman"/>
                <a:cs typeface="Times New Roman"/>
                <a:sym typeface="Times New Roman"/>
              </a:rPr>
              <a:t>7.5</a:t>
            </a:r>
            <a:endParaRPr sz="2400">
              <a:solidFill>
                <a:schemeClr val="dk1"/>
              </a:solidFill>
              <a:latin typeface="Times New Roman"/>
              <a:ea typeface="Times New Roman"/>
              <a:cs typeface="Times New Roman"/>
              <a:sym typeface="Times New Roman"/>
            </a:endParaRPr>
          </a:p>
        </p:txBody>
      </p:sp>
      <p:pic>
        <p:nvPicPr>
          <p:cNvPr id="415" name="Google Shape;415;p34"/>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2971800" y="863600"/>
            <a:ext cx="3195955"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String Literals</a:t>
            </a:r>
            <a:endParaRPr/>
          </a:p>
        </p:txBody>
      </p:sp>
      <p:sp>
        <p:nvSpPr>
          <p:cNvPr id="421" name="Google Shape;421;p35"/>
          <p:cNvSpPr txBox="1"/>
          <p:nvPr/>
        </p:nvSpPr>
        <p:spPr>
          <a:xfrm>
            <a:off x="688340" y="2230120"/>
            <a:ext cx="3989704" cy="2424430"/>
          </a:xfrm>
          <a:prstGeom prst="rect">
            <a:avLst/>
          </a:prstGeom>
          <a:noFill/>
          <a:ln>
            <a:noFill/>
          </a:ln>
        </p:spPr>
        <p:txBody>
          <a:bodyPr spcFirstLastPara="1" wrap="square" lIns="0" tIns="101600" rIns="0" bIns="0" anchor="t" anchorCtr="0">
            <a:spAutoFit/>
          </a:bodyPr>
          <a:lstStyle/>
          <a:p>
            <a:pPr marL="355600" marR="0" lvl="0" indent="-342900" algn="l" rtl="0">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Strings are </a:t>
            </a:r>
            <a:r>
              <a:rPr lang="en-US" sz="2800" i="1">
                <a:solidFill>
                  <a:schemeClr val="dk1"/>
                </a:solidFill>
                <a:latin typeface="Times New Roman"/>
                <a:ea typeface="Times New Roman"/>
                <a:cs typeface="Times New Roman"/>
                <a:sym typeface="Times New Roman"/>
              </a:rPr>
              <a:t>immutable</a:t>
            </a:r>
            <a:endParaRPr sz="2800">
              <a:solidFill>
                <a:schemeClr val="dk1"/>
              </a:solidFill>
              <a:latin typeface="Times New Roman"/>
              <a:ea typeface="Times New Roman"/>
              <a:cs typeface="Times New Roman"/>
              <a:sym typeface="Times New Roman"/>
            </a:endParaRPr>
          </a:p>
          <a:p>
            <a:pPr marL="355600" marR="5080" lvl="0" indent="-342900" algn="l" rtl="0">
              <a:lnSpc>
                <a:spcPct val="100000"/>
              </a:lnSpc>
              <a:spcBef>
                <a:spcPts val="70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There is no char type like  in C++ or Java</a:t>
            </a:r>
            <a:endParaRPr sz="2800">
              <a:solidFill>
                <a:schemeClr val="dk1"/>
              </a:solidFill>
              <a:latin typeface="Times New Roman"/>
              <a:ea typeface="Times New Roman"/>
              <a:cs typeface="Times New Roman"/>
              <a:sym typeface="Times New Roman"/>
            </a:endParaRPr>
          </a:p>
          <a:p>
            <a:pPr marL="355600" marR="623570" lvl="0" indent="-342900" algn="l" rtl="0">
              <a:lnSpc>
                <a:spcPct val="100000"/>
              </a:lnSpc>
              <a:spcBef>
                <a:spcPts val="690"/>
              </a:spcBef>
              <a:spcAft>
                <a:spcPts val="0"/>
              </a:spcAft>
              <a:buNone/>
            </a:pPr>
            <a:r>
              <a:rPr lang="en-US" sz="4200" baseline="300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 is overloaded to do  concatenation</a:t>
            </a:r>
            <a:endParaRPr sz="2800">
              <a:solidFill>
                <a:schemeClr val="dk1"/>
              </a:solidFill>
              <a:latin typeface="Times New Roman"/>
              <a:ea typeface="Times New Roman"/>
              <a:cs typeface="Times New Roman"/>
              <a:sym typeface="Times New Roman"/>
            </a:endParaRPr>
          </a:p>
        </p:txBody>
      </p:sp>
      <p:sp>
        <p:nvSpPr>
          <p:cNvPr id="422" name="Google Shape;422;p35"/>
          <p:cNvSpPr txBox="1"/>
          <p:nvPr/>
        </p:nvSpPr>
        <p:spPr>
          <a:xfrm>
            <a:off x="5105400" y="2743200"/>
            <a:ext cx="2980690" cy="192278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'hello'</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 = x + ' there'</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x</a:t>
            </a:r>
            <a:endParaRPr sz="24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'hello there'</a:t>
            </a:r>
            <a:endParaRPr sz="2400">
              <a:solidFill>
                <a:schemeClr val="dk1"/>
              </a:solidFill>
              <a:latin typeface="Times New Roman"/>
              <a:ea typeface="Times New Roman"/>
              <a:cs typeface="Times New Roman"/>
              <a:sym typeface="Times New Roman"/>
            </a:endParaRPr>
          </a:p>
        </p:txBody>
      </p:sp>
      <p:pic>
        <p:nvPicPr>
          <p:cNvPr id="423" name="Google Shape;423;p35"/>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title"/>
          </p:nvPr>
        </p:nvSpPr>
        <p:spPr>
          <a:xfrm>
            <a:off x="1402080" y="514350"/>
            <a:ext cx="6184265"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String Literals: Many Kinds</a:t>
            </a:r>
            <a:endParaRPr/>
          </a:p>
        </p:txBody>
      </p:sp>
      <p:sp>
        <p:nvSpPr>
          <p:cNvPr id="429" name="Google Shape;429;p36"/>
          <p:cNvSpPr txBox="1"/>
          <p:nvPr/>
        </p:nvSpPr>
        <p:spPr>
          <a:xfrm>
            <a:off x="689609" y="1330959"/>
            <a:ext cx="7444105" cy="835660"/>
          </a:xfrm>
          <a:prstGeom prst="rect">
            <a:avLst/>
          </a:prstGeom>
          <a:noFill/>
          <a:ln>
            <a:noFill/>
          </a:ln>
        </p:spPr>
        <p:txBody>
          <a:bodyPr spcFirstLastPara="1" wrap="square" lIns="0" tIns="60950" rIns="0" bIns="0" anchor="t" anchorCtr="0">
            <a:spAutoFit/>
          </a:bodyPr>
          <a:lstStyle/>
          <a:p>
            <a:pPr marL="355600" marR="5080" lvl="0" indent="-342900" algn="l" rtl="0">
              <a:lnSpc>
                <a:spcPct val="107857"/>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Can use single or double quotes, and three double  quotes for a multi-line string</a:t>
            </a:r>
            <a:endParaRPr sz="2800">
              <a:solidFill>
                <a:schemeClr val="dk1"/>
              </a:solidFill>
              <a:latin typeface="Times New Roman"/>
              <a:ea typeface="Times New Roman"/>
              <a:cs typeface="Times New Roman"/>
              <a:sym typeface="Times New Roman"/>
            </a:endParaRPr>
          </a:p>
        </p:txBody>
      </p:sp>
      <p:sp>
        <p:nvSpPr>
          <p:cNvPr id="430" name="Google Shape;430;p36"/>
          <p:cNvSpPr txBox="1"/>
          <p:nvPr/>
        </p:nvSpPr>
        <p:spPr>
          <a:xfrm>
            <a:off x="323850" y="2420620"/>
            <a:ext cx="7816850" cy="414655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90170" marR="5678805"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&gt;&gt;&gt; 'I am a string'  'I am a string'</a:t>
            </a:r>
            <a:endParaRPr sz="22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&gt;&gt;&gt; "So am I!"</a:t>
            </a:r>
            <a:endParaRPr sz="22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'So am I!'</a:t>
            </a:r>
            <a:endParaRPr sz="2200">
              <a:solidFill>
                <a:schemeClr val="dk1"/>
              </a:solidFill>
              <a:latin typeface="Times New Roman"/>
              <a:ea typeface="Times New Roman"/>
              <a:cs typeface="Times New Roman"/>
              <a:sym typeface="Times New Roman"/>
            </a:endParaRPr>
          </a:p>
          <a:p>
            <a:pPr marL="90170" marR="489712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&gt;&gt;&gt; s = """And me too!  though I am much longer  than the others :)"""</a:t>
            </a:r>
            <a:endParaRPr sz="2200">
              <a:solidFill>
                <a:schemeClr val="dk1"/>
              </a:solidFill>
              <a:latin typeface="Times New Roman"/>
              <a:ea typeface="Times New Roman"/>
              <a:cs typeface="Times New Roman"/>
              <a:sym typeface="Times New Roman"/>
            </a:endParaRPr>
          </a:p>
          <a:p>
            <a:pPr marL="90170" marR="0" lvl="0" indent="0" algn="l" rtl="0">
              <a:lnSpc>
                <a:spcPct val="119545"/>
              </a:lnSpc>
              <a:spcBef>
                <a:spcPts val="0"/>
              </a:spcBef>
              <a:spcAft>
                <a:spcPts val="0"/>
              </a:spcAft>
              <a:buNone/>
            </a:pPr>
            <a:r>
              <a:rPr lang="en-US" sz="2200">
                <a:solidFill>
                  <a:schemeClr val="dk1"/>
                </a:solidFill>
                <a:latin typeface="Times New Roman"/>
                <a:ea typeface="Times New Roman"/>
                <a:cs typeface="Times New Roman"/>
                <a:sym typeface="Times New Roman"/>
              </a:rPr>
              <a:t>'And me too!\nthough I am much longer\nthan the others :)‘</a:t>
            </a:r>
            <a:endParaRPr sz="2200">
              <a:solidFill>
                <a:schemeClr val="dk1"/>
              </a:solidFill>
              <a:latin typeface="Times New Roman"/>
              <a:ea typeface="Times New Roman"/>
              <a:cs typeface="Times New Roman"/>
              <a:sym typeface="Times New Roman"/>
            </a:endParaRPr>
          </a:p>
          <a:p>
            <a:pPr marL="90170" marR="6308725"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&gt;&gt;&gt; print s  And me too!</a:t>
            </a:r>
            <a:endParaRPr sz="22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though I am much longer</a:t>
            </a:r>
            <a:endParaRPr sz="2200">
              <a:solidFill>
                <a:schemeClr val="dk1"/>
              </a:solidFill>
              <a:latin typeface="Times New Roman"/>
              <a:ea typeface="Times New Roman"/>
              <a:cs typeface="Times New Roman"/>
              <a:sym typeface="Times New Roman"/>
            </a:endParaRPr>
          </a:p>
          <a:p>
            <a:pPr marL="9017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than the others :)‘	</a:t>
            </a:r>
            <a:endParaRPr sz="2100" baseline="-25000">
              <a:solidFill>
                <a:schemeClr val="dk1"/>
              </a:solidFill>
              <a:latin typeface="Times New Roman"/>
              <a:ea typeface="Times New Roman"/>
              <a:cs typeface="Times New Roman"/>
              <a:sym typeface="Times New Roman"/>
            </a:endParaRPr>
          </a:p>
        </p:txBody>
      </p:sp>
      <p:pic>
        <p:nvPicPr>
          <p:cNvPr id="431" name="Google Shape;431;p36"/>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ftr" idx="4294967295"/>
          </p:nvPr>
        </p:nvSpPr>
        <p:spPr>
          <a:xfrm>
            <a:off x="3926840" y="6302050"/>
            <a:ext cx="1287145" cy="222884"/>
          </a:xfrm>
          <a:prstGeom prst="rect">
            <a:avLst/>
          </a:prstGeom>
          <a:noFill/>
          <a:ln>
            <a:noFill/>
          </a:ln>
        </p:spPr>
        <p:txBody>
          <a:bodyPr spcFirstLastPara="1" wrap="square" lIns="0" tIns="0" rIns="0" bIns="0" anchor="ctr" anchorCtr="0">
            <a:spAutoFit/>
          </a:bodyPr>
          <a:lstStyle/>
          <a:p>
            <a:pPr marL="12700" lvl="0" indent="0" algn="ctr" rtl="0">
              <a:lnSpc>
                <a:spcPct val="135833"/>
              </a:lnSpc>
              <a:spcBef>
                <a:spcPts val="0"/>
              </a:spcBef>
              <a:spcAft>
                <a:spcPts val="0"/>
              </a:spcAft>
              <a:buNone/>
            </a:pPr>
            <a:r>
              <a:rPr lang="en-US"/>
              <a:t>Priyanka Pradhan</a:t>
            </a:r>
            <a:endParaRPr/>
          </a:p>
        </p:txBody>
      </p:sp>
      <p:sp>
        <p:nvSpPr>
          <p:cNvPr id="437" name="Google Shape;437;p37"/>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38100" lvl="0" indent="0" algn="r" rtl="0">
              <a:lnSpc>
                <a:spcPct val="135833"/>
              </a:lnSpc>
              <a:spcBef>
                <a:spcPts val="0"/>
              </a:spcBef>
              <a:spcAft>
                <a:spcPts val="0"/>
              </a:spcAft>
              <a:buNone/>
            </a:pPr>
            <a:fld id="{00000000-1234-1234-1234-123412341234}" type="slidenum">
              <a:rPr lang="en-US"/>
              <a:t>37</a:t>
            </a:fld>
            <a:endParaRPr/>
          </a:p>
        </p:txBody>
      </p:sp>
      <p:sp>
        <p:nvSpPr>
          <p:cNvPr id="438" name="Google Shape;438;p37"/>
          <p:cNvSpPr txBox="1">
            <a:spLocks noGrp="1"/>
          </p:cNvSpPr>
          <p:nvPr>
            <p:ph type="title"/>
          </p:nvPr>
        </p:nvSpPr>
        <p:spPr>
          <a:xfrm>
            <a:off x="1921510" y="836134"/>
            <a:ext cx="6250890"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Substrings and Methods</a:t>
            </a:r>
            <a:endParaRPr/>
          </a:p>
        </p:txBody>
      </p:sp>
      <p:sp>
        <p:nvSpPr>
          <p:cNvPr id="439" name="Google Shape;439;p37"/>
          <p:cNvSpPr txBox="1"/>
          <p:nvPr/>
        </p:nvSpPr>
        <p:spPr>
          <a:xfrm>
            <a:off x="1073150" y="1905000"/>
            <a:ext cx="2239010" cy="411734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 = '012345'</a:t>
            </a:r>
            <a:endParaRPr sz="2400">
              <a:solidFill>
                <a:schemeClr val="dk1"/>
              </a:solidFill>
              <a:latin typeface="Times New Roman"/>
              <a:ea typeface="Times New Roman"/>
              <a:cs typeface="Times New Roman"/>
              <a:sym typeface="Times New Roman"/>
            </a:endParaRPr>
          </a:p>
          <a:p>
            <a:pPr marL="89535" marR="107505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s[3]  '3'</a:t>
            </a:r>
            <a:endParaRPr sz="2400">
              <a:solidFill>
                <a:schemeClr val="dk1"/>
              </a:solidFill>
              <a:latin typeface="Times New Roman"/>
              <a:ea typeface="Times New Roman"/>
              <a:cs typeface="Times New Roman"/>
              <a:sym typeface="Times New Roman"/>
            </a:endParaRPr>
          </a:p>
          <a:p>
            <a:pPr marL="89535" marR="837564"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s[1:4]  '123'</a:t>
            </a:r>
            <a:endParaRPr sz="2400">
              <a:solidFill>
                <a:schemeClr val="dk1"/>
              </a:solidFill>
              <a:latin typeface="Times New Roman"/>
              <a:ea typeface="Times New Roman"/>
              <a:cs typeface="Times New Roman"/>
              <a:sym typeface="Times New Roman"/>
            </a:endParaRPr>
          </a:p>
          <a:p>
            <a:pPr marL="89535" marR="989964"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s[2:]  '2345'</a:t>
            </a:r>
            <a:endParaRPr sz="2400">
              <a:solidFill>
                <a:schemeClr val="dk1"/>
              </a:solidFill>
              <a:latin typeface="Times New Roman"/>
              <a:ea typeface="Times New Roman"/>
              <a:cs typeface="Times New Roman"/>
              <a:sym typeface="Times New Roman"/>
            </a:endParaRPr>
          </a:p>
          <a:p>
            <a:pPr marL="89535" marR="99123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s[:4]  '0123'</a:t>
            </a:r>
            <a:endParaRPr sz="2400">
              <a:solidFill>
                <a:schemeClr val="dk1"/>
              </a:solidFill>
              <a:latin typeface="Times New Roman"/>
              <a:ea typeface="Times New Roman"/>
              <a:cs typeface="Times New Roman"/>
              <a:sym typeface="Times New Roman"/>
            </a:endParaRPr>
          </a:p>
          <a:p>
            <a:pPr marL="89535" marR="97345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s[-2]  '4'</a:t>
            </a:r>
            <a:endParaRPr sz="2400">
              <a:solidFill>
                <a:schemeClr val="dk1"/>
              </a:solidFill>
              <a:latin typeface="Times New Roman"/>
              <a:ea typeface="Times New Roman"/>
              <a:cs typeface="Times New Roman"/>
              <a:sym typeface="Times New Roman"/>
            </a:endParaRPr>
          </a:p>
        </p:txBody>
      </p:sp>
      <p:sp>
        <p:nvSpPr>
          <p:cNvPr id="440" name="Google Shape;440;p37"/>
          <p:cNvSpPr txBox="1"/>
          <p:nvPr/>
        </p:nvSpPr>
        <p:spPr>
          <a:xfrm>
            <a:off x="4598670" y="1758950"/>
            <a:ext cx="3360420" cy="1122680"/>
          </a:xfrm>
          <a:prstGeom prst="rect">
            <a:avLst/>
          </a:prstGeom>
          <a:noFill/>
          <a:ln>
            <a:noFill/>
          </a:ln>
        </p:spPr>
        <p:txBody>
          <a:bodyPr spcFirstLastPara="1" wrap="square" lIns="0" tIns="12700" rIns="0" bIns="0" anchor="t" anchorCtr="0">
            <a:spAutoFit/>
          </a:bodyPr>
          <a:lstStyle/>
          <a:p>
            <a:pPr marL="12700" marR="5080" lvl="0" indent="-152400" algn="l" rtl="0">
              <a:lnSpc>
                <a:spcPct val="100000"/>
              </a:lnSpc>
              <a:spcBef>
                <a:spcPts val="0"/>
              </a:spcBef>
              <a:spcAft>
                <a:spcPts val="0"/>
              </a:spcAft>
              <a:buClr>
                <a:srgbClr val="000000"/>
              </a:buClr>
              <a:buSzPts val="2400"/>
              <a:buFont typeface="Times New Roman"/>
              <a:buChar char="•"/>
            </a:pPr>
            <a:r>
              <a:rPr lang="en-US" sz="2400" b="1">
                <a:solidFill>
                  <a:srgbClr val="3333CC"/>
                </a:solidFill>
                <a:latin typeface="Times New Roman"/>
                <a:ea typeface="Times New Roman"/>
                <a:cs typeface="Times New Roman"/>
                <a:sym typeface="Times New Roman"/>
              </a:rPr>
              <a:t>len</a:t>
            </a:r>
            <a:r>
              <a:rPr lang="en-US" sz="2400">
                <a:solidFill>
                  <a:schemeClr val="dk1"/>
                </a:solidFill>
                <a:latin typeface="Times New Roman"/>
                <a:ea typeface="Times New Roman"/>
                <a:cs typeface="Times New Roman"/>
                <a:sym typeface="Times New Roman"/>
              </a:rPr>
              <a:t>(String) – returns the  number of characters in the  String</a:t>
            </a:r>
            <a:endParaRPr sz="2400">
              <a:solidFill>
                <a:schemeClr val="dk1"/>
              </a:solidFill>
              <a:latin typeface="Times New Roman"/>
              <a:ea typeface="Times New Roman"/>
              <a:cs typeface="Times New Roman"/>
              <a:sym typeface="Times New Roman"/>
            </a:endParaRPr>
          </a:p>
        </p:txBody>
      </p:sp>
      <p:sp>
        <p:nvSpPr>
          <p:cNvPr id="441" name="Google Shape;441;p37"/>
          <p:cNvSpPr txBox="1"/>
          <p:nvPr/>
        </p:nvSpPr>
        <p:spPr>
          <a:xfrm>
            <a:off x="4598670" y="3221990"/>
            <a:ext cx="3355340" cy="1122680"/>
          </a:xfrm>
          <a:prstGeom prst="rect">
            <a:avLst/>
          </a:prstGeom>
          <a:noFill/>
          <a:ln>
            <a:noFill/>
          </a:ln>
        </p:spPr>
        <p:txBody>
          <a:bodyPr spcFirstLastPara="1" wrap="square" lIns="0" tIns="12700" rIns="0" bIns="0" anchor="t" anchorCtr="0">
            <a:spAutoFit/>
          </a:bodyPr>
          <a:lstStyle/>
          <a:p>
            <a:pPr marL="12700" marR="5080" lvl="0" indent="-152400" algn="l" rtl="0">
              <a:lnSpc>
                <a:spcPct val="100000"/>
              </a:lnSpc>
              <a:spcBef>
                <a:spcPts val="0"/>
              </a:spcBef>
              <a:spcAft>
                <a:spcPts val="0"/>
              </a:spcAft>
              <a:buClr>
                <a:srgbClr val="000000"/>
              </a:buClr>
              <a:buSzPts val="2400"/>
              <a:buFont typeface="Times New Roman"/>
              <a:buChar char="•"/>
            </a:pPr>
            <a:r>
              <a:rPr lang="en-US" sz="2400" b="1">
                <a:solidFill>
                  <a:srgbClr val="3333CC"/>
                </a:solidFill>
                <a:latin typeface="Times New Roman"/>
                <a:ea typeface="Times New Roman"/>
                <a:cs typeface="Times New Roman"/>
                <a:sym typeface="Times New Roman"/>
              </a:rPr>
              <a:t>str</a:t>
            </a:r>
            <a:r>
              <a:rPr lang="en-US" sz="2400">
                <a:solidFill>
                  <a:schemeClr val="dk1"/>
                </a:solidFill>
                <a:latin typeface="Times New Roman"/>
                <a:ea typeface="Times New Roman"/>
                <a:cs typeface="Times New Roman"/>
                <a:sym typeface="Times New Roman"/>
              </a:rPr>
              <a:t>(Object) – returns a  String representation of the  Object</a:t>
            </a:r>
            <a:endParaRPr sz="2400">
              <a:solidFill>
                <a:schemeClr val="dk1"/>
              </a:solidFill>
              <a:latin typeface="Times New Roman"/>
              <a:ea typeface="Times New Roman"/>
              <a:cs typeface="Times New Roman"/>
              <a:sym typeface="Times New Roman"/>
            </a:endParaRPr>
          </a:p>
        </p:txBody>
      </p:sp>
      <p:sp>
        <p:nvSpPr>
          <p:cNvPr id="442" name="Google Shape;442;p37"/>
          <p:cNvSpPr txBox="1"/>
          <p:nvPr/>
        </p:nvSpPr>
        <p:spPr>
          <a:xfrm>
            <a:off x="5867400" y="4343400"/>
            <a:ext cx="1817370" cy="155702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88900" marR="39814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len(x)  6</a:t>
            </a:r>
            <a:endParaRPr sz="2400">
              <a:solidFill>
                <a:schemeClr val="dk1"/>
              </a:solidFill>
              <a:latin typeface="Times New Roman"/>
              <a:ea typeface="Times New Roman"/>
              <a:cs typeface="Times New Roman"/>
              <a:sym typeface="Times New Roman"/>
            </a:endParaRPr>
          </a:p>
          <a:p>
            <a:pPr marL="88900" marR="8509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str(10.3)  '10.3'</a:t>
            </a:r>
            <a:endParaRPr sz="2400">
              <a:solidFill>
                <a:schemeClr val="dk1"/>
              </a:solidFill>
              <a:latin typeface="Times New Roman"/>
              <a:ea typeface="Times New Roman"/>
              <a:cs typeface="Times New Roman"/>
              <a:sym typeface="Times New Roman"/>
            </a:endParaRPr>
          </a:p>
        </p:txBody>
      </p:sp>
      <p:pic>
        <p:nvPicPr>
          <p:cNvPr id="443" name="Google Shape;443;p37"/>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8"/>
          <p:cNvSpPr txBox="1">
            <a:spLocks noGrp="1"/>
          </p:cNvSpPr>
          <p:nvPr>
            <p:ph type="title"/>
          </p:nvPr>
        </p:nvSpPr>
        <p:spPr>
          <a:xfrm>
            <a:off x="2576829" y="863600"/>
            <a:ext cx="3986529"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String Formatting</a:t>
            </a:r>
            <a:endParaRPr/>
          </a:p>
        </p:txBody>
      </p:sp>
      <p:sp>
        <p:nvSpPr>
          <p:cNvPr id="449" name="Google Shape;449;p38"/>
          <p:cNvSpPr txBox="1">
            <a:spLocks noGrp="1"/>
          </p:cNvSpPr>
          <p:nvPr>
            <p:ph type="body" idx="1"/>
          </p:nvPr>
        </p:nvSpPr>
        <p:spPr>
          <a:xfrm>
            <a:off x="457200" y="1600200"/>
            <a:ext cx="8229600" cy="4525963"/>
          </a:xfrm>
          <a:prstGeom prst="rect">
            <a:avLst/>
          </a:prstGeom>
          <a:noFill/>
          <a:ln>
            <a:noFill/>
          </a:ln>
        </p:spPr>
        <p:txBody>
          <a:bodyPr spcFirstLastPara="1" wrap="square" lIns="0" tIns="58400" rIns="0" bIns="0" anchor="t" anchorCtr="0">
            <a:spAutoFit/>
          </a:bodyPr>
          <a:lstStyle/>
          <a:p>
            <a:pPr marL="355600" lvl="0" indent="-342900" algn="l" rtl="0">
              <a:lnSpc>
                <a:spcPct val="100000"/>
              </a:lnSpc>
              <a:spcBef>
                <a:spcPts val="0"/>
              </a:spcBef>
              <a:spcAft>
                <a:spcPts val="0"/>
              </a:spcAft>
              <a:buClr>
                <a:schemeClr val="dk1"/>
              </a:buClr>
              <a:buSzPts val="2800"/>
              <a:buChar char="•"/>
            </a:pPr>
            <a:r>
              <a:rPr lang="en-US" sz="2800"/>
              <a:t>Similar to C’s printf</a:t>
            </a:r>
            <a:endParaRPr sz="2800"/>
          </a:p>
          <a:p>
            <a:pPr marL="355600" lvl="0" indent="-342900" algn="l" rtl="0">
              <a:lnSpc>
                <a:spcPct val="100000"/>
              </a:lnSpc>
              <a:spcBef>
                <a:spcPts val="359"/>
              </a:spcBef>
              <a:spcAft>
                <a:spcPts val="0"/>
              </a:spcAft>
              <a:buClr>
                <a:schemeClr val="dk1"/>
              </a:buClr>
              <a:buSzPts val="2800"/>
              <a:buChar char="•"/>
            </a:pPr>
            <a:r>
              <a:rPr lang="en-US" sz="2800"/>
              <a:t>&lt;formatted string&gt; % &lt;elements to insert&gt;</a:t>
            </a:r>
            <a:endParaRPr sz="2800"/>
          </a:p>
          <a:p>
            <a:pPr marL="355600" marR="5080" lvl="0" indent="-342900" algn="l" rtl="0">
              <a:lnSpc>
                <a:spcPct val="107857"/>
              </a:lnSpc>
              <a:spcBef>
                <a:spcPts val="740"/>
              </a:spcBef>
              <a:spcAft>
                <a:spcPts val="0"/>
              </a:spcAft>
              <a:buClr>
                <a:schemeClr val="dk1"/>
              </a:buClr>
              <a:buSzPts val="2800"/>
              <a:buChar char="•"/>
            </a:pPr>
            <a:r>
              <a:rPr lang="en-US" sz="2800"/>
              <a:t>Can usually just use %s for everything, it will  convert the object to its String representation.</a:t>
            </a:r>
            <a:endParaRPr sz="2800"/>
          </a:p>
        </p:txBody>
      </p:sp>
      <p:sp>
        <p:nvSpPr>
          <p:cNvPr id="450" name="Google Shape;450;p38"/>
          <p:cNvSpPr txBox="1"/>
          <p:nvPr/>
        </p:nvSpPr>
        <p:spPr>
          <a:xfrm>
            <a:off x="2575560" y="3644900"/>
            <a:ext cx="4014470" cy="2654300"/>
          </a:xfrm>
          <a:prstGeom prst="rect">
            <a:avLst/>
          </a:prstGeom>
          <a:noFill/>
          <a:ln w="9525" cap="flat" cmpd="sng">
            <a:solidFill>
              <a:srgbClr val="000000"/>
            </a:solidFill>
            <a:prstDash val="solid"/>
            <a:round/>
            <a:headEnd type="none" w="sm" len="sm"/>
            <a:tailEnd type="none" w="sm" len="sm"/>
          </a:ln>
        </p:spPr>
        <p:txBody>
          <a:bodyPr spcFirstLastPara="1" wrap="square" lIns="0" tIns="46975" rIns="0" bIns="0" anchor="t" anchorCtr="0">
            <a:spAutoFit/>
          </a:bodyPr>
          <a:lstStyle/>
          <a:p>
            <a:pPr marL="89535" marR="68580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"One, %d, three" % 2  'One, 2, three'</a:t>
            </a:r>
            <a:endParaRPr sz="24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"%d, two, %s" % (1,3)</a:t>
            </a:r>
            <a:endParaRPr sz="24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'1, two, 3'</a:t>
            </a:r>
            <a:endParaRPr sz="2400">
              <a:solidFill>
                <a:schemeClr val="dk1"/>
              </a:solidFill>
              <a:latin typeface="Times New Roman"/>
              <a:ea typeface="Times New Roman"/>
              <a:cs typeface="Times New Roman"/>
              <a:sym typeface="Times New Roman"/>
            </a:endParaRPr>
          </a:p>
          <a:p>
            <a:pPr marL="89535" marR="8636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 "%s two %s" % (1, 'three')  '1 two three'</a:t>
            </a:r>
            <a:endParaRPr sz="24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&gt;&gt;&gt;</a:t>
            </a:r>
            <a:endParaRPr sz="2400">
              <a:solidFill>
                <a:schemeClr val="dk1"/>
              </a:solidFill>
              <a:latin typeface="Times New Roman"/>
              <a:ea typeface="Times New Roman"/>
              <a:cs typeface="Times New Roman"/>
              <a:sym typeface="Times New Roman"/>
            </a:endParaRPr>
          </a:p>
        </p:txBody>
      </p:sp>
      <p:pic>
        <p:nvPicPr>
          <p:cNvPr id="451" name="Google Shape;451;p38"/>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9"/>
          <p:cNvSpPr txBox="1">
            <a:spLocks noGrp="1"/>
          </p:cNvSpPr>
          <p:nvPr>
            <p:ph type="title"/>
          </p:nvPr>
        </p:nvSpPr>
        <p:spPr>
          <a:xfrm>
            <a:off x="3352800" y="836134"/>
            <a:ext cx="3451448"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Do nothing</a:t>
            </a:r>
            <a:endParaRPr/>
          </a:p>
        </p:txBody>
      </p:sp>
      <p:sp>
        <p:nvSpPr>
          <p:cNvPr id="457" name="Google Shape;457;p39"/>
          <p:cNvSpPr txBox="1"/>
          <p:nvPr/>
        </p:nvSpPr>
        <p:spPr>
          <a:xfrm>
            <a:off x="764540" y="1912620"/>
            <a:ext cx="3263900" cy="238125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pass does nothing</a:t>
            </a:r>
            <a:endParaRPr sz="3200">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syntactic filler</a:t>
            </a:r>
            <a:endParaRPr sz="3200">
              <a:solidFill>
                <a:schemeClr val="dk1"/>
              </a:solidFill>
              <a:latin typeface="Times New Roman"/>
              <a:ea typeface="Times New Roman"/>
              <a:cs typeface="Times New Roman"/>
              <a:sym typeface="Times New Roman"/>
            </a:endParaRPr>
          </a:p>
          <a:p>
            <a:pPr marL="926464" marR="949325" lvl="0" indent="-571499" algn="l" rtl="0">
              <a:lnSpc>
                <a:spcPct val="145000"/>
              </a:lnSpc>
              <a:spcBef>
                <a:spcPts val="275"/>
              </a:spcBef>
              <a:spcAft>
                <a:spcPts val="0"/>
              </a:spcAft>
              <a:buNone/>
            </a:pPr>
            <a:r>
              <a:rPr lang="en-US" sz="3200">
                <a:solidFill>
                  <a:srgbClr val="B1B1B1"/>
                </a:solidFill>
                <a:latin typeface="Courier New"/>
                <a:ea typeface="Courier New"/>
                <a:cs typeface="Courier New"/>
                <a:sym typeface="Courier New"/>
              </a:rPr>
              <a:t>while 1:  pass</a:t>
            </a:r>
            <a:endParaRPr sz="3200">
              <a:solidFill>
                <a:schemeClr val="dk1"/>
              </a:solidFill>
              <a:latin typeface="Courier New"/>
              <a:ea typeface="Courier New"/>
              <a:cs typeface="Courier New"/>
              <a:sym typeface="Courier New"/>
            </a:endParaRPr>
          </a:p>
        </p:txBody>
      </p:sp>
      <p:pic>
        <p:nvPicPr>
          <p:cNvPr id="458" name="Google Shape;458;p39"/>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4</a:t>
            </a:fld>
            <a:endParaRPr/>
          </a:p>
        </p:txBody>
      </p:sp>
      <p:sp>
        <p:nvSpPr>
          <p:cNvPr id="111" name="Google Shape;111;p4"/>
          <p:cNvSpPr txBox="1">
            <a:spLocks noGrp="1"/>
          </p:cNvSpPr>
          <p:nvPr>
            <p:ph type="title"/>
          </p:nvPr>
        </p:nvSpPr>
        <p:spPr>
          <a:xfrm>
            <a:off x="1187623" y="815226"/>
            <a:ext cx="7488833" cy="689932"/>
          </a:xfrm>
          <a:prstGeom prst="rect">
            <a:avLst/>
          </a:prstGeom>
          <a:noFill/>
          <a:ln>
            <a:noFill/>
          </a:ln>
        </p:spPr>
        <p:txBody>
          <a:bodyPr spcFirstLastPara="1" wrap="square" lIns="0" tIns="12700" rIns="0" bIns="0" anchor="ctr" anchorCtr="0">
            <a:spAutoFit/>
          </a:bodyPr>
          <a:lstStyle/>
          <a:p>
            <a:pPr marL="2583180" marR="5080" lvl="0" indent="-2570480" algn="ctr" rtl="0">
              <a:lnSpc>
                <a:spcPct val="100000"/>
              </a:lnSpc>
              <a:spcBef>
                <a:spcPts val="0"/>
              </a:spcBef>
              <a:spcAft>
                <a:spcPts val="0"/>
              </a:spcAft>
              <a:buClr>
                <a:schemeClr val="dk1"/>
              </a:buClr>
              <a:buSzPts val="4400"/>
              <a:buFont typeface="Calibri"/>
              <a:buNone/>
            </a:pPr>
            <a:r>
              <a:rPr lang="en-US"/>
              <a:t>Development Environments  </a:t>
            </a:r>
            <a:r>
              <a:rPr lang="en-US">
                <a:solidFill>
                  <a:srgbClr val="B1B1B1"/>
                </a:solidFill>
              </a:rPr>
              <a:t>IDE</a:t>
            </a:r>
            <a:endParaRPr/>
          </a:p>
        </p:txBody>
      </p:sp>
      <p:sp>
        <p:nvSpPr>
          <p:cNvPr id="112" name="Google Shape;112;p4"/>
          <p:cNvSpPr txBox="1"/>
          <p:nvPr/>
        </p:nvSpPr>
        <p:spPr>
          <a:xfrm>
            <a:off x="764540" y="1929129"/>
            <a:ext cx="4246880" cy="4320540"/>
          </a:xfrm>
          <a:prstGeom prst="rect">
            <a:avLst/>
          </a:prstGeom>
          <a:noFill/>
          <a:ln>
            <a:noFill/>
          </a:ln>
        </p:spPr>
        <p:txBody>
          <a:bodyPr spcFirstLastPara="1" wrap="square" lIns="0" tIns="12700" rIns="0" bIns="0" anchor="t" anchorCtr="0">
            <a:spAutoFit/>
          </a:bodyPr>
          <a:lstStyle/>
          <a:p>
            <a:pPr marL="366395" marR="0" lvl="0" indent="-354330" algn="l" rtl="0">
              <a:lnSpc>
                <a:spcPct val="100000"/>
              </a:lnSpc>
              <a:spcBef>
                <a:spcPts val="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PyDev with Eclipse</a:t>
            </a:r>
            <a:endParaRPr sz="2800" b="0" i="0" u="none" strike="noStrike" cap="none">
              <a:solidFill>
                <a:schemeClr val="dk1"/>
              </a:solidFill>
              <a:latin typeface="Times New Roman"/>
              <a:ea typeface="Times New Roman"/>
              <a:cs typeface="Times New Roman"/>
              <a:sym typeface="Times New Roman"/>
            </a:endParaRPr>
          </a:p>
          <a:p>
            <a:pPr marL="366395" marR="0" lvl="0" indent="-354330" algn="l" rtl="0">
              <a:lnSpc>
                <a:spcPct val="100000"/>
              </a:lnSpc>
              <a:spcBef>
                <a:spcPts val="2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Komodo</a:t>
            </a:r>
            <a:endParaRPr sz="2800" b="0" i="0" u="none" strike="noStrike" cap="none">
              <a:solidFill>
                <a:schemeClr val="dk1"/>
              </a:solidFill>
              <a:latin typeface="Times New Roman"/>
              <a:ea typeface="Times New Roman"/>
              <a:cs typeface="Times New Roman"/>
              <a:sym typeface="Times New Roman"/>
            </a:endParaRPr>
          </a:p>
          <a:p>
            <a:pPr marL="366395" marR="0" lvl="0" indent="-354330" algn="l" rtl="0">
              <a:lnSpc>
                <a:spcPct val="100000"/>
              </a:lnSpc>
              <a:spcBef>
                <a:spcPts val="3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Emacs</a:t>
            </a:r>
            <a:endParaRPr sz="2800" b="0" i="0" u="none" strike="noStrike" cap="none">
              <a:solidFill>
                <a:schemeClr val="dk1"/>
              </a:solidFill>
              <a:latin typeface="Times New Roman"/>
              <a:ea typeface="Times New Roman"/>
              <a:cs typeface="Times New Roman"/>
              <a:sym typeface="Times New Roman"/>
            </a:endParaRPr>
          </a:p>
          <a:p>
            <a:pPr marL="361315" marR="0" lvl="0" indent="-349250" algn="l" rtl="0">
              <a:lnSpc>
                <a:spcPct val="100000"/>
              </a:lnSpc>
              <a:spcBef>
                <a:spcPts val="2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Vim</a:t>
            </a:r>
            <a:endParaRPr sz="2800" b="0" i="0" u="none" strike="noStrike" cap="none">
              <a:solidFill>
                <a:schemeClr val="dk1"/>
              </a:solidFill>
              <a:latin typeface="Times New Roman"/>
              <a:ea typeface="Times New Roman"/>
              <a:cs typeface="Times New Roman"/>
              <a:sym typeface="Times New Roman"/>
            </a:endParaRPr>
          </a:p>
          <a:p>
            <a:pPr marL="361315" marR="0" lvl="0" indent="-349250" algn="l" rtl="0">
              <a:lnSpc>
                <a:spcPct val="100000"/>
              </a:lnSpc>
              <a:spcBef>
                <a:spcPts val="3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TextMate</a:t>
            </a:r>
            <a:endParaRPr sz="2800" b="0" i="0" u="none" strike="noStrike" cap="none">
              <a:solidFill>
                <a:schemeClr val="dk1"/>
              </a:solidFill>
              <a:latin typeface="Times New Roman"/>
              <a:ea typeface="Times New Roman"/>
              <a:cs typeface="Times New Roman"/>
              <a:sym typeface="Times New Roman"/>
            </a:endParaRPr>
          </a:p>
          <a:p>
            <a:pPr marL="366395" marR="0" lvl="0" indent="-354330" algn="l" rtl="0">
              <a:lnSpc>
                <a:spcPct val="100000"/>
              </a:lnSpc>
              <a:spcBef>
                <a:spcPts val="2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Gedit</a:t>
            </a:r>
            <a:endParaRPr sz="2800" b="0" i="0" u="none" strike="noStrike" cap="none">
              <a:solidFill>
                <a:schemeClr val="dk1"/>
              </a:solidFill>
              <a:latin typeface="Times New Roman"/>
              <a:ea typeface="Times New Roman"/>
              <a:cs typeface="Times New Roman"/>
              <a:sym typeface="Times New Roman"/>
            </a:endParaRPr>
          </a:p>
          <a:p>
            <a:pPr marL="366395" marR="0" lvl="0" indent="-354330" algn="l" rtl="0">
              <a:lnSpc>
                <a:spcPct val="100000"/>
              </a:lnSpc>
              <a:spcBef>
                <a:spcPts val="3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Idle</a:t>
            </a:r>
            <a:endParaRPr sz="2800" b="0" i="0" u="none" strike="noStrike" cap="none">
              <a:solidFill>
                <a:schemeClr val="dk1"/>
              </a:solidFill>
              <a:latin typeface="Times New Roman"/>
              <a:ea typeface="Times New Roman"/>
              <a:cs typeface="Times New Roman"/>
              <a:sym typeface="Times New Roman"/>
            </a:endParaRPr>
          </a:p>
          <a:p>
            <a:pPr marL="366395" marR="0" lvl="0" indent="-354330" algn="l" rtl="0">
              <a:lnSpc>
                <a:spcPct val="100000"/>
              </a:lnSpc>
              <a:spcBef>
                <a:spcPts val="20"/>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PIDA (Linux)(VIM Based)</a:t>
            </a:r>
            <a:endParaRPr sz="2800" b="0" i="0" u="none" strike="noStrike" cap="none">
              <a:solidFill>
                <a:schemeClr val="dk1"/>
              </a:solidFill>
              <a:latin typeface="Times New Roman"/>
              <a:ea typeface="Times New Roman"/>
              <a:cs typeface="Times New Roman"/>
              <a:sym typeface="Times New Roman"/>
            </a:endParaRPr>
          </a:p>
          <a:p>
            <a:pPr marL="12700" marR="572135" lvl="0" indent="-177800" algn="l" rtl="0">
              <a:lnSpc>
                <a:spcPct val="121071"/>
              </a:lnSpc>
              <a:spcBef>
                <a:spcPts val="105"/>
              </a:spcBef>
              <a:spcAft>
                <a:spcPts val="0"/>
              </a:spcAft>
              <a:buClr>
                <a:schemeClr val="dk1"/>
              </a:buClr>
              <a:buSzPts val="2800"/>
              <a:buFont typeface="Times New Roman"/>
              <a:buAutoNum type="arabicPeriod"/>
            </a:pPr>
            <a:r>
              <a:rPr lang="en-US" sz="2800" b="0" i="0" u="none" strike="noStrike" cap="none">
                <a:solidFill>
                  <a:schemeClr val="dk1"/>
                </a:solidFill>
                <a:latin typeface="Times New Roman"/>
                <a:ea typeface="Times New Roman"/>
                <a:cs typeface="Times New Roman"/>
                <a:sym typeface="Times New Roman"/>
              </a:rPr>
              <a:t>NotePad++ (Windows)  10.Pycharm</a:t>
            </a:r>
            <a:endParaRPr sz="2800" b="0" i="0" u="none" strike="noStrike" cap="non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0"/>
          <p:cNvSpPr txBox="1">
            <a:spLocks noGrp="1"/>
          </p:cNvSpPr>
          <p:nvPr>
            <p:ph type="title"/>
          </p:nvPr>
        </p:nvSpPr>
        <p:spPr>
          <a:xfrm>
            <a:off x="3444240" y="836134"/>
            <a:ext cx="3071976"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Operators</a:t>
            </a:r>
            <a:endParaRPr/>
          </a:p>
        </p:txBody>
      </p:sp>
      <p:sp>
        <p:nvSpPr>
          <p:cNvPr id="464" name="Google Shape;464;p40"/>
          <p:cNvSpPr txBox="1"/>
          <p:nvPr/>
        </p:nvSpPr>
        <p:spPr>
          <a:xfrm>
            <a:off x="764540" y="2014220"/>
            <a:ext cx="2126615" cy="513080"/>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Arithmetic</a:t>
            </a:r>
            <a:endParaRPr sz="3200">
              <a:solidFill>
                <a:schemeClr val="dk1"/>
              </a:solidFill>
              <a:latin typeface="Times New Roman"/>
              <a:ea typeface="Times New Roman"/>
              <a:cs typeface="Times New Roman"/>
              <a:sym typeface="Times New Roman"/>
            </a:endParaRPr>
          </a:p>
        </p:txBody>
      </p:sp>
      <p:sp>
        <p:nvSpPr>
          <p:cNvPr id="465" name="Google Shape;465;p40"/>
          <p:cNvSpPr/>
          <p:nvPr/>
        </p:nvSpPr>
        <p:spPr>
          <a:xfrm>
            <a:off x="826769" y="2565400"/>
            <a:ext cx="6049009" cy="36004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40"/>
          <p:cNvSpPr txBox="1">
            <a:spLocks noGrp="1"/>
          </p:cNvSpPr>
          <p:nvPr>
            <p:ph type="ftr" idx="4294967295"/>
          </p:nvPr>
        </p:nvSpPr>
        <p:spPr>
          <a:xfrm>
            <a:off x="3926840" y="6302050"/>
            <a:ext cx="1287145" cy="222884"/>
          </a:xfrm>
          <a:prstGeom prst="rect">
            <a:avLst/>
          </a:prstGeom>
          <a:noFill/>
          <a:ln>
            <a:noFill/>
          </a:ln>
        </p:spPr>
        <p:txBody>
          <a:bodyPr spcFirstLastPara="1" wrap="square" lIns="0" tIns="0" rIns="0" bIns="0" anchor="ctr" anchorCtr="0">
            <a:spAutoFit/>
          </a:bodyPr>
          <a:lstStyle/>
          <a:p>
            <a:pPr marL="12700" lvl="0" indent="0" algn="ctr" rtl="0">
              <a:lnSpc>
                <a:spcPct val="135833"/>
              </a:lnSpc>
              <a:spcBef>
                <a:spcPts val="0"/>
              </a:spcBef>
              <a:spcAft>
                <a:spcPts val="0"/>
              </a:spcAft>
              <a:buNone/>
            </a:pPr>
            <a:r>
              <a:rPr lang="en-US"/>
              <a:t>Priyanka Pradhan</a:t>
            </a:r>
            <a:endParaRPr/>
          </a:p>
        </p:txBody>
      </p:sp>
      <p:sp>
        <p:nvSpPr>
          <p:cNvPr id="467" name="Google Shape;467;p40"/>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38100" lvl="0" indent="0" algn="r" rtl="0">
              <a:lnSpc>
                <a:spcPct val="135833"/>
              </a:lnSpc>
              <a:spcBef>
                <a:spcPts val="0"/>
              </a:spcBef>
              <a:spcAft>
                <a:spcPts val="0"/>
              </a:spcAft>
              <a:buNone/>
            </a:pPr>
            <a:fld id="{00000000-1234-1234-1234-123412341234}" type="slidenum">
              <a:rPr lang="en-US"/>
              <a:t>40</a:t>
            </a:fld>
            <a:endParaRPr/>
          </a:p>
        </p:txBody>
      </p:sp>
      <p:pic>
        <p:nvPicPr>
          <p:cNvPr id="468" name="Google Shape;468;p40"/>
          <p:cNvPicPr preferRelativeResize="0"/>
          <p:nvPr/>
        </p:nvPicPr>
        <p:blipFill rotWithShape="1">
          <a:blip r:embed="rId4">
            <a:alphaModFix/>
          </a:blip>
          <a:srcRect/>
          <a:stretch/>
        </p:blipFill>
        <p:spPr>
          <a:xfrm>
            <a:off x="146302" y="286604"/>
            <a:ext cx="952199" cy="11484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1"/>
          <p:cNvSpPr txBox="1">
            <a:spLocks noGrp="1"/>
          </p:cNvSpPr>
          <p:nvPr>
            <p:ph type="title"/>
          </p:nvPr>
        </p:nvSpPr>
        <p:spPr>
          <a:xfrm>
            <a:off x="2336800" y="863600"/>
            <a:ext cx="4467225"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String Manipulation</a:t>
            </a:r>
            <a:endParaRPr/>
          </a:p>
        </p:txBody>
      </p:sp>
      <p:sp>
        <p:nvSpPr>
          <p:cNvPr id="474" name="Google Shape;474;p41"/>
          <p:cNvSpPr/>
          <p:nvPr/>
        </p:nvSpPr>
        <p:spPr>
          <a:xfrm>
            <a:off x="1158239" y="1981200"/>
            <a:ext cx="6826250" cy="411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41"/>
          <p:cNvSpPr txBox="1">
            <a:spLocks noGrp="1"/>
          </p:cNvSpPr>
          <p:nvPr>
            <p:ph type="ftr" idx="4294967295"/>
          </p:nvPr>
        </p:nvSpPr>
        <p:spPr>
          <a:xfrm>
            <a:off x="3926840" y="6302050"/>
            <a:ext cx="1287145" cy="222884"/>
          </a:xfrm>
          <a:prstGeom prst="rect">
            <a:avLst/>
          </a:prstGeom>
          <a:noFill/>
          <a:ln>
            <a:noFill/>
          </a:ln>
        </p:spPr>
        <p:txBody>
          <a:bodyPr spcFirstLastPara="1" wrap="square" lIns="0" tIns="0" rIns="0" bIns="0" anchor="ctr" anchorCtr="0">
            <a:spAutoFit/>
          </a:bodyPr>
          <a:lstStyle/>
          <a:p>
            <a:pPr marL="12700" lvl="0" indent="0" algn="ctr" rtl="0">
              <a:lnSpc>
                <a:spcPct val="135833"/>
              </a:lnSpc>
              <a:spcBef>
                <a:spcPts val="0"/>
              </a:spcBef>
              <a:spcAft>
                <a:spcPts val="0"/>
              </a:spcAft>
              <a:buNone/>
            </a:pPr>
            <a:r>
              <a:rPr lang="en-US"/>
              <a:t>Priyanka Pradhan</a:t>
            </a:r>
            <a:endParaRPr/>
          </a:p>
        </p:txBody>
      </p:sp>
      <p:sp>
        <p:nvSpPr>
          <p:cNvPr id="476" name="Google Shape;476;p41"/>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38100" lvl="0" indent="0" algn="r" rtl="0">
              <a:lnSpc>
                <a:spcPct val="135833"/>
              </a:lnSpc>
              <a:spcBef>
                <a:spcPts val="0"/>
              </a:spcBef>
              <a:spcAft>
                <a:spcPts val="0"/>
              </a:spcAft>
              <a:buNone/>
            </a:pPr>
            <a:fld id="{00000000-1234-1234-1234-123412341234}" type="slidenum">
              <a:rPr lang="en-US"/>
              <a:t>41</a:t>
            </a:fld>
            <a:endParaRPr/>
          </a:p>
        </p:txBody>
      </p:sp>
      <p:pic>
        <p:nvPicPr>
          <p:cNvPr id="477" name="Google Shape;477;p41"/>
          <p:cNvPicPr preferRelativeResize="0"/>
          <p:nvPr/>
        </p:nvPicPr>
        <p:blipFill rotWithShape="1">
          <a:blip r:embed="rId4">
            <a:alphaModFix/>
          </a:blip>
          <a:srcRect/>
          <a:stretch/>
        </p:blipFill>
        <p:spPr>
          <a:xfrm>
            <a:off x="146302" y="286604"/>
            <a:ext cx="952199" cy="114849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2"/>
          <p:cNvSpPr txBox="1">
            <a:spLocks noGrp="1"/>
          </p:cNvSpPr>
          <p:nvPr>
            <p:ph type="title"/>
          </p:nvPr>
        </p:nvSpPr>
        <p:spPr>
          <a:xfrm>
            <a:off x="2349500" y="450850"/>
            <a:ext cx="4442460"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Logical Comparison</a:t>
            </a:r>
            <a:endParaRPr/>
          </a:p>
        </p:txBody>
      </p:sp>
      <p:sp>
        <p:nvSpPr>
          <p:cNvPr id="483" name="Google Shape;483;p42"/>
          <p:cNvSpPr/>
          <p:nvPr/>
        </p:nvSpPr>
        <p:spPr>
          <a:xfrm>
            <a:off x="1059180" y="1052830"/>
            <a:ext cx="7277100" cy="47523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84" name="Google Shape;484;p42"/>
          <p:cNvPicPr preferRelativeResize="0"/>
          <p:nvPr/>
        </p:nvPicPr>
        <p:blipFill rotWithShape="1">
          <a:blip r:embed="rId4">
            <a:alphaModFix/>
          </a:blip>
          <a:srcRect/>
          <a:stretch/>
        </p:blipFill>
        <p:spPr>
          <a:xfrm>
            <a:off x="146302" y="286604"/>
            <a:ext cx="952199" cy="114849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3"/>
          <p:cNvSpPr txBox="1">
            <a:spLocks noGrp="1"/>
          </p:cNvSpPr>
          <p:nvPr>
            <p:ph type="title"/>
          </p:nvPr>
        </p:nvSpPr>
        <p:spPr>
          <a:xfrm>
            <a:off x="2293620" y="863600"/>
            <a:ext cx="4552950"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Identity Comparison</a:t>
            </a:r>
            <a:endParaRPr/>
          </a:p>
        </p:txBody>
      </p:sp>
      <p:sp>
        <p:nvSpPr>
          <p:cNvPr id="490" name="Google Shape;490;p43"/>
          <p:cNvSpPr/>
          <p:nvPr/>
        </p:nvSpPr>
        <p:spPr>
          <a:xfrm>
            <a:off x="2260600" y="1981200"/>
            <a:ext cx="4622800" cy="411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1" name="Google Shape;491;p43"/>
          <p:cNvPicPr preferRelativeResize="0"/>
          <p:nvPr/>
        </p:nvPicPr>
        <p:blipFill rotWithShape="1">
          <a:blip r:embed="rId4">
            <a:alphaModFix/>
          </a:blip>
          <a:srcRect/>
          <a:stretch/>
        </p:blipFill>
        <p:spPr>
          <a:xfrm>
            <a:off x="146302" y="286604"/>
            <a:ext cx="952199" cy="114849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4"/>
          <p:cNvSpPr txBox="1">
            <a:spLocks noGrp="1"/>
          </p:cNvSpPr>
          <p:nvPr>
            <p:ph type="title"/>
          </p:nvPr>
        </p:nvSpPr>
        <p:spPr>
          <a:xfrm>
            <a:off x="1969770" y="836134"/>
            <a:ext cx="6058614"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Arithmetic Comparison</a:t>
            </a:r>
            <a:endParaRPr/>
          </a:p>
        </p:txBody>
      </p:sp>
      <p:sp>
        <p:nvSpPr>
          <p:cNvPr id="497" name="Google Shape;497;p44"/>
          <p:cNvSpPr/>
          <p:nvPr/>
        </p:nvSpPr>
        <p:spPr>
          <a:xfrm>
            <a:off x="1842770" y="2095500"/>
            <a:ext cx="5457189" cy="3886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8" name="Google Shape;498;p44"/>
          <p:cNvPicPr preferRelativeResize="0"/>
          <p:nvPr/>
        </p:nvPicPr>
        <p:blipFill rotWithShape="1">
          <a:blip r:embed="rId4">
            <a:alphaModFix/>
          </a:blip>
          <a:srcRect/>
          <a:stretch/>
        </p:blipFill>
        <p:spPr>
          <a:xfrm>
            <a:off x="146302" y="286604"/>
            <a:ext cx="952199" cy="114849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a List in Python?</a:t>
            </a:r>
            <a:endParaRPr/>
          </a:p>
        </p:txBody>
      </p:sp>
      <p:sp>
        <p:nvSpPr>
          <p:cNvPr id="504" name="Google Shape;50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240"/>
              <a:buChar char="•"/>
            </a:pPr>
            <a:r>
              <a:rPr lang="en-US" sz="2240"/>
              <a:t>A </a:t>
            </a:r>
            <a:r>
              <a:rPr lang="en-US" sz="2240" b="1"/>
              <a:t>list</a:t>
            </a:r>
            <a:r>
              <a:rPr lang="en-US" sz="2240"/>
              <a:t> is a data structure that’s built into Python and holds a collection of items. Lists have a number of important characteristics:</a:t>
            </a:r>
            <a:endParaRPr/>
          </a:p>
          <a:p>
            <a:pPr marL="342900" lvl="0" indent="-342900" algn="l" rtl="0">
              <a:lnSpc>
                <a:spcPct val="80000"/>
              </a:lnSpc>
              <a:spcBef>
                <a:spcPts val="448"/>
              </a:spcBef>
              <a:spcAft>
                <a:spcPts val="0"/>
              </a:spcAft>
              <a:buClr>
                <a:schemeClr val="dk1"/>
              </a:buClr>
              <a:buSzPts val="2240"/>
              <a:buChar char="•"/>
            </a:pPr>
            <a:r>
              <a:rPr lang="en-US" sz="2240"/>
              <a:t>List items are enclosed in square brackets, like this </a:t>
            </a:r>
            <a:r>
              <a:rPr lang="en-US" sz="2240" i="1"/>
              <a:t>[item1, item2, item3]</a:t>
            </a:r>
            <a:r>
              <a:rPr lang="en-US" sz="2240"/>
              <a:t>.</a:t>
            </a:r>
            <a:endParaRPr/>
          </a:p>
          <a:p>
            <a:pPr marL="342900" lvl="0" indent="-342900" algn="l" rtl="0">
              <a:lnSpc>
                <a:spcPct val="80000"/>
              </a:lnSpc>
              <a:spcBef>
                <a:spcPts val="448"/>
              </a:spcBef>
              <a:spcAft>
                <a:spcPts val="0"/>
              </a:spcAft>
              <a:buClr>
                <a:schemeClr val="dk1"/>
              </a:buClr>
              <a:buSzPts val="2240"/>
              <a:buChar char="•"/>
            </a:pPr>
            <a:r>
              <a:rPr lang="en-US" sz="2240"/>
              <a:t>Lists are </a:t>
            </a:r>
            <a:r>
              <a:rPr lang="en-US" sz="2240" b="1"/>
              <a:t>ordered</a:t>
            </a:r>
            <a:r>
              <a:rPr lang="en-US" sz="2240"/>
              <a:t> – i.e. the items in the list appear in a specific order. This enables us to use an index to access to any item.</a:t>
            </a:r>
            <a:endParaRPr/>
          </a:p>
          <a:p>
            <a:pPr marL="342900" lvl="0" indent="-342900" algn="l" rtl="0">
              <a:lnSpc>
                <a:spcPct val="80000"/>
              </a:lnSpc>
              <a:spcBef>
                <a:spcPts val="448"/>
              </a:spcBef>
              <a:spcAft>
                <a:spcPts val="0"/>
              </a:spcAft>
              <a:buClr>
                <a:schemeClr val="dk1"/>
              </a:buClr>
              <a:buSzPts val="2240"/>
              <a:buChar char="•"/>
            </a:pPr>
            <a:r>
              <a:rPr lang="en-US" sz="2240"/>
              <a:t>Lists are </a:t>
            </a:r>
            <a:r>
              <a:rPr lang="en-US" sz="2240" b="1"/>
              <a:t>mutable</a:t>
            </a:r>
            <a:r>
              <a:rPr lang="en-US" sz="2240"/>
              <a:t>, which means you can add or remove items after a list’s creation.</a:t>
            </a:r>
            <a:endParaRPr/>
          </a:p>
          <a:p>
            <a:pPr marL="342900" lvl="0" indent="-342900" algn="l" rtl="0">
              <a:lnSpc>
                <a:spcPct val="80000"/>
              </a:lnSpc>
              <a:spcBef>
                <a:spcPts val="448"/>
              </a:spcBef>
              <a:spcAft>
                <a:spcPts val="0"/>
              </a:spcAft>
              <a:buClr>
                <a:schemeClr val="dk1"/>
              </a:buClr>
              <a:buSzPts val="2240"/>
              <a:buChar char="•"/>
            </a:pPr>
            <a:r>
              <a:rPr lang="en-US" sz="2240"/>
              <a:t>List elements </a:t>
            </a:r>
            <a:r>
              <a:rPr lang="en-US" sz="2240" b="1"/>
              <a:t>do not need to be unique</a:t>
            </a:r>
            <a:r>
              <a:rPr lang="en-US" sz="2240"/>
              <a:t>. Item duplication is possible, as each element has its own distinct place and can be accessed separately through the index.</a:t>
            </a:r>
            <a:endParaRPr/>
          </a:p>
          <a:p>
            <a:pPr marL="342900" lvl="0" indent="-342900" algn="l" rtl="0">
              <a:lnSpc>
                <a:spcPct val="80000"/>
              </a:lnSpc>
              <a:spcBef>
                <a:spcPts val="448"/>
              </a:spcBef>
              <a:spcAft>
                <a:spcPts val="0"/>
              </a:spcAft>
              <a:buClr>
                <a:schemeClr val="dk1"/>
              </a:buClr>
              <a:buSzPts val="2240"/>
              <a:buChar char="•"/>
            </a:pPr>
            <a:r>
              <a:rPr lang="en-US" sz="2240"/>
              <a:t>Elements can be of </a:t>
            </a:r>
            <a:r>
              <a:rPr lang="en-US" sz="2240" b="1"/>
              <a:t>different data types</a:t>
            </a:r>
            <a:r>
              <a:rPr lang="en-US" sz="2240"/>
              <a:t>: you can combine strings, integers, and objects in the same list.</a:t>
            </a:r>
            <a:endParaRPr/>
          </a:p>
          <a:p>
            <a:pPr marL="342900" lvl="0" indent="-200660" algn="l" rtl="0">
              <a:lnSpc>
                <a:spcPct val="80000"/>
              </a:lnSpc>
              <a:spcBef>
                <a:spcPts val="448"/>
              </a:spcBef>
              <a:spcAft>
                <a:spcPts val="0"/>
              </a:spcAft>
              <a:buClr>
                <a:schemeClr val="dk1"/>
              </a:buClr>
              <a:buSzPts val="2240"/>
              <a:buNone/>
            </a:pPr>
            <a:endParaRPr sz="2240"/>
          </a:p>
        </p:txBody>
      </p:sp>
      <p:sp>
        <p:nvSpPr>
          <p:cNvPr id="505" name="Google Shape;50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06" name="Google Shape;50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07" name="Google Shape;50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45</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Lists in Python</a:t>
            </a:r>
            <a:endParaRPr/>
          </a:p>
        </p:txBody>
      </p:sp>
      <p:sp>
        <p:nvSpPr>
          <p:cNvPr id="513" name="Google Shape;513;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If you have a list of items (a list of car names, for example), storing the cars in single variables could look like this:</a:t>
            </a:r>
            <a:endParaRPr/>
          </a:p>
          <a:p>
            <a:pPr marL="342900" lvl="0" indent="-342900" algn="l" rtl="0">
              <a:lnSpc>
                <a:spcPct val="90000"/>
              </a:lnSpc>
              <a:spcBef>
                <a:spcPts val="640"/>
              </a:spcBef>
              <a:spcAft>
                <a:spcPts val="0"/>
              </a:spcAft>
              <a:buClr>
                <a:schemeClr val="dk1"/>
              </a:buClr>
              <a:buSzPts val="3200"/>
              <a:buChar char="•"/>
            </a:pPr>
            <a:r>
              <a:rPr lang="en-US"/>
              <a:t>car1 = "Ford"</a:t>
            </a:r>
            <a:br>
              <a:rPr lang="en-US"/>
            </a:br>
            <a:r>
              <a:rPr lang="en-US"/>
              <a:t>car2 = "Volvo"</a:t>
            </a:r>
            <a:br>
              <a:rPr lang="en-US"/>
            </a:br>
            <a:r>
              <a:rPr lang="en-US"/>
              <a:t>car3 = "BMW"</a:t>
            </a:r>
            <a:endParaRPr/>
          </a:p>
          <a:p>
            <a:pPr marL="342900" lvl="0" indent="-139700" algn="l" rtl="0">
              <a:lnSpc>
                <a:spcPct val="90000"/>
              </a:lnSpc>
              <a:spcBef>
                <a:spcPts val="640"/>
              </a:spcBef>
              <a:spcAft>
                <a:spcPts val="0"/>
              </a:spcAft>
              <a:buClr>
                <a:schemeClr val="dk1"/>
              </a:buClr>
              <a:buSzPts val="3200"/>
              <a:buNone/>
            </a:pP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cars = ["Ford", "Volvo", "BMW"]</a:t>
            </a:r>
            <a:endParaRPr/>
          </a:p>
        </p:txBody>
      </p:sp>
      <p:sp>
        <p:nvSpPr>
          <p:cNvPr id="514" name="Google Shape;514;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15" name="Google Shape;515;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16" name="Google Shape;516;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46</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Printing list</a:t>
            </a:r>
            <a:endParaRPr/>
          </a:p>
        </p:txBody>
      </p:sp>
      <p:sp>
        <p:nvSpPr>
          <p:cNvPr id="522" name="Google Shape;522;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54940" algn="l" rtl="0">
              <a:lnSpc>
                <a:spcPct val="90000"/>
              </a:lnSpc>
              <a:spcBef>
                <a:spcPts val="0"/>
              </a:spcBef>
              <a:spcAft>
                <a:spcPts val="0"/>
              </a:spcAft>
              <a:buClr>
                <a:schemeClr val="dk1"/>
              </a:buClr>
              <a:buSzPts val="2960"/>
              <a:buNone/>
            </a:pPr>
            <a:endParaRPr sz="2960"/>
          </a:p>
          <a:p>
            <a:pPr marL="342900" lvl="0" indent="-342900" algn="l" rtl="0">
              <a:lnSpc>
                <a:spcPct val="90000"/>
              </a:lnSpc>
              <a:spcBef>
                <a:spcPts val="592"/>
              </a:spcBef>
              <a:spcAft>
                <a:spcPts val="0"/>
              </a:spcAft>
              <a:buClr>
                <a:schemeClr val="dk1"/>
              </a:buClr>
              <a:buSzPts val="2960"/>
              <a:buChar char="•"/>
            </a:pPr>
            <a:r>
              <a:rPr lang="en-US" sz="2960"/>
              <a:t>print(cars)</a:t>
            </a:r>
            <a:endParaRPr/>
          </a:p>
          <a:p>
            <a:pPr marL="342900" lvl="0" indent="-154940" algn="l" rtl="0">
              <a:lnSpc>
                <a:spcPct val="90000"/>
              </a:lnSpc>
              <a:spcBef>
                <a:spcPts val="592"/>
              </a:spcBef>
              <a:spcAft>
                <a:spcPts val="0"/>
              </a:spcAft>
              <a:buClr>
                <a:schemeClr val="dk1"/>
              </a:buClr>
              <a:buSzPts val="2960"/>
              <a:buNone/>
            </a:pPr>
            <a:endParaRPr sz="2960"/>
          </a:p>
          <a:p>
            <a:pPr marL="342900" lvl="0" indent="-342900" algn="l" rtl="0">
              <a:lnSpc>
                <a:spcPct val="90000"/>
              </a:lnSpc>
              <a:spcBef>
                <a:spcPts val="592"/>
              </a:spcBef>
              <a:spcAft>
                <a:spcPts val="0"/>
              </a:spcAft>
              <a:buClr>
                <a:schemeClr val="dk1"/>
              </a:buClr>
              <a:buSzPts val="2960"/>
              <a:buChar char="•"/>
            </a:pPr>
            <a:r>
              <a:rPr lang="en-US" sz="2960"/>
              <a:t>Or</a:t>
            </a:r>
            <a:endParaRPr/>
          </a:p>
          <a:p>
            <a:pPr marL="342900" lvl="0" indent="-342900" algn="l" rtl="0">
              <a:lnSpc>
                <a:spcPct val="90000"/>
              </a:lnSpc>
              <a:spcBef>
                <a:spcPts val="592"/>
              </a:spcBef>
              <a:spcAft>
                <a:spcPts val="0"/>
              </a:spcAft>
              <a:buClr>
                <a:schemeClr val="dk1"/>
              </a:buClr>
              <a:buSzPts val="2960"/>
              <a:buChar char="•"/>
            </a:pPr>
            <a:r>
              <a:rPr lang="en-US" sz="2960"/>
              <a:t>for x in cars:</a:t>
            </a:r>
            <a:br>
              <a:rPr lang="en-US" sz="2960"/>
            </a:br>
            <a:r>
              <a:rPr lang="en-US" sz="2960"/>
              <a:t>  print(x)</a:t>
            </a:r>
            <a:endParaRPr/>
          </a:p>
          <a:p>
            <a:pPr marL="342900" lvl="0" indent="-154940" algn="l" rtl="0">
              <a:lnSpc>
                <a:spcPct val="90000"/>
              </a:lnSpc>
              <a:spcBef>
                <a:spcPts val="592"/>
              </a:spcBef>
              <a:spcAft>
                <a:spcPts val="0"/>
              </a:spcAft>
              <a:buClr>
                <a:schemeClr val="dk1"/>
              </a:buClr>
              <a:buSzPts val="2960"/>
              <a:buNone/>
            </a:pPr>
            <a:endParaRPr sz="2960"/>
          </a:p>
          <a:p>
            <a:pPr marL="342900" lvl="0" indent="-342900" algn="l" rtl="0">
              <a:lnSpc>
                <a:spcPct val="90000"/>
              </a:lnSpc>
              <a:spcBef>
                <a:spcPts val="592"/>
              </a:spcBef>
              <a:spcAft>
                <a:spcPts val="0"/>
              </a:spcAft>
              <a:buClr>
                <a:schemeClr val="dk1"/>
              </a:buClr>
              <a:buSzPts val="2960"/>
              <a:buChar char="•"/>
            </a:pPr>
            <a:r>
              <a:rPr lang="en-US" sz="2960"/>
              <a:t>for i in range(1,4):</a:t>
            </a:r>
            <a:endParaRPr/>
          </a:p>
          <a:p>
            <a:pPr marL="342900" lvl="0" indent="-342900" algn="l" rtl="0">
              <a:lnSpc>
                <a:spcPct val="90000"/>
              </a:lnSpc>
              <a:spcBef>
                <a:spcPts val="592"/>
              </a:spcBef>
              <a:spcAft>
                <a:spcPts val="0"/>
              </a:spcAft>
              <a:buClr>
                <a:schemeClr val="dk1"/>
              </a:buClr>
              <a:buSzPts val="2960"/>
              <a:buChar char="•"/>
            </a:pPr>
            <a:r>
              <a:rPr lang="en-US" sz="2960"/>
              <a:t> print(cars[i])</a:t>
            </a:r>
            <a:endParaRPr/>
          </a:p>
        </p:txBody>
      </p:sp>
      <p:sp>
        <p:nvSpPr>
          <p:cNvPr id="523" name="Google Shape;523;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24" name="Google Shape;524;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25" name="Google Shape;525;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47</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Built in Functions of list</a:t>
            </a:r>
            <a:endParaRPr/>
          </a:p>
        </p:txBody>
      </p:sp>
      <p:sp>
        <p:nvSpPr>
          <p:cNvPr id="531" name="Google Shape;531;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70180" algn="l" rtl="0">
              <a:lnSpc>
                <a:spcPct val="80000"/>
              </a:lnSpc>
              <a:spcBef>
                <a:spcPts val="0"/>
              </a:spcBef>
              <a:spcAft>
                <a:spcPts val="0"/>
              </a:spcAft>
              <a:buClr>
                <a:schemeClr val="dk1"/>
              </a:buClr>
              <a:buSzPts val="2720"/>
              <a:buNone/>
            </a:pPr>
            <a:endParaRPr sz="2720"/>
          </a:p>
          <a:p>
            <a:pPr marL="342900" lvl="0" indent="-342900" algn="l" rtl="0">
              <a:lnSpc>
                <a:spcPct val="80000"/>
              </a:lnSpc>
              <a:spcBef>
                <a:spcPts val="544"/>
              </a:spcBef>
              <a:spcAft>
                <a:spcPts val="0"/>
              </a:spcAft>
              <a:buClr>
                <a:schemeClr val="dk1"/>
              </a:buClr>
              <a:buSzPts val="2720"/>
              <a:buChar char="•"/>
            </a:pPr>
            <a:r>
              <a:rPr lang="en-US" sz="2720"/>
              <a:t>a=[1,2,3,4,5]</a:t>
            </a:r>
            <a:endParaRPr/>
          </a:p>
          <a:p>
            <a:pPr marL="342900" lvl="0" indent="-342900" algn="l" rtl="0">
              <a:lnSpc>
                <a:spcPct val="80000"/>
              </a:lnSpc>
              <a:spcBef>
                <a:spcPts val="544"/>
              </a:spcBef>
              <a:spcAft>
                <a:spcPts val="0"/>
              </a:spcAft>
              <a:buClr>
                <a:schemeClr val="dk1"/>
              </a:buClr>
              <a:buSzPts val="2720"/>
              <a:buChar char="•"/>
            </a:pPr>
            <a:r>
              <a:rPr lang="en-US" sz="2720"/>
              <a:t>d=[2,2.3,4.5,6.7]</a:t>
            </a:r>
            <a:endParaRPr/>
          </a:p>
          <a:p>
            <a:pPr marL="342900" lvl="0" indent="-342900" algn="l" rtl="0">
              <a:lnSpc>
                <a:spcPct val="80000"/>
              </a:lnSpc>
              <a:spcBef>
                <a:spcPts val="544"/>
              </a:spcBef>
              <a:spcAft>
                <a:spcPts val="0"/>
              </a:spcAft>
              <a:buClr>
                <a:schemeClr val="dk1"/>
              </a:buClr>
              <a:buSzPts val="2720"/>
              <a:buChar char="•"/>
            </a:pPr>
            <a:r>
              <a:rPr lang="en-US" sz="2720"/>
              <a:t>Print(max(a))</a:t>
            </a:r>
            <a:endParaRPr/>
          </a:p>
          <a:p>
            <a:pPr marL="342900" lvl="0" indent="-342900" algn="l" rtl="0">
              <a:lnSpc>
                <a:spcPct val="80000"/>
              </a:lnSpc>
              <a:spcBef>
                <a:spcPts val="544"/>
              </a:spcBef>
              <a:spcAft>
                <a:spcPts val="0"/>
              </a:spcAft>
              <a:buClr>
                <a:schemeClr val="dk1"/>
              </a:buClr>
              <a:buSzPts val="2720"/>
              <a:buChar char="•"/>
            </a:pPr>
            <a:r>
              <a:rPr lang="en-US" sz="2720"/>
              <a:t>Print(min(a))</a:t>
            </a:r>
            <a:endParaRPr/>
          </a:p>
          <a:p>
            <a:pPr marL="342900" lvl="0" indent="-342900" algn="l" rtl="0">
              <a:lnSpc>
                <a:spcPct val="80000"/>
              </a:lnSpc>
              <a:spcBef>
                <a:spcPts val="544"/>
              </a:spcBef>
              <a:spcAft>
                <a:spcPts val="0"/>
              </a:spcAft>
              <a:buClr>
                <a:schemeClr val="dk1"/>
              </a:buClr>
              <a:buSzPts val="2720"/>
              <a:buChar char="•"/>
            </a:pPr>
            <a:r>
              <a:rPr lang="en-US" sz="2720"/>
              <a:t>Print(sorted(a))</a:t>
            </a:r>
            <a:endParaRPr/>
          </a:p>
          <a:p>
            <a:pPr marL="342900" lvl="0" indent="-342900" algn="l" rtl="0">
              <a:lnSpc>
                <a:spcPct val="80000"/>
              </a:lnSpc>
              <a:spcBef>
                <a:spcPts val="544"/>
              </a:spcBef>
              <a:spcAft>
                <a:spcPts val="0"/>
              </a:spcAft>
              <a:buClr>
                <a:schemeClr val="dk1"/>
              </a:buClr>
              <a:buSzPts val="2720"/>
              <a:buChar char="•"/>
            </a:pPr>
            <a:r>
              <a:rPr lang="en-US" sz="2720"/>
              <a:t>len(a)</a:t>
            </a:r>
            <a:endParaRPr/>
          </a:p>
          <a:p>
            <a:pPr marL="342900" lvl="0" indent="-342900" algn="l" rtl="0">
              <a:lnSpc>
                <a:spcPct val="80000"/>
              </a:lnSpc>
              <a:spcBef>
                <a:spcPts val="544"/>
              </a:spcBef>
              <a:spcAft>
                <a:spcPts val="0"/>
              </a:spcAft>
              <a:buClr>
                <a:schemeClr val="dk1"/>
              </a:buClr>
              <a:buSzPts val="2720"/>
              <a:buChar char="•"/>
            </a:pPr>
            <a:r>
              <a:rPr lang="en-US" sz="2720"/>
              <a:t>a.pop()</a:t>
            </a:r>
            <a:endParaRPr/>
          </a:p>
          <a:p>
            <a:pPr marL="342900" lvl="0" indent="-342900" algn="l" rtl="0">
              <a:lnSpc>
                <a:spcPct val="80000"/>
              </a:lnSpc>
              <a:spcBef>
                <a:spcPts val="544"/>
              </a:spcBef>
              <a:spcAft>
                <a:spcPts val="0"/>
              </a:spcAft>
              <a:buClr>
                <a:schemeClr val="dk1"/>
              </a:buClr>
              <a:buSzPts val="2720"/>
              <a:buChar char="•"/>
            </a:pPr>
            <a:r>
              <a:rPr lang="en-US" sz="2720"/>
              <a:t>a.remove(3)</a:t>
            </a:r>
            <a:endParaRPr/>
          </a:p>
          <a:p>
            <a:pPr marL="342900" lvl="0" indent="-342900" algn="l" rtl="0">
              <a:lnSpc>
                <a:spcPct val="80000"/>
              </a:lnSpc>
              <a:spcBef>
                <a:spcPts val="544"/>
              </a:spcBef>
              <a:spcAft>
                <a:spcPts val="0"/>
              </a:spcAft>
              <a:buClr>
                <a:schemeClr val="dk1"/>
              </a:buClr>
              <a:buSzPts val="2720"/>
              <a:buChar char="•"/>
            </a:pPr>
            <a:r>
              <a:rPr lang="en-US" sz="2720"/>
              <a:t>del a[2]</a:t>
            </a:r>
            <a:endParaRPr/>
          </a:p>
          <a:p>
            <a:pPr marL="342900" lvl="0" indent="-170180" algn="l" rtl="0">
              <a:lnSpc>
                <a:spcPct val="80000"/>
              </a:lnSpc>
              <a:spcBef>
                <a:spcPts val="544"/>
              </a:spcBef>
              <a:spcAft>
                <a:spcPts val="0"/>
              </a:spcAft>
              <a:buClr>
                <a:schemeClr val="dk1"/>
              </a:buClr>
              <a:buSzPts val="2720"/>
              <a:buNone/>
            </a:pPr>
            <a:endParaRPr sz="2720"/>
          </a:p>
        </p:txBody>
      </p:sp>
      <p:sp>
        <p:nvSpPr>
          <p:cNvPr id="532" name="Google Shape;532;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33" name="Google Shape;533;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34" name="Google Shape;53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48</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Accepting list from user</a:t>
            </a:r>
            <a:endParaRPr/>
          </a:p>
        </p:txBody>
      </p:sp>
      <p:sp>
        <p:nvSpPr>
          <p:cNvPr id="540" name="Google Shape;540;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n=int(input("enter size"))</a:t>
            </a:r>
            <a:endParaRPr/>
          </a:p>
          <a:p>
            <a:pPr marL="342900" lvl="0" indent="-342900" algn="l" rtl="0">
              <a:spcBef>
                <a:spcPts val="560"/>
              </a:spcBef>
              <a:spcAft>
                <a:spcPts val="0"/>
              </a:spcAft>
              <a:buClr>
                <a:schemeClr val="dk1"/>
              </a:buClr>
              <a:buSzPts val="2800"/>
              <a:buChar char="•"/>
            </a:pPr>
            <a:r>
              <a:rPr lang="en-US" sz="2800"/>
              <a:t>a=[1,2,3,4,5]</a:t>
            </a:r>
            <a:endParaRPr/>
          </a:p>
          <a:p>
            <a:pPr marL="342900" lvl="0" indent="-342900" algn="l" rtl="0">
              <a:spcBef>
                <a:spcPts val="560"/>
              </a:spcBef>
              <a:spcAft>
                <a:spcPts val="0"/>
              </a:spcAft>
              <a:buClr>
                <a:schemeClr val="dk1"/>
              </a:buClr>
              <a:buSzPts val="2800"/>
              <a:buChar char="•"/>
            </a:pPr>
            <a:r>
              <a:rPr lang="en-US" sz="2800"/>
              <a:t>d=[2,2.3,4.5,6.7]</a:t>
            </a:r>
            <a:endParaRPr/>
          </a:p>
          <a:p>
            <a:pPr marL="342900" lvl="0" indent="-342900" algn="l" rtl="0">
              <a:spcBef>
                <a:spcPts val="560"/>
              </a:spcBef>
              <a:spcAft>
                <a:spcPts val="0"/>
              </a:spcAft>
              <a:buClr>
                <a:schemeClr val="dk1"/>
              </a:buClr>
              <a:buSzPts val="2800"/>
              <a:buChar char="•"/>
            </a:pPr>
            <a:r>
              <a:rPr lang="en-US" sz="2800"/>
              <a:t>for i in range(0,n):</a:t>
            </a:r>
            <a:endParaRPr/>
          </a:p>
          <a:p>
            <a:pPr marL="342900" lvl="0" indent="-342900" algn="l" rtl="0">
              <a:spcBef>
                <a:spcPts val="560"/>
              </a:spcBef>
              <a:spcAft>
                <a:spcPts val="0"/>
              </a:spcAft>
              <a:buClr>
                <a:schemeClr val="dk1"/>
              </a:buClr>
              <a:buSzPts val="2800"/>
              <a:buChar char="•"/>
            </a:pPr>
            <a:r>
              <a:rPr lang="en-US" sz="2800"/>
              <a:t>    x=int(input("enter a number"))</a:t>
            </a:r>
            <a:endParaRPr/>
          </a:p>
          <a:p>
            <a:pPr marL="342900" lvl="0" indent="-342900" algn="l" rtl="0">
              <a:spcBef>
                <a:spcPts val="560"/>
              </a:spcBef>
              <a:spcAft>
                <a:spcPts val="0"/>
              </a:spcAft>
              <a:buClr>
                <a:schemeClr val="dk1"/>
              </a:buClr>
              <a:buSzPts val="2800"/>
              <a:buChar char="•"/>
            </a:pPr>
            <a:r>
              <a:rPr lang="en-US" sz="2800"/>
              <a:t>    #a.append(x)</a:t>
            </a:r>
            <a:endParaRPr/>
          </a:p>
          <a:p>
            <a:pPr marL="342900" lvl="0" indent="-342900" algn="l" rtl="0">
              <a:spcBef>
                <a:spcPts val="560"/>
              </a:spcBef>
              <a:spcAft>
                <a:spcPts val="0"/>
              </a:spcAft>
              <a:buClr>
                <a:schemeClr val="dk1"/>
              </a:buClr>
              <a:buSzPts val="2800"/>
              <a:buChar char="•"/>
            </a:pPr>
            <a:r>
              <a:rPr lang="en-US" sz="2800"/>
              <a:t>    a[i]=x</a:t>
            </a:r>
            <a:endParaRPr/>
          </a:p>
          <a:p>
            <a:pPr marL="342900" lvl="0" indent="-139700" algn="l" rtl="0">
              <a:spcBef>
                <a:spcPts val="640"/>
              </a:spcBef>
              <a:spcAft>
                <a:spcPts val="0"/>
              </a:spcAft>
              <a:buClr>
                <a:schemeClr val="dk1"/>
              </a:buClr>
              <a:buSzPts val="3200"/>
              <a:buNone/>
            </a:pPr>
            <a:endParaRPr/>
          </a:p>
        </p:txBody>
      </p:sp>
      <p:sp>
        <p:nvSpPr>
          <p:cNvPr id="541" name="Google Shape;541;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42" name="Google Shape;542;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43" name="Google Shape;543;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49</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5</a:t>
            </a:fld>
            <a:endParaRPr/>
          </a:p>
        </p:txBody>
      </p:sp>
      <p:sp>
        <p:nvSpPr>
          <p:cNvPr id="119" name="Google Shape;119;p5"/>
          <p:cNvSpPr txBox="1">
            <a:spLocks noGrp="1"/>
          </p:cNvSpPr>
          <p:nvPr>
            <p:ph type="title"/>
          </p:nvPr>
        </p:nvSpPr>
        <p:spPr>
          <a:xfrm>
            <a:off x="2620010" y="863600"/>
            <a:ext cx="3901440"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Web Frameworks</a:t>
            </a:r>
            <a:endParaRPr/>
          </a:p>
        </p:txBody>
      </p:sp>
      <p:sp>
        <p:nvSpPr>
          <p:cNvPr id="120" name="Google Shape;120;p5"/>
          <p:cNvSpPr txBox="1"/>
          <p:nvPr/>
        </p:nvSpPr>
        <p:spPr>
          <a:xfrm>
            <a:off x="1310639" y="1912620"/>
            <a:ext cx="2299335" cy="355981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Django</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Flask</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Pylons</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TurboGears</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Zope</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Grok</a:t>
            </a:r>
            <a:endParaRPr sz="3200" b="0" i="0" u="none" strike="noStrike" cap="non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Problems on list</a:t>
            </a:r>
            <a:endParaRPr/>
          </a:p>
        </p:txBody>
      </p:sp>
      <p:sp>
        <p:nvSpPr>
          <p:cNvPr id="549" name="Google Shape;549;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Calculate sum of n elements</a:t>
            </a:r>
            <a:endParaRPr/>
          </a:p>
          <a:p>
            <a:pPr marL="342900" lvl="0" indent="-342900" algn="l" rtl="0">
              <a:spcBef>
                <a:spcPts val="640"/>
              </a:spcBef>
              <a:spcAft>
                <a:spcPts val="0"/>
              </a:spcAft>
              <a:buClr>
                <a:schemeClr val="dk1"/>
              </a:buClr>
              <a:buSzPts val="3200"/>
              <a:buChar char="•"/>
            </a:pPr>
            <a:r>
              <a:rPr lang="en-US"/>
              <a:t>Adding element in list  at particular position</a:t>
            </a:r>
            <a:endParaRPr/>
          </a:p>
          <a:p>
            <a:pPr marL="342900" lvl="0" indent="-342900" algn="l" rtl="0">
              <a:spcBef>
                <a:spcPts val="640"/>
              </a:spcBef>
              <a:spcAft>
                <a:spcPts val="0"/>
              </a:spcAft>
              <a:buClr>
                <a:schemeClr val="dk1"/>
              </a:buClr>
              <a:buSzPts val="3200"/>
              <a:buChar char="•"/>
            </a:pPr>
            <a:r>
              <a:rPr lang="en-US"/>
              <a:t>Printing list in reverse order</a:t>
            </a:r>
            <a:endParaRPr/>
          </a:p>
          <a:p>
            <a:pPr marL="0" lvl="0" indent="0" algn="l" rtl="0">
              <a:spcBef>
                <a:spcPts val="640"/>
              </a:spcBef>
              <a:spcAft>
                <a:spcPts val="0"/>
              </a:spcAft>
              <a:buClr>
                <a:schemeClr val="dk1"/>
              </a:buClr>
              <a:buSzPts val="3200"/>
              <a:buNone/>
            </a:pPr>
            <a:r>
              <a:rPr lang="en-US"/>
              <a:t>  Remove duplicate elements from list</a:t>
            </a:r>
            <a:endParaRPr/>
          </a:p>
          <a:p>
            <a:pPr marL="342900" lvl="0" indent="-139700" algn="l" rtl="0">
              <a:spcBef>
                <a:spcPts val="640"/>
              </a:spcBef>
              <a:spcAft>
                <a:spcPts val="0"/>
              </a:spcAft>
              <a:buClr>
                <a:schemeClr val="dk1"/>
              </a:buClr>
              <a:buSzPts val="3200"/>
              <a:buNone/>
            </a:pPr>
            <a:endParaRPr/>
          </a:p>
        </p:txBody>
      </p:sp>
      <p:sp>
        <p:nvSpPr>
          <p:cNvPr id="550" name="Google Shape;550;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11/4/2020</a:t>
            </a:r>
            <a:endParaRPr sz="900" b="0" i="0" u="none" strike="noStrike" cap="none">
              <a:solidFill>
                <a:srgbClr val="FFFFFF"/>
              </a:solidFill>
              <a:latin typeface="Calibri"/>
              <a:ea typeface="Calibri"/>
              <a:cs typeface="Calibri"/>
              <a:sym typeface="Calibri"/>
            </a:endParaRPr>
          </a:p>
        </p:txBody>
      </p:sp>
      <p:sp>
        <p:nvSpPr>
          <p:cNvPr id="551" name="Google Shape;551;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strike="noStrike" cap="none">
                <a:solidFill>
                  <a:srgbClr val="FFFFFF"/>
                </a:solidFill>
                <a:latin typeface="Calibri"/>
                <a:ea typeface="Calibri"/>
                <a:cs typeface="Calibri"/>
                <a:sym typeface="Calibri"/>
              </a:rPr>
              <a:t>PRINCIPLES OF PROGRAMMING LANGUAGES LABORATORY</a:t>
            </a:r>
            <a:endParaRPr/>
          </a:p>
        </p:txBody>
      </p:sp>
      <p:sp>
        <p:nvSpPr>
          <p:cNvPr id="552" name="Google Shape;552;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5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50</a:t>
            </a:fld>
            <a:endParaRPr sz="1050" b="0" i="0" u="none" strike="noStrike" cap="none">
              <a:solidFill>
                <a:srgbClr val="FFFFFF"/>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558" name="Google Shape;558;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559" name="Google Shape;55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560" name="Google Shape;560;p51"/>
          <p:cNvSpPr/>
          <p:nvPr/>
        </p:nvSpPr>
        <p:spPr>
          <a:xfrm>
            <a:off x="2286000" y="1178411"/>
            <a:ext cx="6385302"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course ={'PPL':'Jayshree','DS':'Priyanka','COA':'Shamla'}</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print(course.values())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print(course.keys())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print(course['DS'])   # acess an element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course["OOP"]="Shreya"</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print("length dictionary  : ",len(course))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course["OOP"]="Object Prog" # change value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 course["OOP"]</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print("dictionary :", course)</a:t>
            </a:r>
            <a:endParaRPr/>
          </a:p>
        </p:txBody>
      </p:sp>
      <p:pic>
        <p:nvPicPr>
          <p:cNvPr id="561" name="Google Shape;561;p51"/>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562" name="Google Shape;562;p51"/>
          <p:cNvSpPr txBox="1">
            <a:spLocks noGrp="1"/>
          </p:cNvSpPr>
          <p:nvPr>
            <p:ph type="title"/>
          </p:nvPr>
        </p:nvSpPr>
        <p:spPr>
          <a:xfrm>
            <a:off x="822960" y="154998"/>
            <a:ext cx="7543800" cy="83845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    </a:t>
            </a:r>
            <a:r>
              <a:rPr lang="en-US" sz="3800" b="1">
                <a:solidFill>
                  <a:schemeClr val="dk1"/>
                </a:solidFill>
              </a:rPr>
              <a:t>Python Data Types: Dictionary</a:t>
            </a:r>
            <a:endParaRPr sz="3800" b="1">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568" name="Google Shape;568;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569" name="Google Shape;569;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570" name="Google Shape;570;p52"/>
          <p:cNvSpPr txBox="1"/>
          <p:nvPr/>
        </p:nvSpPr>
        <p:spPr>
          <a:xfrm>
            <a:off x="236764" y="188465"/>
            <a:ext cx="7992836" cy="6678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List Operations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There are various operations that we can perform on Lists.</a:t>
            </a:r>
            <a:endParaRPr/>
          </a:p>
          <a:p>
            <a:pPr marL="0" marR="0" lvl="0" indent="0" algn="l" rtl="0">
              <a:spcBef>
                <a:spcPts val="0"/>
              </a:spcBef>
              <a:spcAft>
                <a:spcPts val="0"/>
              </a:spcAft>
              <a:buNone/>
            </a:pPr>
            <a:r>
              <a:rPr lang="en-US" sz="2800" b="1" i="0">
                <a:solidFill>
                  <a:srgbClr val="444542"/>
                </a:solidFill>
                <a:latin typeface="PT Sans"/>
                <a:ea typeface="PT Sans"/>
                <a:cs typeface="PT Sans"/>
                <a:sym typeface="PT Sans"/>
              </a:rPr>
              <a:t>1. Update elements</a:t>
            </a:r>
            <a:endParaRPr/>
          </a:p>
          <a:p>
            <a:pPr marL="0" marR="0" lvl="0" indent="0" algn="l" rtl="0">
              <a:spcBef>
                <a:spcPts val="0"/>
              </a:spcBef>
              <a:spcAft>
                <a:spcPts val="0"/>
              </a:spcAft>
              <a:buNone/>
            </a:pPr>
            <a:r>
              <a:rPr lang="en-US" sz="2800" b="0" i="0">
                <a:solidFill>
                  <a:srgbClr val="222426"/>
                </a:solidFill>
                <a:latin typeface="PT Sans"/>
                <a:ea typeface="PT Sans"/>
                <a:cs typeface="PT Sans"/>
                <a:sym typeface="PT Sans"/>
              </a:rPr>
              <a:t>There are several ways you can add elements to a list.</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orderItem=[1, "Sam", "Computer", 75.50, True]</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Print(orderItem)</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orderItem[2]="Laptop“   #addition of </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Print(orderItem)</a:t>
            </a:r>
            <a:endParaRPr/>
          </a:p>
          <a:p>
            <a:pPr marL="457200" marR="0" lvl="1"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2. Adding item at the desired location</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orderItem=[1, "Sam", "Computer", 75.50, True] </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OrderItem.insert(3, Personal) # adding element 100 at the fourth location</a:t>
            </a:r>
            <a:endParaRPr sz="2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578" name="Google Shape;57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579" name="Google Shape;57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
        <p:nvSpPr>
          <p:cNvPr id="580" name="Google Shape;580;p53"/>
          <p:cNvSpPr txBox="1"/>
          <p:nvPr/>
        </p:nvSpPr>
        <p:spPr>
          <a:xfrm>
            <a:off x="129544" y="366500"/>
            <a:ext cx="5095238" cy="82791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a:t>
            </a:r>
            <a:r>
              <a:rPr lang="en-US" sz="2000" b="1">
                <a:solidFill>
                  <a:schemeClr val="dk1"/>
                </a:solidFill>
                <a:latin typeface="Calibri"/>
                <a:ea typeface="Calibri"/>
                <a:cs typeface="Calibri"/>
                <a:sym typeface="Calibri"/>
              </a:rPr>
              <a:t>. #Adding element at the end of the list</a:t>
            </a:r>
            <a:endParaRPr/>
          </a:p>
          <a:p>
            <a:pPr marL="457200" marR="0" lvl="1"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orderItem=[1, "Sam", "Computer", 75.50, True] </a:t>
            </a:r>
            <a:endParaRPr/>
          </a:p>
          <a:p>
            <a:pPr marL="457200" marR="0" lvl="1"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orderItem.append(‘abc’)</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4. #Adding several elements at the end of list</a:t>
            </a:r>
            <a:endParaRPr/>
          </a:p>
          <a:p>
            <a:pPr marL="457200" marR="0" lvl="1"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orderItem=[1, "Sam", "Computer", 75.50, True] </a:t>
            </a:r>
            <a:endParaRPr/>
          </a:p>
          <a:p>
            <a:pPr marL="457200" marR="0" lvl="1"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orderItem.extend([‘MIT’,2020])</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0">
                <a:solidFill>
                  <a:srgbClr val="444542"/>
                </a:solidFill>
                <a:latin typeface="PT Sans"/>
                <a:ea typeface="PT Sans"/>
                <a:cs typeface="PT Sans"/>
                <a:sym typeface="PT Sans"/>
              </a:rPr>
              <a:t>Delete elements</a:t>
            </a:r>
            <a:endParaRPr/>
          </a:p>
          <a:p>
            <a:pPr marL="0" marR="0" lvl="0" indent="0" algn="l" rtl="0">
              <a:spcBef>
                <a:spcPts val="0"/>
              </a:spcBef>
              <a:spcAft>
                <a:spcPts val="0"/>
              </a:spcAft>
              <a:buNone/>
            </a:pPr>
            <a:r>
              <a:rPr lang="en-US" sz="2000" b="1" i="0">
                <a:solidFill>
                  <a:srgbClr val="444542"/>
                </a:solidFill>
                <a:latin typeface="PT Sans"/>
                <a:ea typeface="PT Sans"/>
                <a:cs typeface="PT Sans"/>
                <a:sym typeface="PT Sans"/>
              </a:rPr>
              <a:t># Deleting 2nd element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orderItem=[1, "Sam", "Computer", 75.50, True]  </a:t>
            </a:r>
            <a:endParaRPr/>
          </a:p>
          <a:p>
            <a:pPr marL="0" marR="0" lvl="0" indent="0" algn="l" rtl="0">
              <a:spcBef>
                <a:spcPts val="0"/>
              </a:spcBef>
              <a:spcAft>
                <a:spcPts val="0"/>
              </a:spcAft>
              <a:buNone/>
            </a:pPr>
            <a:r>
              <a:rPr lang="en-US" sz="2000" i="0">
                <a:solidFill>
                  <a:srgbClr val="444542"/>
                </a:solidFill>
                <a:latin typeface="PT Sans"/>
                <a:ea typeface="PT Sans"/>
                <a:cs typeface="PT Sans"/>
                <a:sym typeface="PT Sans"/>
              </a:rPr>
              <a:t>	del orderItem[1]</a:t>
            </a:r>
            <a:endParaRPr/>
          </a:p>
          <a:p>
            <a:pPr marL="0" marR="0" lvl="0" indent="0" algn="l" rtl="0">
              <a:spcBef>
                <a:spcPts val="0"/>
              </a:spcBef>
              <a:spcAft>
                <a:spcPts val="0"/>
              </a:spcAft>
              <a:buNone/>
            </a:pPr>
            <a:r>
              <a:rPr lang="en-US" sz="2000" b="1" i="0">
                <a:solidFill>
                  <a:srgbClr val="444542"/>
                </a:solidFill>
                <a:latin typeface="PT Sans"/>
                <a:ea typeface="PT Sans"/>
                <a:cs typeface="PT Sans"/>
                <a:sym typeface="PT Sans"/>
              </a:rPr>
              <a:t># Deleting elements from 3rd to 4</a:t>
            </a:r>
            <a:r>
              <a:rPr lang="en-US" sz="2000" b="1" i="0" baseline="30000">
                <a:solidFill>
                  <a:srgbClr val="444542"/>
                </a:solidFill>
                <a:latin typeface="PT Sans"/>
                <a:ea typeface="PT Sans"/>
                <a:cs typeface="PT Sans"/>
                <a:sym typeface="PT Sans"/>
              </a:rPr>
              <a:t>th</a:t>
            </a:r>
            <a:endParaRPr sz="2000" b="1" i="0">
              <a:solidFill>
                <a:srgbClr val="444542"/>
              </a:solidFill>
              <a:latin typeface="PT Sans"/>
              <a:ea typeface="PT Sans"/>
              <a:cs typeface="PT Sans"/>
              <a:sym typeface="PT Sans"/>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orderItem=[1, "Sam", "Computer", 75.50, True]  </a:t>
            </a:r>
            <a:endParaRPr/>
          </a:p>
          <a:p>
            <a:pPr marL="0" marR="0" lvl="0" indent="0" algn="l" rtl="0">
              <a:spcBef>
                <a:spcPts val="0"/>
              </a:spcBef>
              <a:spcAft>
                <a:spcPts val="0"/>
              </a:spcAft>
              <a:buNone/>
            </a:pPr>
            <a:r>
              <a:rPr lang="en-US" sz="2000" i="0">
                <a:solidFill>
                  <a:srgbClr val="444542"/>
                </a:solidFill>
                <a:latin typeface="PT Sans"/>
                <a:ea typeface="PT Sans"/>
                <a:cs typeface="PT Sans"/>
                <a:sym typeface="PT Sans"/>
              </a:rPr>
              <a:t>	del orderItem[2:3]</a:t>
            </a:r>
            <a:endParaRPr/>
          </a:p>
          <a:p>
            <a:pPr marL="0" marR="0" lvl="0" indent="0" algn="l" rtl="0">
              <a:spcBef>
                <a:spcPts val="0"/>
              </a:spcBef>
              <a:spcAft>
                <a:spcPts val="0"/>
              </a:spcAft>
              <a:buNone/>
            </a:pPr>
            <a:endParaRPr sz="2000" b="1" i="0">
              <a:solidFill>
                <a:srgbClr val="444542"/>
              </a:solidFill>
              <a:latin typeface="PT Sans"/>
              <a:ea typeface="PT Sans"/>
              <a:cs typeface="PT Sans"/>
              <a:sym typeface="PT Sans"/>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Deleting the whole list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orderItem=[1, "Sam", "Computer", 75.50, True]  </a:t>
            </a:r>
            <a:endParaRPr/>
          </a:p>
          <a:p>
            <a:pPr marL="0" marR="0" lvl="0" indent="0" algn="l" rtl="0">
              <a:spcBef>
                <a:spcPts val="0"/>
              </a:spcBef>
              <a:spcAft>
                <a:spcPts val="0"/>
              </a:spcAft>
              <a:buNone/>
            </a:pPr>
            <a:r>
              <a:rPr lang="en-US" sz="2000" i="0">
                <a:solidFill>
                  <a:srgbClr val="444542"/>
                </a:solidFill>
                <a:latin typeface="PT Sans"/>
                <a:ea typeface="PT Sans"/>
                <a:cs typeface="PT Sans"/>
                <a:sym typeface="PT Sans"/>
              </a:rPr>
              <a:t>	del orderItem</a:t>
            </a:r>
            <a:endParaRPr sz="2000" i="0">
              <a:solidFill>
                <a:srgbClr val="444542"/>
              </a:solidFill>
              <a:latin typeface="PT Sans"/>
              <a:ea typeface="PT Sans"/>
              <a:cs typeface="PT Sans"/>
              <a:sym typeface="PT Sans"/>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1" name="Google Shape;581;p53"/>
          <p:cNvSpPr txBox="1"/>
          <p:nvPr/>
        </p:nvSpPr>
        <p:spPr>
          <a:xfrm>
            <a:off x="4572000" y="305191"/>
            <a:ext cx="4702628" cy="65248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Calibri"/>
                <a:ea typeface="Calibri"/>
                <a:cs typeface="Calibri"/>
                <a:sym typeface="Calibri"/>
              </a:rPr>
              <a:t>#remove(item): Removes specified item from list</a:t>
            </a:r>
            <a:r>
              <a:rPr lang="en-US" sz="22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orderItem=[1, "Sam", "Computer", 75.50, True]  </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orderItem.remove(‘C’)</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a:solidFill>
                  <a:schemeClr val="dk1"/>
                </a:solidFill>
                <a:latin typeface="Calibri"/>
                <a:ea typeface="Calibri"/>
                <a:cs typeface="Calibri"/>
                <a:sym typeface="Calibri"/>
              </a:rPr>
              <a:t>#pop(index): Removes the element from the given index.</a:t>
            </a:r>
            <a:endParaRPr/>
          </a:p>
          <a:p>
            <a:pPr marL="0" marR="0" lvl="0" indent="0" algn="l" rtl="0">
              <a:spcBef>
                <a:spcPts val="0"/>
              </a:spcBef>
              <a:spcAft>
                <a:spcPts val="0"/>
              </a:spcAft>
              <a:buNone/>
            </a:pPr>
            <a:r>
              <a:rPr lang="en-US" sz="2200" b="1">
                <a:solidFill>
                  <a:schemeClr val="dk1"/>
                </a:solidFill>
                <a:latin typeface="Calibri"/>
                <a:ea typeface="Calibri"/>
                <a:cs typeface="Calibri"/>
                <a:sym typeface="Calibri"/>
              </a:rPr>
              <a:t>	# Deleting 2nd element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orderItem=[1, "Sam", "Computer", 75.50, True]</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orderItem.pop(1)</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a:solidFill>
                  <a:schemeClr val="dk1"/>
                </a:solidFill>
                <a:latin typeface="Calibri"/>
                <a:ea typeface="Calibri"/>
                <a:cs typeface="Calibri"/>
                <a:sym typeface="Calibri"/>
              </a:rPr>
              <a:t>#Deleting all the elements</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orderItem=[1, "Sam", "Computer", 75.50, True]</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orderItem.clear()</a:t>
            </a:r>
            <a:endParaRPr/>
          </a:p>
          <a:p>
            <a:pPr marL="0" marR="0" lvl="0" indent="0" algn="l" rtl="0">
              <a:spcBef>
                <a:spcPts val="0"/>
              </a:spcBef>
              <a:spcAft>
                <a:spcPts val="0"/>
              </a:spcAft>
              <a:buNone/>
            </a:pPr>
            <a:endParaRPr sz="2200" b="1">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cxnSp>
        <p:nvCxnSpPr>
          <p:cNvPr id="582" name="Google Shape;582;p53"/>
          <p:cNvCxnSpPr/>
          <p:nvPr/>
        </p:nvCxnSpPr>
        <p:spPr>
          <a:xfrm>
            <a:off x="4571999" y="305191"/>
            <a:ext cx="0" cy="6154594"/>
          </a:xfrm>
          <a:prstGeom prst="straightConnector1">
            <a:avLst/>
          </a:prstGeom>
          <a:noFill/>
          <a:ln w="57150" cap="flat" cmpd="sng">
            <a:solidFill>
              <a:srgbClr val="FF0000"/>
            </a:solidFill>
            <a:prstDash val="solid"/>
            <a:round/>
            <a:headEnd type="none" w="sm" len="sm"/>
            <a:tailEnd type="none" w="sm" len="sm"/>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588" name="Google Shape;58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589" name="Google Shape;58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590" name="Google Shape;590;p54"/>
          <p:cNvSpPr/>
          <p:nvPr/>
        </p:nvSpPr>
        <p:spPr>
          <a:xfrm>
            <a:off x="344837" y="213549"/>
            <a:ext cx="8431771" cy="3416320"/>
          </a:xfrm>
          <a:prstGeom prst="rect">
            <a:avLst/>
          </a:prstGeom>
          <a:solidFill>
            <a:srgbClr val="F2F2F2"/>
          </a:solid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u="sng">
                <a:solidFill>
                  <a:schemeClr val="dk1"/>
                </a:solidFill>
                <a:latin typeface="Calibri"/>
                <a:ea typeface="Calibri"/>
                <a:cs typeface="Calibri"/>
                <a:sym typeface="Calibri"/>
              </a:rPr>
              <a:t># Find the sum of ‘n’ numbers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 = input("Enter the number of elements to be calculated for finding the  sum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 = int (n)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sum = 0</a:t>
            </a:r>
            <a:endParaRPr/>
          </a:p>
          <a:p>
            <a:pPr marL="0" marR="0" lvl="0" indent="0" algn="l" rtl="0">
              <a:spcBef>
                <a:spcPts val="0"/>
              </a:spcBef>
              <a:spcAft>
                <a:spcPts val="0"/>
              </a:spcAft>
              <a:buNone/>
            </a:pPr>
            <a:r>
              <a:rPr lang="en-US" sz="2400" b="1">
                <a:solidFill>
                  <a:srgbClr val="FF0000"/>
                </a:solidFill>
                <a:latin typeface="Calibri"/>
                <a:ea typeface="Calibri"/>
                <a:cs typeface="Calibri"/>
                <a:sym typeface="Calibri"/>
              </a:rPr>
              <a:t>for num in range(0,n+1,1):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sum = sum +  num</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print("SUM of first ", n, "numbers is: ", sum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1" name="Google Shape;591;p54"/>
          <p:cNvSpPr txBox="1"/>
          <p:nvPr/>
        </p:nvSpPr>
        <p:spPr>
          <a:xfrm>
            <a:off x="274472" y="3260538"/>
            <a:ext cx="859505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FF0000"/>
                </a:solidFill>
                <a:latin typeface="Calibri"/>
                <a:ea typeface="Calibri"/>
                <a:cs typeface="Calibri"/>
                <a:sym typeface="Calibri"/>
              </a:rPr>
              <a:t>range (start, stop, step)</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It takes three arguments. Out of the three 2 arguments are optional. I.e., start and step are the optional arguments.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A start argument </a:t>
            </a:r>
            <a:r>
              <a:rPr lang="en-US" sz="2000" b="0" i="0" u="none" strike="noStrike" cap="none">
                <a:solidFill>
                  <a:schemeClr val="dk1"/>
                </a:solidFill>
                <a:latin typeface="Calibri"/>
                <a:ea typeface="Calibri"/>
                <a:cs typeface="Calibri"/>
                <a:sym typeface="Calibri"/>
              </a:rPr>
              <a:t>is a starting number of the sequence. i.e., </a:t>
            </a:r>
            <a:r>
              <a:rPr lang="en-US" sz="2000" b="1" i="0" u="none" strike="noStrike" cap="none">
                <a:solidFill>
                  <a:schemeClr val="dk1"/>
                </a:solidFill>
                <a:latin typeface="Calibri"/>
                <a:ea typeface="Calibri"/>
                <a:cs typeface="Calibri"/>
                <a:sym typeface="Calibri"/>
              </a:rPr>
              <a:t>lower limit.</a:t>
            </a:r>
            <a:r>
              <a:rPr lang="en-US" sz="2000" b="0" i="0" u="none" strike="noStrike" cap="none">
                <a:solidFill>
                  <a:schemeClr val="dk1"/>
                </a:solidFill>
                <a:latin typeface="Calibri"/>
                <a:ea typeface="Calibri"/>
                <a:cs typeface="Calibri"/>
                <a:sym typeface="Calibri"/>
              </a:rPr>
              <a:t> By default, it starts with 0 if not specified.</a:t>
            </a:r>
            <a:endParaRPr/>
          </a:p>
          <a:p>
            <a:pPr marL="457200" marR="0" lvl="1"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A stop argument </a:t>
            </a:r>
            <a:r>
              <a:rPr lang="en-US" sz="2000" b="0" i="0" u="none" strike="noStrike" cap="none">
                <a:solidFill>
                  <a:schemeClr val="dk1"/>
                </a:solidFill>
                <a:latin typeface="Calibri"/>
                <a:ea typeface="Calibri"/>
                <a:cs typeface="Calibri"/>
                <a:sym typeface="Calibri"/>
              </a:rPr>
              <a:t>is an </a:t>
            </a:r>
            <a:r>
              <a:rPr lang="en-US" sz="2000" b="1" i="0" u="none" strike="noStrike" cap="none">
                <a:solidFill>
                  <a:schemeClr val="dk1"/>
                </a:solidFill>
                <a:latin typeface="Calibri"/>
                <a:ea typeface="Calibri"/>
                <a:cs typeface="Calibri"/>
                <a:sym typeface="Calibri"/>
              </a:rPr>
              <a:t>upper limit</a:t>
            </a:r>
            <a:r>
              <a:rPr lang="en-US" sz="2000" b="0" i="0" u="none" strike="noStrike" cap="none">
                <a:solidFill>
                  <a:schemeClr val="dk1"/>
                </a:solidFill>
                <a:latin typeface="Calibri"/>
                <a:ea typeface="Calibri"/>
                <a:cs typeface="Calibri"/>
                <a:sym typeface="Calibri"/>
              </a:rPr>
              <a:t>. i.e., generate numbers up to this number, The range() doesn’t include this number in the result.</a:t>
            </a:r>
            <a:endParaRPr/>
          </a:p>
          <a:p>
            <a:pPr marL="457200" marR="0" lvl="1"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The step</a:t>
            </a:r>
            <a:r>
              <a:rPr lang="en-US" sz="2000" b="0" i="0" u="none" strike="noStrike" cap="none">
                <a:solidFill>
                  <a:schemeClr val="dk1"/>
                </a:solidFill>
                <a:latin typeface="Calibri"/>
                <a:ea typeface="Calibri"/>
                <a:cs typeface="Calibri"/>
                <a:sym typeface="Calibri"/>
              </a:rPr>
              <a:t> is a </a:t>
            </a:r>
            <a:r>
              <a:rPr lang="en-US" sz="2000" b="1" i="0" u="none" strike="noStrike" cap="none">
                <a:solidFill>
                  <a:schemeClr val="dk1"/>
                </a:solidFill>
                <a:latin typeface="Calibri"/>
                <a:ea typeface="Calibri"/>
                <a:cs typeface="Calibri"/>
                <a:sym typeface="Calibri"/>
              </a:rPr>
              <a:t>difference between each number in the result</a:t>
            </a:r>
            <a:r>
              <a:rPr lang="en-US" sz="2000" b="0" i="0" u="none" strike="noStrike" cap="none">
                <a:solidFill>
                  <a:schemeClr val="dk1"/>
                </a:solidFill>
                <a:latin typeface="Calibri"/>
                <a:ea typeface="Calibri"/>
                <a:cs typeface="Calibri"/>
                <a:sym typeface="Calibri"/>
              </a:rPr>
              <a:t>. The default value of the step is 1 if not specified.</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597" name="Google Shape;597;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598" name="Google Shape;598;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
        <p:nvSpPr>
          <p:cNvPr id="599" name="Google Shape;599;p55"/>
          <p:cNvSpPr txBox="1"/>
          <p:nvPr/>
        </p:nvSpPr>
        <p:spPr>
          <a:xfrm>
            <a:off x="122465" y="1"/>
            <a:ext cx="2702378" cy="655564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a:solidFill>
                  <a:schemeClr val="dk1"/>
                </a:solidFill>
                <a:latin typeface="Calibri"/>
                <a:ea typeface="Calibri"/>
                <a:cs typeface="Calibri"/>
                <a:sym typeface="Calibri"/>
              </a:rPr>
              <a:t>Python Arrays</a:t>
            </a:r>
            <a:endParaRPr/>
          </a:p>
          <a:p>
            <a:pPr marL="0" marR="0" lvl="0" indent="0" algn="just" rtl="0">
              <a:lnSpc>
                <a:spcPct val="150000"/>
              </a:lnSpc>
              <a:spcBef>
                <a:spcPts val="0"/>
              </a:spcBef>
              <a:spcAft>
                <a:spcPts val="0"/>
              </a:spcAft>
              <a:buNone/>
            </a:pPr>
            <a:r>
              <a:rPr lang="en-US" sz="2000" b="1">
                <a:solidFill>
                  <a:schemeClr val="dk1"/>
                </a:solidFill>
                <a:latin typeface="Calibri"/>
                <a:ea typeface="Calibri"/>
                <a:cs typeface="Calibri"/>
                <a:sym typeface="Calibri"/>
              </a:rPr>
              <a:t>Python does not have built-in support for Arrays, but Python Lists can be used instead.</a:t>
            </a:r>
            <a:endParaRPr/>
          </a:p>
          <a:p>
            <a:pPr marL="0" marR="0" lvl="0" indent="0" algn="just" rtl="0">
              <a:lnSpc>
                <a:spcPct val="150000"/>
              </a:lnSpc>
              <a:spcBef>
                <a:spcPts val="0"/>
              </a:spcBef>
              <a:spcAft>
                <a:spcPts val="0"/>
              </a:spcAft>
              <a:buNone/>
            </a:pPr>
            <a:r>
              <a:rPr lang="en-US" sz="2000" b="0" i="0">
                <a:solidFill>
                  <a:srgbClr val="000000"/>
                </a:solidFill>
                <a:latin typeface="Calibri"/>
                <a:ea typeface="Calibri"/>
                <a:cs typeface="Calibri"/>
                <a:sym typeface="Calibri"/>
              </a:rPr>
              <a:t>Arrays are used to store multiple values in one single variable</a:t>
            </a:r>
            <a:endParaRPr sz="200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000" b="1">
                <a:solidFill>
                  <a:schemeClr val="dk1"/>
                </a:solidFill>
                <a:latin typeface="Calibri"/>
                <a:ea typeface="Calibri"/>
                <a:cs typeface="Calibri"/>
                <a:sym typeface="Calibri"/>
              </a:rPr>
              <a:t>Array Methods</a:t>
            </a:r>
            <a:endParaRPr/>
          </a:p>
          <a:p>
            <a:pPr marL="0" marR="0" lvl="0" indent="0" algn="just" rtl="0">
              <a:lnSpc>
                <a:spcPct val="150000"/>
              </a:lnSpc>
              <a:spcBef>
                <a:spcPts val="0"/>
              </a:spcBef>
              <a:spcAft>
                <a:spcPts val="0"/>
              </a:spcAft>
              <a:buNone/>
            </a:pPr>
            <a:r>
              <a:rPr lang="en-US" sz="2000" b="1">
                <a:solidFill>
                  <a:schemeClr val="dk1"/>
                </a:solidFill>
                <a:latin typeface="Calibri"/>
                <a:ea typeface="Calibri"/>
                <a:cs typeface="Calibri"/>
                <a:sym typeface="Calibri"/>
              </a:rPr>
              <a:t>Python has a set of built-in methods that you can use on lists/arrays.</a:t>
            </a:r>
            <a:endParaRPr/>
          </a:p>
          <a:p>
            <a:pPr marL="0" marR="0" lvl="0" indent="0" algn="just" rtl="0">
              <a:lnSpc>
                <a:spcPct val="150000"/>
              </a:lnSpc>
              <a:spcBef>
                <a:spcPts val="0"/>
              </a:spcBef>
              <a:spcAft>
                <a:spcPts val="0"/>
              </a:spcAft>
              <a:buNone/>
            </a:pPr>
            <a:endParaRPr sz="2000" b="1">
              <a:solidFill>
                <a:schemeClr val="dk1"/>
              </a:solidFill>
              <a:latin typeface="Calibri"/>
              <a:ea typeface="Calibri"/>
              <a:cs typeface="Calibri"/>
              <a:sym typeface="Calibri"/>
            </a:endParaRPr>
          </a:p>
        </p:txBody>
      </p:sp>
      <p:graphicFrame>
        <p:nvGraphicFramePr>
          <p:cNvPr id="600" name="Google Shape;600;p55"/>
          <p:cNvGraphicFramePr/>
          <p:nvPr/>
        </p:nvGraphicFramePr>
        <p:xfrm>
          <a:off x="2925536" y="33090"/>
          <a:ext cx="3000000" cy="3000000"/>
        </p:xfrm>
        <a:graphic>
          <a:graphicData uri="http://schemas.openxmlformats.org/drawingml/2006/table">
            <a:tbl>
              <a:tblPr firstRow="1" bandRow="1">
                <a:noFill/>
                <a:tableStyleId>{256FB44C-CF24-4946-A3A6-95CF9F2DE09C}</a:tableStyleId>
              </a:tblPr>
              <a:tblGrid>
                <a:gridCol w="1227375">
                  <a:extLst>
                    <a:ext uri="{9D8B030D-6E8A-4147-A177-3AD203B41FA5}">
                      <a16:colId xmlns:a16="http://schemas.microsoft.com/office/drawing/2014/main" val="20000"/>
                    </a:ext>
                  </a:extLst>
                </a:gridCol>
                <a:gridCol w="48686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solidFill>
                            <a:schemeClr val="lt1"/>
                          </a:solidFill>
                        </a:rPr>
                        <a:t>Method</a:t>
                      </a:r>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lt1"/>
                          </a:solidFill>
                        </a:rPr>
                        <a:t>Description</a:t>
                      </a:r>
                      <a:endParaRPr/>
                    </a:p>
                  </a:txBody>
                  <a:tcPr marL="38100" marR="38100" marT="50800" marB="508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3">
                            <a:extLst>
                              <a:ext uri="{A12FA001-AC4F-418D-AE19-62706E023703}">
                                <ahyp:hlinkClr xmlns:ahyp="http://schemas.microsoft.com/office/drawing/2018/hyperlinkcolor" val="tx"/>
                              </a:ext>
                            </a:extLst>
                          </a:hlinkClick>
                        </a:rPr>
                        <a:t>append()</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Adds an element at the end of the list</a:t>
                      </a:r>
                      <a:endParaRPr/>
                    </a:p>
                  </a:txBody>
                  <a:tcPr marL="38100" marR="38100" marT="50800" marB="5080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4">
                            <a:extLst>
                              <a:ext uri="{A12FA001-AC4F-418D-AE19-62706E023703}">
                                <ahyp:hlinkClr xmlns:ahyp="http://schemas.microsoft.com/office/drawing/2018/hyperlinkcolor" val="tx"/>
                              </a:ext>
                            </a:extLst>
                          </a:hlinkClick>
                        </a:rPr>
                        <a:t>clear()</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Removes all the elements from the list</a:t>
                      </a:r>
                      <a:endParaRPr/>
                    </a:p>
                  </a:txBody>
                  <a:tcPr marL="38100" marR="38100" marT="50800" marB="5080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5">
                            <a:extLst>
                              <a:ext uri="{A12FA001-AC4F-418D-AE19-62706E023703}">
                                <ahyp:hlinkClr xmlns:ahyp="http://schemas.microsoft.com/office/drawing/2018/hyperlinkcolor" val="tx"/>
                              </a:ext>
                            </a:extLst>
                          </a:hlinkClick>
                        </a:rPr>
                        <a:t>copy()</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Returns a copy of the list</a:t>
                      </a:r>
                      <a:endParaRPr/>
                    </a:p>
                  </a:txBody>
                  <a:tcPr marL="38100" marR="38100" marT="50800" marB="5080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6">
                            <a:extLst>
                              <a:ext uri="{A12FA001-AC4F-418D-AE19-62706E023703}">
                                <ahyp:hlinkClr xmlns:ahyp="http://schemas.microsoft.com/office/drawing/2018/hyperlinkcolor" val="tx"/>
                              </a:ext>
                            </a:extLst>
                          </a:hlinkClick>
                        </a:rPr>
                        <a:t>count()</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Returns the number of elements with the specified value</a:t>
                      </a:r>
                      <a:endParaRPr/>
                    </a:p>
                  </a:txBody>
                  <a:tcPr marL="38100" marR="38100" marT="50800" marB="5080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7">
                            <a:extLst>
                              <a:ext uri="{A12FA001-AC4F-418D-AE19-62706E023703}">
                                <ahyp:hlinkClr xmlns:ahyp="http://schemas.microsoft.com/office/drawing/2018/hyperlinkcolor" val="tx"/>
                              </a:ext>
                            </a:extLst>
                          </a:hlinkClick>
                        </a:rPr>
                        <a:t>extend()</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Add the elements of a list (or any iterable), to the end of the current list</a:t>
                      </a:r>
                      <a:endParaRPr/>
                    </a:p>
                  </a:txBody>
                  <a:tcPr marL="38100" marR="38100" marT="50800" marB="5080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8">
                            <a:extLst>
                              <a:ext uri="{A12FA001-AC4F-418D-AE19-62706E023703}">
                                <ahyp:hlinkClr xmlns:ahyp="http://schemas.microsoft.com/office/drawing/2018/hyperlinkcolor" val="tx"/>
                              </a:ext>
                            </a:extLst>
                          </a:hlinkClick>
                        </a:rPr>
                        <a:t>index()</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Returns the index of the first element with the specified value</a:t>
                      </a:r>
                      <a:endParaRPr/>
                    </a:p>
                  </a:txBody>
                  <a:tcPr marL="38100" marR="38100" marT="50800" marB="5080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9">
                            <a:extLst>
                              <a:ext uri="{A12FA001-AC4F-418D-AE19-62706E023703}">
                                <ahyp:hlinkClr xmlns:ahyp="http://schemas.microsoft.com/office/drawing/2018/hyperlinkcolor" val="tx"/>
                              </a:ext>
                            </a:extLst>
                          </a:hlinkClick>
                        </a:rPr>
                        <a:t>insert()</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Adds an element at the specified position</a:t>
                      </a:r>
                      <a:endParaRPr/>
                    </a:p>
                  </a:txBody>
                  <a:tcPr marL="38100" marR="38100" marT="50800" marB="5080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10">
                            <a:extLst>
                              <a:ext uri="{A12FA001-AC4F-418D-AE19-62706E023703}">
                                <ahyp:hlinkClr xmlns:ahyp="http://schemas.microsoft.com/office/drawing/2018/hyperlinkcolor" val="tx"/>
                              </a:ext>
                            </a:extLst>
                          </a:hlinkClick>
                        </a:rPr>
                        <a:t>pop()</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Removes the element at the specified position</a:t>
                      </a:r>
                      <a:endParaRPr/>
                    </a:p>
                  </a:txBody>
                  <a:tcPr marL="38100" marR="38100" marT="50800" marB="5080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11">
                            <a:extLst>
                              <a:ext uri="{A12FA001-AC4F-418D-AE19-62706E023703}">
                                <ahyp:hlinkClr xmlns:ahyp="http://schemas.microsoft.com/office/drawing/2018/hyperlinkcolor" val="tx"/>
                              </a:ext>
                            </a:extLst>
                          </a:hlinkClick>
                        </a:rPr>
                        <a:t>remove()</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Removes the first item with the specified value</a:t>
                      </a:r>
                      <a:endParaRPr/>
                    </a:p>
                  </a:txBody>
                  <a:tcPr marL="38100" marR="38100" marT="50800" marB="5080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12">
                            <a:extLst>
                              <a:ext uri="{A12FA001-AC4F-418D-AE19-62706E023703}">
                                <ahyp:hlinkClr xmlns:ahyp="http://schemas.microsoft.com/office/drawing/2018/hyperlinkcolor" val="tx"/>
                              </a:ext>
                            </a:extLst>
                          </a:hlinkClick>
                        </a:rPr>
                        <a:t>reverse()</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Reverses the order of the list</a:t>
                      </a:r>
                      <a:endParaRPr/>
                    </a:p>
                  </a:txBody>
                  <a:tcPr marL="38100" marR="38100" marT="50800" marB="50800"/>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2400" b="1" u="sng" strike="noStrike" cap="none">
                          <a:solidFill>
                            <a:schemeClr val="dk1"/>
                          </a:solidFill>
                          <a:hlinkClick r:id="rId13">
                            <a:extLst>
                              <a:ext uri="{A12FA001-AC4F-418D-AE19-62706E023703}">
                                <ahyp:hlinkClr xmlns:ahyp="http://schemas.microsoft.com/office/drawing/2018/hyperlinkcolor" val="tx"/>
                              </a:ext>
                            </a:extLst>
                          </a:hlinkClick>
                        </a:rPr>
                        <a:t>sort()</a:t>
                      </a:r>
                      <a:endParaRPr sz="2400" b="1" u="none" strike="noStrike" cap="none">
                        <a:solidFill>
                          <a:schemeClr val="dk1"/>
                        </a:solidFill>
                      </a:endParaRPr>
                    </a:p>
                  </a:txBody>
                  <a:tcPr marL="76200" marR="38100" marT="50800" marB="50800"/>
                </a:tc>
                <a:tc>
                  <a:txBody>
                    <a:bodyPr/>
                    <a:lstStyle/>
                    <a:p>
                      <a:pPr marL="0" marR="0" lvl="0" indent="0" algn="l" rtl="0">
                        <a:spcBef>
                          <a:spcPts val="0"/>
                        </a:spcBef>
                        <a:spcAft>
                          <a:spcPts val="0"/>
                        </a:spcAft>
                        <a:buNone/>
                      </a:pPr>
                      <a:r>
                        <a:rPr lang="en-US" sz="2200" b="0" u="none" strike="noStrike" cap="none">
                          <a:solidFill>
                            <a:schemeClr val="dk1"/>
                          </a:solidFill>
                        </a:rPr>
                        <a:t>Sorts the list</a:t>
                      </a:r>
                      <a:endParaRPr/>
                    </a:p>
                  </a:txBody>
                  <a:tcPr marL="38100" marR="38100" marT="50800" marB="50800"/>
                </a:tc>
                <a:extLst>
                  <a:ext uri="{0D108BD9-81ED-4DB2-BD59-A6C34878D82A}">
                    <a16:rowId xmlns:a16="http://schemas.microsoft.com/office/drawing/2014/main" val="1001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06" name="Google Shape;606;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07" name="Google Shape;607;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608" name="Google Shape;608;p56"/>
          <p:cNvSpPr/>
          <p:nvPr/>
        </p:nvSpPr>
        <p:spPr>
          <a:xfrm>
            <a:off x="459554" y="894266"/>
            <a:ext cx="8353596" cy="3785652"/>
          </a:xfrm>
          <a:prstGeom prst="rect">
            <a:avLst/>
          </a:prstGeom>
          <a:solidFill>
            <a:srgbClr val="FDE9D8"/>
          </a:solidFill>
          <a:ln w="9525" cap="flat" cmpd="sng">
            <a:solidFill>
              <a:srgbClr val="93895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u="sng">
                <a:solidFill>
                  <a:schemeClr val="dk1"/>
                </a:solidFill>
                <a:latin typeface="Calibri"/>
                <a:ea typeface="Calibri"/>
                <a:cs typeface="Calibri"/>
                <a:sym typeface="Calibri"/>
              </a:rPr>
              <a:t>#Find the average of elements of an array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 = int(input("enter the size of array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arr =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sum=0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i  in range(n):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 = int(input("enter element: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arr.append(x)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sum=sum+arr[i]</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print(“Entered array is :", arr, " and Average of elements is  ", float(round((sum/n),2)))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14" name="Google Shape;614;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15" name="Google Shape;615;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616" name="Google Shape;616;p57"/>
          <p:cNvSpPr txBox="1">
            <a:spLocks noGrp="1"/>
          </p:cNvSpPr>
          <p:nvPr>
            <p:ph type="title" idx="4294967295"/>
          </p:nvPr>
        </p:nvSpPr>
        <p:spPr>
          <a:xfrm>
            <a:off x="473529" y="200253"/>
            <a:ext cx="7192736" cy="44200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3600" b="1">
                <a:solidFill>
                  <a:schemeClr val="dk1"/>
                </a:solidFill>
              </a:rPr>
              <a:t>Python Data Types: Tuples</a:t>
            </a:r>
            <a:endParaRPr sz="3600" b="1"/>
          </a:p>
        </p:txBody>
      </p:sp>
      <p:sp>
        <p:nvSpPr>
          <p:cNvPr id="617" name="Google Shape;617;p57"/>
          <p:cNvSpPr txBox="1">
            <a:spLocks noGrp="1"/>
          </p:cNvSpPr>
          <p:nvPr>
            <p:ph type="body" idx="4294967295"/>
          </p:nvPr>
        </p:nvSpPr>
        <p:spPr>
          <a:xfrm>
            <a:off x="310244" y="642257"/>
            <a:ext cx="8458200" cy="54864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222426"/>
              </a:buClr>
              <a:buSzPts val="2200"/>
              <a:buChar char="•"/>
            </a:pPr>
            <a:r>
              <a:rPr lang="en-US" sz="2200" b="0" i="0">
                <a:solidFill>
                  <a:srgbClr val="222426"/>
                </a:solidFill>
                <a:latin typeface="PT Sans"/>
                <a:ea typeface="PT Sans"/>
                <a:cs typeface="PT Sans"/>
                <a:sym typeface="PT Sans"/>
              </a:rPr>
              <a:t>In Python, a tuple is similar to </a:t>
            </a:r>
            <a:r>
              <a:rPr lang="en-US" sz="2200" i="0" u="none" strike="noStrike">
                <a:solidFill>
                  <a:schemeClr val="dk1"/>
                </a:solidFill>
                <a:latin typeface="PT Sans"/>
                <a:ea typeface="PT Sans"/>
                <a:cs typeface="PT Sans"/>
                <a:sym typeface="PT Sans"/>
              </a:rPr>
              <a:t>List</a:t>
            </a:r>
            <a:r>
              <a:rPr lang="en-US" sz="2200" b="0" i="0">
                <a:solidFill>
                  <a:srgbClr val="222426"/>
                </a:solidFill>
                <a:latin typeface="PT Sans"/>
                <a:ea typeface="PT Sans"/>
                <a:cs typeface="PT Sans"/>
                <a:sym typeface="PT Sans"/>
              </a:rPr>
              <a:t> except that the objects in tuple are immutable which means we cannot change the elements of a tuple once assigned. On the other hand, we can change the elements of a list.</a:t>
            </a:r>
            <a:endParaRPr/>
          </a:p>
          <a:p>
            <a:pPr marL="342900" lvl="0" indent="-342900" algn="just" rtl="0">
              <a:lnSpc>
                <a:spcPct val="150000"/>
              </a:lnSpc>
              <a:spcBef>
                <a:spcPts val="440"/>
              </a:spcBef>
              <a:spcAft>
                <a:spcPts val="0"/>
              </a:spcAft>
              <a:buClr>
                <a:srgbClr val="444542"/>
              </a:buClr>
              <a:buSzPts val="2200"/>
              <a:buChar char="•"/>
            </a:pPr>
            <a:r>
              <a:rPr lang="en-US" sz="2200" b="1" i="0">
                <a:solidFill>
                  <a:srgbClr val="444542"/>
                </a:solidFill>
                <a:latin typeface="PT Sans"/>
                <a:ea typeface="PT Sans"/>
                <a:cs typeface="PT Sans"/>
                <a:sym typeface="PT Sans"/>
              </a:rPr>
              <a:t>Tuple vs List</a:t>
            </a:r>
            <a:endParaRPr/>
          </a:p>
          <a:p>
            <a:pPr marL="342900" lvl="0" indent="-342900" algn="just" rtl="0">
              <a:lnSpc>
                <a:spcPct val="150000"/>
              </a:lnSpc>
              <a:spcBef>
                <a:spcPts val="440"/>
              </a:spcBef>
              <a:spcAft>
                <a:spcPts val="0"/>
              </a:spcAft>
              <a:buClr>
                <a:srgbClr val="222426"/>
              </a:buClr>
              <a:buSzPts val="2200"/>
              <a:buChar char="•"/>
            </a:pPr>
            <a:r>
              <a:rPr lang="en-US" sz="2200" b="0" i="0">
                <a:solidFill>
                  <a:srgbClr val="222426"/>
                </a:solidFill>
                <a:latin typeface="PT Sans"/>
                <a:ea typeface="PT Sans"/>
                <a:cs typeface="PT Sans"/>
                <a:sym typeface="PT Sans"/>
              </a:rPr>
              <a:t>1. The elements of a </a:t>
            </a:r>
            <a:r>
              <a:rPr lang="en-US" sz="2200" b="1" i="0">
                <a:solidFill>
                  <a:srgbClr val="222426"/>
                </a:solidFill>
                <a:latin typeface="PT Sans"/>
                <a:ea typeface="PT Sans"/>
                <a:cs typeface="PT Sans"/>
                <a:sym typeface="PT Sans"/>
              </a:rPr>
              <a:t>list</a:t>
            </a:r>
            <a:r>
              <a:rPr lang="en-US" sz="2200" b="0" i="0">
                <a:solidFill>
                  <a:srgbClr val="222426"/>
                </a:solidFill>
                <a:latin typeface="PT Sans"/>
                <a:ea typeface="PT Sans"/>
                <a:cs typeface="PT Sans"/>
                <a:sym typeface="PT Sans"/>
              </a:rPr>
              <a:t> are mutable whereas the elements of a </a:t>
            </a:r>
            <a:r>
              <a:rPr lang="en-US" sz="2200" b="1" i="0">
                <a:solidFill>
                  <a:srgbClr val="222426"/>
                </a:solidFill>
                <a:latin typeface="PT Sans"/>
                <a:ea typeface="PT Sans"/>
                <a:cs typeface="PT Sans"/>
                <a:sym typeface="PT Sans"/>
              </a:rPr>
              <a:t>tuple</a:t>
            </a:r>
            <a:r>
              <a:rPr lang="en-US" sz="2200" b="0" i="0">
                <a:solidFill>
                  <a:srgbClr val="222426"/>
                </a:solidFill>
                <a:latin typeface="PT Sans"/>
                <a:ea typeface="PT Sans"/>
                <a:cs typeface="PT Sans"/>
                <a:sym typeface="PT Sans"/>
              </a:rPr>
              <a:t> are immutable.</a:t>
            </a:r>
            <a:br>
              <a:rPr lang="en-US" sz="2200" b="0" i="0">
                <a:solidFill>
                  <a:srgbClr val="222426"/>
                </a:solidFill>
                <a:latin typeface="PT Sans"/>
                <a:ea typeface="PT Sans"/>
                <a:cs typeface="PT Sans"/>
                <a:sym typeface="PT Sans"/>
              </a:rPr>
            </a:br>
            <a:r>
              <a:rPr lang="en-US" sz="2200" b="0" i="0">
                <a:solidFill>
                  <a:srgbClr val="222426"/>
                </a:solidFill>
                <a:latin typeface="PT Sans"/>
                <a:ea typeface="PT Sans"/>
                <a:cs typeface="PT Sans"/>
                <a:sym typeface="PT Sans"/>
              </a:rPr>
              <a:t>2. When we do not want to change the data over time, the </a:t>
            </a:r>
            <a:r>
              <a:rPr lang="en-US" sz="2200" b="1" i="0">
                <a:solidFill>
                  <a:srgbClr val="222426"/>
                </a:solidFill>
                <a:latin typeface="PT Sans"/>
                <a:ea typeface="PT Sans"/>
                <a:cs typeface="PT Sans"/>
                <a:sym typeface="PT Sans"/>
              </a:rPr>
              <a:t>tuple</a:t>
            </a:r>
            <a:r>
              <a:rPr lang="en-US" sz="2200" b="0" i="0">
                <a:solidFill>
                  <a:srgbClr val="222426"/>
                </a:solidFill>
                <a:latin typeface="PT Sans"/>
                <a:ea typeface="PT Sans"/>
                <a:cs typeface="PT Sans"/>
                <a:sym typeface="PT Sans"/>
              </a:rPr>
              <a:t> is a preferred data type whereas when we need to change the data in future, </a:t>
            </a:r>
            <a:r>
              <a:rPr lang="en-US" sz="2200" b="1" i="0">
                <a:solidFill>
                  <a:srgbClr val="222426"/>
                </a:solidFill>
                <a:latin typeface="PT Sans"/>
                <a:ea typeface="PT Sans"/>
                <a:cs typeface="PT Sans"/>
                <a:sym typeface="PT Sans"/>
              </a:rPr>
              <a:t>list</a:t>
            </a:r>
            <a:r>
              <a:rPr lang="en-US" sz="2200" b="0" i="0">
                <a:solidFill>
                  <a:srgbClr val="222426"/>
                </a:solidFill>
                <a:latin typeface="PT Sans"/>
                <a:ea typeface="PT Sans"/>
                <a:cs typeface="PT Sans"/>
                <a:sym typeface="PT Sans"/>
              </a:rPr>
              <a:t> would be a wise option.</a:t>
            </a:r>
            <a:br>
              <a:rPr lang="en-US" sz="2200" b="0" i="0">
                <a:solidFill>
                  <a:srgbClr val="222426"/>
                </a:solidFill>
                <a:latin typeface="PT Sans"/>
                <a:ea typeface="PT Sans"/>
                <a:cs typeface="PT Sans"/>
                <a:sym typeface="PT Sans"/>
              </a:rPr>
            </a:br>
            <a:r>
              <a:rPr lang="en-US" sz="2200" b="0" i="0">
                <a:solidFill>
                  <a:srgbClr val="222426"/>
                </a:solidFill>
                <a:latin typeface="PT Sans"/>
                <a:ea typeface="PT Sans"/>
                <a:cs typeface="PT Sans"/>
                <a:sym typeface="PT Sans"/>
              </a:rPr>
              <a:t>3. Iterating over the elements of a </a:t>
            </a:r>
            <a:r>
              <a:rPr lang="en-US" sz="2200" b="1" i="0">
                <a:solidFill>
                  <a:srgbClr val="222426"/>
                </a:solidFill>
                <a:latin typeface="PT Sans"/>
                <a:ea typeface="PT Sans"/>
                <a:cs typeface="PT Sans"/>
                <a:sym typeface="PT Sans"/>
              </a:rPr>
              <a:t>tuple</a:t>
            </a:r>
            <a:r>
              <a:rPr lang="en-US" sz="2200" b="0" i="0">
                <a:solidFill>
                  <a:srgbClr val="222426"/>
                </a:solidFill>
                <a:latin typeface="PT Sans"/>
                <a:ea typeface="PT Sans"/>
                <a:cs typeface="PT Sans"/>
                <a:sym typeface="PT Sans"/>
              </a:rPr>
              <a:t> is faster compared to iterating over a </a:t>
            </a:r>
            <a:r>
              <a:rPr lang="en-US" sz="2200" b="1" i="0">
                <a:solidFill>
                  <a:srgbClr val="222426"/>
                </a:solidFill>
                <a:latin typeface="PT Sans"/>
                <a:ea typeface="PT Sans"/>
                <a:cs typeface="PT Sans"/>
                <a:sym typeface="PT Sans"/>
              </a:rPr>
              <a:t>list</a:t>
            </a:r>
            <a:r>
              <a:rPr lang="en-US" sz="2200" b="0" i="0">
                <a:solidFill>
                  <a:srgbClr val="222426"/>
                </a:solidFill>
                <a:latin typeface="PT Sans"/>
                <a:ea typeface="PT Sans"/>
                <a:cs typeface="PT Sans"/>
                <a:sym typeface="PT Sans"/>
              </a:rPr>
              <a:t>.</a:t>
            </a:r>
            <a:br>
              <a:rPr lang="en-US" sz="2200" b="0" i="0">
                <a:solidFill>
                  <a:srgbClr val="222426"/>
                </a:solidFill>
                <a:latin typeface="PT Sans"/>
                <a:ea typeface="PT Sans"/>
                <a:cs typeface="PT Sans"/>
                <a:sym typeface="PT Sans"/>
              </a:rPr>
            </a:br>
            <a:r>
              <a:rPr lang="en-US" sz="2200" b="0" i="0">
                <a:solidFill>
                  <a:srgbClr val="222426"/>
                </a:solidFill>
                <a:latin typeface="PT Sans"/>
                <a:ea typeface="PT Sans"/>
                <a:cs typeface="PT Sans"/>
                <a:sym typeface="PT Sans"/>
              </a:rPr>
              <a:t>4. Elements of a </a:t>
            </a:r>
            <a:r>
              <a:rPr lang="en-US" sz="2200" b="1" i="0">
                <a:solidFill>
                  <a:srgbClr val="222426"/>
                </a:solidFill>
                <a:latin typeface="PT Sans"/>
                <a:ea typeface="PT Sans"/>
                <a:cs typeface="PT Sans"/>
                <a:sym typeface="PT Sans"/>
              </a:rPr>
              <a:t>tuple</a:t>
            </a:r>
            <a:r>
              <a:rPr lang="en-US" sz="2200" b="0" i="0">
                <a:solidFill>
                  <a:srgbClr val="222426"/>
                </a:solidFill>
                <a:latin typeface="PT Sans"/>
                <a:ea typeface="PT Sans"/>
                <a:cs typeface="PT Sans"/>
                <a:sym typeface="PT Sans"/>
              </a:rPr>
              <a:t> are enclosed in parenthesis whereas the elements of </a:t>
            </a:r>
            <a:r>
              <a:rPr lang="en-US" sz="2200" b="1" i="0">
                <a:solidFill>
                  <a:srgbClr val="222426"/>
                </a:solidFill>
                <a:latin typeface="PT Sans"/>
                <a:ea typeface="PT Sans"/>
                <a:cs typeface="PT Sans"/>
                <a:sym typeface="PT Sans"/>
              </a:rPr>
              <a:t>list</a:t>
            </a:r>
            <a:r>
              <a:rPr lang="en-US" sz="2200" b="0" i="0">
                <a:solidFill>
                  <a:srgbClr val="222426"/>
                </a:solidFill>
                <a:latin typeface="PT Sans"/>
                <a:ea typeface="PT Sans"/>
                <a:cs typeface="PT Sans"/>
                <a:sym typeface="PT Sans"/>
              </a:rPr>
              <a:t> are enclosed in square bracket.</a:t>
            </a:r>
            <a:endParaRPr/>
          </a:p>
          <a:p>
            <a:pPr marL="342900" lvl="0" indent="-203200" algn="just" rtl="0">
              <a:lnSpc>
                <a:spcPct val="150000"/>
              </a:lnSpc>
              <a:spcBef>
                <a:spcPts val="440"/>
              </a:spcBef>
              <a:spcAft>
                <a:spcPts val="0"/>
              </a:spcAft>
              <a:buClr>
                <a:schemeClr val="dk1"/>
              </a:buClr>
              <a:buSzPts val="2200"/>
              <a:buNone/>
            </a:pPr>
            <a:endParaRPr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58"/>
          <p:cNvSpPr txBox="1">
            <a:spLocks noGrp="1"/>
          </p:cNvSpPr>
          <p:nvPr>
            <p:ph type="title"/>
          </p:nvPr>
        </p:nvSpPr>
        <p:spPr>
          <a:xfrm>
            <a:off x="1218028" y="430326"/>
            <a:ext cx="7543800" cy="7919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How to create a tuple in Python</a:t>
            </a:r>
            <a:endParaRPr sz="3800" b="1">
              <a:solidFill>
                <a:schemeClr val="dk1"/>
              </a:solidFill>
            </a:endParaRPr>
          </a:p>
        </p:txBody>
      </p:sp>
      <p:sp>
        <p:nvSpPr>
          <p:cNvPr id="625" name="Google Shape;625;p58"/>
          <p:cNvSpPr txBox="1">
            <a:spLocks noGrp="1"/>
          </p:cNvSpPr>
          <p:nvPr>
            <p:ph type="body" idx="1"/>
          </p:nvPr>
        </p:nvSpPr>
        <p:spPr>
          <a:xfrm>
            <a:off x="398806" y="1397639"/>
            <a:ext cx="8564336" cy="503003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Noto Sans Symbols"/>
              <a:buChar char="⮚"/>
            </a:pPr>
            <a:r>
              <a:rPr lang="en-US" sz="2400">
                <a:solidFill>
                  <a:schemeClr val="dk1"/>
                </a:solidFill>
              </a:rPr>
              <a:t>A tuple is another sequence data type that is similar to the list. </a:t>
            </a:r>
            <a:endParaRPr/>
          </a:p>
          <a:p>
            <a:pPr marL="342900" lvl="0" indent="-342900" algn="l" rtl="0">
              <a:lnSpc>
                <a:spcPct val="100000"/>
              </a:lnSpc>
              <a:spcBef>
                <a:spcPts val="0"/>
              </a:spcBef>
              <a:spcAft>
                <a:spcPts val="0"/>
              </a:spcAft>
              <a:buClr>
                <a:schemeClr val="dk1"/>
              </a:buClr>
              <a:buSzPts val="2400"/>
              <a:buFont typeface="Noto Sans Symbols"/>
              <a:buChar char="⮚"/>
            </a:pPr>
            <a:r>
              <a:rPr lang="en-US" sz="2400">
                <a:solidFill>
                  <a:schemeClr val="dk1"/>
                </a:solidFill>
              </a:rPr>
              <a:t>The main differences between lists and tuples are: Lists are enclosed in brackets ( [ ] ) and their elements and size can be changed, while tuples are enclosed in parentheses ( ( ) ) and cannot be updated.</a:t>
            </a:r>
            <a:endParaRPr/>
          </a:p>
          <a:p>
            <a:pPr marL="342900" lvl="0" indent="-190500" algn="l" rtl="0">
              <a:lnSpc>
                <a:spcPct val="100000"/>
              </a:lnSpc>
              <a:spcBef>
                <a:spcPts val="0"/>
              </a:spcBef>
              <a:spcAft>
                <a:spcPts val="0"/>
              </a:spcAft>
              <a:buClr>
                <a:schemeClr val="dk1"/>
              </a:buClr>
              <a:buSzPts val="2400"/>
              <a:buFont typeface="Noto Sans Symbols"/>
              <a:buNone/>
            </a:pPr>
            <a:endParaRPr sz="2400">
              <a:solidFill>
                <a:schemeClr val="dk1"/>
              </a:solidFill>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TupSub = ( ‘DMTA', ‘NLP’ , ‘CS121’ )</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TupMob = (‘Iphone6’, ‘Sony‘, ’Appo’) </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(TupSub)           # Prints complete list</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(TupSub[0])        # Prints first element of the list</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(TupSub[1:3])      # Prints elements starting from 2nd till 3rd </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(TupSub[2:])       # Prints elements starting from 3rd element</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(TupMob * 2 )  # Prints list two times </a:t>
            </a:r>
            <a:endParaRPr/>
          </a:p>
          <a:p>
            <a:pPr marL="342900" lvl="0" indent="-342900" algn="l" rtl="0">
              <a:lnSpc>
                <a:spcPct val="100000"/>
              </a:lnSpc>
              <a:spcBef>
                <a:spcPts val="0"/>
              </a:spcBef>
              <a:spcAft>
                <a:spcPts val="0"/>
              </a:spcAft>
              <a:buClr>
                <a:schemeClr val="dk1"/>
              </a:buClr>
              <a:buSzPts val="2400"/>
              <a:buChar char="•"/>
            </a:pPr>
            <a:r>
              <a:rPr lang="en-US" sz="2400" b="1">
                <a:solidFill>
                  <a:schemeClr val="dk1"/>
                </a:solidFill>
              </a:rPr>
              <a:t>print (TupSub + TupMob) # Prints concatenated lists</a:t>
            </a:r>
            <a:endParaRPr/>
          </a:p>
          <a:p>
            <a:pPr marL="342900" lvl="0" indent="-190500" algn="l" rtl="0">
              <a:lnSpc>
                <a:spcPct val="100000"/>
              </a:lnSpc>
              <a:spcBef>
                <a:spcPts val="0"/>
              </a:spcBef>
              <a:spcAft>
                <a:spcPts val="0"/>
              </a:spcAft>
              <a:buClr>
                <a:schemeClr val="dk1"/>
              </a:buClr>
              <a:buSzPts val="2400"/>
              <a:buNone/>
            </a:pPr>
            <a:endParaRPr sz="2400"/>
          </a:p>
        </p:txBody>
      </p:sp>
      <p:sp>
        <p:nvSpPr>
          <p:cNvPr id="626" name="Google Shape;626;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11/4/2020</a:t>
            </a:r>
            <a:endParaRPr sz="1050" b="1">
              <a:solidFill>
                <a:schemeClr val="dk1"/>
              </a:solidFill>
              <a:latin typeface="Times New Roman"/>
              <a:ea typeface="Times New Roman"/>
              <a:cs typeface="Times New Roman"/>
              <a:sym typeface="Times New Roman"/>
            </a:endParaRPr>
          </a:p>
        </p:txBody>
      </p:sp>
      <p:sp>
        <p:nvSpPr>
          <p:cNvPr id="627" name="Google Shape;627;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PRINCIPLES OF PROGRAMMING LANGUAGES LABORATORY</a:t>
            </a:r>
            <a:endParaRPr sz="1050" b="1">
              <a:solidFill>
                <a:srgbClr val="000000"/>
              </a:solidFill>
              <a:latin typeface="Times New Roman"/>
              <a:ea typeface="Times New Roman"/>
              <a:cs typeface="Times New Roman"/>
              <a:sym typeface="Times New Roman"/>
            </a:endParaRPr>
          </a:p>
        </p:txBody>
      </p:sp>
      <p:sp>
        <p:nvSpPr>
          <p:cNvPr id="628" name="Google Shape;628;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58</a:t>
            </a:fld>
            <a:endParaRPr sz="1200">
              <a:solidFill>
                <a:schemeClr val="dk1"/>
              </a:solidFill>
              <a:latin typeface="Times New Roman"/>
              <a:ea typeface="Times New Roman"/>
              <a:cs typeface="Times New Roman"/>
              <a:sym typeface="Times New Roman"/>
            </a:endParaRPr>
          </a:p>
        </p:txBody>
      </p:sp>
      <p:pic>
        <p:nvPicPr>
          <p:cNvPr id="629" name="Google Shape;629;p58"/>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630" name="Google Shape;630;p58"/>
          <p:cNvSpPr txBox="1"/>
          <p:nvPr/>
        </p:nvSpPr>
        <p:spPr>
          <a:xfrm>
            <a:off x="710302" y="1779667"/>
            <a:ext cx="8252840" cy="4522660"/>
          </a:xfrm>
          <a:prstGeom prst="rect">
            <a:avLst/>
          </a:prstGeom>
          <a:noFill/>
          <a:ln>
            <a:noFill/>
          </a:ln>
        </p:spPr>
        <p:txBody>
          <a:bodyPr spcFirstLastPara="1" wrap="square" lIns="0" tIns="45700" rIns="0" bIns="45700" anchor="t" anchorCtr="0">
            <a:noAutofit/>
          </a:bodyPr>
          <a:lstStyle/>
          <a:p>
            <a:pPr marL="457200" marR="0" lvl="0" indent="-330200" algn="l" rtl="0">
              <a:lnSpc>
                <a:spcPct val="90000"/>
              </a:lnSpc>
              <a:spcBef>
                <a:spcPts val="0"/>
              </a:spcBef>
              <a:spcAft>
                <a:spcPts val="0"/>
              </a:spcAft>
              <a:buClr>
                <a:schemeClr val="accent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330200" algn="l" rtl="0">
              <a:lnSpc>
                <a:spcPct val="90000"/>
              </a:lnSpc>
              <a:spcBef>
                <a:spcPts val="1400"/>
              </a:spcBef>
              <a:spcAft>
                <a:spcPts val="0"/>
              </a:spcAft>
              <a:buClr>
                <a:schemeClr val="accent1"/>
              </a:buClr>
              <a:buSzPts val="2000"/>
              <a:buFont typeface="Calibri"/>
              <a:buNone/>
            </a:pPr>
            <a:endParaRPr sz="2000">
              <a:solidFill>
                <a:srgbClr val="3F3F3F"/>
              </a:solidFill>
              <a:latin typeface="Calibri"/>
              <a:ea typeface="Calibri"/>
              <a:cs typeface="Calibri"/>
              <a:sym typeface="Calibri"/>
            </a:endParaRPr>
          </a:p>
          <a:p>
            <a:pPr marL="457200" marR="0" lvl="0" indent="-330200" algn="l" rtl="0">
              <a:lnSpc>
                <a:spcPct val="90000"/>
              </a:lnSpc>
              <a:spcBef>
                <a:spcPts val="1400"/>
              </a:spcBef>
              <a:spcAft>
                <a:spcPts val="0"/>
              </a:spcAft>
              <a:buClr>
                <a:schemeClr val="accent1"/>
              </a:buClr>
              <a:buSzPts val="2000"/>
              <a:buFont typeface="Calibri"/>
              <a:buNone/>
            </a:pPr>
            <a:endParaRPr sz="2000">
              <a:solidFill>
                <a:srgbClr val="3F3F3F"/>
              </a:solidFill>
              <a:latin typeface="Calibri"/>
              <a:ea typeface="Calibri"/>
              <a:cs typeface="Calibri"/>
              <a:sym typeface="Calibri"/>
            </a:endParaRPr>
          </a:p>
          <a:p>
            <a:pPr marL="457200" marR="0" lvl="0" indent="-330200" algn="l" rtl="0">
              <a:lnSpc>
                <a:spcPct val="90000"/>
              </a:lnSpc>
              <a:spcBef>
                <a:spcPts val="1400"/>
              </a:spcBef>
              <a:spcAft>
                <a:spcPts val="0"/>
              </a:spcAft>
              <a:buClr>
                <a:schemeClr val="accent1"/>
              </a:buClr>
              <a:buSzPts val="2000"/>
              <a:buFont typeface="Calibri"/>
              <a:buNone/>
            </a:pPr>
            <a:endParaRPr sz="2000" b="1">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Arial"/>
              <a:buNone/>
            </a:pPr>
            <a:endParaRPr sz="2000" b="1">
              <a:solidFill>
                <a:srgbClr val="3F3F3F"/>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36" name="Google Shape;636;p59"/>
          <p:cNvSpPr txBox="1">
            <a:spLocks noGrp="1"/>
          </p:cNvSpPr>
          <p:nvPr>
            <p:ph type="ftr" idx="11"/>
          </p:nvPr>
        </p:nvSpPr>
        <p:spPr>
          <a:xfrm>
            <a:off x="2772803"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37" name="Google Shape;63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
        <p:nvSpPr>
          <p:cNvPr id="638" name="Google Shape;638;p59"/>
          <p:cNvSpPr txBox="1">
            <a:spLocks noGrp="1"/>
          </p:cNvSpPr>
          <p:nvPr>
            <p:ph type="title" idx="4294967295"/>
          </p:nvPr>
        </p:nvSpPr>
        <p:spPr>
          <a:xfrm>
            <a:off x="130629" y="592084"/>
            <a:ext cx="3935186" cy="10621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44542"/>
              </a:buClr>
              <a:buSzPts val="2800"/>
              <a:buFont typeface="PT Sans"/>
              <a:buNone/>
            </a:pPr>
            <a:r>
              <a:rPr lang="en-US" sz="2800" b="1" i="0">
                <a:solidFill>
                  <a:srgbClr val="444542"/>
                </a:solidFill>
                <a:latin typeface="PT Sans"/>
                <a:ea typeface="PT Sans"/>
                <a:cs typeface="PT Sans"/>
                <a:sym typeface="PT Sans"/>
              </a:rPr>
              <a:t>Accessing tuple elements using positive indexes</a:t>
            </a:r>
            <a:br>
              <a:rPr lang="en-US" sz="2800" b="1" i="0">
                <a:solidFill>
                  <a:srgbClr val="444542"/>
                </a:solidFill>
                <a:latin typeface="PT Sans"/>
                <a:ea typeface="PT Sans"/>
                <a:cs typeface="PT Sans"/>
                <a:sym typeface="PT Sans"/>
              </a:rPr>
            </a:br>
            <a:endParaRPr sz="2800"/>
          </a:p>
        </p:txBody>
      </p:sp>
      <p:sp>
        <p:nvSpPr>
          <p:cNvPr id="639" name="Google Shape;639;p59"/>
          <p:cNvSpPr txBox="1"/>
          <p:nvPr/>
        </p:nvSpPr>
        <p:spPr>
          <a:xfrm>
            <a:off x="195943" y="1786129"/>
            <a:ext cx="3290208"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 tuple of strings</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my_data = ("hi", "hello", "bye")</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displaying all elements</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print(my_data)</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accessing first element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prints "hi"</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print(my_data[0])</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accessing third element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prints "bye"</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print(my_data[2])</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
        <p:nvSpPr>
          <p:cNvPr id="640" name="Google Shape;640;p59"/>
          <p:cNvSpPr txBox="1"/>
          <p:nvPr/>
        </p:nvSpPr>
        <p:spPr>
          <a:xfrm>
            <a:off x="4212772" y="765913"/>
            <a:ext cx="4572000"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Negative indexes in tuples</a:t>
            </a:r>
            <a:endParaRPr/>
          </a:p>
          <a:p>
            <a:pPr marL="0" marR="0" lvl="0" indent="0" algn="l" rtl="0">
              <a:spcBef>
                <a:spcPts val="0"/>
              </a:spcBef>
              <a:spcAft>
                <a:spcPts val="0"/>
              </a:spcAft>
              <a:buNone/>
            </a:pP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Similar to list and strings we can use negative indexes to access the tuple elements from the end.</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-1 to access last element, -2 to access second last and so on.</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my_data = (1, 2, "Kevin", 8.9)</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accessing last element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prints 8.9</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print(my_data[-1])</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prints 2</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print(my_data[-3])</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6</a:t>
            </a:fld>
            <a:endParaRPr/>
          </a:p>
        </p:txBody>
      </p:sp>
      <p:sp>
        <p:nvSpPr>
          <p:cNvPr id="127" name="Google Shape;127;p6"/>
          <p:cNvSpPr txBox="1">
            <a:spLocks noGrp="1"/>
          </p:cNvSpPr>
          <p:nvPr>
            <p:ph type="title"/>
          </p:nvPr>
        </p:nvSpPr>
        <p:spPr>
          <a:xfrm>
            <a:off x="2123728" y="836134"/>
            <a:ext cx="3837652"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Introduction</a:t>
            </a:r>
            <a:endParaRPr/>
          </a:p>
        </p:txBody>
      </p:sp>
      <p:sp>
        <p:nvSpPr>
          <p:cNvPr id="128" name="Google Shape;128;p6"/>
          <p:cNvSpPr txBox="1"/>
          <p:nvPr/>
        </p:nvSpPr>
        <p:spPr>
          <a:xfrm>
            <a:off x="1310639" y="2014220"/>
            <a:ext cx="6680834" cy="3356610"/>
          </a:xfrm>
          <a:prstGeom prst="rect">
            <a:avLst/>
          </a:prstGeom>
          <a:noFill/>
          <a:ln>
            <a:noFill/>
          </a:ln>
        </p:spPr>
        <p:txBody>
          <a:bodyPr spcFirstLastPara="1" wrap="square" lIns="0" tIns="12700" rIns="0" bIns="0" anchor="t" anchorCtr="0">
            <a:spAutoFit/>
          </a:bodyPr>
          <a:lstStyle/>
          <a:p>
            <a:pPr marL="354965" marR="292735"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Multi-purpose (Web, GUI, Scripting,  etc.)</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Object Oriented</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Interpreted</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Strongly typed and Dynamically typed</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Focus on readability and productivity</a:t>
            </a:r>
            <a:endParaRPr sz="3200" b="0" i="0" u="none" strike="noStrike" cap="none">
              <a:solidFill>
                <a:schemeClr val="dk1"/>
              </a:solidFill>
              <a:latin typeface="Times New Roman"/>
              <a:ea typeface="Times New Roman"/>
              <a:cs typeface="Times New Roman"/>
              <a:sym typeface="Times New Roman"/>
            </a:endParaRPr>
          </a:p>
        </p:txBody>
      </p:sp>
      <p:pic>
        <p:nvPicPr>
          <p:cNvPr id="129" name="Google Shape;129;p6"/>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46" name="Google Shape;646;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47" name="Google Shape;647;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
        <p:nvSpPr>
          <p:cNvPr id="648" name="Google Shape;648;p60"/>
          <p:cNvSpPr txBox="1"/>
          <p:nvPr/>
        </p:nvSpPr>
        <p:spPr>
          <a:xfrm>
            <a:off x="277586" y="254286"/>
            <a:ext cx="68580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Remove Items</a:t>
            </a:r>
            <a:endParaRPr/>
          </a:p>
          <a:p>
            <a:pPr marL="0" marR="0" lvl="0" indent="0" algn="l" rtl="0">
              <a:spcBef>
                <a:spcPts val="0"/>
              </a:spcBef>
              <a:spcAft>
                <a:spcPts val="0"/>
              </a:spcAft>
              <a:buNone/>
            </a:pPr>
            <a:r>
              <a:rPr lang="en-US" sz="2400" i="1">
                <a:solidFill>
                  <a:schemeClr val="dk1"/>
                </a:solidFill>
                <a:latin typeface="Calibri"/>
                <a:ea typeface="Calibri"/>
                <a:cs typeface="Calibri"/>
                <a:sym typeface="Calibri"/>
              </a:rPr>
              <a:t>Note: You cannot remove items in a tuple.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Tuples are unchangeable, so you cannot remove items from it, but you can delete the tuple completely: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del keyword can delete the tuple completely: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thistuple = ("apple", "banana", "cherry")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del thistuple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print(thistuple) #this will raise an error because the tuple no longer exists</a:t>
            </a:r>
            <a:endParaRPr sz="24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54" name="Google Shape;654;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55" name="Google Shape;655;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
        <p:nvSpPr>
          <p:cNvPr id="656" name="Google Shape;656;p61"/>
          <p:cNvSpPr txBox="1"/>
          <p:nvPr/>
        </p:nvSpPr>
        <p:spPr>
          <a:xfrm>
            <a:off x="216353" y="239553"/>
            <a:ext cx="8388804"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Built-in Tuple Methods</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len(): </a:t>
            </a:r>
            <a:r>
              <a:rPr lang="en-US" sz="2000">
                <a:solidFill>
                  <a:schemeClr val="dk1"/>
                </a:solidFill>
                <a:latin typeface="Calibri"/>
                <a:ea typeface="Calibri"/>
                <a:cs typeface="Calibri"/>
                <a:sym typeface="Calibri"/>
              </a:rPr>
              <a:t>Returns the number of elements in the tuple.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t1=(12,45,43,8,35)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len(t1)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b="1">
                <a:solidFill>
                  <a:schemeClr val="dk1"/>
                </a:solidFill>
                <a:latin typeface="Calibri"/>
                <a:ea typeface="Calibri"/>
                <a:cs typeface="Calibri"/>
                <a:sym typeface="Calibri"/>
              </a:rPr>
              <a:t>max(): </a:t>
            </a:r>
            <a:r>
              <a:rPr lang="en-US" sz="2000">
                <a:solidFill>
                  <a:schemeClr val="dk1"/>
                </a:solidFill>
                <a:latin typeface="Calibri"/>
                <a:ea typeface="Calibri"/>
                <a:cs typeface="Calibri"/>
                <a:sym typeface="Calibri"/>
              </a:rPr>
              <a:t>If the tuple contains numbers, the heighest number will be returned. If the tuple contains strings, the one that comes last in alphabetical order will be returned.</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t1=(12, 45, 43, 8, 35)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max(t1)</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t2=('python', 'java', 'C++')</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max(t2)</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min(): </a:t>
            </a:r>
            <a:r>
              <a:rPr lang="en-US" sz="2000">
                <a:solidFill>
                  <a:schemeClr val="dk1"/>
                </a:solidFill>
                <a:latin typeface="Calibri"/>
                <a:ea typeface="Calibri"/>
                <a:cs typeface="Calibri"/>
                <a:sym typeface="Calibri"/>
              </a:rPr>
              <a:t>If the tuple contains numbers, the lowest number will be returned. If the tuple contains strings, the one that comes first in alphabetical order will be returned.</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t1=(12,45,43,8,35)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min(t1)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62" name="Google Shape;662;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63" name="Google Shape;663;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
        <p:nvSpPr>
          <p:cNvPr id="664" name="Google Shape;664;p62"/>
          <p:cNvSpPr txBox="1"/>
          <p:nvPr/>
        </p:nvSpPr>
        <p:spPr>
          <a:xfrm>
            <a:off x="253094" y="294306"/>
            <a:ext cx="4572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Built-In Methods</a:t>
            </a:r>
            <a:endParaRPr/>
          </a:p>
        </p:txBody>
      </p:sp>
      <p:graphicFrame>
        <p:nvGraphicFramePr>
          <p:cNvPr id="665" name="Google Shape;665;p62"/>
          <p:cNvGraphicFramePr/>
          <p:nvPr>
            <p:extLst>
              <p:ext uri="{D42A27DB-BD31-4B8C-83A1-F6EECF244321}">
                <p14:modId xmlns:p14="http://schemas.microsoft.com/office/powerpoint/2010/main" val="2933789405"/>
              </p:ext>
            </p:extLst>
          </p:nvPr>
        </p:nvGraphicFramePr>
        <p:xfrm>
          <a:off x="725262" y="879081"/>
          <a:ext cx="7693475" cy="5168900"/>
        </p:xfrm>
        <a:graphic>
          <a:graphicData uri="http://schemas.openxmlformats.org/drawingml/2006/table">
            <a:tbl>
              <a:tblPr firstRow="1" bandRow="1">
                <a:noFill/>
                <a:tableStyleId>{819B74CF-4CB5-4FA3-92C8-D314C49C7666}</a:tableStyleId>
              </a:tblPr>
              <a:tblGrid>
                <a:gridCol w="2115700">
                  <a:extLst>
                    <a:ext uri="{9D8B030D-6E8A-4147-A177-3AD203B41FA5}">
                      <a16:colId xmlns:a16="http://schemas.microsoft.com/office/drawing/2014/main" val="20000"/>
                    </a:ext>
                  </a:extLst>
                </a:gridCol>
                <a:gridCol w="55777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000" b="1" u="none" strike="noStrike" cap="none" dirty="0">
                          <a:solidFill>
                            <a:schemeClr val="dk1"/>
                          </a:solidFill>
                        </a:rPr>
                        <a:t>BUILT-IN FUNCTION</a:t>
                      </a:r>
                      <a:endParaRPr sz="2000" dirty="0"/>
                    </a:p>
                  </a:txBody>
                  <a:tcPr marL="38100" marR="38100" marT="50800" marB="50800" anchor="ctr"/>
                </a:tc>
                <a:tc>
                  <a:txBody>
                    <a:bodyPr/>
                    <a:lstStyle/>
                    <a:p>
                      <a:pPr marL="0" marR="0" lvl="0" indent="0" algn="ctr" rtl="0">
                        <a:spcBef>
                          <a:spcPts val="0"/>
                        </a:spcBef>
                        <a:spcAft>
                          <a:spcPts val="0"/>
                        </a:spcAft>
                        <a:buNone/>
                      </a:pPr>
                      <a:r>
                        <a:rPr lang="en-US" sz="2000" b="1" u="none" strike="noStrike" cap="none">
                          <a:solidFill>
                            <a:srgbClr val="000000"/>
                          </a:solidFill>
                        </a:rPr>
                        <a:t>DESCRIPTION</a:t>
                      </a:r>
                      <a:endParaRPr sz="2000"/>
                    </a:p>
                  </a:txBody>
                  <a:tcPr marL="38100" marR="38100" marT="50800" marB="50800"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b="1" u="none" strike="noStrike" cap="none">
                          <a:solidFill>
                            <a:schemeClr val="dk1"/>
                          </a:solidFill>
                        </a:rPr>
                        <a:t>all()</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Returns true if all element are true or if tuple is empty</a:t>
                      </a:r>
                      <a:endParaRPr sz="2000"/>
                    </a:p>
                  </a:txBody>
                  <a:tcPr marL="66675" marR="66675" marT="44450" marB="44450"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b="1" u="none" strike="noStrike" cap="none">
                          <a:solidFill>
                            <a:schemeClr val="dk1"/>
                          </a:solidFill>
                        </a:rPr>
                        <a:t>any()</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 true if any element of the tuple is true. if tuple is empty, return false</a:t>
                      </a:r>
                      <a:endParaRPr sz="2000"/>
                    </a:p>
                  </a:txBody>
                  <a:tcPr marL="66675" marR="66675" marT="44450" marB="44450"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b="1" u="none" strike="noStrike" cap="none">
                          <a:solidFill>
                            <a:schemeClr val="dk1"/>
                          </a:solidFill>
                        </a:rPr>
                        <a:t>len()</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Returns length of the tuple or size of the tuple</a:t>
                      </a:r>
                      <a:endParaRPr sz="2000"/>
                    </a:p>
                  </a:txBody>
                  <a:tcPr marL="66675" marR="66675" marT="44450" marB="44450"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000" b="1" u="none" strike="noStrike" cap="none">
                          <a:solidFill>
                            <a:schemeClr val="dk1"/>
                          </a:solidFill>
                        </a:rPr>
                        <a:t>enumerate()</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Returns enumerate object of tuple</a:t>
                      </a:r>
                      <a:endParaRPr sz="2000"/>
                    </a:p>
                  </a:txBody>
                  <a:tcPr marL="66675" marR="66675" marT="44450" marB="44450"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000" b="1" u="none" strike="noStrike" cap="none">
                          <a:solidFill>
                            <a:schemeClr val="dk1"/>
                          </a:solidFill>
                        </a:rPr>
                        <a:t>max()</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 maximum element of given tuple</a:t>
                      </a:r>
                      <a:endParaRPr sz="2000"/>
                    </a:p>
                  </a:txBody>
                  <a:tcPr marL="66675" marR="66675" marT="44450" marB="44450" anchor="ct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2000" b="1" u="none" strike="noStrike" cap="none">
                          <a:solidFill>
                            <a:schemeClr val="dk1"/>
                          </a:solidFill>
                        </a:rPr>
                        <a:t>min()</a:t>
                      </a:r>
                      <a:endParaRPr sz="2000"/>
                    </a:p>
                  </a:txBody>
                  <a:tcPr marL="66675" marR="66675" marT="44450" marB="44450" anchor="ctr"/>
                </a:tc>
                <a:tc>
                  <a:txBody>
                    <a:bodyPr/>
                    <a:lstStyle/>
                    <a:p>
                      <a:pPr marL="0" marR="0" lvl="0" indent="0" algn="l" rtl="0">
                        <a:spcBef>
                          <a:spcPts val="0"/>
                        </a:spcBef>
                        <a:spcAft>
                          <a:spcPts val="0"/>
                        </a:spcAft>
                        <a:buNone/>
                      </a:pPr>
                      <a:r>
                        <a:rPr lang="en-US" sz="2000" b="0" u="none" strike="noStrike" cap="none"/>
                        <a:t>return minimum element of given tuple</a:t>
                      </a:r>
                      <a:endParaRPr sz="2000"/>
                    </a:p>
                  </a:txBody>
                  <a:tcPr marL="66675" marR="66675" marT="44450" marB="44450" anchor="ct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2000" b="1" u="sng" strike="noStrike" cap="none">
                          <a:solidFill>
                            <a:schemeClr val="dk1"/>
                          </a:solidFill>
                          <a:hlinkClick r:id="rId3">
                            <a:extLst>
                              <a:ext uri="{A12FA001-AC4F-418D-AE19-62706E023703}">
                                <ahyp:hlinkClr xmlns:ahyp="http://schemas.microsoft.com/office/drawing/2018/hyperlinkcolor" val="tx"/>
                              </a:ext>
                            </a:extLst>
                          </a:hlinkClick>
                        </a:rPr>
                        <a:t>sum()</a:t>
                      </a:r>
                      <a:endParaRPr sz="2000" b="1" u="none" strike="noStrike" cap="none">
                        <a:solidFill>
                          <a:schemeClr val="dk1"/>
                        </a:solidFill>
                      </a:endParaRPr>
                    </a:p>
                  </a:txBody>
                  <a:tcPr marL="66675" marR="66675" marT="44450" marB="44450" anchor="ctr"/>
                </a:tc>
                <a:tc>
                  <a:txBody>
                    <a:bodyPr/>
                    <a:lstStyle/>
                    <a:p>
                      <a:pPr marL="0" marR="0" lvl="0" indent="0" algn="l" rtl="0">
                        <a:spcBef>
                          <a:spcPts val="0"/>
                        </a:spcBef>
                        <a:spcAft>
                          <a:spcPts val="0"/>
                        </a:spcAft>
                        <a:buNone/>
                      </a:pPr>
                      <a:r>
                        <a:rPr lang="en-US" sz="2000" b="0" u="none" strike="noStrike" cap="none"/>
                        <a:t>Sums up the numbers in the tuple</a:t>
                      </a:r>
                      <a:endParaRPr sz="2000"/>
                    </a:p>
                  </a:txBody>
                  <a:tcPr marL="66675" marR="66675" marT="44450" marB="44450" anchor="ct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2000" b="1" u="sng" strike="noStrike" cap="none">
                          <a:solidFill>
                            <a:schemeClr val="dk1"/>
                          </a:solidFill>
                          <a:hlinkClick r:id="rId4">
                            <a:extLst>
                              <a:ext uri="{A12FA001-AC4F-418D-AE19-62706E023703}">
                                <ahyp:hlinkClr xmlns:ahyp="http://schemas.microsoft.com/office/drawing/2018/hyperlinkcolor" val="tx"/>
                              </a:ext>
                            </a:extLst>
                          </a:hlinkClick>
                        </a:rPr>
                        <a:t>sorted()</a:t>
                      </a:r>
                      <a:endParaRPr sz="2000" b="1" u="none" strike="noStrike" cap="none">
                        <a:solidFill>
                          <a:schemeClr val="dk1"/>
                        </a:solidFill>
                      </a:endParaRPr>
                    </a:p>
                  </a:txBody>
                  <a:tcPr marL="66675" marR="66675" marT="44450" marB="44450" anchor="ctr"/>
                </a:tc>
                <a:tc>
                  <a:txBody>
                    <a:bodyPr/>
                    <a:lstStyle/>
                    <a:p>
                      <a:pPr marL="0" marR="0" lvl="0" indent="0" algn="l" rtl="0">
                        <a:spcBef>
                          <a:spcPts val="0"/>
                        </a:spcBef>
                        <a:spcAft>
                          <a:spcPts val="0"/>
                        </a:spcAft>
                        <a:buNone/>
                      </a:pPr>
                      <a:r>
                        <a:rPr lang="en-US" sz="2000" b="0" u="none" strike="noStrike" cap="none"/>
                        <a:t>input elements in the tuple and return a new sorted list</a:t>
                      </a:r>
                      <a:endParaRPr sz="2000"/>
                    </a:p>
                  </a:txBody>
                  <a:tcPr marL="66675" marR="66675" marT="44450" marB="44450" anchor="ct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2000" b="1" u="sng" strike="noStrike" cap="none">
                          <a:solidFill>
                            <a:schemeClr val="dk1"/>
                          </a:solidFill>
                          <a:hlinkClick r:id="rId5">
                            <a:extLst>
                              <a:ext uri="{A12FA001-AC4F-418D-AE19-62706E023703}">
                                <ahyp:hlinkClr xmlns:ahyp="http://schemas.microsoft.com/office/drawing/2018/hyperlinkcolor" val="tx"/>
                              </a:ext>
                            </a:extLst>
                          </a:hlinkClick>
                        </a:rPr>
                        <a:t>tuple()</a:t>
                      </a:r>
                      <a:endParaRPr sz="2000" b="1" u="none" strike="noStrike" cap="none">
                        <a:solidFill>
                          <a:schemeClr val="dk1"/>
                        </a:solidFill>
                      </a:endParaRPr>
                    </a:p>
                  </a:txBody>
                  <a:tcPr marL="66675" marR="66675" marT="44450" marB="44450" anchor="ctr"/>
                </a:tc>
                <a:tc>
                  <a:txBody>
                    <a:bodyPr/>
                    <a:lstStyle/>
                    <a:p>
                      <a:pPr marL="0" marR="0" lvl="0" indent="0" algn="l" rtl="0">
                        <a:spcBef>
                          <a:spcPts val="0"/>
                        </a:spcBef>
                        <a:spcAft>
                          <a:spcPts val="0"/>
                        </a:spcAft>
                        <a:buNone/>
                      </a:pPr>
                      <a:r>
                        <a:rPr lang="en-US" sz="2000" b="0" u="none" strike="noStrike" cap="none" dirty="0"/>
                        <a:t>Convert an </a:t>
                      </a:r>
                      <a:r>
                        <a:rPr lang="en-US" sz="2000" b="0" u="none" strike="noStrike" cap="none" dirty="0" err="1"/>
                        <a:t>iterable</a:t>
                      </a:r>
                      <a:r>
                        <a:rPr lang="en-US" sz="2000" b="0" u="none" strike="noStrike" cap="none" dirty="0"/>
                        <a:t> to a tuple.</a:t>
                      </a:r>
                      <a:endParaRPr sz="2000" dirty="0"/>
                    </a:p>
                  </a:txBody>
                  <a:tcPr marL="66675" marR="66675" marT="44450" marB="4445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800"/>
              <a:buFont typeface="Calibri"/>
              <a:buNone/>
            </a:pPr>
            <a:r>
              <a:rPr lang="en-US" sz="3800" b="1">
                <a:solidFill>
                  <a:schemeClr val="dk1"/>
                </a:solidFill>
              </a:rPr>
              <a:t>Immutable and Mutable</a:t>
            </a:r>
            <a:endParaRPr/>
          </a:p>
        </p:txBody>
      </p:sp>
      <p:sp>
        <p:nvSpPr>
          <p:cNvPr id="671" name="Google Shape;671;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solidFill>
                  <a:schemeClr val="dk1"/>
                </a:solidFill>
              </a:rPr>
              <a:t>TupSub = ( ‘DMTA', ‘NLP’ , ‘CS121’ )</a:t>
            </a:r>
            <a:endParaRPr/>
          </a:p>
          <a:p>
            <a:pPr marL="342900" lvl="0" indent="-342900" algn="l" rtl="0">
              <a:spcBef>
                <a:spcPts val="640"/>
              </a:spcBef>
              <a:spcAft>
                <a:spcPts val="0"/>
              </a:spcAft>
              <a:buClr>
                <a:schemeClr val="dk1"/>
              </a:buClr>
              <a:buSzPts val="3200"/>
              <a:buChar char="•"/>
            </a:pPr>
            <a:r>
              <a:rPr lang="en-US">
                <a:solidFill>
                  <a:schemeClr val="dk1"/>
                </a:solidFill>
              </a:rPr>
              <a:t>Code = [123, 124, 125] </a:t>
            </a:r>
            <a:endParaRPr/>
          </a:p>
          <a:p>
            <a:pPr marL="342900" lvl="0" indent="-139700" algn="l" rtl="0">
              <a:spcBef>
                <a:spcPts val="640"/>
              </a:spcBef>
              <a:spcAft>
                <a:spcPts val="0"/>
              </a:spcAft>
              <a:buClr>
                <a:schemeClr val="dk1"/>
              </a:buClr>
              <a:buSzPts val="3200"/>
              <a:buNone/>
            </a:pPr>
            <a:endParaRPr>
              <a:solidFill>
                <a:schemeClr val="dk1"/>
              </a:solidFill>
            </a:endParaRPr>
          </a:p>
          <a:p>
            <a:pPr marL="342900" lvl="0" indent="-342900" algn="l" rtl="0">
              <a:spcBef>
                <a:spcPts val="640"/>
              </a:spcBef>
              <a:spcAft>
                <a:spcPts val="0"/>
              </a:spcAft>
              <a:buClr>
                <a:schemeClr val="dk1"/>
              </a:buClr>
              <a:buSzPts val="3200"/>
              <a:buChar char="•"/>
            </a:pPr>
            <a:r>
              <a:rPr lang="en-US">
                <a:solidFill>
                  <a:schemeClr val="dk1"/>
                </a:solidFill>
              </a:rPr>
              <a:t>TupSub[2] = ‘Compiler’  # Invalid syntax with tuple</a:t>
            </a:r>
            <a:endParaRPr>
              <a:solidFill>
                <a:schemeClr val="dk1"/>
              </a:solidFill>
            </a:endParaRPr>
          </a:p>
          <a:p>
            <a:pPr marL="342900" lvl="0" indent="-342900" algn="l" rtl="0">
              <a:spcBef>
                <a:spcPts val="640"/>
              </a:spcBef>
              <a:spcAft>
                <a:spcPts val="0"/>
              </a:spcAft>
              <a:buClr>
                <a:schemeClr val="dk1"/>
              </a:buClr>
              <a:buSzPts val="3200"/>
              <a:buChar char="•"/>
            </a:pPr>
            <a:r>
              <a:rPr lang="en-US">
                <a:solidFill>
                  <a:schemeClr val="dk1"/>
                </a:solidFill>
              </a:rPr>
              <a:t>Code[2] = 1000     # Valid syntax with list</a:t>
            </a:r>
            <a:endParaRPr/>
          </a:p>
          <a:p>
            <a:pPr marL="342900" lvl="0" indent="-139700" algn="l" rtl="0">
              <a:spcBef>
                <a:spcPts val="640"/>
              </a:spcBef>
              <a:spcAft>
                <a:spcPts val="0"/>
              </a:spcAft>
              <a:buClr>
                <a:schemeClr val="dk1"/>
              </a:buClr>
              <a:buSzPts val="3200"/>
              <a:buNone/>
            </a:pPr>
            <a:endParaRPr>
              <a:solidFill>
                <a:schemeClr val="dk1"/>
              </a:solidFill>
            </a:endParaRPr>
          </a:p>
        </p:txBody>
      </p:sp>
      <p:sp>
        <p:nvSpPr>
          <p:cNvPr id="672" name="Google Shape;67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11/4/2020</a:t>
            </a:r>
            <a:endParaRPr/>
          </a:p>
        </p:txBody>
      </p:sp>
      <p:sp>
        <p:nvSpPr>
          <p:cNvPr id="673" name="Google Shape;67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674" name="Google Shape;67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4"/>
          <p:cNvSpPr txBox="1">
            <a:spLocks noGrp="1"/>
          </p:cNvSpPr>
          <p:nvPr>
            <p:ph type="title"/>
          </p:nvPr>
        </p:nvSpPr>
        <p:spPr>
          <a:xfrm>
            <a:off x="822960" y="898902"/>
            <a:ext cx="7543800" cy="83845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    </a:t>
            </a:r>
            <a:r>
              <a:rPr lang="en-US" sz="3800" b="1">
                <a:solidFill>
                  <a:schemeClr val="dk1"/>
                </a:solidFill>
              </a:rPr>
              <a:t>Python Data Types: Dictionary</a:t>
            </a:r>
            <a:endParaRPr sz="3800" b="1">
              <a:solidFill>
                <a:schemeClr val="dk1"/>
              </a:solidFill>
            </a:endParaRPr>
          </a:p>
        </p:txBody>
      </p:sp>
      <p:pic>
        <p:nvPicPr>
          <p:cNvPr id="682" name="Google Shape;682;p64"/>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683" name="Google Shape;683;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Noto Sans Symbols"/>
              <a:buChar char="⮚"/>
            </a:pPr>
            <a:r>
              <a:rPr lang="en-US" sz="2400">
                <a:solidFill>
                  <a:schemeClr val="dk1"/>
                </a:solidFill>
              </a:rPr>
              <a:t>Python's dictionaries are kind of hash table type. They work like associative arrays or hashes found in Perl and consist of key-value pairs</a:t>
            </a:r>
            <a:endParaRPr/>
          </a:p>
          <a:p>
            <a:pPr marL="342900" lvl="0" indent="-342900" algn="l" rtl="0">
              <a:spcBef>
                <a:spcPts val="480"/>
              </a:spcBef>
              <a:spcAft>
                <a:spcPts val="0"/>
              </a:spcAft>
              <a:buClr>
                <a:schemeClr val="dk1"/>
              </a:buClr>
              <a:buSzPts val="2400"/>
              <a:buFont typeface="Noto Sans Symbols"/>
              <a:buChar char="⮚"/>
            </a:pPr>
            <a:r>
              <a:rPr lang="en-US" sz="2400">
                <a:solidFill>
                  <a:schemeClr val="dk1"/>
                </a:solidFill>
              </a:rPr>
              <a:t>Dictionaries are enclosed by curly braces ({ }) and values can be assigned and accessed using square braces ([])</a:t>
            </a:r>
            <a:endParaRPr/>
          </a:p>
          <a:p>
            <a:pPr marL="342900" lvl="0" indent="-342900" algn="l" rtl="0">
              <a:spcBef>
                <a:spcPts val="480"/>
              </a:spcBef>
              <a:spcAft>
                <a:spcPts val="0"/>
              </a:spcAft>
              <a:buClr>
                <a:srgbClr val="000000"/>
              </a:buClr>
              <a:buSzPts val="2400"/>
              <a:buFont typeface="Noto Sans Symbols"/>
              <a:buChar char="⮚"/>
            </a:pPr>
            <a:r>
              <a:rPr lang="en-US" sz="2400">
                <a:solidFill>
                  <a:srgbClr val="000000"/>
                </a:solidFill>
                <a:latin typeface="Consolas"/>
                <a:ea typeface="Consolas"/>
                <a:cs typeface="Consolas"/>
                <a:sym typeface="Consolas"/>
              </a:rPr>
              <a:t>car</a:t>
            </a:r>
            <a:r>
              <a:rPr lang="en-US" sz="2400" b="0" i="0">
                <a:solidFill>
                  <a:srgbClr val="000000"/>
                </a:solidFill>
                <a:latin typeface="Consolas"/>
                <a:ea typeface="Consolas"/>
                <a:cs typeface="Consolas"/>
                <a:sym typeface="Consolas"/>
              </a:rPr>
              <a:t>dict =</a:t>
            </a:r>
            <a:r>
              <a:rPr lang="en-US" sz="2400" b="0" i="0">
                <a:solidFill>
                  <a:srgbClr val="FF0000"/>
                </a:solidFill>
                <a:latin typeface="Consolas"/>
                <a:ea typeface="Consolas"/>
                <a:cs typeface="Consolas"/>
                <a:sym typeface="Consolas"/>
              </a:rPr>
              <a:t> </a:t>
            </a:r>
            <a:r>
              <a:rPr lang="en-US" sz="2400" b="0" i="0">
                <a:solidFill>
                  <a:srgbClr val="000000"/>
                </a:solidFill>
                <a:latin typeface="Consolas"/>
                <a:ea typeface="Consolas"/>
                <a:cs typeface="Consolas"/>
                <a:sym typeface="Consolas"/>
              </a:rPr>
              <a:t>{</a:t>
            </a:r>
            <a:br>
              <a:rPr lang="en-US" sz="2400"/>
            </a:br>
            <a:r>
              <a:rPr lang="en-US" sz="2400" b="0" i="0">
                <a:solidFill>
                  <a:srgbClr val="000000"/>
                </a:solidFill>
                <a:latin typeface="Consolas"/>
                <a:ea typeface="Consolas"/>
                <a:cs typeface="Consolas"/>
                <a:sym typeface="Consolas"/>
              </a:rPr>
              <a:t>  </a:t>
            </a:r>
            <a:r>
              <a:rPr lang="en-US" sz="2400" b="0" i="0">
                <a:solidFill>
                  <a:srgbClr val="A52A2A"/>
                </a:solidFill>
                <a:latin typeface="Consolas"/>
                <a:ea typeface="Consolas"/>
                <a:cs typeface="Consolas"/>
                <a:sym typeface="Consolas"/>
              </a:rPr>
              <a:t>"brand"</a:t>
            </a:r>
            <a:r>
              <a:rPr lang="en-US" sz="2400" b="0" i="0">
                <a:solidFill>
                  <a:srgbClr val="000000"/>
                </a:solidFill>
                <a:latin typeface="Consolas"/>
                <a:ea typeface="Consolas"/>
                <a:cs typeface="Consolas"/>
                <a:sym typeface="Consolas"/>
              </a:rPr>
              <a:t>: </a:t>
            </a:r>
            <a:r>
              <a:rPr lang="en-US" sz="2400" b="0" i="0">
                <a:solidFill>
                  <a:srgbClr val="A52A2A"/>
                </a:solidFill>
                <a:latin typeface="Consolas"/>
                <a:ea typeface="Consolas"/>
                <a:cs typeface="Consolas"/>
                <a:sym typeface="Consolas"/>
              </a:rPr>
              <a:t>"Ford"</a:t>
            </a:r>
            <a:r>
              <a:rPr lang="en-US" sz="2400" b="0" i="0">
                <a:solidFill>
                  <a:srgbClr val="000000"/>
                </a:solidFill>
                <a:latin typeface="Consolas"/>
                <a:ea typeface="Consolas"/>
                <a:cs typeface="Consolas"/>
                <a:sym typeface="Consolas"/>
              </a:rPr>
              <a:t>,</a:t>
            </a:r>
            <a:br>
              <a:rPr lang="en-US" sz="2400"/>
            </a:br>
            <a:r>
              <a:rPr lang="en-US" sz="2400" b="0" i="0">
                <a:solidFill>
                  <a:srgbClr val="000000"/>
                </a:solidFill>
                <a:latin typeface="Consolas"/>
                <a:ea typeface="Consolas"/>
                <a:cs typeface="Consolas"/>
                <a:sym typeface="Consolas"/>
              </a:rPr>
              <a:t>  </a:t>
            </a:r>
            <a:r>
              <a:rPr lang="en-US" sz="2400" b="0" i="0">
                <a:solidFill>
                  <a:srgbClr val="A52A2A"/>
                </a:solidFill>
                <a:latin typeface="Consolas"/>
                <a:ea typeface="Consolas"/>
                <a:cs typeface="Consolas"/>
                <a:sym typeface="Consolas"/>
              </a:rPr>
              <a:t>"model"</a:t>
            </a:r>
            <a:r>
              <a:rPr lang="en-US" sz="2400" b="0" i="0">
                <a:solidFill>
                  <a:srgbClr val="000000"/>
                </a:solidFill>
                <a:latin typeface="Consolas"/>
                <a:ea typeface="Consolas"/>
                <a:cs typeface="Consolas"/>
                <a:sym typeface="Consolas"/>
              </a:rPr>
              <a:t>: </a:t>
            </a:r>
            <a:r>
              <a:rPr lang="en-US" sz="2400" b="0" i="0">
                <a:solidFill>
                  <a:srgbClr val="A52A2A"/>
                </a:solidFill>
                <a:latin typeface="Consolas"/>
                <a:ea typeface="Consolas"/>
                <a:cs typeface="Consolas"/>
                <a:sym typeface="Consolas"/>
              </a:rPr>
              <a:t>"Mustang"</a:t>
            </a:r>
            <a:r>
              <a:rPr lang="en-US" sz="2400" b="0" i="0">
                <a:solidFill>
                  <a:srgbClr val="000000"/>
                </a:solidFill>
                <a:latin typeface="Consolas"/>
                <a:ea typeface="Consolas"/>
                <a:cs typeface="Consolas"/>
                <a:sym typeface="Consolas"/>
              </a:rPr>
              <a:t>,</a:t>
            </a:r>
            <a:br>
              <a:rPr lang="en-US" sz="2400"/>
            </a:br>
            <a:r>
              <a:rPr lang="en-US" sz="2400" b="0" i="0">
                <a:solidFill>
                  <a:srgbClr val="000000"/>
                </a:solidFill>
                <a:latin typeface="Consolas"/>
                <a:ea typeface="Consolas"/>
                <a:cs typeface="Consolas"/>
                <a:sym typeface="Consolas"/>
              </a:rPr>
              <a:t>  </a:t>
            </a:r>
            <a:r>
              <a:rPr lang="en-US" sz="2400" b="0" i="0">
                <a:solidFill>
                  <a:srgbClr val="A52A2A"/>
                </a:solidFill>
                <a:latin typeface="Consolas"/>
                <a:ea typeface="Consolas"/>
                <a:cs typeface="Consolas"/>
                <a:sym typeface="Consolas"/>
              </a:rPr>
              <a:t>"year"</a:t>
            </a:r>
            <a:r>
              <a:rPr lang="en-US" sz="2400" b="0" i="0">
                <a:solidFill>
                  <a:srgbClr val="000000"/>
                </a:solidFill>
                <a:latin typeface="Consolas"/>
                <a:ea typeface="Consolas"/>
                <a:cs typeface="Consolas"/>
                <a:sym typeface="Consolas"/>
              </a:rPr>
              <a:t>: </a:t>
            </a:r>
            <a:r>
              <a:rPr lang="en-US" sz="2400" b="0" i="0">
                <a:solidFill>
                  <a:srgbClr val="FF0000"/>
                </a:solidFill>
                <a:latin typeface="Consolas"/>
                <a:ea typeface="Consolas"/>
                <a:cs typeface="Consolas"/>
                <a:sym typeface="Consolas"/>
              </a:rPr>
              <a:t>1964</a:t>
            </a:r>
            <a:br>
              <a:rPr lang="en-US" sz="2400"/>
            </a:br>
            <a:r>
              <a:rPr lang="en-US" sz="2400" b="0" i="0">
                <a:solidFill>
                  <a:srgbClr val="000000"/>
                </a:solidFill>
                <a:latin typeface="Consolas"/>
                <a:ea typeface="Consolas"/>
                <a:cs typeface="Consolas"/>
                <a:sym typeface="Consolas"/>
              </a:rPr>
              <a:t>}</a:t>
            </a:r>
            <a:br>
              <a:rPr lang="en-US" sz="2400"/>
            </a:br>
            <a:r>
              <a:rPr lang="en-US" sz="2400" b="0" i="0">
                <a:solidFill>
                  <a:srgbClr val="0000CD"/>
                </a:solidFill>
                <a:latin typeface="Consolas"/>
                <a:ea typeface="Consolas"/>
                <a:cs typeface="Consolas"/>
                <a:sym typeface="Consolas"/>
              </a:rPr>
              <a:t>print</a:t>
            </a:r>
            <a:r>
              <a:rPr lang="en-US" sz="2400" b="0" i="0">
                <a:solidFill>
                  <a:srgbClr val="000000"/>
                </a:solidFill>
                <a:latin typeface="Consolas"/>
                <a:ea typeface="Consolas"/>
                <a:cs typeface="Consolas"/>
                <a:sym typeface="Consolas"/>
              </a:rPr>
              <a:t>(</a:t>
            </a:r>
            <a:r>
              <a:rPr lang="en-US" sz="2400">
                <a:solidFill>
                  <a:srgbClr val="000000"/>
                </a:solidFill>
                <a:latin typeface="Consolas"/>
                <a:ea typeface="Consolas"/>
                <a:cs typeface="Consolas"/>
                <a:sym typeface="Consolas"/>
              </a:rPr>
              <a:t>car</a:t>
            </a:r>
            <a:r>
              <a:rPr lang="en-US" sz="2400" b="0" i="0">
                <a:solidFill>
                  <a:srgbClr val="000000"/>
                </a:solidFill>
                <a:latin typeface="Consolas"/>
                <a:ea typeface="Consolas"/>
                <a:cs typeface="Consolas"/>
                <a:sym typeface="Consolas"/>
              </a:rPr>
              <a:t>dict)</a:t>
            </a:r>
            <a:endParaRPr sz="2400">
              <a:solidFill>
                <a:schemeClr val="dk1"/>
              </a:solidFill>
            </a:endParaRPr>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611560" y="997565"/>
            <a:ext cx="7848872"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Accessing Items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You can access the items of a dictionary by referring to its key name, inside square brackets: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Get the value of the "model"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x = cardict["model"]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There is also a method called </a:t>
            </a:r>
            <a:r>
              <a:rPr lang="en-US" sz="2000" b="1">
                <a:solidFill>
                  <a:schemeClr val="dk1"/>
                </a:solidFill>
                <a:latin typeface="Calibri"/>
                <a:ea typeface="Calibri"/>
                <a:cs typeface="Calibri"/>
                <a:sym typeface="Calibri"/>
              </a:rPr>
              <a:t>get() </a:t>
            </a:r>
            <a:r>
              <a:rPr lang="en-US" sz="1800">
                <a:solidFill>
                  <a:schemeClr val="dk1"/>
                </a:solidFill>
                <a:latin typeface="Calibri"/>
                <a:ea typeface="Calibri"/>
                <a:cs typeface="Calibri"/>
                <a:sym typeface="Calibri"/>
              </a:rPr>
              <a:t>that will give you the same result: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Get the value of the "model"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x = cardict.get("model")</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66"/>
          <p:cNvSpPr txBox="1"/>
          <p:nvPr/>
        </p:nvSpPr>
        <p:spPr>
          <a:xfrm>
            <a:off x="318408" y="228602"/>
            <a:ext cx="3796393"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Change Values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You can change the value of a specific item by referring to its key name: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Change the "year" to 2018:</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cardict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cardict["year"] = 2018</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94" name="Google Shape;694;p66"/>
          <p:cNvSpPr txBox="1"/>
          <p:nvPr/>
        </p:nvSpPr>
        <p:spPr>
          <a:xfrm>
            <a:off x="4384222" y="228602"/>
            <a:ext cx="45720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Loop Through a Dictionary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You can loop through a dictionary by using a </a:t>
            </a:r>
            <a:r>
              <a:rPr lang="en-US" sz="2400" b="1" i="1">
                <a:solidFill>
                  <a:schemeClr val="dk1"/>
                </a:solidFill>
                <a:latin typeface="Calibri"/>
                <a:ea typeface="Calibri"/>
                <a:cs typeface="Calibri"/>
                <a:sym typeface="Calibri"/>
              </a:rPr>
              <a:t>for loop.</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When looping through a dictionary, </a:t>
            </a:r>
            <a:r>
              <a:rPr lang="en-US" sz="2400" b="1" i="1">
                <a:solidFill>
                  <a:srgbClr val="FF0000"/>
                </a:solidFill>
                <a:latin typeface="Calibri"/>
                <a:ea typeface="Calibri"/>
                <a:cs typeface="Calibri"/>
                <a:sym typeface="Calibri"/>
              </a:rPr>
              <a:t>the return value are the keys of the dictionary</a:t>
            </a:r>
            <a:r>
              <a:rPr lang="en-US" sz="2400">
                <a:solidFill>
                  <a:schemeClr val="dk1"/>
                </a:solidFill>
                <a:latin typeface="Calibri"/>
                <a:ea typeface="Calibri"/>
                <a:cs typeface="Calibri"/>
                <a:sym typeface="Calibri"/>
              </a:rPr>
              <a:t>, but there are methods to return the values as well.</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 all key names in the dictionary, one by one: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x in cardict: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print(x)</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7"/>
          <p:cNvSpPr txBox="1"/>
          <p:nvPr/>
        </p:nvSpPr>
        <p:spPr>
          <a:xfrm>
            <a:off x="228600" y="315687"/>
            <a:ext cx="440055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Print all values in the dictionary, one by one: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x in cardict: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print(cardict[x])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You can also use the values() method to return values of a dictionary:</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x in cardict.values():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0" name="Google Shape;700;p67"/>
          <p:cNvSpPr txBox="1"/>
          <p:nvPr/>
        </p:nvSpPr>
        <p:spPr>
          <a:xfrm>
            <a:off x="4603463" y="2492896"/>
            <a:ext cx="4572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Loop through both keys and values, by using the items() method:</a:t>
            </a:r>
            <a:endParaRPr/>
          </a:p>
          <a:p>
            <a:pPr marL="0" marR="0" lvl="0" indent="0" algn="l" rtl="0">
              <a:spcBef>
                <a:spcPts val="0"/>
              </a:spcBef>
              <a:spcAft>
                <a:spcPts val="0"/>
              </a:spcAft>
              <a:buNone/>
            </a:pP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for x, y in cardict.items():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print(x, y)</a:t>
            </a:r>
            <a:endParaRPr sz="2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8"/>
          <p:cNvSpPr txBox="1"/>
          <p:nvPr/>
        </p:nvSpPr>
        <p:spPr>
          <a:xfrm>
            <a:off x="204107" y="235528"/>
            <a:ext cx="4163786"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clear()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Remove all elements from the car list: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car.clear()</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print(car)</a:t>
            </a:r>
            <a:endParaRPr/>
          </a:p>
        </p:txBody>
      </p:sp>
      <p:sp>
        <p:nvSpPr>
          <p:cNvPr id="706" name="Google Shape;706;p68"/>
          <p:cNvSpPr txBox="1"/>
          <p:nvPr/>
        </p:nvSpPr>
        <p:spPr>
          <a:xfrm>
            <a:off x="4939393" y="235528"/>
            <a:ext cx="409030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copy()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Copy the car dictionary: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 car.copy()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print(x)</a:t>
            </a:r>
            <a:endParaRPr sz="24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69"/>
          <p:cNvSpPr txBox="1"/>
          <p:nvPr/>
        </p:nvSpPr>
        <p:spPr>
          <a:xfrm>
            <a:off x="293914" y="172055"/>
            <a:ext cx="457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fromkeys()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Create a dictionary with 3 keys, all with the value 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 ('key1', 'key2', 'key3')</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 = 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thisdict = dict.fromkeys(x, 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print(thisdict)</a:t>
            </a:r>
            <a:endParaRPr sz="2400">
              <a:solidFill>
                <a:schemeClr val="dk1"/>
              </a:solidFill>
              <a:latin typeface="Calibri"/>
              <a:ea typeface="Calibri"/>
              <a:cs typeface="Calibri"/>
              <a:sym typeface="Calibri"/>
            </a:endParaRPr>
          </a:p>
        </p:txBody>
      </p:sp>
      <p:sp>
        <p:nvSpPr>
          <p:cNvPr id="712" name="Google Shape;712;p69"/>
          <p:cNvSpPr txBox="1"/>
          <p:nvPr/>
        </p:nvSpPr>
        <p:spPr>
          <a:xfrm>
            <a:off x="4792437" y="172055"/>
            <a:ext cx="4245428"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items()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Return the dictionary's key-value pairs: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 car.items()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7</a:t>
            </a:fld>
            <a:endParaRPr/>
          </a:p>
        </p:txBody>
      </p:sp>
      <p:sp>
        <p:nvSpPr>
          <p:cNvPr id="135" name="Google Shape;135;p7"/>
          <p:cNvSpPr txBox="1">
            <a:spLocks noGrp="1"/>
          </p:cNvSpPr>
          <p:nvPr>
            <p:ph type="title"/>
          </p:nvPr>
        </p:nvSpPr>
        <p:spPr>
          <a:xfrm>
            <a:off x="2849878" y="836134"/>
            <a:ext cx="4746457"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Python features</a:t>
            </a:r>
            <a:endParaRPr/>
          </a:p>
        </p:txBody>
      </p:sp>
      <p:sp>
        <p:nvSpPr>
          <p:cNvPr id="136" name="Google Shape;136;p7"/>
          <p:cNvSpPr txBox="1"/>
          <p:nvPr/>
        </p:nvSpPr>
        <p:spPr>
          <a:xfrm>
            <a:off x="764540" y="1912620"/>
            <a:ext cx="6246495" cy="414782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no compiling or linking</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rapid development cycle</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no type declarations</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simpler, shorter, more flexible</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automatic memory management</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garbage collection</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high-level data types and operations</a:t>
            </a:r>
            <a:endParaRPr sz="3200" b="0" i="0" u="none" strike="noStrike" cap="none">
              <a:solidFill>
                <a:schemeClr val="dk1"/>
              </a:solidFill>
              <a:latin typeface="Times New Roman"/>
              <a:ea typeface="Times New Roman"/>
              <a:cs typeface="Times New Roman"/>
              <a:sym typeface="Times New Roman"/>
            </a:endParaRPr>
          </a:p>
        </p:txBody>
      </p:sp>
      <p:pic>
        <p:nvPicPr>
          <p:cNvPr id="137" name="Google Shape;137;p7"/>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
        <p:nvSpPr>
          <p:cNvPr id="718" name="Google Shape;718;p70"/>
          <p:cNvSpPr txBox="1"/>
          <p:nvPr/>
        </p:nvSpPr>
        <p:spPr>
          <a:xfrm>
            <a:off x="121742" y="33091"/>
            <a:ext cx="45720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keys()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Return the keys: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 car.keys()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9" name="Google Shape;719;p70"/>
          <p:cNvSpPr txBox="1"/>
          <p:nvPr/>
        </p:nvSpPr>
        <p:spPr>
          <a:xfrm>
            <a:off x="4572000" y="33091"/>
            <a:ext cx="45720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Python Dictionary pop() Method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Remove "model" from the dictionary: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 =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"brand": "Ford",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"Mustang",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"year": 1964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car.pop("model")</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print(car)</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car.popitem() #popitem() </a:t>
            </a:r>
            <a:r>
              <a:rPr lang="en-US" sz="2400">
                <a:solidFill>
                  <a:schemeClr val="dk1"/>
                </a:solidFill>
                <a:latin typeface="Calibri"/>
                <a:ea typeface="Calibri"/>
                <a:cs typeface="Calibri"/>
                <a:sym typeface="Calibri"/>
              </a:rPr>
              <a:t>Method Remove the last item from the dictionary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print(car)</a:t>
            </a:r>
            <a:endParaRPr sz="24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 OF PROGRAMMING LANGUAGES LABORATORY</a:t>
            </a:r>
            <a:endParaRPr/>
          </a:p>
        </p:txBody>
      </p:sp>
      <p:sp>
        <p:nvSpPr>
          <p:cNvPr id="725" name="Google Shape;725;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
        <p:nvSpPr>
          <p:cNvPr id="726" name="Google Shape;726;p71"/>
          <p:cNvSpPr/>
          <p:nvPr/>
        </p:nvSpPr>
        <p:spPr>
          <a:xfrm>
            <a:off x="1098501" y="860852"/>
            <a:ext cx="7793979"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course ={'PPL':'Jayshree','DS':'Priyanka','COA':'Shamla'}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print(course.values())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print(course.keys())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print(course['DS'])   # acess an element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course["OOP"]="Shreya"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print("length dictionary  : ",len(course))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course["OOP"]="Object Prog" # change value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print("dictionary :", course)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del course["OOP"]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print("dictionary :", course)</a:t>
            </a:r>
            <a:endParaRPr/>
          </a:p>
        </p:txBody>
      </p:sp>
      <p:pic>
        <p:nvPicPr>
          <p:cNvPr id="727" name="Google Shape;727;p71"/>
          <p:cNvPicPr preferRelativeResize="0"/>
          <p:nvPr/>
        </p:nvPicPr>
        <p:blipFill rotWithShape="1">
          <a:blip r:embed="rId3">
            <a:alphaModFix/>
          </a:blip>
          <a:srcRect/>
          <a:stretch/>
        </p:blipFill>
        <p:spPr>
          <a:xfrm>
            <a:off x="146302" y="286604"/>
            <a:ext cx="952199" cy="1148496"/>
          </a:xfrm>
          <a:prstGeom prst="rect">
            <a:avLst/>
          </a:prstGeom>
          <a:noFill/>
          <a:ln>
            <a:noFill/>
          </a:ln>
        </p:spPr>
      </p:pic>
      <p:sp>
        <p:nvSpPr>
          <p:cNvPr id="728" name="Google Shape;728;p71"/>
          <p:cNvSpPr txBox="1">
            <a:spLocks noGrp="1"/>
          </p:cNvSpPr>
          <p:nvPr>
            <p:ph type="title"/>
          </p:nvPr>
        </p:nvSpPr>
        <p:spPr>
          <a:xfrm>
            <a:off x="822960" y="154998"/>
            <a:ext cx="7543800" cy="83845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800"/>
              <a:buFont typeface="Calibri"/>
              <a:buNone/>
            </a:pPr>
            <a:r>
              <a:rPr lang="en-US" sz="3800" b="1">
                <a:solidFill>
                  <a:srgbClr val="002060"/>
                </a:solidFill>
              </a:rPr>
              <a:t>    </a:t>
            </a:r>
            <a:r>
              <a:rPr lang="en-US" sz="3800" b="1">
                <a:solidFill>
                  <a:schemeClr val="dk1"/>
                </a:solidFill>
              </a:rPr>
              <a:t>Python Data Types: Dictionary</a:t>
            </a:r>
            <a:endParaRPr sz="3800" b="1">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Sets</a:t>
            </a:r>
            <a:endParaRPr/>
          </a:p>
        </p:txBody>
      </p:sp>
      <p:sp>
        <p:nvSpPr>
          <p:cNvPr id="734" name="Google Shape;734;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 set is a collection which is unordered and unindexed. In Python sets are written with curly brackets.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thisset = {"apple", "banana", "cherry"}</a:t>
            </a:r>
            <a:br>
              <a:rPr lang="en-US"/>
            </a:br>
            <a:r>
              <a:rPr lang="en-US"/>
              <a:t>print(thisset)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Sets</a:t>
            </a:r>
            <a:endParaRPr/>
          </a:p>
        </p:txBody>
      </p:sp>
      <p:sp>
        <p:nvSpPr>
          <p:cNvPr id="740" name="Google Shape;740;p7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You cannot access items in a set by referring to an index, since sets are unordered the items has no index.</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thisset = {"apple", "banana", "cherry"}</a:t>
            </a:r>
            <a:br>
              <a:rPr lang="en-US"/>
            </a:br>
            <a:br>
              <a:rPr lang="en-US"/>
            </a:br>
            <a:r>
              <a:rPr lang="en-US"/>
              <a:t>for x in thisset:</a:t>
            </a:r>
            <a:br>
              <a:rPr lang="en-US"/>
            </a:br>
            <a:r>
              <a:rPr lang="en-US"/>
              <a:t>  print(x)</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Sets</a:t>
            </a:r>
            <a:endParaRPr/>
          </a:p>
        </p:txBody>
      </p:sp>
      <p:sp>
        <p:nvSpPr>
          <p:cNvPr id="746" name="Google Shape;746;p7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thisset = {"apple", "banana", "cherry"}</a:t>
            </a:r>
            <a:br>
              <a:rPr lang="en-US"/>
            </a:br>
            <a:br>
              <a:rPr lang="en-US"/>
            </a:br>
            <a:r>
              <a:rPr lang="en-US"/>
              <a:t>print("banana" in thisset)</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thisset = {"apple", "banana", "cherry"}</a:t>
            </a:r>
            <a:br>
              <a:rPr lang="en-US"/>
            </a:br>
            <a:br>
              <a:rPr lang="en-US"/>
            </a:br>
            <a:r>
              <a:rPr lang="en-US"/>
              <a:t>thisset.add("orange")</a:t>
            </a:r>
            <a:br>
              <a:rPr lang="en-US"/>
            </a:br>
            <a:br>
              <a:rPr lang="en-US"/>
            </a:br>
            <a:r>
              <a:rPr lang="en-US"/>
              <a:t>print(thisset)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52" name="Google Shape;752;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thisset = {"apple", "banana", "cherry"}</a:t>
            </a:r>
            <a:br>
              <a:rPr lang="en-US"/>
            </a:br>
            <a:br>
              <a:rPr lang="en-US"/>
            </a:br>
            <a:r>
              <a:rPr lang="en-US"/>
              <a:t>thisset.update(["orange", "mango", "grapes"])</a:t>
            </a:r>
            <a:br>
              <a:rPr lang="en-US"/>
            </a:br>
            <a:br>
              <a:rPr lang="en-US"/>
            </a:br>
            <a:r>
              <a:rPr lang="en-US"/>
              <a:t>print(thisset)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58" name="Google Shape;758;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thisset = {"apple", "banana", "cherry"}</a:t>
            </a:r>
            <a:br>
              <a:rPr lang="en-US"/>
            </a:br>
            <a:br>
              <a:rPr lang="en-US"/>
            </a:br>
            <a:r>
              <a:rPr lang="en-US"/>
              <a:t>thisset.remove("banana")</a:t>
            </a:r>
            <a:br>
              <a:rPr lang="en-US"/>
            </a:br>
            <a:br>
              <a:rPr lang="en-US"/>
            </a:br>
            <a:r>
              <a:rPr lang="en-US"/>
              <a:t>print(thisset)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64" name="Google Shape;764;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thisset = {"apple", "banana", "cherry"}</a:t>
            </a:r>
            <a:br>
              <a:rPr lang="en-US"/>
            </a:br>
            <a:br>
              <a:rPr lang="en-US"/>
            </a:br>
            <a:r>
              <a:rPr lang="en-US"/>
              <a:t>thisset.discard("banana")</a:t>
            </a:r>
            <a:br>
              <a:rPr lang="en-US"/>
            </a:br>
            <a:br>
              <a:rPr lang="en-US"/>
            </a:br>
            <a:r>
              <a:rPr lang="en-US"/>
              <a:t>print(thisset)</a:t>
            </a:r>
            <a:endParaRPr/>
          </a:p>
        </p:txBody>
      </p:sp>
      <p:sp>
        <p:nvSpPr>
          <p:cNvPr id="765" name="Google Shape;765;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71" name="Google Shape;771;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set1 = {"a", "b" , "c"}</a:t>
            </a:r>
            <a:br>
              <a:rPr lang="en-US"/>
            </a:br>
            <a:r>
              <a:rPr lang="en-US"/>
              <a:t>set2 = {1, 2, 3}</a:t>
            </a:r>
            <a:br>
              <a:rPr lang="en-US"/>
            </a:br>
            <a:br>
              <a:rPr lang="en-US"/>
            </a:br>
            <a:r>
              <a:rPr lang="en-US"/>
              <a:t>set3 = set1.union(set2)</a:t>
            </a:r>
            <a:br>
              <a:rPr lang="en-US"/>
            </a:br>
            <a:r>
              <a:rPr lang="en-US"/>
              <a:t>print(set3)</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Intersection()</a:t>
            </a:r>
            <a:endParaRPr/>
          </a:p>
          <a:p>
            <a:pPr marL="342900" lvl="0" indent="-342900" algn="l" rtl="0">
              <a:spcBef>
                <a:spcPts val="640"/>
              </a:spcBef>
              <a:spcAft>
                <a:spcPts val="0"/>
              </a:spcAft>
              <a:buClr>
                <a:schemeClr val="dk1"/>
              </a:buClr>
              <a:buSzPts val="3200"/>
              <a:buChar char="•"/>
            </a:pPr>
            <a:r>
              <a:rPr lang="en-US"/>
              <a:t>Difference()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77" name="Google Shape;777;p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set1 = {"a", "b" , "c"}</a:t>
            </a:r>
            <a:br>
              <a:rPr lang="en-US"/>
            </a:br>
            <a:r>
              <a:rPr lang="en-US"/>
              <a:t>set2 = {1, 2, 3}</a:t>
            </a:r>
            <a:br>
              <a:rPr lang="en-US"/>
            </a:br>
            <a:br>
              <a:rPr lang="en-US"/>
            </a:br>
            <a:r>
              <a:rPr lang="en-US"/>
              <a:t>set1.update(set2)</a:t>
            </a:r>
            <a:br>
              <a:rPr lang="en-US"/>
            </a:br>
            <a:r>
              <a:rPr lang="en-US"/>
              <a:t>print(set1)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sldNum" idx="4294967295"/>
          </p:nvPr>
        </p:nvSpPr>
        <p:spPr>
          <a:xfrm>
            <a:off x="8150859" y="6302050"/>
            <a:ext cx="255270" cy="222884"/>
          </a:xfrm>
          <a:prstGeom prst="rect">
            <a:avLst/>
          </a:prstGeom>
          <a:noFill/>
          <a:ln>
            <a:noFill/>
          </a:ln>
        </p:spPr>
        <p:txBody>
          <a:bodyPr spcFirstLastPara="1" wrap="square" lIns="0" tIns="0" rIns="0" bIns="0" anchor="ctr" anchorCtr="0">
            <a:spAutoFit/>
          </a:bodyPr>
          <a:lstStyle/>
          <a:p>
            <a:pPr marL="128270" lvl="0" indent="0" algn="r" rtl="0">
              <a:lnSpc>
                <a:spcPct val="135833"/>
              </a:lnSpc>
              <a:spcBef>
                <a:spcPts val="0"/>
              </a:spcBef>
              <a:spcAft>
                <a:spcPts val="0"/>
              </a:spcAft>
              <a:buNone/>
            </a:pPr>
            <a:fld id="{00000000-1234-1234-1234-123412341234}" type="slidenum">
              <a:rPr lang="en-US"/>
              <a:t>8</a:t>
            </a:fld>
            <a:endParaRPr/>
          </a:p>
        </p:txBody>
      </p:sp>
      <p:sp>
        <p:nvSpPr>
          <p:cNvPr id="143" name="Google Shape;143;p8"/>
          <p:cNvSpPr txBox="1">
            <a:spLocks noGrp="1"/>
          </p:cNvSpPr>
          <p:nvPr>
            <p:ph type="title"/>
          </p:nvPr>
        </p:nvSpPr>
        <p:spPr>
          <a:xfrm>
            <a:off x="3756659" y="863600"/>
            <a:ext cx="1631950" cy="6350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Contd..</a:t>
            </a:r>
            <a:endParaRPr/>
          </a:p>
        </p:txBody>
      </p:sp>
      <p:sp>
        <p:nvSpPr>
          <p:cNvPr id="144" name="Google Shape;144;p8"/>
          <p:cNvSpPr txBox="1"/>
          <p:nvPr/>
        </p:nvSpPr>
        <p:spPr>
          <a:xfrm>
            <a:off x="764540" y="1912620"/>
            <a:ext cx="7520940" cy="414782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fast development</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object-oriented programming</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code structuring and reuse, C++</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embedding and extending in C</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mixed language systems</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80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classes, modules, exceptions,multithreading</a:t>
            </a:r>
            <a:endParaRPr sz="3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9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"programming-in-the-large" support</a:t>
            </a:r>
            <a:endParaRPr sz="3200" b="0" i="0" u="none" strike="noStrike" cap="none">
              <a:solidFill>
                <a:schemeClr val="dk1"/>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0"/>
          <p:cNvSpPr txBox="1">
            <a:spLocks noGrp="1"/>
          </p:cNvSpPr>
          <p:nvPr>
            <p:ph type="body" idx="1"/>
          </p:nvPr>
        </p:nvSpPr>
        <p:spPr>
          <a:xfrm>
            <a:off x="504646" y="362310"/>
            <a:ext cx="7862115" cy="5506785"/>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000"/>
              <a:buChar char="•"/>
            </a:pPr>
            <a:r>
              <a:rPr lang="en-US" sz="2000"/>
              <a:t>set1 = set() </a:t>
            </a:r>
            <a:endParaRPr/>
          </a:p>
          <a:p>
            <a:pPr marL="342900" lvl="0" indent="-342900" algn="l" rtl="0">
              <a:lnSpc>
                <a:spcPct val="80000"/>
              </a:lnSpc>
              <a:spcBef>
                <a:spcPts val="400"/>
              </a:spcBef>
              <a:spcAft>
                <a:spcPts val="0"/>
              </a:spcAft>
              <a:buClr>
                <a:schemeClr val="dk1"/>
              </a:buClr>
              <a:buSzPts val="2000"/>
              <a:buChar char="•"/>
            </a:pPr>
            <a:r>
              <a:rPr lang="en-US" sz="2000"/>
              <a:t>print("Intial blank Set: ") </a:t>
            </a:r>
            <a:endParaRPr/>
          </a:p>
          <a:p>
            <a:pPr marL="342900" lvl="0" indent="-342900" algn="l" rtl="0">
              <a:lnSpc>
                <a:spcPct val="80000"/>
              </a:lnSpc>
              <a:spcBef>
                <a:spcPts val="400"/>
              </a:spcBef>
              <a:spcAft>
                <a:spcPts val="0"/>
              </a:spcAft>
              <a:buClr>
                <a:schemeClr val="dk1"/>
              </a:buClr>
              <a:buSzPts val="2000"/>
              <a:buChar char="•"/>
            </a:pPr>
            <a:r>
              <a:rPr lang="en-US" sz="2000"/>
              <a:t>print(set1) </a:t>
            </a:r>
            <a:endParaRPr/>
          </a:p>
          <a:p>
            <a:pPr marL="342900" lvl="0" indent="-342900" algn="l" rtl="0">
              <a:lnSpc>
                <a:spcPct val="80000"/>
              </a:lnSpc>
              <a:spcBef>
                <a:spcPts val="400"/>
              </a:spcBef>
              <a:spcAft>
                <a:spcPts val="0"/>
              </a:spcAft>
              <a:buClr>
                <a:schemeClr val="dk1"/>
              </a:buClr>
              <a:buSzPts val="2000"/>
              <a:buChar char="•"/>
            </a:pPr>
            <a:r>
              <a:rPr lang="en-US" sz="2000"/>
              <a:t>  </a:t>
            </a:r>
            <a:endParaRPr/>
          </a:p>
          <a:p>
            <a:pPr marL="342900" lvl="0" indent="-342900" algn="l" rtl="0">
              <a:lnSpc>
                <a:spcPct val="80000"/>
              </a:lnSpc>
              <a:spcBef>
                <a:spcPts val="400"/>
              </a:spcBef>
              <a:spcAft>
                <a:spcPts val="0"/>
              </a:spcAft>
              <a:buClr>
                <a:schemeClr val="dk1"/>
              </a:buClr>
              <a:buSzPts val="2000"/>
              <a:buChar char="•"/>
            </a:pPr>
            <a:r>
              <a:rPr lang="en-US" sz="2000"/>
              <a:t># Adding element and tuple to the Set </a:t>
            </a:r>
            <a:endParaRPr/>
          </a:p>
          <a:p>
            <a:pPr marL="342900" lvl="0" indent="-342900" algn="l" rtl="0">
              <a:lnSpc>
                <a:spcPct val="80000"/>
              </a:lnSpc>
              <a:spcBef>
                <a:spcPts val="400"/>
              </a:spcBef>
              <a:spcAft>
                <a:spcPts val="0"/>
              </a:spcAft>
              <a:buClr>
                <a:schemeClr val="dk1"/>
              </a:buClr>
              <a:buSzPts val="2000"/>
              <a:buChar char="•"/>
            </a:pPr>
            <a:r>
              <a:rPr lang="en-US" sz="2000"/>
              <a:t>set1.add(8) </a:t>
            </a:r>
            <a:endParaRPr/>
          </a:p>
          <a:p>
            <a:pPr marL="342900" lvl="0" indent="-342900" algn="l" rtl="0">
              <a:lnSpc>
                <a:spcPct val="80000"/>
              </a:lnSpc>
              <a:spcBef>
                <a:spcPts val="400"/>
              </a:spcBef>
              <a:spcAft>
                <a:spcPts val="0"/>
              </a:spcAft>
              <a:buClr>
                <a:schemeClr val="dk1"/>
              </a:buClr>
              <a:buSzPts val="2000"/>
              <a:buChar char="•"/>
            </a:pPr>
            <a:r>
              <a:rPr lang="en-US" sz="2000"/>
              <a:t>set1.add(9) </a:t>
            </a:r>
            <a:endParaRPr/>
          </a:p>
          <a:p>
            <a:pPr marL="342900" lvl="0" indent="-342900" algn="l" rtl="0">
              <a:lnSpc>
                <a:spcPct val="80000"/>
              </a:lnSpc>
              <a:spcBef>
                <a:spcPts val="400"/>
              </a:spcBef>
              <a:spcAft>
                <a:spcPts val="0"/>
              </a:spcAft>
              <a:buClr>
                <a:schemeClr val="dk1"/>
              </a:buClr>
              <a:buSzPts val="2000"/>
              <a:buChar char="•"/>
            </a:pPr>
            <a:r>
              <a:rPr lang="en-US" sz="2000"/>
              <a:t>set1.add((6,7)) </a:t>
            </a:r>
            <a:endParaRPr/>
          </a:p>
          <a:p>
            <a:pPr marL="342900" lvl="0" indent="-342900" algn="l" rtl="0">
              <a:lnSpc>
                <a:spcPct val="80000"/>
              </a:lnSpc>
              <a:spcBef>
                <a:spcPts val="400"/>
              </a:spcBef>
              <a:spcAft>
                <a:spcPts val="0"/>
              </a:spcAft>
              <a:buClr>
                <a:schemeClr val="dk1"/>
              </a:buClr>
              <a:buSzPts val="2000"/>
              <a:buChar char="•"/>
            </a:pPr>
            <a:r>
              <a:rPr lang="en-US" sz="2000"/>
              <a:t>print("\nSet after Addition of Three elements: ") </a:t>
            </a:r>
            <a:endParaRPr/>
          </a:p>
          <a:p>
            <a:pPr marL="342900" lvl="0" indent="-342900" algn="l" rtl="0">
              <a:lnSpc>
                <a:spcPct val="80000"/>
              </a:lnSpc>
              <a:spcBef>
                <a:spcPts val="400"/>
              </a:spcBef>
              <a:spcAft>
                <a:spcPts val="0"/>
              </a:spcAft>
              <a:buClr>
                <a:schemeClr val="dk1"/>
              </a:buClr>
              <a:buSzPts val="2000"/>
              <a:buChar char="•"/>
            </a:pPr>
            <a:r>
              <a:rPr lang="en-US" sz="2000"/>
              <a:t>print(set1) </a:t>
            </a:r>
            <a:endParaRPr/>
          </a:p>
          <a:p>
            <a:pPr marL="342900" lvl="0" indent="-342900" algn="l" rtl="0">
              <a:lnSpc>
                <a:spcPct val="80000"/>
              </a:lnSpc>
              <a:spcBef>
                <a:spcPts val="400"/>
              </a:spcBef>
              <a:spcAft>
                <a:spcPts val="0"/>
              </a:spcAft>
              <a:buClr>
                <a:schemeClr val="dk1"/>
              </a:buClr>
              <a:buSzPts val="2000"/>
              <a:buChar char="•"/>
            </a:pPr>
            <a:r>
              <a:rPr lang="en-US" sz="2000"/>
              <a:t>  </a:t>
            </a:r>
            <a:endParaRPr/>
          </a:p>
          <a:p>
            <a:pPr marL="342900" lvl="0" indent="-342900" algn="l" rtl="0">
              <a:lnSpc>
                <a:spcPct val="80000"/>
              </a:lnSpc>
              <a:spcBef>
                <a:spcPts val="400"/>
              </a:spcBef>
              <a:spcAft>
                <a:spcPts val="0"/>
              </a:spcAft>
              <a:buClr>
                <a:schemeClr val="dk1"/>
              </a:buClr>
              <a:buSzPts val="2000"/>
              <a:buChar char="•"/>
            </a:pPr>
            <a:r>
              <a:rPr lang="en-US" sz="2000"/>
              <a:t># Adding elements to the Set </a:t>
            </a:r>
            <a:endParaRPr/>
          </a:p>
          <a:p>
            <a:pPr marL="342900" lvl="0" indent="-342900" algn="l" rtl="0">
              <a:lnSpc>
                <a:spcPct val="80000"/>
              </a:lnSpc>
              <a:spcBef>
                <a:spcPts val="400"/>
              </a:spcBef>
              <a:spcAft>
                <a:spcPts val="0"/>
              </a:spcAft>
              <a:buClr>
                <a:schemeClr val="dk1"/>
              </a:buClr>
              <a:buSzPts val="2000"/>
              <a:buChar char="•"/>
            </a:pPr>
            <a:r>
              <a:rPr lang="en-US" sz="2000"/>
              <a:t># using Iterator </a:t>
            </a:r>
            <a:endParaRPr/>
          </a:p>
          <a:p>
            <a:pPr marL="342900" lvl="0" indent="-342900" algn="l" rtl="0">
              <a:lnSpc>
                <a:spcPct val="80000"/>
              </a:lnSpc>
              <a:spcBef>
                <a:spcPts val="400"/>
              </a:spcBef>
              <a:spcAft>
                <a:spcPts val="0"/>
              </a:spcAft>
              <a:buClr>
                <a:schemeClr val="dk1"/>
              </a:buClr>
              <a:buSzPts val="2000"/>
              <a:buChar char="•"/>
            </a:pPr>
            <a:r>
              <a:rPr lang="en-US" sz="2000"/>
              <a:t>for i in range(1, 6): </a:t>
            </a:r>
            <a:endParaRPr/>
          </a:p>
          <a:p>
            <a:pPr marL="342900" lvl="0" indent="-342900" algn="l" rtl="0">
              <a:lnSpc>
                <a:spcPct val="80000"/>
              </a:lnSpc>
              <a:spcBef>
                <a:spcPts val="400"/>
              </a:spcBef>
              <a:spcAft>
                <a:spcPts val="0"/>
              </a:spcAft>
              <a:buClr>
                <a:schemeClr val="dk1"/>
              </a:buClr>
              <a:buSzPts val="2000"/>
              <a:buChar char="•"/>
            </a:pPr>
            <a:r>
              <a:rPr lang="en-US" sz="2000"/>
              <a:t>    set1.add(i) </a:t>
            </a:r>
            <a:endParaRPr/>
          </a:p>
          <a:p>
            <a:pPr marL="342900" lvl="0" indent="-342900" algn="l" rtl="0">
              <a:lnSpc>
                <a:spcPct val="80000"/>
              </a:lnSpc>
              <a:spcBef>
                <a:spcPts val="400"/>
              </a:spcBef>
              <a:spcAft>
                <a:spcPts val="0"/>
              </a:spcAft>
              <a:buClr>
                <a:schemeClr val="dk1"/>
              </a:buClr>
              <a:buSzPts val="2000"/>
              <a:buChar char="•"/>
            </a:pPr>
            <a:r>
              <a:rPr lang="en-US" sz="2000"/>
              <a:t>print("\nSet after Addition of elements from 1-5: ") </a:t>
            </a:r>
            <a:endParaRPr/>
          </a:p>
          <a:p>
            <a:pPr marL="342900" lvl="0" indent="-342900" algn="l" rtl="0">
              <a:lnSpc>
                <a:spcPct val="80000"/>
              </a:lnSpc>
              <a:spcBef>
                <a:spcPts val="400"/>
              </a:spcBef>
              <a:spcAft>
                <a:spcPts val="0"/>
              </a:spcAft>
              <a:buClr>
                <a:schemeClr val="dk1"/>
              </a:buClr>
              <a:buSzPts val="2000"/>
              <a:buChar char="•"/>
            </a:pPr>
            <a:r>
              <a:rPr lang="en-US" sz="2000"/>
              <a:t>print(set1) </a:t>
            </a:r>
            <a:endParaRPr/>
          </a:p>
          <a:p>
            <a:pPr marL="342900" lvl="0" indent="-215900" algn="l" rtl="0">
              <a:lnSpc>
                <a:spcPct val="80000"/>
              </a:lnSpc>
              <a:spcBef>
                <a:spcPts val="400"/>
              </a:spcBef>
              <a:spcAft>
                <a:spcPts val="0"/>
              </a:spcAft>
              <a:buClr>
                <a:schemeClr val="dk1"/>
              </a:buClr>
              <a:buSzPts val="2000"/>
              <a:buNone/>
            </a:pPr>
            <a:endParaRPr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5265E"/>
              </a:buClr>
              <a:buSzPts val="4400"/>
              <a:buFont typeface="Arial"/>
              <a:buNone/>
            </a:pPr>
            <a:r>
              <a:rPr lang="en-US" b="1" i="0">
                <a:solidFill>
                  <a:srgbClr val="25265E"/>
                </a:solidFill>
                <a:latin typeface="Arial"/>
                <a:ea typeface="Arial"/>
                <a:cs typeface="Arial"/>
                <a:sym typeface="Arial"/>
              </a:rPr>
              <a:t>Python frozenset()</a:t>
            </a:r>
            <a:endParaRPr/>
          </a:p>
        </p:txBody>
      </p:sp>
      <p:sp>
        <p:nvSpPr>
          <p:cNvPr id="788" name="Google Shape;788;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210"/>
              <a:buChar char="•"/>
            </a:pPr>
            <a:r>
              <a:rPr lang="en-US" sz="2210" b="0" i="0">
                <a:latin typeface="Arial"/>
                <a:ea typeface="Arial"/>
                <a:cs typeface="Arial"/>
                <a:sym typeface="Arial"/>
              </a:rPr>
              <a:t>The frozenset() function returns an immutable frozenset object initialized with elements from the given iterable.</a:t>
            </a:r>
            <a:endParaRPr/>
          </a:p>
          <a:p>
            <a:pPr marL="342900" lvl="0" indent="-342900" algn="l" rtl="0">
              <a:lnSpc>
                <a:spcPct val="80000"/>
              </a:lnSpc>
              <a:spcBef>
                <a:spcPts val="442"/>
              </a:spcBef>
              <a:spcAft>
                <a:spcPts val="0"/>
              </a:spcAft>
              <a:buClr>
                <a:schemeClr val="dk1"/>
              </a:buClr>
              <a:buSzPts val="2210"/>
              <a:buChar char="•"/>
            </a:pPr>
            <a:r>
              <a:rPr lang="en-US" sz="2210" b="0" i="0">
                <a:latin typeface="Arial"/>
                <a:ea typeface="Arial"/>
                <a:cs typeface="Arial"/>
                <a:sym typeface="Arial"/>
              </a:rPr>
              <a:t>Frozen set is just an immutable version of a Python set object. While elements of a set can be modified at any time, elements of the frozen set remain the same after creation.</a:t>
            </a:r>
            <a:endParaRPr/>
          </a:p>
          <a:p>
            <a:pPr marL="342900" lvl="0" indent="-202565" algn="l" rtl="0">
              <a:lnSpc>
                <a:spcPct val="80000"/>
              </a:lnSpc>
              <a:spcBef>
                <a:spcPts val="442"/>
              </a:spcBef>
              <a:spcAft>
                <a:spcPts val="0"/>
              </a:spcAft>
              <a:buClr>
                <a:schemeClr val="dk1"/>
              </a:buClr>
              <a:buSzPts val="2210"/>
              <a:buNone/>
            </a:pPr>
            <a:endParaRPr sz="2210" b="0" i="0">
              <a:latin typeface="Arial"/>
              <a:ea typeface="Arial"/>
              <a:cs typeface="Arial"/>
              <a:sym typeface="Arial"/>
            </a:endParaRPr>
          </a:p>
          <a:p>
            <a:pPr marL="342900" lvl="0" indent="-342900" algn="l" rtl="0">
              <a:lnSpc>
                <a:spcPct val="80000"/>
              </a:lnSpc>
              <a:spcBef>
                <a:spcPts val="442"/>
              </a:spcBef>
              <a:spcAft>
                <a:spcPts val="0"/>
              </a:spcAft>
              <a:buClr>
                <a:schemeClr val="dk1"/>
              </a:buClr>
              <a:buSzPts val="2210"/>
              <a:buChar char="•"/>
            </a:pPr>
            <a:r>
              <a:rPr lang="en-US" sz="2210" b="0" i="0">
                <a:latin typeface="Arial"/>
                <a:ea typeface="Arial"/>
                <a:cs typeface="Arial"/>
                <a:sym typeface="Arial"/>
              </a:rPr>
              <a:t>Due to this, frozen sets can be used as keys in Dictionary or as elements of another set. But like sets, it is not ordered (the elements can be set at any index).</a:t>
            </a:r>
            <a:endParaRPr/>
          </a:p>
          <a:p>
            <a:pPr marL="342900" lvl="0" indent="-170180" algn="l" rtl="0">
              <a:lnSpc>
                <a:spcPct val="80000"/>
              </a:lnSpc>
              <a:spcBef>
                <a:spcPts val="544"/>
              </a:spcBef>
              <a:spcAft>
                <a:spcPts val="0"/>
              </a:spcAft>
              <a:buClr>
                <a:schemeClr val="dk1"/>
              </a:buClr>
              <a:buSzPts val="2720"/>
              <a:buNone/>
            </a:pPr>
            <a:endParaRPr sz="2720" b="0" i="0">
              <a:latin typeface="Arial"/>
              <a:ea typeface="Arial"/>
              <a:cs typeface="Arial"/>
              <a:sym typeface="Arial"/>
            </a:endParaRPr>
          </a:p>
          <a:p>
            <a:pPr marL="342900" lvl="0" indent="-342900" algn="l" rtl="0">
              <a:lnSpc>
                <a:spcPct val="80000"/>
              </a:lnSpc>
              <a:spcBef>
                <a:spcPts val="476"/>
              </a:spcBef>
              <a:spcAft>
                <a:spcPts val="0"/>
              </a:spcAft>
              <a:buClr>
                <a:schemeClr val="dk1"/>
              </a:buClr>
              <a:buSzPts val="2380"/>
              <a:buChar char="•"/>
            </a:pPr>
            <a:r>
              <a:rPr lang="en-US" sz="2380" b="0" i="0">
                <a:latin typeface="Arial"/>
                <a:ea typeface="Arial"/>
                <a:cs typeface="Arial"/>
                <a:sym typeface="Arial"/>
              </a:rPr>
              <a:t>The syntax of frozenset() function is:</a:t>
            </a:r>
            <a:endParaRPr/>
          </a:p>
          <a:p>
            <a:pPr marL="342900" lvl="0" indent="-191770" algn="l" rtl="0">
              <a:lnSpc>
                <a:spcPct val="80000"/>
              </a:lnSpc>
              <a:spcBef>
                <a:spcPts val="476"/>
              </a:spcBef>
              <a:spcAft>
                <a:spcPts val="0"/>
              </a:spcAft>
              <a:buClr>
                <a:schemeClr val="dk1"/>
              </a:buClr>
              <a:buSzPts val="2380"/>
              <a:buNone/>
            </a:pPr>
            <a:endParaRPr sz="2380" b="0" i="0">
              <a:latin typeface="Arial"/>
              <a:ea typeface="Arial"/>
              <a:cs typeface="Arial"/>
              <a:sym typeface="Arial"/>
            </a:endParaRPr>
          </a:p>
          <a:p>
            <a:pPr marL="342900" lvl="0" indent="-342900" algn="l" rtl="0">
              <a:lnSpc>
                <a:spcPct val="80000"/>
              </a:lnSpc>
              <a:spcBef>
                <a:spcPts val="476"/>
              </a:spcBef>
              <a:spcAft>
                <a:spcPts val="0"/>
              </a:spcAft>
              <a:buClr>
                <a:schemeClr val="dk1"/>
              </a:buClr>
              <a:buSzPts val="2380"/>
              <a:buChar char="•"/>
            </a:pPr>
            <a:r>
              <a:rPr lang="en-US" sz="2380" b="0" i="0">
                <a:latin typeface="Arial"/>
                <a:ea typeface="Arial"/>
                <a:cs typeface="Arial"/>
                <a:sym typeface="Arial"/>
              </a:rPr>
              <a:t>frozenset([iterable])</a:t>
            </a:r>
            <a:endParaRPr/>
          </a:p>
          <a:p>
            <a:pPr marL="342900" lvl="0" indent="-170180" algn="l" rtl="0">
              <a:lnSpc>
                <a:spcPct val="80000"/>
              </a:lnSpc>
              <a:spcBef>
                <a:spcPts val="544"/>
              </a:spcBef>
              <a:spcAft>
                <a:spcPts val="0"/>
              </a:spcAft>
              <a:buClr>
                <a:schemeClr val="dk1"/>
              </a:buClr>
              <a:buSzPts val="2720"/>
              <a:buNone/>
            </a:pPr>
            <a:endParaRPr sz="2720"/>
          </a:p>
        </p:txBody>
      </p:sp>
      <p:sp>
        <p:nvSpPr>
          <p:cNvPr id="789" name="Google Shape;789;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80"/>
              <a:buChar char="•"/>
            </a:pPr>
            <a:r>
              <a:rPr lang="en-US" sz="2480"/>
              <a:t>frozenset() Parameters</a:t>
            </a:r>
            <a:endParaRPr/>
          </a:p>
          <a:p>
            <a:pPr marL="342900" lvl="0" indent="-342900" algn="l" rtl="0">
              <a:lnSpc>
                <a:spcPct val="80000"/>
              </a:lnSpc>
              <a:spcBef>
                <a:spcPts val="496"/>
              </a:spcBef>
              <a:spcAft>
                <a:spcPts val="0"/>
              </a:spcAft>
              <a:buClr>
                <a:schemeClr val="dk1"/>
              </a:buClr>
              <a:buSzPts val="2480"/>
              <a:buChar char="•"/>
            </a:pPr>
            <a:r>
              <a:rPr lang="en-US" sz="2480"/>
              <a:t>The frozenset() function takes a single parameter:</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iterable (Optional) - the iterable which contains elements to initialize the frozenset with.</a:t>
            </a:r>
            <a:endParaRPr/>
          </a:p>
          <a:p>
            <a:pPr marL="342900" lvl="0" indent="-342900" algn="l" rtl="0">
              <a:lnSpc>
                <a:spcPct val="80000"/>
              </a:lnSpc>
              <a:spcBef>
                <a:spcPts val="496"/>
              </a:spcBef>
              <a:spcAft>
                <a:spcPts val="0"/>
              </a:spcAft>
              <a:buClr>
                <a:schemeClr val="dk1"/>
              </a:buClr>
              <a:buSzPts val="2480"/>
              <a:buChar char="•"/>
            </a:pPr>
            <a:r>
              <a:rPr lang="en-US" sz="2480"/>
              <a:t>Iterable can be set, dictionary, tuple, etc.</a:t>
            </a:r>
            <a:endParaRPr/>
          </a:p>
          <a:p>
            <a:pPr marL="342900" lvl="0" indent="-342900" algn="l" rtl="0">
              <a:lnSpc>
                <a:spcPct val="80000"/>
              </a:lnSpc>
              <a:spcBef>
                <a:spcPts val="496"/>
              </a:spcBef>
              <a:spcAft>
                <a:spcPts val="0"/>
              </a:spcAft>
              <a:buClr>
                <a:schemeClr val="dk1"/>
              </a:buClr>
              <a:buSzPts val="2480"/>
              <a:buChar char="•"/>
            </a:pPr>
            <a:r>
              <a:rPr lang="en-US" sz="2480"/>
              <a:t>Return value from frozenset()</a:t>
            </a:r>
            <a:endParaRPr/>
          </a:p>
          <a:p>
            <a:pPr marL="342900" lvl="0" indent="-342900" algn="l" rtl="0">
              <a:lnSpc>
                <a:spcPct val="80000"/>
              </a:lnSpc>
              <a:spcBef>
                <a:spcPts val="496"/>
              </a:spcBef>
              <a:spcAft>
                <a:spcPts val="0"/>
              </a:spcAft>
              <a:buClr>
                <a:schemeClr val="dk1"/>
              </a:buClr>
              <a:buSzPts val="2480"/>
              <a:buChar char="•"/>
            </a:pPr>
            <a:r>
              <a:rPr lang="en-US" sz="2480"/>
              <a:t>The frozenset() function returns an immutable frozenset initialized with elements from the given iterable.</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If no parameters are passed, it returns an empty frozenset.</a:t>
            </a:r>
            <a:endParaRPr/>
          </a:p>
          <a:p>
            <a:pPr marL="342900" lvl="0" indent="-185420" algn="l" rtl="0">
              <a:lnSpc>
                <a:spcPct val="80000"/>
              </a:lnSpc>
              <a:spcBef>
                <a:spcPts val="496"/>
              </a:spcBef>
              <a:spcAft>
                <a:spcPts val="0"/>
              </a:spcAft>
              <a:buClr>
                <a:schemeClr val="dk1"/>
              </a:buClr>
              <a:buSzPts val="2480"/>
              <a:buNone/>
            </a:pPr>
            <a:endParaRPr sz="2480"/>
          </a:p>
          <a:p>
            <a:pPr marL="342900" lvl="0" indent="-185420" algn="l" rtl="0">
              <a:lnSpc>
                <a:spcPct val="80000"/>
              </a:lnSpc>
              <a:spcBef>
                <a:spcPts val="496"/>
              </a:spcBef>
              <a:spcAft>
                <a:spcPts val="0"/>
              </a:spcAft>
              <a:buClr>
                <a:schemeClr val="dk1"/>
              </a:buClr>
              <a:buSzPts val="2480"/>
              <a:buNone/>
            </a:pPr>
            <a:endParaRPr sz="2480"/>
          </a:p>
        </p:txBody>
      </p:sp>
      <p:sp>
        <p:nvSpPr>
          <p:cNvPr id="795" name="Google Shape;79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83"/>
          <p:cNvSpPr txBox="1">
            <a:spLocks noGrp="1"/>
          </p:cNvSpPr>
          <p:nvPr>
            <p:ph type="title"/>
          </p:nvPr>
        </p:nvSpPr>
        <p:spPr>
          <a:xfrm>
            <a:off x="822960" y="286604"/>
            <a:ext cx="8077029" cy="145075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Example 1: Working of Python frozenset()</a:t>
            </a:r>
            <a:endParaRPr/>
          </a:p>
        </p:txBody>
      </p:sp>
      <p:sp>
        <p:nvSpPr>
          <p:cNvPr id="801" name="Google Shape;801;p83"/>
          <p:cNvSpPr txBox="1">
            <a:spLocks noGrp="1"/>
          </p:cNvSpPr>
          <p:nvPr>
            <p:ph type="body" idx="1"/>
          </p:nvPr>
        </p:nvSpPr>
        <p:spPr>
          <a:xfrm>
            <a:off x="323528" y="1916832"/>
            <a:ext cx="4555562" cy="402336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80"/>
              <a:buChar char="•"/>
            </a:pPr>
            <a:r>
              <a:rPr lang="en-US" sz="2480"/>
              <a:t># tuple of vowels</a:t>
            </a:r>
            <a:endParaRPr/>
          </a:p>
          <a:p>
            <a:pPr marL="342900" lvl="0" indent="-342900" algn="l" rtl="0">
              <a:lnSpc>
                <a:spcPct val="80000"/>
              </a:lnSpc>
              <a:spcBef>
                <a:spcPts val="496"/>
              </a:spcBef>
              <a:spcAft>
                <a:spcPts val="0"/>
              </a:spcAft>
              <a:buClr>
                <a:schemeClr val="dk1"/>
              </a:buClr>
              <a:buSzPts val="2480"/>
              <a:buChar char="•"/>
            </a:pPr>
            <a:r>
              <a:rPr lang="en-US" sz="2480"/>
              <a:t>vowels = ('a', 'e', 'i', 'o', 'u')</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fSet = frozenset(vowels)</a:t>
            </a:r>
            <a:endParaRPr/>
          </a:p>
          <a:p>
            <a:pPr marL="342900" lvl="0" indent="-342900" algn="l" rtl="0">
              <a:lnSpc>
                <a:spcPct val="80000"/>
              </a:lnSpc>
              <a:spcBef>
                <a:spcPts val="496"/>
              </a:spcBef>
              <a:spcAft>
                <a:spcPts val="0"/>
              </a:spcAft>
              <a:buClr>
                <a:schemeClr val="dk1"/>
              </a:buClr>
              <a:buSzPts val="2480"/>
              <a:buChar char="•"/>
            </a:pPr>
            <a:r>
              <a:rPr lang="en-US" sz="2480"/>
              <a:t>print('The frozen set is:', fSet)</a:t>
            </a:r>
            <a:endParaRPr/>
          </a:p>
          <a:p>
            <a:pPr marL="342900" lvl="0" indent="-342900" algn="l" rtl="0">
              <a:lnSpc>
                <a:spcPct val="80000"/>
              </a:lnSpc>
              <a:spcBef>
                <a:spcPts val="496"/>
              </a:spcBef>
              <a:spcAft>
                <a:spcPts val="0"/>
              </a:spcAft>
              <a:buClr>
                <a:schemeClr val="dk1"/>
              </a:buClr>
              <a:buSzPts val="2480"/>
              <a:buChar char="•"/>
            </a:pPr>
            <a:r>
              <a:rPr lang="en-US" sz="2480"/>
              <a:t>print('The empty frozen set is:', frozenset())</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 frozensets are immutable</a:t>
            </a:r>
            <a:endParaRPr/>
          </a:p>
          <a:p>
            <a:pPr marL="342900" lvl="0" indent="-342900" algn="l" rtl="0">
              <a:lnSpc>
                <a:spcPct val="80000"/>
              </a:lnSpc>
              <a:spcBef>
                <a:spcPts val="496"/>
              </a:spcBef>
              <a:spcAft>
                <a:spcPts val="0"/>
              </a:spcAft>
              <a:buClr>
                <a:schemeClr val="dk1"/>
              </a:buClr>
              <a:buSzPts val="2480"/>
              <a:buChar char="•"/>
            </a:pPr>
            <a:r>
              <a:rPr lang="en-US" sz="2480"/>
              <a:t>fSet.add('v')</a:t>
            </a:r>
            <a:endParaRPr/>
          </a:p>
        </p:txBody>
      </p:sp>
      <p:sp>
        <p:nvSpPr>
          <p:cNvPr id="802" name="Google Shape;802;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
        <p:nvSpPr>
          <p:cNvPr id="803" name="Google Shape;803;p83"/>
          <p:cNvSpPr txBox="1"/>
          <p:nvPr/>
        </p:nvSpPr>
        <p:spPr>
          <a:xfrm>
            <a:off x="5148064" y="2348880"/>
            <a:ext cx="4106453"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frozen set is: frozenset({'a', 'o', 'u', 'i', 'e'})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empty frozen set is: frozenset()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Traceback (most recent call last):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File "&lt;string&gt;, line 8, in &lt;module&gt;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fSet.add('v')</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AttributeError: 'frozenset' object has no attribute 'add'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US" sz="3959" b="0"/>
              <a:t>Taking input in Python</a:t>
            </a:r>
            <a:br>
              <a:rPr lang="en-US" sz="3959" b="0"/>
            </a:br>
            <a:endParaRPr sz="3959"/>
          </a:p>
        </p:txBody>
      </p:sp>
      <p:sp>
        <p:nvSpPr>
          <p:cNvPr id="809" name="Google Shape;809;p8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240"/>
              <a:buChar char="•"/>
            </a:pPr>
            <a:r>
              <a:rPr lang="en-US" sz="2240"/>
              <a:t>L</a:t>
            </a:r>
            <a:r>
              <a:rPr lang="en-US" sz="2240" b="0" i="0">
                <a:latin typeface="Roboto"/>
                <a:ea typeface="Roboto"/>
                <a:cs typeface="Roboto"/>
                <a:sym typeface="Roboto"/>
              </a:rPr>
              <a:t>often have a need to interact with users, either to get data or to provide some sort of result. Most programs today use a dialog box as a way of asking the user to provide some type of input. While Python provides us with two inbuilt functions to read the input from the keyboard.</a:t>
            </a:r>
            <a:br>
              <a:rPr lang="en-US" sz="2240" b="0" i="0">
                <a:latin typeface="Roboto"/>
                <a:ea typeface="Roboto"/>
                <a:cs typeface="Roboto"/>
                <a:sym typeface="Roboto"/>
              </a:rPr>
            </a:br>
            <a:endParaRPr sz="2240" b="0" i="0">
              <a:latin typeface="Roboto"/>
              <a:ea typeface="Roboto"/>
              <a:cs typeface="Roboto"/>
              <a:sym typeface="Roboto"/>
            </a:endParaRPr>
          </a:p>
          <a:p>
            <a:pPr marL="342900" lvl="0" indent="-342900" algn="l" rtl="0">
              <a:lnSpc>
                <a:spcPct val="80000"/>
              </a:lnSpc>
              <a:spcBef>
                <a:spcPts val="448"/>
              </a:spcBef>
              <a:spcAft>
                <a:spcPts val="0"/>
              </a:spcAft>
              <a:buClr>
                <a:schemeClr val="dk1"/>
              </a:buClr>
              <a:buSzPts val="2240"/>
              <a:buFont typeface="Arial"/>
              <a:buChar char="•"/>
            </a:pPr>
            <a:r>
              <a:rPr lang="en-US" sz="2240" b="1" i="0">
                <a:latin typeface="Roboto"/>
                <a:ea typeface="Roboto"/>
                <a:cs typeface="Roboto"/>
                <a:sym typeface="Roboto"/>
              </a:rPr>
              <a:t>input ( prompt )</a:t>
            </a:r>
            <a:endParaRPr/>
          </a:p>
          <a:p>
            <a:pPr marL="342900" lvl="0" indent="-342900" algn="l" rtl="0">
              <a:lnSpc>
                <a:spcPct val="80000"/>
              </a:lnSpc>
              <a:spcBef>
                <a:spcPts val="448"/>
              </a:spcBef>
              <a:spcAft>
                <a:spcPts val="0"/>
              </a:spcAft>
              <a:buClr>
                <a:schemeClr val="dk1"/>
              </a:buClr>
              <a:buSzPts val="2240"/>
              <a:buFont typeface="Arial"/>
              <a:buChar char="•"/>
            </a:pPr>
            <a:r>
              <a:rPr lang="en-US" sz="2240" b="1" i="0">
                <a:latin typeface="Roboto"/>
                <a:ea typeface="Roboto"/>
                <a:cs typeface="Roboto"/>
                <a:sym typeface="Roboto"/>
              </a:rPr>
              <a:t>raw_input ( prompt )</a:t>
            </a:r>
            <a:endParaRPr/>
          </a:p>
          <a:p>
            <a:pPr marL="342900" lvl="0" indent="-342900" algn="l" rtl="0">
              <a:lnSpc>
                <a:spcPct val="80000"/>
              </a:lnSpc>
              <a:spcBef>
                <a:spcPts val="448"/>
              </a:spcBef>
              <a:spcAft>
                <a:spcPts val="0"/>
              </a:spcAft>
              <a:buClr>
                <a:schemeClr val="dk1"/>
              </a:buClr>
              <a:buSzPts val="2240"/>
              <a:buChar char="•"/>
            </a:pPr>
            <a:r>
              <a:rPr lang="en-US" sz="2240" b="1" i="0">
                <a:latin typeface="Roboto"/>
                <a:ea typeface="Roboto"/>
                <a:cs typeface="Roboto"/>
                <a:sym typeface="Roboto"/>
              </a:rPr>
              <a:t>input ( ) :</a:t>
            </a:r>
            <a:r>
              <a:rPr lang="en-US" sz="2240" b="0" i="0">
                <a:latin typeface="Roboto"/>
                <a:ea typeface="Roboto"/>
                <a:cs typeface="Roboto"/>
                <a:sym typeface="Roboto"/>
              </a:rPr>
              <a:t>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a:p>
          <a:p>
            <a:pPr marL="342900" lvl="0" indent="-200660" algn="l" rtl="0">
              <a:lnSpc>
                <a:spcPct val="80000"/>
              </a:lnSpc>
              <a:spcBef>
                <a:spcPts val="448"/>
              </a:spcBef>
              <a:spcAft>
                <a:spcPts val="0"/>
              </a:spcAft>
              <a:buClr>
                <a:schemeClr val="dk1"/>
              </a:buClr>
              <a:buSzPts val="2240"/>
              <a:buNone/>
            </a:pPr>
            <a:endParaRPr sz="2240"/>
          </a:p>
        </p:txBody>
      </p:sp>
      <p:sp>
        <p:nvSpPr>
          <p:cNvPr id="810" name="Google Shape;810;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US" sz="3959"/>
              <a:t>Control Structures: Conditional</a:t>
            </a:r>
            <a:br>
              <a:rPr lang="en-US" sz="3959"/>
            </a:br>
            <a:r>
              <a:rPr lang="en-US" sz="3959"/>
              <a:t>statement, Looping and Iteration,</a:t>
            </a:r>
            <a:endParaRPr sz="3959"/>
          </a:p>
        </p:txBody>
      </p:sp>
      <p:sp>
        <p:nvSpPr>
          <p:cNvPr id="816" name="Google Shape;816;p85"/>
          <p:cNvSpPr txBox="1">
            <a:spLocks noGrp="1"/>
          </p:cNvSpPr>
          <p:nvPr>
            <p:ph type="body" idx="1"/>
          </p:nvPr>
        </p:nvSpPr>
        <p:spPr>
          <a:xfrm>
            <a:off x="822960" y="1845734"/>
            <a:ext cx="4170281" cy="402336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rgbClr val="25265E"/>
              </a:buClr>
              <a:buSzPts val="2480"/>
              <a:buChar char="•"/>
            </a:pPr>
            <a:r>
              <a:rPr lang="en-US" sz="2480" b="1" i="0">
                <a:solidFill>
                  <a:srgbClr val="25265E"/>
                </a:solidFill>
                <a:latin typeface="Arial"/>
                <a:ea typeface="Arial"/>
                <a:cs typeface="Arial"/>
                <a:sym typeface="Arial"/>
              </a:rPr>
              <a:t>Python if...else Statement</a:t>
            </a:r>
            <a:endParaRPr/>
          </a:p>
          <a:p>
            <a:pPr marL="342900" lvl="0" indent="-342900" algn="l" rtl="0">
              <a:lnSpc>
                <a:spcPct val="80000"/>
              </a:lnSpc>
              <a:spcBef>
                <a:spcPts val="496"/>
              </a:spcBef>
              <a:spcAft>
                <a:spcPts val="0"/>
              </a:spcAft>
              <a:buClr>
                <a:schemeClr val="dk1"/>
              </a:buClr>
              <a:buSzPts val="2480"/>
              <a:buChar char="•"/>
            </a:pPr>
            <a:r>
              <a:rPr lang="en-US" sz="2480" b="0" i="0">
                <a:latin typeface="Arial"/>
                <a:ea typeface="Arial"/>
                <a:cs typeface="Arial"/>
                <a:sym typeface="Arial"/>
              </a:rPr>
              <a:t>In this article, you will learn to create decisions in a Python program using different forms of if..else statement.</a:t>
            </a:r>
            <a:endParaRPr/>
          </a:p>
          <a:p>
            <a:pPr marL="342900" lvl="0" indent="-342900" algn="l" rtl="0">
              <a:lnSpc>
                <a:spcPct val="80000"/>
              </a:lnSpc>
              <a:spcBef>
                <a:spcPts val="496"/>
              </a:spcBef>
              <a:spcAft>
                <a:spcPts val="0"/>
              </a:spcAft>
              <a:buClr>
                <a:schemeClr val="dk1"/>
              </a:buClr>
              <a:buSzPts val="2480"/>
              <a:buChar char="•"/>
            </a:pPr>
            <a:r>
              <a:rPr lang="en-US" sz="2480" b="0" i="0">
                <a:latin typeface="Arial"/>
                <a:ea typeface="Arial"/>
                <a:cs typeface="Arial"/>
                <a:sym typeface="Arial"/>
              </a:rPr>
              <a:t>Python if Statement Syntax</a:t>
            </a:r>
            <a:endParaRPr/>
          </a:p>
          <a:p>
            <a:pPr marL="342900" lvl="0" indent="-342900" algn="l" rtl="0">
              <a:lnSpc>
                <a:spcPct val="80000"/>
              </a:lnSpc>
              <a:spcBef>
                <a:spcPts val="496"/>
              </a:spcBef>
              <a:spcAft>
                <a:spcPts val="0"/>
              </a:spcAft>
              <a:buClr>
                <a:schemeClr val="dk1"/>
              </a:buClr>
              <a:buSzPts val="2480"/>
              <a:buChar char="•"/>
            </a:pPr>
            <a:r>
              <a:rPr lang="en-US" sz="2480" b="0" i="0">
                <a:latin typeface="Arial"/>
                <a:ea typeface="Arial"/>
                <a:cs typeface="Arial"/>
                <a:sym typeface="Arial"/>
              </a:rPr>
              <a:t>if test expression:</a:t>
            </a:r>
            <a:endParaRPr/>
          </a:p>
          <a:p>
            <a:pPr marL="342900" lvl="0" indent="-342900" algn="l" rtl="0">
              <a:lnSpc>
                <a:spcPct val="80000"/>
              </a:lnSpc>
              <a:spcBef>
                <a:spcPts val="496"/>
              </a:spcBef>
              <a:spcAft>
                <a:spcPts val="0"/>
              </a:spcAft>
              <a:buClr>
                <a:schemeClr val="dk1"/>
              </a:buClr>
              <a:buSzPts val="2480"/>
              <a:buChar char="•"/>
            </a:pPr>
            <a:r>
              <a:rPr lang="en-US" sz="2480" b="0" i="0">
                <a:latin typeface="Arial"/>
                <a:ea typeface="Arial"/>
                <a:cs typeface="Arial"/>
                <a:sym typeface="Arial"/>
              </a:rPr>
              <a:t>    statement(s)</a:t>
            </a:r>
            <a:endParaRPr/>
          </a:p>
          <a:p>
            <a:pPr marL="342900" lvl="0" indent="-185420" algn="l" rtl="0">
              <a:lnSpc>
                <a:spcPct val="80000"/>
              </a:lnSpc>
              <a:spcBef>
                <a:spcPts val="496"/>
              </a:spcBef>
              <a:spcAft>
                <a:spcPts val="0"/>
              </a:spcAft>
              <a:buClr>
                <a:schemeClr val="dk1"/>
              </a:buClr>
              <a:buSzPts val="2480"/>
              <a:buNone/>
            </a:pPr>
            <a:endParaRPr sz="2480" b="0" i="0">
              <a:latin typeface="Arial"/>
              <a:ea typeface="Arial"/>
              <a:cs typeface="Arial"/>
              <a:sym typeface="Arial"/>
            </a:endParaRPr>
          </a:p>
          <a:p>
            <a:pPr marL="342900" lvl="0" indent="-185420" algn="l" rtl="0">
              <a:lnSpc>
                <a:spcPct val="80000"/>
              </a:lnSpc>
              <a:spcBef>
                <a:spcPts val="496"/>
              </a:spcBef>
              <a:spcAft>
                <a:spcPts val="0"/>
              </a:spcAft>
              <a:buClr>
                <a:schemeClr val="dk1"/>
              </a:buClr>
              <a:buSzPts val="2480"/>
              <a:buNone/>
            </a:pPr>
            <a:endParaRPr sz="2480"/>
          </a:p>
        </p:txBody>
      </p:sp>
      <p:sp>
        <p:nvSpPr>
          <p:cNvPr id="817" name="Google Shape;817;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85</a:t>
            </a:fld>
            <a:endParaRPr/>
          </a:p>
        </p:txBody>
      </p:sp>
      <p:pic>
        <p:nvPicPr>
          <p:cNvPr id="818" name="Google Shape;818;p85"/>
          <p:cNvPicPr preferRelativeResize="0"/>
          <p:nvPr/>
        </p:nvPicPr>
        <p:blipFill rotWithShape="1">
          <a:blip r:embed="rId3">
            <a:alphaModFix/>
          </a:blip>
          <a:srcRect/>
          <a:stretch/>
        </p:blipFill>
        <p:spPr>
          <a:xfrm>
            <a:off x="6928193" y="2145907"/>
            <a:ext cx="1855074" cy="272404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6"/>
          <p:cNvSpPr txBox="1">
            <a:spLocks noGrp="1"/>
          </p:cNvSpPr>
          <p:nvPr>
            <p:ph type="title"/>
          </p:nvPr>
        </p:nvSpPr>
        <p:spPr>
          <a:xfrm>
            <a:off x="123291" y="286604"/>
            <a:ext cx="9020710" cy="7023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2800"/>
              <a:t>Example: Python if Statement</a:t>
            </a:r>
            <a:br>
              <a:rPr lang="en-US" sz="2800"/>
            </a:br>
            <a:r>
              <a:rPr lang="en-US" sz="2800"/>
              <a:t># If the number is positive, we print an appropriate message</a:t>
            </a:r>
            <a:endParaRPr sz="2800"/>
          </a:p>
        </p:txBody>
      </p:sp>
      <p:sp>
        <p:nvSpPr>
          <p:cNvPr id="824" name="Google Shape;824;p86"/>
          <p:cNvSpPr txBox="1">
            <a:spLocks noGrp="1"/>
          </p:cNvSpPr>
          <p:nvPr>
            <p:ph type="body" idx="1"/>
          </p:nvPr>
        </p:nvSpPr>
        <p:spPr>
          <a:xfrm>
            <a:off x="385281" y="1099336"/>
            <a:ext cx="3752636" cy="4769759"/>
          </a:xfrm>
          <a:prstGeom prst="rect">
            <a:avLst/>
          </a:prstGeom>
          <a:noFill/>
          <a:ln>
            <a:noFill/>
          </a:ln>
        </p:spPr>
        <p:txBody>
          <a:bodyPr spcFirstLastPara="1" wrap="square" lIns="91425" tIns="45700" rIns="91425" bIns="45700" anchor="t" anchorCtr="0">
            <a:normAutofit/>
          </a:bodyPr>
          <a:lstStyle/>
          <a:p>
            <a:pPr marL="342900" lvl="0" indent="-215900" algn="l" rtl="0">
              <a:lnSpc>
                <a:spcPct val="80000"/>
              </a:lnSpc>
              <a:spcBef>
                <a:spcPts val="0"/>
              </a:spcBef>
              <a:spcAft>
                <a:spcPts val="0"/>
              </a:spcAft>
              <a:buClr>
                <a:schemeClr val="dk1"/>
              </a:buClr>
              <a:buSzPts val="2000"/>
              <a:buNone/>
            </a:pPr>
            <a:endParaRPr sz="2000"/>
          </a:p>
          <a:p>
            <a:pPr marL="342900" lvl="0" indent="-342900" algn="l" rtl="0">
              <a:lnSpc>
                <a:spcPct val="80000"/>
              </a:lnSpc>
              <a:spcBef>
                <a:spcPts val="400"/>
              </a:spcBef>
              <a:spcAft>
                <a:spcPts val="0"/>
              </a:spcAft>
              <a:buClr>
                <a:schemeClr val="dk1"/>
              </a:buClr>
              <a:buSzPts val="2000"/>
              <a:buChar char="•"/>
            </a:pPr>
            <a:r>
              <a:rPr lang="en-US" sz="2000"/>
              <a:t>num = 3</a:t>
            </a:r>
            <a:endParaRPr/>
          </a:p>
          <a:p>
            <a:pPr marL="342900" lvl="0" indent="-342900" algn="l" rtl="0">
              <a:lnSpc>
                <a:spcPct val="80000"/>
              </a:lnSpc>
              <a:spcBef>
                <a:spcPts val="400"/>
              </a:spcBef>
              <a:spcAft>
                <a:spcPts val="0"/>
              </a:spcAft>
              <a:buClr>
                <a:schemeClr val="dk1"/>
              </a:buClr>
              <a:buSzPts val="2000"/>
              <a:buChar char="•"/>
            </a:pPr>
            <a:r>
              <a:rPr lang="en-US" sz="2000"/>
              <a:t>if num &gt; 0:</a:t>
            </a:r>
            <a:endParaRPr/>
          </a:p>
          <a:p>
            <a:pPr marL="342900" lvl="0" indent="-342900" algn="l" rtl="0">
              <a:lnSpc>
                <a:spcPct val="80000"/>
              </a:lnSpc>
              <a:spcBef>
                <a:spcPts val="400"/>
              </a:spcBef>
              <a:spcAft>
                <a:spcPts val="0"/>
              </a:spcAft>
              <a:buClr>
                <a:schemeClr val="dk1"/>
              </a:buClr>
              <a:buSzPts val="2000"/>
              <a:buChar char="•"/>
            </a:pPr>
            <a:r>
              <a:rPr lang="en-US" sz="2000"/>
              <a:t>    print(num, "is a positive number.")</a:t>
            </a:r>
            <a:endParaRPr/>
          </a:p>
          <a:p>
            <a:pPr marL="342900" lvl="0" indent="-342900" algn="l" rtl="0">
              <a:lnSpc>
                <a:spcPct val="80000"/>
              </a:lnSpc>
              <a:spcBef>
                <a:spcPts val="400"/>
              </a:spcBef>
              <a:spcAft>
                <a:spcPts val="0"/>
              </a:spcAft>
              <a:buClr>
                <a:schemeClr val="dk1"/>
              </a:buClr>
              <a:buSzPts val="2000"/>
              <a:buChar char="•"/>
            </a:pPr>
            <a:r>
              <a:rPr lang="en-US" sz="2000"/>
              <a:t>print("This is always printed.")</a:t>
            </a:r>
            <a:endParaRPr/>
          </a:p>
          <a:p>
            <a:pPr marL="342900" lvl="0" indent="-215900" algn="l" rtl="0">
              <a:lnSpc>
                <a:spcPct val="80000"/>
              </a:lnSpc>
              <a:spcBef>
                <a:spcPts val="400"/>
              </a:spcBef>
              <a:spcAft>
                <a:spcPts val="0"/>
              </a:spcAft>
              <a:buClr>
                <a:schemeClr val="dk1"/>
              </a:buClr>
              <a:buSzPts val="2000"/>
              <a:buNone/>
            </a:pPr>
            <a:endParaRPr sz="2000"/>
          </a:p>
          <a:p>
            <a:pPr marL="342900" lvl="0" indent="-342900" algn="l" rtl="0">
              <a:lnSpc>
                <a:spcPct val="80000"/>
              </a:lnSpc>
              <a:spcBef>
                <a:spcPts val="400"/>
              </a:spcBef>
              <a:spcAft>
                <a:spcPts val="0"/>
              </a:spcAft>
              <a:buClr>
                <a:schemeClr val="dk1"/>
              </a:buClr>
              <a:buSzPts val="2000"/>
              <a:buChar char="•"/>
            </a:pPr>
            <a:r>
              <a:rPr lang="en-US" sz="2000"/>
              <a:t>num = -1</a:t>
            </a:r>
            <a:endParaRPr/>
          </a:p>
          <a:p>
            <a:pPr marL="342900" lvl="0" indent="-342900" algn="l" rtl="0">
              <a:lnSpc>
                <a:spcPct val="80000"/>
              </a:lnSpc>
              <a:spcBef>
                <a:spcPts val="400"/>
              </a:spcBef>
              <a:spcAft>
                <a:spcPts val="0"/>
              </a:spcAft>
              <a:buClr>
                <a:schemeClr val="dk1"/>
              </a:buClr>
              <a:buSzPts val="2000"/>
              <a:buChar char="•"/>
            </a:pPr>
            <a:r>
              <a:rPr lang="en-US" sz="2000"/>
              <a:t>if num &gt; 0:</a:t>
            </a:r>
            <a:endParaRPr/>
          </a:p>
          <a:p>
            <a:pPr marL="342900" lvl="0" indent="-342900" algn="l" rtl="0">
              <a:lnSpc>
                <a:spcPct val="80000"/>
              </a:lnSpc>
              <a:spcBef>
                <a:spcPts val="400"/>
              </a:spcBef>
              <a:spcAft>
                <a:spcPts val="0"/>
              </a:spcAft>
              <a:buClr>
                <a:schemeClr val="dk1"/>
              </a:buClr>
              <a:buSzPts val="2000"/>
              <a:buChar char="•"/>
            </a:pPr>
            <a:r>
              <a:rPr lang="en-US" sz="2000"/>
              <a:t>    print(num, "is a positive number.")</a:t>
            </a:r>
            <a:endParaRPr/>
          </a:p>
          <a:p>
            <a:pPr marL="342900" lvl="0" indent="-342900" algn="l" rtl="0">
              <a:lnSpc>
                <a:spcPct val="80000"/>
              </a:lnSpc>
              <a:spcBef>
                <a:spcPts val="400"/>
              </a:spcBef>
              <a:spcAft>
                <a:spcPts val="0"/>
              </a:spcAft>
              <a:buClr>
                <a:schemeClr val="dk1"/>
              </a:buClr>
              <a:buSzPts val="2000"/>
              <a:buChar char="•"/>
            </a:pPr>
            <a:r>
              <a:rPr lang="en-US" sz="2000"/>
              <a:t>print("This is also always printed.")</a:t>
            </a:r>
            <a:endParaRPr/>
          </a:p>
          <a:p>
            <a:pPr marL="342900" lvl="0" indent="-342900" algn="l" rtl="0">
              <a:lnSpc>
                <a:spcPct val="80000"/>
              </a:lnSpc>
              <a:spcBef>
                <a:spcPts val="400"/>
              </a:spcBef>
              <a:spcAft>
                <a:spcPts val="0"/>
              </a:spcAft>
              <a:buClr>
                <a:schemeClr val="dk1"/>
              </a:buClr>
              <a:buSzPts val="2000"/>
              <a:buChar char="•"/>
            </a:pPr>
            <a:r>
              <a:rPr lang="en-US" sz="2000"/>
              <a:t>When you run the program, the output will be:</a:t>
            </a:r>
            <a:endParaRPr/>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p:txBody>
      </p:sp>
      <p:sp>
        <p:nvSpPr>
          <p:cNvPr id="825" name="Google Shape;825;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86</a:t>
            </a:fld>
            <a:endParaRPr/>
          </a:p>
        </p:txBody>
      </p:sp>
      <p:sp>
        <p:nvSpPr>
          <p:cNvPr id="826" name="Google Shape;826;p86"/>
          <p:cNvSpPr txBox="1"/>
          <p:nvPr/>
        </p:nvSpPr>
        <p:spPr>
          <a:xfrm>
            <a:off x="5430534" y="2505670"/>
            <a:ext cx="346175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is a positive number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is always printed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is also always printed.</a:t>
            </a:r>
            <a:endParaRPr sz="18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832" name="Google Shape;832;p87"/>
          <p:cNvSpPr txBox="1">
            <a:spLocks noGrp="1"/>
          </p:cNvSpPr>
          <p:nvPr>
            <p:ph type="body" idx="1"/>
          </p:nvPr>
        </p:nvSpPr>
        <p:spPr>
          <a:xfrm>
            <a:off x="822960" y="1845734"/>
            <a:ext cx="3553831" cy="40233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Python if...else Statement</a:t>
            </a:r>
            <a:endParaRPr/>
          </a:p>
          <a:p>
            <a:pPr marL="342900" lvl="0" indent="-342900" algn="l" rtl="0">
              <a:spcBef>
                <a:spcPts val="640"/>
              </a:spcBef>
              <a:spcAft>
                <a:spcPts val="0"/>
              </a:spcAft>
              <a:buClr>
                <a:schemeClr val="dk1"/>
              </a:buClr>
              <a:buSzPts val="3200"/>
              <a:buChar char="•"/>
            </a:pPr>
            <a:r>
              <a:rPr lang="en-US"/>
              <a:t>Syntax of if...else</a:t>
            </a:r>
            <a:endParaRPr/>
          </a:p>
          <a:p>
            <a:pPr marL="342900" lvl="0" indent="-342900" algn="l" rtl="0">
              <a:spcBef>
                <a:spcPts val="640"/>
              </a:spcBef>
              <a:spcAft>
                <a:spcPts val="0"/>
              </a:spcAft>
              <a:buClr>
                <a:schemeClr val="dk1"/>
              </a:buClr>
              <a:buSzPts val="3200"/>
              <a:buChar char="•"/>
            </a:pPr>
            <a:r>
              <a:rPr lang="en-US"/>
              <a:t>if test expression:</a:t>
            </a:r>
            <a:endParaRPr/>
          </a:p>
          <a:p>
            <a:pPr marL="342900" lvl="0" indent="-342900" algn="l" rtl="0">
              <a:spcBef>
                <a:spcPts val="640"/>
              </a:spcBef>
              <a:spcAft>
                <a:spcPts val="0"/>
              </a:spcAft>
              <a:buClr>
                <a:schemeClr val="dk1"/>
              </a:buClr>
              <a:buSzPts val="3200"/>
              <a:buChar char="•"/>
            </a:pPr>
            <a:r>
              <a:rPr lang="en-US"/>
              <a:t>    Body of if</a:t>
            </a:r>
            <a:endParaRPr/>
          </a:p>
          <a:p>
            <a:pPr marL="342900" lvl="0" indent="-342900" algn="l" rtl="0">
              <a:spcBef>
                <a:spcPts val="640"/>
              </a:spcBef>
              <a:spcAft>
                <a:spcPts val="0"/>
              </a:spcAft>
              <a:buClr>
                <a:schemeClr val="dk1"/>
              </a:buClr>
              <a:buSzPts val="3200"/>
              <a:buChar char="•"/>
            </a:pPr>
            <a:r>
              <a:rPr lang="en-US"/>
              <a:t>else:</a:t>
            </a:r>
            <a:endParaRPr/>
          </a:p>
          <a:p>
            <a:pPr marL="342900" lvl="0" indent="-342900" algn="l" rtl="0">
              <a:spcBef>
                <a:spcPts val="640"/>
              </a:spcBef>
              <a:spcAft>
                <a:spcPts val="0"/>
              </a:spcAft>
              <a:buClr>
                <a:schemeClr val="dk1"/>
              </a:buClr>
              <a:buSzPts val="3200"/>
              <a:buChar char="•"/>
            </a:pPr>
            <a:r>
              <a:rPr lang="en-US"/>
              <a:t>    Body of else</a:t>
            </a:r>
            <a:endParaRPr/>
          </a:p>
        </p:txBody>
      </p:sp>
      <p:sp>
        <p:nvSpPr>
          <p:cNvPr id="833" name="Google Shape;833;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pic>
        <p:nvPicPr>
          <p:cNvPr id="834" name="Google Shape;834;p87"/>
          <p:cNvPicPr preferRelativeResize="0"/>
          <p:nvPr/>
        </p:nvPicPr>
        <p:blipFill rotWithShape="1">
          <a:blip r:embed="rId3">
            <a:alphaModFix/>
          </a:blip>
          <a:srcRect/>
          <a:stretch/>
        </p:blipFill>
        <p:spPr>
          <a:xfrm>
            <a:off x="5871720" y="1845735"/>
            <a:ext cx="2975675" cy="386802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2800" b="1"/>
              <a:t>Example of if...else</a:t>
            </a:r>
            <a:br>
              <a:rPr lang="en-US" sz="2800" b="1"/>
            </a:br>
            <a:r>
              <a:rPr lang="en-US" sz="2800" b="1"/>
              <a:t># Program checks if the number is positive or negative</a:t>
            </a:r>
            <a:br>
              <a:rPr lang="en-US" sz="2800" b="1"/>
            </a:br>
            <a:r>
              <a:rPr lang="en-US" sz="2800" b="1"/>
              <a:t># And displays an appropriate message</a:t>
            </a:r>
            <a:endParaRPr sz="2800" b="1"/>
          </a:p>
        </p:txBody>
      </p:sp>
      <p:sp>
        <p:nvSpPr>
          <p:cNvPr id="840" name="Google Shape;840;p88"/>
          <p:cNvSpPr txBox="1">
            <a:spLocks noGrp="1"/>
          </p:cNvSpPr>
          <p:nvPr>
            <p:ph type="body" idx="1"/>
          </p:nvPr>
        </p:nvSpPr>
        <p:spPr>
          <a:xfrm>
            <a:off x="822959" y="1845734"/>
            <a:ext cx="4108637" cy="4452325"/>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80"/>
              <a:buChar char="•"/>
            </a:pPr>
            <a:r>
              <a:rPr lang="en-US" sz="2480"/>
              <a:t>num = 3</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 Try these two variations as well. </a:t>
            </a:r>
            <a:endParaRPr/>
          </a:p>
          <a:p>
            <a:pPr marL="342900" lvl="0" indent="-342900" algn="l" rtl="0">
              <a:lnSpc>
                <a:spcPct val="80000"/>
              </a:lnSpc>
              <a:spcBef>
                <a:spcPts val="496"/>
              </a:spcBef>
              <a:spcAft>
                <a:spcPts val="0"/>
              </a:spcAft>
              <a:buClr>
                <a:schemeClr val="dk1"/>
              </a:buClr>
              <a:buSzPts val="2480"/>
              <a:buChar char="•"/>
            </a:pPr>
            <a:r>
              <a:rPr lang="en-US" sz="2480"/>
              <a:t># num = -5</a:t>
            </a:r>
            <a:endParaRPr/>
          </a:p>
          <a:p>
            <a:pPr marL="342900" lvl="0" indent="-342900" algn="l" rtl="0">
              <a:lnSpc>
                <a:spcPct val="80000"/>
              </a:lnSpc>
              <a:spcBef>
                <a:spcPts val="496"/>
              </a:spcBef>
              <a:spcAft>
                <a:spcPts val="0"/>
              </a:spcAft>
              <a:buClr>
                <a:schemeClr val="dk1"/>
              </a:buClr>
              <a:buSzPts val="2480"/>
              <a:buChar char="•"/>
            </a:pPr>
            <a:r>
              <a:rPr lang="en-US" sz="2480"/>
              <a:t># num = 0</a:t>
            </a:r>
            <a:endParaRPr/>
          </a:p>
          <a:p>
            <a:pPr marL="342900" lvl="0" indent="-18542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if num &gt;= 0:</a:t>
            </a:r>
            <a:endParaRPr/>
          </a:p>
          <a:p>
            <a:pPr marL="342900" lvl="0" indent="-342900" algn="l" rtl="0">
              <a:lnSpc>
                <a:spcPct val="80000"/>
              </a:lnSpc>
              <a:spcBef>
                <a:spcPts val="496"/>
              </a:spcBef>
              <a:spcAft>
                <a:spcPts val="0"/>
              </a:spcAft>
              <a:buClr>
                <a:schemeClr val="dk1"/>
              </a:buClr>
              <a:buSzPts val="2480"/>
              <a:buChar char="•"/>
            </a:pPr>
            <a:r>
              <a:rPr lang="en-US" sz="2480"/>
              <a:t>    print("Positive or Zero")</a:t>
            </a:r>
            <a:endParaRPr/>
          </a:p>
          <a:p>
            <a:pPr marL="342900" lvl="0" indent="-342900" algn="l" rtl="0">
              <a:lnSpc>
                <a:spcPct val="80000"/>
              </a:lnSpc>
              <a:spcBef>
                <a:spcPts val="496"/>
              </a:spcBef>
              <a:spcAft>
                <a:spcPts val="0"/>
              </a:spcAft>
              <a:buClr>
                <a:schemeClr val="dk1"/>
              </a:buClr>
              <a:buSzPts val="2480"/>
              <a:buChar char="•"/>
            </a:pPr>
            <a:r>
              <a:rPr lang="en-US" sz="2480"/>
              <a:t>else:</a:t>
            </a:r>
            <a:endParaRPr/>
          </a:p>
          <a:p>
            <a:pPr marL="342900" lvl="0" indent="-342900" algn="l" rtl="0">
              <a:lnSpc>
                <a:spcPct val="80000"/>
              </a:lnSpc>
              <a:spcBef>
                <a:spcPts val="496"/>
              </a:spcBef>
              <a:spcAft>
                <a:spcPts val="0"/>
              </a:spcAft>
              <a:buClr>
                <a:schemeClr val="dk1"/>
              </a:buClr>
              <a:buSzPts val="2480"/>
              <a:buChar char="•"/>
            </a:pPr>
            <a:r>
              <a:rPr lang="en-US" sz="2480"/>
              <a:t>    print("Negative number")</a:t>
            </a:r>
            <a:endParaRPr/>
          </a:p>
        </p:txBody>
      </p:sp>
      <p:sp>
        <p:nvSpPr>
          <p:cNvPr id="841" name="Google Shape;841;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
        <p:nvSpPr>
          <p:cNvPr id="842" name="Google Shape;842;p88"/>
          <p:cNvSpPr txBox="1"/>
          <p:nvPr/>
        </p:nvSpPr>
        <p:spPr>
          <a:xfrm>
            <a:off x="5903110" y="2505670"/>
            <a:ext cx="250625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Positive or Zero</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What is for loop in Python?</a:t>
            </a:r>
            <a:endParaRPr sz="4000"/>
          </a:p>
        </p:txBody>
      </p:sp>
      <p:sp>
        <p:nvSpPr>
          <p:cNvPr id="848" name="Google Shape;848;p89"/>
          <p:cNvSpPr txBox="1">
            <a:spLocks noGrp="1"/>
          </p:cNvSpPr>
          <p:nvPr>
            <p:ph type="body" idx="1"/>
          </p:nvPr>
        </p:nvSpPr>
        <p:spPr>
          <a:xfrm>
            <a:off x="822960" y="1845734"/>
            <a:ext cx="4255043" cy="402336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720"/>
              <a:buNone/>
            </a:pPr>
            <a:r>
              <a:rPr lang="en-US" sz="2720"/>
              <a:t>The for loop in Python is used to iterate over a sequence (list, tuple, string) or other iterable objects. Iterating over a sequence is called traversal.</a:t>
            </a:r>
            <a:endParaRPr/>
          </a:p>
          <a:p>
            <a:pPr marL="342900" lvl="0" indent="-170180" algn="l" rtl="0">
              <a:lnSpc>
                <a:spcPct val="80000"/>
              </a:lnSpc>
              <a:spcBef>
                <a:spcPts val="544"/>
              </a:spcBef>
              <a:spcAft>
                <a:spcPts val="0"/>
              </a:spcAft>
              <a:buClr>
                <a:schemeClr val="dk1"/>
              </a:buClr>
              <a:buSzPts val="2720"/>
              <a:buNone/>
            </a:pPr>
            <a:endParaRPr sz="2720"/>
          </a:p>
          <a:p>
            <a:pPr marL="342900" lvl="0" indent="-342900" algn="l" rtl="0">
              <a:lnSpc>
                <a:spcPct val="80000"/>
              </a:lnSpc>
              <a:spcBef>
                <a:spcPts val="544"/>
              </a:spcBef>
              <a:spcAft>
                <a:spcPts val="0"/>
              </a:spcAft>
              <a:buClr>
                <a:schemeClr val="dk1"/>
              </a:buClr>
              <a:buSzPts val="2720"/>
              <a:buChar char="•"/>
            </a:pPr>
            <a:r>
              <a:rPr lang="en-US" sz="2720"/>
              <a:t>Syntax of for Loop</a:t>
            </a:r>
            <a:endParaRPr/>
          </a:p>
          <a:p>
            <a:pPr marL="342900" lvl="0" indent="-342900" algn="l" rtl="0">
              <a:lnSpc>
                <a:spcPct val="80000"/>
              </a:lnSpc>
              <a:spcBef>
                <a:spcPts val="544"/>
              </a:spcBef>
              <a:spcAft>
                <a:spcPts val="0"/>
              </a:spcAft>
              <a:buClr>
                <a:schemeClr val="dk1"/>
              </a:buClr>
              <a:buSzPts val="2720"/>
              <a:buChar char="•"/>
            </a:pPr>
            <a:r>
              <a:rPr lang="en-US" sz="2720"/>
              <a:t>for val in sequence:</a:t>
            </a:r>
            <a:endParaRPr/>
          </a:p>
          <a:p>
            <a:pPr marL="342900" lvl="0" indent="-342900" algn="l" rtl="0">
              <a:lnSpc>
                <a:spcPct val="80000"/>
              </a:lnSpc>
              <a:spcBef>
                <a:spcPts val="544"/>
              </a:spcBef>
              <a:spcAft>
                <a:spcPts val="0"/>
              </a:spcAft>
              <a:buClr>
                <a:schemeClr val="dk1"/>
              </a:buClr>
              <a:buSzPts val="2720"/>
              <a:buChar char="•"/>
            </a:pPr>
            <a:r>
              <a:rPr lang="en-US" sz="2720"/>
              <a:t>	Body of for</a:t>
            </a:r>
            <a:endParaRPr sz="2720"/>
          </a:p>
        </p:txBody>
      </p:sp>
      <p:sp>
        <p:nvSpPr>
          <p:cNvPr id="849" name="Google Shape;849;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pic>
        <p:nvPicPr>
          <p:cNvPr id="850" name="Google Shape;850;p89"/>
          <p:cNvPicPr preferRelativeResize="0"/>
          <p:nvPr/>
        </p:nvPicPr>
        <p:blipFill rotWithShape="1">
          <a:blip r:embed="rId3">
            <a:alphaModFix/>
          </a:blip>
          <a:srcRect/>
          <a:stretch/>
        </p:blipFill>
        <p:spPr>
          <a:xfrm>
            <a:off x="6756422" y="1608356"/>
            <a:ext cx="1822464" cy="4260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907704" y="836134"/>
            <a:ext cx="4284181"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a:t>Uses of Python</a:t>
            </a:r>
            <a:endParaRPr/>
          </a:p>
        </p:txBody>
      </p:sp>
      <p:sp>
        <p:nvSpPr>
          <p:cNvPr id="151" name="Google Shape;151;p9"/>
          <p:cNvSpPr txBox="1"/>
          <p:nvPr/>
        </p:nvSpPr>
        <p:spPr>
          <a:xfrm>
            <a:off x="764540" y="1925108"/>
            <a:ext cx="6234430" cy="4142104"/>
          </a:xfrm>
          <a:prstGeom prst="rect">
            <a:avLst/>
          </a:prstGeom>
          <a:noFill/>
          <a:ln>
            <a:noFill/>
          </a:ln>
        </p:spPr>
        <p:txBody>
          <a:bodyPr spcFirstLastPara="1" wrap="square" lIns="0" tIns="58400" rIns="0" bIns="0" anchor="t" anchorCtr="0">
            <a:spAutoFit/>
          </a:bodyPr>
          <a:lstStyle/>
          <a:p>
            <a:pPr marL="3556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shell tools</a:t>
            </a:r>
            <a:endParaRPr sz="2800" b="0" i="0" u="none" strike="noStrike" cap="none">
              <a:solidFill>
                <a:schemeClr val="dk1"/>
              </a:solidFill>
              <a:latin typeface="Times New Roman"/>
              <a:ea typeface="Times New Roman"/>
              <a:cs typeface="Times New Roman"/>
              <a:sym typeface="Times New Roman"/>
            </a:endParaRPr>
          </a:p>
          <a:p>
            <a:pPr marL="755650" marR="0" lvl="1" indent="-285750" algn="l" rtl="0">
              <a:lnSpc>
                <a:spcPct val="100000"/>
              </a:lnSpc>
              <a:spcBef>
                <a:spcPts val="31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system admin tools, command line programs</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extension-language work</a:t>
            </a:r>
            <a:endParaRPr sz="28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rapid prototyping and development</a:t>
            </a:r>
            <a:endParaRPr sz="28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language-based modules</a:t>
            </a:r>
            <a:endParaRPr sz="2800" b="0" i="0" u="none" strike="noStrike" cap="none">
              <a:solidFill>
                <a:schemeClr val="dk1"/>
              </a:solidFill>
              <a:latin typeface="Times New Roman"/>
              <a:ea typeface="Times New Roman"/>
              <a:cs typeface="Times New Roman"/>
              <a:sym typeface="Times New Roman"/>
            </a:endParaRPr>
          </a:p>
          <a:p>
            <a:pPr marL="755650" marR="0" lvl="1" indent="-285750" algn="l" rtl="0">
              <a:lnSpc>
                <a:spcPct val="100000"/>
              </a:lnSpc>
              <a:spcBef>
                <a:spcPts val="31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instead of special-purpose parsers</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graphical user interfaces</a:t>
            </a:r>
            <a:endParaRPr sz="28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database access</a:t>
            </a:r>
            <a:endParaRPr sz="28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5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distributed programming</a:t>
            </a:r>
            <a:endParaRPr sz="2800" b="0" i="0" u="none" strike="noStrike" cap="none">
              <a:solidFill>
                <a:schemeClr val="dk1"/>
              </a:solidFill>
              <a:latin typeface="Times New Roman"/>
              <a:ea typeface="Times New Roman"/>
              <a:cs typeface="Times New Roman"/>
              <a:sym typeface="Times New Roman"/>
            </a:endParaRPr>
          </a:p>
        </p:txBody>
      </p:sp>
      <p:sp>
        <p:nvSpPr>
          <p:cNvPr id="152" name="Google Shape;152;p9"/>
          <p:cNvSpPr txBox="1"/>
          <p:nvPr/>
        </p:nvSpPr>
        <p:spPr>
          <a:xfrm>
            <a:off x="764540" y="6087109"/>
            <a:ext cx="2808605" cy="452120"/>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Internet scripting</a:t>
            </a:r>
            <a:endParaRPr sz="2800" b="0" i="0" u="none" strike="noStrike" cap="none">
              <a:solidFill>
                <a:schemeClr val="dk1"/>
              </a:solidFill>
              <a:latin typeface="Times New Roman"/>
              <a:ea typeface="Times New Roman"/>
              <a:cs typeface="Times New Roman"/>
              <a:sym typeface="Times New Roman"/>
            </a:endParaRPr>
          </a:p>
        </p:txBody>
      </p:sp>
      <p:sp>
        <p:nvSpPr>
          <p:cNvPr id="153" name="Google Shape;153;p9"/>
          <p:cNvSpPr txBox="1"/>
          <p:nvPr/>
        </p:nvSpPr>
        <p:spPr>
          <a:xfrm>
            <a:off x="8176259" y="6282690"/>
            <a:ext cx="20447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10</a:t>
            </a:r>
            <a:endParaRPr sz="1400" b="0" i="0" u="none" strike="noStrike" cap="none">
              <a:solidFill>
                <a:schemeClr val="dk1"/>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3">
            <a:alphaModFix/>
          </a:blip>
          <a:srcRect/>
          <a:stretch/>
        </p:blipFill>
        <p:spPr>
          <a:xfrm>
            <a:off x="146302" y="286604"/>
            <a:ext cx="952199" cy="114849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90"/>
          <p:cNvSpPr txBox="1">
            <a:spLocks noGrp="1"/>
          </p:cNvSpPr>
          <p:nvPr>
            <p:ph type="title"/>
          </p:nvPr>
        </p:nvSpPr>
        <p:spPr>
          <a:xfrm>
            <a:off x="231169" y="286604"/>
            <a:ext cx="8135591" cy="145075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a:t>Example: Python for Loop</a:t>
            </a:r>
            <a:br>
              <a:rPr lang="en-US" sz="3200"/>
            </a:br>
            <a:r>
              <a:rPr lang="en-US" sz="3200"/>
              <a:t># Program to find the sum of all numbers stored in a list</a:t>
            </a:r>
            <a:endParaRPr sz="3200"/>
          </a:p>
        </p:txBody>
      </p:sp>
      <p:sp>
        <p:nvSpPr>
          <p:cNvPr id="856" name="Google Shape;856;p90"/>
          <p:cNvSpPr txBox="1">
            <a:spLocks noGrp="1"/>
          </p:cNvSpPr>
          <p:nvPr>
            <p:ph type="body" idx="1"/>
          </p:nvPr>
        </p:nvSpPr>
        <p:spPr>
          <a:xfrm>
            <a:off x="568931" y="1886831"/>
            <a:ext cx="3617103" cy="4246841"/>
          </a:xfrm>
          <a:prstGeom prst="rect">
            <a:avLst/>
          </a:prstGeom>
          <a:noFill/>
          <a:ln>
            <a:noFill/>
          </a:ln>
        </p:spPr>
        <p:txBody>
          <a:bodyPr spcFirstLastPara="1" wrap="square" lIns="91425" tIns="45700" rIns="91425" bIns="45700" anchor="t" anchorCtr="0">
            <a:normAutofit/>
          </a:bodyPr>
          <a:lstStyle/>
          <a:p>
            <a:pPr marL="342900" lvl="0" indent="-200660" algn="l" rtl="0">
              <a:lnSpc>
                <a:spcPct val="80000"/>
              </a:lnSpc>
              <a:spcBef>
                <a:spcPts val="0"/>
              </a:spcBef>
              <a:spcAft>
                <a:spcPts val="0"/>
              </a:spcAft>
              <a:buClr>
                <a:schemeClr val="dk1"/>
              </a:buClr>
              <a:buSzPts val="2240"/>
              <a:buNone/>
            </a:pPr>
            <a:endParaRPr sz="2240"/>
          </a:p>
          <a:p>
            <a:pPr marL="342900" lvl="0" indent="-342900" algn="l" rtl="0">
              <a:lnSpc>
                <a:spcPct val="80000"/>
              </a:lnSpc>
              <a:spcBef>
                <a:spcPts val="448"/>
              </a:spcBef>
              <a:spcAft>
                <a:spcPts val="0"/>
              </a:spcAft>
              <a:buClr>
                <a:schemeClr val="dk1"/>
              </a:buClr>
              <a:buSzPts val="2240"/>
              <a:buChar char="•"/>
            </a:pPr>
            <a:r>
              <a:rPr lang="en-US" sz="2240"/>
              <a:t># List of numbers</a:t>
            </a:r>
            <a:endParaRPr/>
          </a:p>
          <a:p>
            <a:pPr marL="342900" lvl="0" indent="-342900" algn="l" rtl="0">
              <a:lnSpc>
                <a:spcPct val="80000"/>
              </a:lnSpc>
              <a:spcBef>
                <a:spcPts val="448"/>
              </a:spcBef>
              <a:spcAft>
                <a:spcPts val="0"/>
              </a:spcAft>
              <a:buClr>
                <a:schemeClr val="dk1"/>
              </a:buClr>
              <a:buSzPts val="2240"/>
              <a:buChar char="•"/>
            </a:pPr>
            <a:r>
              <a:rPr lang="en-US" sz="2240"/>
              <a:t>numbers = [6, 5, 3, 8, 4, 2, 5, 4, 11]</a:t>
            </a:r>
            <a:endParaRPr/>
          </a:p>
          <a:p>
            <a:pPr marL="342900" lvl="0" indent="-342900" algn="l" rtl="0">
              <a:lnSpc>
                <a:spcPct val="80000"/>
              </a:lnSpc>
              <a:spcBef>
                <a:spcPts val="448"/>
              </a:spcBef>
              <a:spcAft>
                <a:spcPts val="0"/>
              </a:spcAft>
              <a:buClr>
                <a:schemeClr val="dk1"/>
              </a:buClr>
              <a:buSzPts val="2240"/>
              <a:buChar char="•"/>
            </a:pPr>
            <a:r>
              <a:rPr lang="en-US" sz="2240"/>
              <a:t># variable to store the sum</a:t>
            </a:r>
            <a:endParaRPr/>
          </a:p>
          <a:p>
            <a:pPr marL="342900" lvl="0" indent="-342900" algn="l" rtl="0">
              <a:lnSpc>
                <a:spcPct val="80000"/>
              </a:lnSpc>
              <a:spcBef>
                <a:spcPts val="448"/>
              </a:spcBef>
              <a:spcAft>
                <a:spcPts val="0"/>
              </a:spcAft>
              <a:buClr>
                <a:schemeClr val="dk1"/>
              </a:buClr>
              <a:buSzPts val="2240"/>
              <a:buChar char="•"/>
            </a:pPr>
            <a:r>
              <a:rPr lang="en-US" sz="2240"/>
              <a:t>sum = 0</a:t>
            </a:r>
            <a:endParaRPr/>
          </a:p>
          <a:p>
            <a:pPr marL="342900" lvl="0" indent="-342900" algn="l" rtl="0">
              <a:lnSpc>
                <a:spcPct val="80000"/>
              </a:lnSpc>
              <a:spcBef>
                <a:spcPts val="448"/>
              </a:spcBef>
              <a:spcAft>
                <a:spcPts val="0"/>
              </a:spcAft>
              <a:buClr>
                <a:schemeClr val="dk1"/>
              </a:buClr>
              <a:buSzPts val="2240"/>
              <a:buChar char="•"/>
            </a:pPr>
            <a:r>
              <a:rPr lang="en-US" sz="2240"/>
              <a:t># iterate over the list</a:t>
            </a:r>
            <a:endParaRPr/>
          </a:p>
          <a:p>
            <a:pPr marL="342900" lvl="0" indent="-342900" algn="l" rtl="0">
              <a:lnSpc>
                <a:spcPct val="80000"/>
              </a:lnSpc>
              <a:spcBef>
                <a:spcPts val="448"/>
              </a:spcBef>
              <a:spcAft>
                <a:spcPts val="0"/>
              </a:spcAft>
              <a:buClr>
                <a:schemeClr val="dk1"/>
              </a:buClr>
              <a:buSzPts val="2240"/>
              <a:buChar char="•"/>
            </a:pPr>
            <a:r>
              <a:rPr lang="en-US" sz="2240"/>
              <a:t>for val in numbers:</a:t>
            </a:r>
            <a:endParaRPr/>
          </a:p>
          <a:p>
            <a:pPr marL="342900" lvl="0" indent="-342900" algn="l" rtl="0">
              <a:lnSpc>
                <a:spcPct val="80000"/>
              </a:lnSpc>
              <a:spcBef>
                <a:spcPts val="448"/>
              </a:spcBef>
              <a:spcAft>
                <a:spcPts val="0"/>
              </a:spcAft>
              <a:buClr>
                <a:schemeClr val="dk1"/>
              </a:buClr>
              <a:buSzPts val="2240"/>
              <a:buChar char="•"/>
            </a:pPr>
            <a:r>
              <a:rPr lang="en-US" sz="2240"/>
              <a:t>	sum = sum+val</a:t>
            </a:r>
            <a:endParaRPr sz="2240"/>
          </a:p>
          <a:p>
            <a:pPr marL="342900" lvl="0" indent="-342900" algn="l" rtl="0">
              <a:lnSpc>
                <a:spcPct val="80000"/>
              </a:lnSpc>
              <a:spcBef>
                <a:spcPts val="448"/>
              </a:spcBef>
              <a:spcAft>
                <a:spcPts val="0"/>
              </a:spcAft>
              <a:buClr>
                <a:schemeClr val="dk1"/>
              </a:buClr>
              <a:buSzPts val="2240"/>
              <a:buChar char="•"/>
            </a:pPr>
            <a:r>
              <a:rPr lang="en-US" sz="2240"/>
              <a:t>print("The sum is", sum)</a:t>
            </a:r>
            <a:endParaRPr/>
          </a:p>
          <a:p>
            <a:pPr marL="0" lvl="0" indent="0" algn="l" rtl="0">
              <a:lnSpc>
                <a:spcPct val="80000"/>
              </a:lnSpc>
              <a:spcBef>
                <a:spcPts val="448"/>
              </a:spcBef>
              <a:spcAft>
                <a:spcPts val="0"/>
              </a:spcAft>
              <a:buClr>
                <a:schemeClr val="dk1"/>
              </a:buClr>
              <a:buSzPts val="2240"/>
              <a:buNone/>
            </a:pPr>
            <a:endParaRPr sz="2240"/>
          </a:p>
        </p:txBody>
      </p:sp>
      <p:sp>
        <p:nvSpPr>
          <p:cNvPr id="857" name="Google Shape;857;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90</a:t>
            </a:fld>
            <a:endParaRPr/>
          </a:p>
        </p:txBody>
      </p:sp>
      <p:sp>
        <p:nvSpPr>
          <p:cNvPr id="858" name="Google Shape;858;p90"/>
          <p:cNvSpPr txBox="1"/>
          <p:nvPr/>
        </p:nvSpPr>
        <p:spPr>
          <a:xfrm>
            <a:off x="5068370" y="2630452"/>
            <a:ext cx="300711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sum is 48</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
        <p:nvSpPr>
          <p:cNvPr id="864" name="Google Shape;864;p91"/>
          <p:cNvSpPr txBox="1"/>
          <p:nvPr/>
        </p:nvSpPr>
        <p:spPr>
          <a:xfrm>
            <a:off x="676167" y="178559"/>
            <a:ext cx="7946419"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The range() function</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We can generate a sequence of numbers using range() function. range(10) will generate numbers from 0 to 9 (10 numbers).</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We can also define the start, stop and step size as range(start, stop,step_size). step_size defaults to 1 if not provided.</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The range object is "lazy" in a sense because it doesn't generate every number that it "contains" when we create it. However, it is not an iterator since it supports in, len and __getitem__ operations.</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This function does not store all the values in memory; it would be inefficient. So it remembers the start, stop, step size and generates the next number on the go.</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To force this function to output all the items, we can use the function list().</a:t>
            </a:r>
            <a:endParaRPr sz="20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
        <p:nvSpPr>
          <p:cNvPr id="870" name="Google Shape;870;p92"/>
          <p:cNvSpPr txBox="1"/>
          <p:nvPr/>
        </p:nvSpPr>
        <p:spPr>
          <a:xfrm>
            <a:off x="908015" y="516367"/>
            <a:ext cx="4573284"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The following example will clarify this</a:t>
            </a:r>
            <a:r>
              <a:rPr lang="en-US" sz="2000" b="1">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print(range(10))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print(list(range(10)))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print(list(range(2, 8)))</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print(list(range(2, 20, 3)))</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1" name="Google Shape;871;p92"/>
          <p:cNvSpPr txBox="1"/>
          <p:nvPr/>
        </p:nvSpPr>
        <p:spPr>
          <a:xfrm>
            <a:off x="5949344" y="1475618"/>
            <a:ext cx="2460019"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range(0, 10)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[0, 1, 2, 3, 4, 5, 6, 7, 8, 9]</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 3, 4, 5, 6, 7]</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 5, 8, 11, 14, 17]</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93"/>
          <p:cNvSpPr/>
          <p:nvPr/>
        </p:nvSpPr>
        <p:spPr>
          <a:xfrm>
            <a:off x="0" y="0"/>
            <a:ext cx="9144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7" name="Google Shape;877;p93"/>
          <p:cNvSpPr txBox="1">
            <a:spLocks noGrp="1"/>
          </p:cNvSpPr>
          <p:nvPr>
            <p:ph type="title"/>
          </p:nvPr>
        </p:nvSpPr>
        <p:spPr>
          <a:xfrm>
            <a:off x="3731078" y="634947"/>
            <a:ext cx="4931229" cy="145075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is while loop in Python?</a:t>
            </a:r>
            <a:endParaRPr/>
          </a:p>
        </p:txBody>
      </p:sp>
      <p:pic>
        <p:nvPicPr>
          <p:cNvPr id="878" name="Google Shape;878;p93" descr="Diagram&#10;&#10;Description automatically generated"/>
          <p:cNvPicPr preferRelativeResize="0"/>
          <p:nvPr/>
        </p:nvPicPr>
        <p:blipFill rotWithShape="1">
          <a:blip r:embed="rId3">
            <a:alphaModFix/>
          </a:blip>
          <a:srcRect/>
          <a:stretch/>
        </p:blipFill>
        <p:spPr>
          <a:xfrm>
            <a:off x="781322" y="640081"/>
            <a:ext cx="2389340" cy="5314406"/>
          </a:xfrm>
          <a:prstGeom prst="rect">
            <a:avLst/>
          </a:prstGeom>
          <a:noFill/>
          <a:ln>
            <a:noFill/>
          </a:ln>
        </p:spPr>
      </p:pic>
      <p:cxnSp>
        <p:nvCxnSpPr>
          <p:cNvPr id="879" name="Google Shape;879;p93"/>
          <p:cNvCxnSpPr/>
          <p:nvPr/>
        </p:nvCxnSpPr>
        <p:spPr>
          <a:xfrm>
            <a:off x="3731078" y="2086188"/>
            <a:ext cx="4567326"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880" name="Google Shape;880;p93"/>
          <p:cNvSpPr txBox="1">
            <a:spLocks noGrp="1"/>
          </p:cNvSpPr>
          <p:nvPr>
            <p:ph type="body" idx="1"/>
          </p:nvPr>
        </p:nvSpPr>
        <p:spPr>
          <a:xfrm>
            <a:off x="3731077" y="2198914"/>
            <a:ext cx="4931230" cy="367018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240"/>
              <a:buChar char="•"/>
            </a:pPr>
            <a:r>
              <a:rPr lang="en-US" sz="2240"/>
              <a:t>The while loop in Python is used to iterate over a block of code as long as the test expression (condition) is true.</a:t>
            </a:r>
            <a:endParaRPr/>
          </a:p>
          <a:p>
            <a:pPr marL="342900" lvl="0" indent="-200660" algn="l" rtl="0">
              <a:lnSpc>
                <a:spcPct val="80000"/>
              </a:lnSpc>
              <a:spcBef>
                <a:spcPts val="448"/>
              </a:spcBef>
              <a:spcAft>
                <a:spcPts val="0"/>
              </a:spcAft>
              <a:buClr>
                <a:schemeClr val="dk1"/>
              </a:buClr>
              <a:buSzPts val="2240"/>
              <a:buNone/>
            </a:pPr>
            <a:endParaRPr sz="2240"/>
          </a:p>
          <a:p>
            <a:pPr marL="342900" lvl="0" indent="-342900" algn="l" rtl="0">
              <a:lnSpc>
                <a:spcPct val="80000"/>
              </a:lnSpc>
              <a:spcBef>
                <a:spcPts val="448"/>
              </a:spcBef>
              <a:spcAft>
                <a:spcPts val="0"/>
              </a:spcAft>
              <a:buClr>
                <a:schemeClr val="dk1"/>
              </a:buClr>
              <a:buSzPts val="2240"/>
              <a:buChar char="•"/>
            </a:pPr>
            <a:r>
              <a:rPr lang="en-US" sz="2240"/>
              <a:t>We generally use this loop when we don't know the number of times to iterate beforehand.</a:t>
            </a:r>
            <a:endParaRPr/>
          </a:p>
          <a:p>
            <a:pPr marL="342900" lvl="0" indent="-200660" algn="l" rtl="0">
              <a:lnSpc>
                <a:spcPct val="80000"/>
              </a:lnSpc>
              <a:spcBef>
                <a:spcPts val="448"/>
              </a:spcBef>
              <a:spcAft>
                <a:spcPts val="0"/>
              </a:spcAft>
              <a:buClr>
                <a:schemeClr val="dk1"/>
              </a:buClr>
              <a:buSzPts val="2240"/>
              <a:buNone/>
            </a:pPr>
            <a:endParaRPr sz="2240"/>
          </a:p>
          <a:p>
            <a:pPr marL="342900" lvl="0" indent="-342900" algn="l" rtl="0">
              <a:lnSpc>
                <a:spcPct val="80000"/>
              </a:lnSpc>
              <a:spcBef>
                <a:spcPts val="448"/>
              </a:spcBef>
              <a:spcAft>
                <a:spcPts val="0"/>
              </a:spcAft>
              <a:buClr>
                <a:schemeClr val="dk1"/>
              </a:buClr>
              <a:buSzPts val="2240"/>
              <a:buChar char="•"/>
            </a:pPr>
            <a:r>
              <a:rPr lang="en-US" sz="2240"/>
              <a:t>Syntax of while Loop in Python</a:t>
            </a:r>
            <a:endParaRPr/>
          </a:p>
          <a:p>
            <a:pPr marL="342900" lvl="0" indent="-342900" algn="l" rtl="0">
              <a:lnSpc>
                <a:spcPct val="80000"/>
              </a:lnSpc>
              <a:spcBef>
                <a:spcPts val="448"/>
              </a:spcBef>
              <a:spcAft>
                <a:spcPts val="0"/>
              </a:spcAft>
              <a:buClr>
                <a:schemeClr val="dk1"/>
              </a:buClr>
              <a:buSzPts val="2240"/>
              <a:buChar char="•"/>
            </a:pPr>
            <a:r>
              <a:rPr lang="en-US" sz="2240"/>
              <a:t>while test_expression:</a:t>
            </a:r>
            <a:endParaRPr/>
          </a:p>
          <a:p>
            <a:pPr marL="342900" lvl="0" indent="-342900" algn="l" rtl="0">
              <a:lnSpc>
                <a:spcPct val="80000"/>
              </a:lnSpc>
              <a:spcBef>
                <a:spcPts val="448"/>
              </a:spcBef>
              <a:spcAft>
                <a:spcPts val="0"/>
              </a:spcAft>
              <a:buClr>
                <a:schemeClr val="dk1"/>
              </a:buClr>
              <a:buSzPts val="2240"/>
              <a:buChar char="•"/>
            </a:pPr>
            <a:r>
              <a:rPr lang="en-US" sz="2240"/>
              <a:t>    Body of while</a:t>
            </a:r>
            <a:endParaRPr sz="2240"/>
          </a:p>
        </p:txBody>
      </p:sp>
      <p:sp>
        <p:nvSpPr>
          <p:cNvPr id="881" name="Google Shape;881;p93"/>
          <p:cNvSpPr/>
          <p:nvPr/>
        </p:nvSpPr>
        <p:spPr>
          <a:xfrm>
            <a:off x="12" y="6334316"/>
            <a:ext cx="9143989"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94"/>
          <p:cNvSpPr txBox="1"/>
          <p:nvPr/>
        </p:nvSpPr>
        <p:spPr>
          <a:xfrm>
            <a:off x="539394" y="61415"/>
            <a:ext cx="4738955"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Example: Python while Loop</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Program to add natural</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numbers up to  # sum = 1+2+3+...+n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To take input from the user,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n = int(input("Enter n: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 = 10</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initialize sum and counter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sum = 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 = 1</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while i &lt;= 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sum = sum + i</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 = i+1    # update counter</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print the sum</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print("The sum is", sum)</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8" name="Google Shape;888;p94"/>
          <p:cNvSpPr txBox="1"/>
          <p:nvPr/>
        </p:nvSpPr>
        <p:spPr>
          <a:xfrm>
            <a:off x="6170273" y="3211548"/>
            <a:ext cx="282988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When you run the program, the output will be: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Enter n: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sum is 55</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6626</Words>
  <Application>Microsoft Office PowerPoint</Application>
  <PresentationFormat>On-screen Show (4:3)</PresentationFormat>
  <Paragraphs>1067</Paragraphs>
  <Slides>94</Slides>
  <Notes>94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94</vt:i4>
      </vt:variant>
    </vt:vector>
  </HeadingPairs>
  <TitlesOfParts>
    <vt:vector size="106" baseType="lpstr">
      <vt:lpstr>Noto Sans Symbols</vt:lpstr>
      <vt:lpstr>Consolas</vt:lpstr>
      <vt:lpstr>Courier New</vt:lpstr>
      <vt:lpstr>Calibri</vt:lpstr>
      <vt:lpstr>Tahoma</vt:lpstr>
      <vt:lpstr>Roboto</vt:lpstr>
      <vt:lpstr>Arial</vt:lpstr>
      <vt:lpstr>PT Sans</vt:lpstr>
      <vt:lpstr>Verdana</vt:lpstr>
      <vt:lpstr>Times New Roman</vt:lpstr>
      <vt:lpstr>Comic Sans MS</vt:lpstr>
      <vt:lpstr>Office Theme</vt:lpstr>
      <vt:lpstr>PowerPoint Presentation</vt:lpstr>
      <vt:lpstr>4 Major Versions of Python</vt:lpstr>
      <vt:lpstr>Contd…</vt:lpstr>
      <vt:lpstr>Development Environments  IDE</vt:lpstr>
      <vt:lpstr>Web Frameworks</vt:lpstr>
      <vt:lpstr>Introduction</vt:lpstr>
      <vt:lpstr>Python features</vt:lpstr>
      <vt:lpstr>Contd..</vt:lpstr>
      <vt:lpstr>Uses of Python</vt:lpstr>
      <vt:lpstr>Why Python</vt:lpstr>
      <vt:lpstr>Before writing a program…….</vt:lpstr>
      <vt:lpstr>Programming basics</vt:lpstr>
      <vt:lpstr>Compiling and Interpreting</vt:lpstr>
      <vt:lpstr>Python Editors</vt:lpstr>
      <vt:lpstr>First Python Program</vt:lpstr>
      <vt:lpstr>Using variables</vt:lpstr>
      <vt:lpstr>Output</vt:lpstr>
      <vt:lpstr>Comments in Python</vt:lpstr>
      <vt:lpstr>Indentation-Most Important</vt:lpstr>
      <vt:lpstr>Using Expressions</vt:lpstr>
      <vt:lpstr>Output</vt:lpstr>
      <vt:lpstr>Math commands</vt:lpstr>
      <vt:lpstr>Variables</vt:lpstr>
      <vt:lpstr>Variables</vt:lpstr>
      <vt:lpstr>Variable types</vt:lpstr>
      <vt:lpstr>PowerPoint Presentation</vt:lpstr>
      <vt:lpstr>print (display on console) </vt:lpstr>
      <vt:lpstr>input (read) </vt:lpstr>
      <vt:lpstr>Basic operations</vt:lpstr>
      <vt:lpstr>String operations</vt:lpstr>
      <vt:lpstr>Numbers: Integers</vt:lpstr>
      <vt:lpstr>Numbers: Floating Point</vt:lpstr>
      <vt:lpstr>Numbers: Complex</vt:lpstr>
      <vt:lpstr>Numbers are immutable</vt:lpstr>
      <vt:lpstr>String Literals</vt:lpstr>
      <vt:lpstr>String Literals: Many Kinds</vt:lpstr>
      <vt:lpstr>Substrings and Methods</vt:lpstr>
      <vt:lpstr>String Formatting</vt:lpstr>
      <vt:lpstr>Do nothing</vt:lpstr>
      <vt:lpstr>Operators</vt:lpstr>
      <vt:lpstr>String Manipulation</vt:lpstr>
      <vt:lpstr>Logical Comparison</vt:lpstr>
      <vt:lpstr>Identity Comparison</vt:lpstr>
      <vt:lpstr>Arithmetic Comparison</vt:lpstr>
      <vt:lpstr>What is a List in Python?</vt:lpstr>
      <vt:lpstr>Lists in Python</vt:lpstr>
      <vt:lpstr>Printing list</vt:lpstr>
      <vt:lpstr>Built in Functions of list</vt:lpstr>
      <vt:lpstr>Accepting list from user</vt:lpstr>
      <vt:lpstr>Problems on list</vt:lpstr>
      <vt:lpstr>    Python Data Types: Dictionary</vt:lpstr>
      <vt:lpstr>PowerPoint Presentation</vt:lpstr>
      <vt:lpstr>PowerPoint Presentation</vt:lpstr>
      <vt:lpstr>PowerPoint Presentation</vt:lpstr>
      <vt:lpstr>PowerPoint Presentation</vt:lpstr>
      <vt:lpstr>PowerPoint Presentation</vt:lpstr>
      <vt:lpstr>Python Data Types: Tuples</vt:lpstr>
      <vt:lpstr>How to create a tuple in Python</vt:lpstr>
      <vt:lpstr>Accessing tuple elements using positive indexes </vt:lpstr>
      <vt:lpstr>PowerPoint Presentation</vt:lpstr>
      <vt:lpstr>PowerPoint Presentation</vt:lpstr>
      <vt:lpstr>PowerPoint Presentation</vt:lpstr>
      <vt:lpstr>Immutable and Mutable</vt:lpstr>
      <vt:lpstr>    Python Data Types: Dictionary</vt:lpstr>
      <vt:lpstr>PowerPoint Presentation</vt:lpstr>
      <vt:lpstr>PowerPoint Presentation</vt:lpstr>
      <vt:lpstr>PowerPoint Presentation</vt:lpstr>
      <vt:lpstr>PowerPoint Presentation</vt:lpstr>
      <vt:lpstr>PowerPoint Presentation</vt:lpstr>
      <vt:lpstr>PowerPoint Presentation</vt:lpstr>
      <vt:lpstr>    Python Data Types: Dictionary</vt:lpstr>
      <vt:lpstr>Sets</vt:lpstr>
      <vt:lpstr>Sets</vt:lpstr>
      <vt:lpstr>Sets</vt:lpstr>
      <vt:lpstr>PowerPoint Presentation</vt:lpstr>
      <vt:lpstr>PowerPoint Presentation</vt:lpstr>
      <vt:lpstr>PowerPoint Presentation</vt:lpstr>
      <vt:lpstr>PowerPoint Presentation</vt:lpstr>
      <vt:lpstr>PowerPoint Presentation</vt:lpstr>
      <vt:lpstr>PowerPoint Presentation</vt:lpstr>
      <vt:lpstr>Python frozenset()</vt:lpstr>
      <vt:lpstr>PowerPoint Presentation</vt:lpstr>
      <vt:lpstr>Example 1: Working of Python frozenset()</vt:lpstr>
      <vt:lpstr>Taking input in Python </vt:lpstr>
      <vt:lpstr>Control Structures: Conditional statement, Looping and Iteration,</vt:lpstr>
      <vt:lpstr>Example: Python if Statement # If the number is positive, we print an appropriate message</vt:lpstr>
      <vt:lpstr>PowerPoint Presentation</vt:lpstr>
      <vt:lpstr>Example of if...else # Program checks if the number is positive or negative # And displays an appropriate message</vt:lpstr>
      <vt:lpstr>What is for loop in Python?</vt:lpstr>
      <vt:lpstr>Example: Python for Loop # Program to find the sum of all numbers stored in a list</vt:lpstr>
      <vt:lpstr>PowerPoint Presentation</vt:lpstr>
      <vt:lpstr>PowerPoint Presentation</vt:lpstr>
      <vt:lpstr>What is while loop in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Khatri</dc:creator>
  <cp:lastModifiedBy>Chinmay Karlekar</cp:lastModifiedBy>
  <cp:revision>3</cp:revision>
  <dcterms:created xsi:type="dcterms:W3CDTF">2020-11-03T20:14:43Z</dcterms:created>
  <dcterms:modified xsi:type="dcterms:W3CDTF">2021-02-20T08:14:25Z</dcterms:modified>
</cp:coreProperties>
</file>