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5" r:id="rId3"/>
    <p:sldId id="428" r:id="rId4"/>
    <p:sldId id="427" r:id="rId5"/>
    <p:sldId id="274" r:id="rId6"/>
    <p:sldId id="367" r:id="rId7"/>
    <p:sldId id="379" r:id="rId8"/>
    <p:sldId id="408" r:id="rId9"/>
    <p:sldId id="410" r:id="rId10"/>
    <p:sldId id="411" r:id="rId11"/>
    <p:sldId id="409" r:id="rId12"/>
    <p:sldId id="412" r:id="rId13"/>
    <p:sldId id="413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99FFCC"/>
    <a:srgbClr val="99CCFF"/>
    <a:srgbClr val="5D0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4268"/>
  </p:normalViewPr>
  <p:slideViewPr>
    <p:cSldViewPr snapToGrid="0">
      <p:cViewPr varScale="1">
        <p:scale>
          <a:sx n="61" d="100"/>
          <a:sy n="61" d="100"/>
        </p:scale>
        <p:origin x="7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06A-ED26-4576-A423-6507A2F1293C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4DE6-BE1D-493F-AAB4-82AE32167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9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1541E-EC0F-4D83-A883-6BA9C3352F82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89AB-5D8B-4EF4-814C-60D97C145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4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2115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418593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418593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189AB-5D8B-4EF4-814C-60D97C145CC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MIT-WPU</a:t>
            </a:r>
          </a:p>
        </p:txBody>
      </p:sp>
    </p:spTree>
    <p:extLst>
      <p:ext uri="{BB962C8B-B14F-4D97-AF65-F5344CB8AC3E}">
        <p14:creationId xmlns:p14="http://schemas.microsoft.com/office/powerpoint/2010/main" val="56045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7AD1-660A-4FB9-B2FB-C5CB2373C1CA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FF2-8F08-4FD9-AF18-BFCCFD476FB4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E866-6FA0-47AB-9BF2-566246056D39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E419-60E3-406F-A2A6-8075C0FE1164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022E-2184-4C6A-828B-7720A9975BF2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49-8F08-404A-A12A-0A73D4B5973D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0C95-F144-47A3-9E27-79ED84A4FB73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0666-BA50-4B47-9F52-D5CB3370F11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2B45-F770-4503-8BE8-9D667D25D3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E069-2EAD-40EA-A295-97EC41E98328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PRINCIPLES OF PROGRAMMING LANGUAGES LABORATORY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6FDC8C-A687-4848-9DCC-8B2FEAE17114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PRINCIPLES OF PROGRAMMING LANGUAGES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7B569-3123-4068-9E37-B14C65DBC46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7EDF-8266-4D24-8986-7AADE8C439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3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143500"/>
            <a:ext cx="9144000" cy="482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2" y="431800"/>
            <a:ext cx="10193528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8720" y="2886840"/>
            <a:ext cx="1108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Python for Engineers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86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5E8EA-9C5B-CF4E-964C-214EF01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0A5A85-148C-224A-82AD-446AFA51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sum(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     c=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       return(c)</a:t>
            </a:r>
          </a:p>
          <a:p>
            <a:r>
              <a:rPr lang="en-US" dirty="0"/>
              <a:t>k=90</a:t>
            </a:r>
          </a:p>
          <a:p>
            <a:r>
              <a:rPr lang="en-US" dirty="0"/>
              <a:t>m=89</a:t>
            </a:r>
          </a:p>
          <a:p>
            <a:r>
              <a:rPr lang="en-US" dirty="0"/>
              <a:t>Print(sub(</a:t>
            </a:r>
            <a:r>
              <a:rPr lang="en-US" dirty="0" err="1"/>
              <a:t>k,m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611181-3F48-BC44-A650-971A6881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A37099-6697-744F-BEC7-CEC8564D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08628F-B019-264D-B937-D2BBBE90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5F47A-6BF0-5949-99D5-50EC6D7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list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316C1-9F20-3E44-8D16-94E32C6C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(food):</a:t>
            </a:r>
            <a:br>
              <a:rPr lang="en-US" dirty="0"/>
            </a:br>
            <a:r>
              <a:rPr lang="en-US" dirty="0"/>
              <a:t>  for x in food:</a:t>
            </a:r>
            <a:br>
              <a:rPr lang="en-US" dirty="0"/>
            </a:br>
            <a:r>
              <a:rPr lang="en-US" dirty="0"/>
              <a:t>    print(x)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(fruits)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1B465-AC27-FC4A-9229-8F60528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1547ED-BE47-AA4E-9B63-2162FFBC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60D05-32CF-C842-9B39-D85E4365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1F4F8-B17B-0D4D-A8E1-F6F542DF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DD353-B404-D948-821E-7D40F1B7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tri_recursion</a:t>
            </a:r>
            <a:r>
              <a:rPr lang="en-US" dirty="0"/>
              <a:t>(k):</a:t>
            </a:r>
            <a:br>
              <a:rPr lang="en-US" dirty="0"/>
            </a:br>
            <a:r>
              <a:rPr lang="en-US" dirty="0"/>
              <a:t>  if(k &gt; 0):</a:t>
            </a:r>
            <a:br>
              <a:rPr lang="en-US" dirty="0"/>
            </a:br>
            <a:r>
              <a:rPr lang="en-US" dirty="0"/>
              <a:t>    result = k + </a:t>
            </a:r>
            <a:r>
              <a:rPr lang="en-US" dirty="0" err="1"/>
              <a:t>tri_recursion</a:t>
            </a:r>
            <a:r>
              <a:rPr lang="en-US" dirty="0"/>
              <a:t>(k - 1)</a:t>
            </a:r>
            <a:br>
              <a:rPr lang="en-US" dirty="0"/>
            </a:br>
            <a:r>
              <a:rPr lang="en-US" dirty="0"/>
              <a:t>    print(result)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 result = 0</a:t>
            </a:r>
            <a:br>
              <a:rPr lang="en-US" dirty="0"/>
            </a:br>
            <a:r>
              <a:rPr lang="en-US" dirty="0"/>
              <a:t>  return result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print("\n\</a:t>
            </a:r>
            <a:r>
              <a:rPr lang="en-US" dirty="0" err="1"/>
              <a:t>nRecursion</a:t>
            </a:r>
            <a:r>
              <a:rPr lang="en-US" dirty="0"/>
              <a:t> Example Results")</a:t>
            </a:r>
            <a:br>
              <a:rPr lang="en-US" dirty="0"/>
            </a:br>
            <a:r>
              <a:rPr lang="en-US" dirty="0" err="1"/>
              <a:t>tri_recursion</a:t>
            </a:r>
            <a:r>
              <a:rPr lang="en-US" dirty="0"/>
              <a:t>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43C8DF-1A0F-FB48-8B76-4813BDB3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A7B49-D52C-A946-8071-A7376F3B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D9D6B9-58AB-AC41-9D2A-9DA9455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690B5-DFB7-DD45-998E-92F8B947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26406-AE41-FA4A-8C1D-2C1A71A6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27" y="1845734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rgbClr val="000088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printinfo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name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age </a:t>
            </a:r>
            <a:r>
              <a:rPr lang="en-US" dirty="0">
                <a:solidFill>
                  <a:srgbClr val="666600"/>
                </a:solidFill>
              </a:rPr>
              <a:t>):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8800"/>
                </a:solidFill>
              </a:rPr>
              <a:t>"This prints a passed info into this function"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"Name: 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name </a:t>
            </a:r>
          </a:p>
          <a:p>
            <a:r>
              <a:rPr lang="en-US" dirty="0">
                <a:solidFill>
                  <a:srgbClr val="000088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"Age 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age </a:t>
            </a:r>
          </a:p>
          <a:p>
            <a:r>
              <a:rPr lang="en-US" dirty="0">
                <a:solidFill>
                  <a:srgbClr val="000088"/>
                </a:solidFill>
              </a:rPr>
              <a:t>return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80000"/>
                </a:solidFill>
              </a:rPr>
              <a:t># Now you can call </a:t>
            </a:r>
            <a:r>
              <a:rPr lang="en-US" dirty="0" err="1">
                <a:solidFill>
                  <a:srgbClr val="880000"/>
                </a:solidFill>
              </a:rPr>
              <a:t>printinfo</a:t>
            </a:r>
            <a:r>
              <a:rPr lang="en-US" dirty="0">
                <a:solidFill>
                  <a:srgbClr val="880000"/>
                </a:solidFill>
              </a:rPr>
              <a:t> function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printinfo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age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6666"/>
                </a:solidFill>
              </a:rPr>
              <a:t>50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name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miki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E491A6-1094-2D46-9256-020BF75E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AE24C4-AD0C-BD48-A781-894989D2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4AD86-CA24-2E4A-8BED-BD6736B2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880C-9A23-2F4E-871B-D914771E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EF488-9EF8-6847-9290-70FE2FA7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total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0</a:t>
            </a:r>
            <a:endParaRPr lang="en-US" dirty="0">
              <a:solidFill>
                <a:srgbClr val="6666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80000"/>
                </a:solidFill>
              </a:rPr>
              <a:t># This is global variable.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880000"/>
                </a:solidFill>
              </a:rPr>
              <a:t># Function definition is here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88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sum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arg1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arg2 </a:t>
            </a:r>
            <a:r>
              <a:rPr lang="en-US" dirty="0">
                <a:solidFill>
                  <a:srgbClr val="6666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880000"/>
                </a:solidFill>
              </a:rPr>
              <a:t># </a:t>
            </a:r>
            <a:r>
              <a:rPr lang="en-US" dirty="0">
                <a:solidFill>
                  <a:srgbClr val="880000"/>
                </a:solidFill>
              </a:rPr>
              <a:t>Add both the parameters and return them.”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total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arg1 </a:t>
            </a:r>
            <a:r>
              <a:rPr lang="en-US" dirty="0">
                <a:solidFill>
                  <a:srgbClr val="66660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arg2</a:t>
            </a:r>
            <a:endParaRPr lang="en-US" dirty="0">
              <a:solidFill>
                <a:srgbClr val="6666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80000"/>
                </a:solidFill>
              </a:rPr>
              <a:t># Here total is local variable.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</a:t>
            </a:r>
            <a:r>
              <a:rPr lang="en-US" dirty="0" smtClean="0">
                <a:solidFill>
                  <a:srgbClr val="000088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"Inside the function local total : 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total </a:t>
            </a:r>
          </a:p>
          <a:p>
            <a:r>
              <a:rPr lang="en-US" dirty="0" smtClean="0">
                <a:solidFill>
                  <a:srgbClr val="000088"/>
                </a:solidFill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total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880000"/>
                </a:solidFill>
              </a:rPr>
              <a:t># Now you can call sum function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10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</a:rPr>
              <a:t>);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"Outside the function global total : 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total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933A9-3C28-4249-AFD5-92C213F5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C54D4-D49A-A24D-8D7F-489380D4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04B8A-733C-C545-9050-A7BA8D4C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50E82-BA16-DC44-B354-2769E982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568B0-4259-FE42-BB27-C9BB532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29AAC6-3C66-AC4B-92EA-CC38A936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0037A-9820-4440-A9B3-80B3E660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3B67EC-7FB9-B548-A74F-0647C2672487}"/>
              </a:ext>
            </a:extLst>
          </p:cNvPr>
          <p:cNvSpPr/>
          <p:nvPr/>
        </p:nvSpPr>
        <p:spPr>
          <a:xfrm>
            <a:off x="914400" y="173736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8"/>
                </a:solidFill>
              </a:rPr>
              <a:t>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changeme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"This changes a passed list into this function”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 err="1">
                <a:solidFill>
                  <a:srgbClr val="66660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append</a:t>
            </a:r>
            <a:r>
              <a:rPr lang="en-US" sz="2800" dirty="0">
                <a:solidFill>
                  <a:srgbClr val="666600"/>
                </a:solidFill>
              </a:rPr>
              <a:t>([</a:t>
            </a:r>
            <a:r>
              <a:rPr lang="en-US" sz="2800" dirty="0">
                <a:solidFill>
                  <a:srgbClr val="006666"/>
                </a:solidFill>
              </a:rPr>
              <a:t>1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2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3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4</a:t>
            </a:r>
            <a:r>
              <a:rPr lang="en-US" sz="2800" dirty="0">
                <a:solidFill>
                  <a:srgbClr val="666600"/>
                </a:solidFill>
              </a:rPr>
              <a:t>]);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"Values inside the function: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Return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80000"/>
                </a:solidFill>
              </a:rPr>
              <a:t># Now you can call </a:t>
            </a:r>
            <a:r>
              <a:rPr lang="en-US" sz="2800" dirty="0" err="1">
                <a:solidFill>
                  <a:srgbClr val="880000"/>
                </a:solidFill>
              </a:rPr>
              <a:t>changeme</a:t>
            </a:r>
            <a:r>
              <a:rPr lang="en-US" sz="2800" dirty="0">
                <a:solidFill>
                  <a:srgbClr val="880000"/>
                </a:solidFill>
              </a:rPr>
              <a:t> function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[</a:t>
            </a:r>
            <a:r>
              <a:rPr lang="en-US" sz="2800" dirty="0">
                <a:solidFill>
                  <a:srgbClr val="006666"/>
                </a:solidFill>
              </a:rPr>
              <a:t>10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20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30</a:t>
            </a:r>
            <a:r>
              <a:rPr lang="en-US" sz="2800" dirty="0">
                <a:solidFill>
                  <a:srgbClr val="666600"/>
                </a:solidFill>
              </a:rPr>
              <a:t>];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changeme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"Values outside the function: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99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AED1C-F99F-6446-B73E-5FBEB15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196F3F-02EF-B749-9B9A-5D0772F2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42D464-230F-AD42-B39D-DC1F2825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082BC2-D7EF-D946-829D-7CE3934F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B3E5C99-E366-0E4A-937D-4300549E789B}"/>
              </a:ext>
            </a:extLst>
          </p:cNvPr>
          <p:cNvSpPr/>
          <p:nvPr/>
        </p:nvSpPr>
        <p:spPr>
          <a:xfrm>
            <a:off x="1414732" y="1737360"/>
            <a:ext cx="77292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8"/>
                </a:solidFill>
              </a:rPr>
              <a:t>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changeme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8800"/>
                </a:solidFill>
              </a:rPr>
              <a:t>"This changes a passed list into this function"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[</a:t>
            </a:r>
            <a:r>
              <a:rPr lang="en-US" sz="2800" dirty="0">
                <a:solidFill>
                  <a:srgbClr val="006666"/>
                </a:solidFill>
              </a:rPr>
              <a:t>1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2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3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4</a:t>
            </a:r>
            <a:r>
              <a:rPr lang="en-US" sz="2800" dirty="0">
                <a:solidFill>
                  <a:srgbClr val="666600"/>
                </a:solidFill>
              </a:rPr>
              <a:t>];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880000"/>
                </a:solidFill>
              </a:rPr>
              <a:t># This would assig new reference in </a:t>
            </a:r>
            <a:r>
              <a:rPr lang="en-US" sz="2800" dirty="0" err="1">
                <a:solidFill>
                  <a:srgbClr val="88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"Values inside the function: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return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880000"/>
                </a:solidFill>
              </a:rPr>
              <a:t># Now you can call </a:t>
            </a:r>
            <a:r>
              <a:rPr lang="en-US" sz="2800" dirty="0" err="1">
                <a:solidFill>
                  <a:srgbClr val="880000"/>
                </a:solidFill>
              </a:rPr>
              <a:t>changeme</a:t>
            </a:r>
            <a:r>
              <a:rPr lang="en-US" sz="2800" dirty="0">
                <a:solidFill>
                  <a:srgbClr val="880000"/>
                </a:solidFill>
              </a:rPr>
              <a:t> function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[</a:t>
            </a:r>
            <a:r>
              <a:rPr lang="en-US" sz="2800" dirty="0">
                <a:solidFill>
                  <a:srgbClr val="006666"/>
                </a:solidFill>
              </a:rPr>
              <a:t>10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20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6666"/>
                </a:solidFill>
              </a:rPr>
              <a:t>30</a:t>
            </a:r>
            <a:r>
              <a:rPr lang="en-US" sz="2800" dirty="0">
                <a:solidFill>
                  <a:srgbClr val="666600"/>
                </a:solidFill>
              </a:rPr>
              <a:t>];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changeme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"Values outside the function: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mylist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2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F8430-33BC-514B-9AD4-10A8176D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E66B6F-BF00-A24A-A790-939EAA8E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421751-1E28-7F4D-94AD-50191F68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04F4A3-FC6C-674D-ADEA-AF6EB0DA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C70148-264A-224F-B472-621445638926}"/>
              </a:ext>
            </a:extLst>
          </p:cNvPr>
          <p:cNvSpPr/>
          <p:nvPr/>
        </p:nvSpPr>
        <p:spPr>
          <a:xfrm>
            <a:off x="1518249" y="1880558"/>
            <a:ext cx="762575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88"/>
                </a:solidFill>
              </a:rPr>
              <a:t>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printinfo</a:t>
            </a:r>
            <a:r>
              <a:rPr lang="en-US" sz="3200" dirty="0">
                <a:solidFill>
                  <a:srgbClr val="666600"/>
                </a:solidFill>
              </a:rPr>
              <a:t>(</a:t>
            </a:r>
            <a:r>
              <a:rPr lang="en-US" sz="3200" dirty="0">
                <a:solidFill>
                  <a:srgbClr val="000000"/>
                </a:solidFill>
              </a:rPr>
              <a:t> name</a:t>
            </a:r>
            <a:r>
              <a:rPr lang="en-US" sz="3200" dirty="0">
                <a:solidFill>
                  <a:srgbClr val="666600"/>
                </a:solidFill>
              </a:rPr>
              <a:t>,</a:t>
            </a:r>
            <a:r>
              <a:rPr lang="en-US" sz="3200" dirty="0">
                <a:solidFill>
                  <a:srgbClr val="000000"/>
                </a:solidFill>
              </a:rPr>
              <a:t> age </a:t>
            </a:r>
            <a:r>
              <a:rPr lang="en-US" sz="3200" dirty="0">
                <a:solidFill>
                  <a:srgbClr val="666600"/>
                </a:solidFill>
              </a:rPr>
              <a:t>):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3200" dirty="0">
                <a:solidFill>
                  <a:srgbClr val="008800"/>
                </a:solidFill>
              </a:rPr>
              <a:t>"This prints a passed info into this function"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3200" dirty="0">
                <a:solidFill>
                  <a:srgbClr val="000088"/>
                </a:solidFill>
              </a:rPr>
              <a:t>print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8800"/>
                </a:solidFill>
              </a:rPr>
              <a:t>"Name: "</a:t>
            </a:r>
            <a:r>
              <a:rPr lang="en-US" sz="3200" dirty="0">
                <a:solidFill>
                  <a:srgbClr val="666600"/>
                </a:solidFill>
              </a:rPr>
              <a:t>,</a:t>
            </a:r>
            <a:r>
              <a:rPr lang="en-US" sz="3200" dirty="0">
                <a:solidFill>
                  <a:srgbClr val="000000"/>
                </a:solidFill>
              </a:rPr>
              <a:t> name</a:t>
            </a:r>
          </a:p>
          <a:p>
            <a:pPr lvl="1"/>
            <a:r>
              <a:rPr lang="en-US" sz="3200" dirty="0">
                <a:solidFill>
                  <a:srgbClr val="000088"/>
                </a:solidFill>
              </a:rPr>
              <a:t>print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8800"/>
                </a:solidFill>
              </a:rPr>
              <a:t>"Age "</a:t>
            </a:r>
            <a:r>
              <a:rPr lang="en-US" sz="3200" dirty="0">
                <a:solidFill>
                  <a:srgbClr val="666600"/>
                </a:solidFill>
              </a:rPr>
              <a:t>,</a:t>
            </a:r>
            <a:r>
              <a:rPr lang="en-US" sz="3200" dirty="0">
                <a:solidFill>
                  <a:srgbClr val="000000"/>
                </a:solidFill>
              </a:rPr>
              <a:t> age </a:t>
            </a:r>
          </a:p>
          <a:p>
            <a:pPr lvl="1"/>
            <a:r>
              <a:rPr lang="en-US" sz="3200" dirty="0">
                <a:solidFill>
                  <a:srgbClr val="000088"/>
                </a:solidFill>
              </a:rPr>
              <a:t>return</a:t>
            </a:r>
            <a:r>
              <a:rPr lang="en-US" sz="3200" dirty="0">
                <a:solidFill>
                  <a:srgbClr val="666600"/>
                </a:solidFill>
              </a:rPr>
              <a:t>;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>
                <a:solidFill>
                  <a:srgbClr val="880000"/>
                </a:solidFill>
              </a:rPr>
              <a:t># Now you can call </a:t>
            </a:r>
            <a:r>
              <a:rPr lang="en-US" sz="3200" dirty="0" err="1">
                <a:solidFill>
                  <a:srgbClr val="880000"/>
                </a:solidFill>
              </a:rPr>
              <a:t>printinfo</a:t>
            </a:r>
            <a:r>
              <a:rPr lang="en-US" sz="3200" dirty="0">
                <a:solidFill>
                  <a:srgbClr val="880000"/>
                </a:solidFill>
              </a:rPr>
              <a:t>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printinfo</a:t>
            </a:r>
            <a:r>
              <a:rPr lang="en-US" sz="3200" dirty="0">
                <a:solidFill>
                  <a:srgbClr val="666600"/>
                </a:solidFill>
              </a:rPr>
              <a:t>(</a:t>
            </a:r>
            <a:r>
              <a:rPr lang="en-US" sz="3200" dirty="0">
                <a:solidFill>
                  <a:srgbClr val="000000"/>
                </a:solidFill>
              </a:rPr>
              <a:t> age</a:t>
            </a:r>
            <a:r>
              <a:rPr lang="en-US" sz="3200" dirty="0">
                <a:solidFill>
                  <a:srgbClr val="666600"/>
                </a:solidFill>
              </a:rPr>
              <a:t>=</a:t>
            </a:r>
            <a:r>
              <a:rPr lang="en-US" sz="3200" dirty="0">
                <a:solidFill>
                  <a:srgbClr val="006666"/>
                </a:solidFill>
              </a:rPr>
              <a:t>50</a:t>
            </a:r>
            <a:r>
              <a:rPr lang="en-US" sz="3200" dirty="0">
                <a:solidFill>
                  <a:srgbClr val="666600"/>
                </a:solidFill>
              </a:rPr>
              <a:t>,</a:t>
            </a:r>
            <a:r>
              <a:rPr lang="en-US" sz="3200" dirty="0">
                <a:solidFill>
                  <a:srgbClr val="000000"/>
                </a:solidFill>
              </a:rPr>
              <a:t> name</a:t>
            </a:r>
            <a:r>
              <a:rPr lang="en-US" sz="3200" dirty="0">
                <a:solidFill>
                  <a:srgbClr val="666600"/>
                </a:solidFill>
              </a:rPr>
              <a:t>=</a:t>
            </a:r>
            <a:r>
              <a:rPr lang="en-US" sz="3200" dirty="0">
                <a:solidFill>
                  <a:srgbClr val="008800"/>
                </a:solidFill>
              </a:rPr>
              <a:t>"</a:t>
            </a:r>
            <a:r>
              <a:rPr lang="en-US" sz="3200" dirty="0" err="1">
                <a:solidFill>
                  <a:srgbClr val="008800"/>
                </a:solidFill>
              </a:rPr>
              <a:t>miki</a:t>
            </a:r>
            <a:r>
              <a:rPr lang="en-US" sz="3200" dirty="0">
                <a:solidFill>
                  <a:srgbClr val="008800"/>
                </a:solidFill>
              </a:rPr>
              <a:t>"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666600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915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3A98B-6917-FF42-A740-3D0B5308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22618-3802-1C4F-940D-F35CE50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F4135A-0F4C-D94C-A3E4-F16558B4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09E6F0-A0E1-744B-AB12-B04D8B95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2D7168-FFDC-EC4F-96AE-CA3865641413}"/>
              </a:ext>
            </a:extLst>
          </p:cNvPr>
          <p:cNvSpPr/>
          <p:nvPr/>
        </p:nvSpPr>
        <p:spPr>
          <a:xfrm>
            <a:off x="1097280" y="2136338"/>
            <a:ext cx="99203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80000"/>
                </a:solidFill>
              </a:rPr>
              <a:t># Function definition is 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88"/>
                </a:solidFill>
              </a:rPr>
              <a:t>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printinfo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name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age 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6666"/>
                </a:solidFill>
              </a:rPr>
              <a:t>35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8800"/>
                </a:solidFill>
              </a:rPr>
              <a:t>#"This prints a passed info into this function"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"Name: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name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8800"/>
                </a:solidFill>
              </a:rPr>
              <a:t>"Age "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age </a:t>
            </a:r>
          </a:p>
          <a:p>
            <a:pPr lvl="1"/>
            <a:r>
              <a:rPr lang="en-US" sz="2800" dirty="0">
                <a:solidFill>
                  <a:srgbClr val="000088"/>
                </a:solidFill>
              </a:rPr>
              <a:t>return</a:t>
            </a:r>
            <a:r>
              <a:rPr lang="en-US" sz="2800" dirty="0">
                <a:solidFill>
                  <a:srgbClr val="66660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880000"/>
                </a:solidFill>
              </a:rPr>
              <a:t># Now you can call print info function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printinfo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age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6666"/>
                </a:solidFill>
              </a:rPr>
              <a:t>50</a:t>
            </a:r>
            <a:r>
              <a:rPr lang="en-US" sz="2800" dirty="0">
                <a:solidFill>
                  <a:srgbClr val="6666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name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8800"/>
                </a:solidFill>
              </a:rPr>
              <a:t>"</a:t>
            </a:r>
            <a:r>
              <a:rPr lang="en-US" sz="2800" dirty="0" err="1">
                <a:solidFill>
                  <a:srgbClr val="008800"/>
                </a:solidFill>
              </a:rPr>
              <a:t>miki</a:t>
            </a:r>
            <a:r>
              <a:rPr lang="en-US" sz="2800" dirty="0">
                <a:solidFill>
                  <a:srgbClr val="00880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printinfo</a:t>
            </a:r>
            <a:r>
              <a:rPr lang="en-US" sz="2800" dirty="0">
                <a:solidFill>
                  <a:srgbClr val="666600"/>
                </a:solidFill>
              </a:rPr>
              <a:t>(</a:t>
            </a:r>
            <a:r>
              <a:rPr lang="en-US" sz="2800" dirty="0">
                <a:solidFill>
                  <a:srgbClr val="000000"/>
                </a:solidFill>
              </a:rPr>
              <a:t> name</a:t>
            </a:r>
            <a:r>
              <a:rPr lang="en-US" sz="2800" dirty="0">
                <a:solidFill>
                  <a:srgbClr val="666600"/>
                </a:solidFill>
              </a:rPr>
              <a:t>=</a:t>
            </a:r>
            <a:r>
              <a:rPr lang="en-US" sz="2800" dirty="0">
                <a:solidFill>
                  <a:srgbClr val="008800"/>
                </a:solidFill>
              </a:rPr>
              <a:t>"</a:t>
            </a:r>
            <a:r>
              <a:rPr lang="en-US" sz="2800" dirty="0" err="1">
                <a:solidFill>
                  <a:srgbClr val="008800"/>
                </a:solidFill>
              </a:rPr>
              <a:t>miki</a:t>
            </a:r>
            <a:r>
              <a:rPr lang="en-US" sz="2800" dirty="0">
                <a:solidFill>
                  <a:srgbClr val="00880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666600"/>
                </a:solidFill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40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D2321-EB41-1543-9CBC-A50C870D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9A8180-214E-A246-A3AA-B852D31B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sum=0</a:t>
            </a:r>
          </a:p>
          <a:p>
            <a:r>
              <a:rPr lang="en-US" dirty="0"/>
              <a:t>print ('Hello World')</a:t>
            </a:r>
          </a:p>
          <a:p>
            <a:r>
              <a:rPr lang="en-US" dirty="0"/>
              <a:t>def test(</a:t>
            </a:r>
            <a:r>
              <a:rPr lang="en-US" dirty="0" err="1"/>
              <a:t>sum,n</a:t>
            </a:r>
            <a:r>
              <a:rPr lang="en-US" dirty="0"/>
              <a:t>):</a:t>
            </a:r>
          </a:p>
          <a:p>
            <a:r>
              <a:rPr lang="en-US" dirty="0"/>
              <a:t>    if(n==0):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d=int(n%10)</a:t>
            </a:r>
          </a:p>
          <a:p>
            <a:r>
              <a:rPr lang="en-US" dirty="0"/>
              <a:t>        sum=</a:t>
            </a:r>
            <a:r>
              <a:rPr lang="en-US" dirty="0" err="1"/>
              <a:t>sum+d</a:t>
            </a:r>
            <a:endParaRPr lang="en-US" dirty="0"/>
          </a:p>
          <a:p>
            <a:r>
              <a:rPr lang="en-US" dirty="0"/>
              <a:t>        print(sum)</a:t>
            </a:r>
          </a:p>
          <a:p>
            <a:r>
              <a:rPr lang="en-US" dirty="0"/>
              <a:t>        test(</a:t>
            </a:r>
            <a:r>
              <a:rPr lang="en-US" dirty="0" err="1"/>
              <a:t>sum,int</a:t>
            </a:r>
            <a:r>
              <a:rPr lang="en-US" dirty="0"/>
              <a:t>(n/10))</a:t>
            </a:r>
          </a:p>
          <a:p>
            <a:endParaRPr lang="en-US" dirty="0"/>
          </a:p>
          <a:p>
            <a:r>
              <a:rPr lang="en-US" dirty="0"/>
              <a:t>test(0,789)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7F038-A725-A24F-A810-B48EDDF4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4096C-798F-9D40-A2B2-5A2BDA89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5EF21-210D-CA44-A51A-B6968A53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16" y="286603"/>
            <a:ext cx="9563363" cy="1450757"/>
          </a:xfrm>
        </p:spPr>
        <p:txBody>
          <a:bodyPr/>
          <a:lstStyle/>
          <a:p>
            <a:r>
              <a:rPr lang="en-US" dirty="0" smtClean="0"/>
              <a:t>Range Functions 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PROGRAMMING LANGUAGES LABORATORY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5070" y="1835765"/>
            <a:ext cx="23871961" cy="4524315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282828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built-in function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range()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generates the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between the given start integer to the stop integer</a:t>
            </a:r>
            <a:r>
              <a:rPr lang="en-US" altLang="en-US" sz="3200" dirty="0">
                <a:solidFill>
                  <a:srgbClr val="28282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returns a range of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loop, we can iterate over a sequence of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produced by the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range()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828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8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A25B0-7DBE-7640-851B-0CF7F1F4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7285C-2C96-C446-83C8-81FCBAAE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fib(n):</a:t>
            </a:r>
          </a:p>
          <a:p>
            <a:r>
              <a:rPr lang="en-US" dirty="0"/>
              <a:t>    if(n&lt;=1):</a:t>
            </a:r>
          </a:p>
          <a:p>
            <a:r>
              <a:rPr lang="en-US" dirty="0"/>
              <a:t>       return(n)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return(fib(n-1)+fib(n-2))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8B6C0-7C50-3B4C-96C3-70D40E1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681D0-EBEB-1544-8D7C-AF319D17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965C5-69B3-C14D-B50F-F06C44AB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273B9-E890-584E-8247-0CC739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05C3EA-34EA-4845-9FF3-93DB4926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3032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def </a:t>
            </a:r>
            <a:r>
              <a:rPr lang="en-US" b="1" dirty="0" err="1"/>
              <a:t>bin_search</a:t>
            </a:r>
            <a:r>
              <a:rPr lang="en-US" b="1" dirty="0"/>
              <a:t>(</a:t>
            </a:r>
            <a:r>
              <a:rPr lang="en-US" b="1" dirty="0" err="1"/>
              <a:t>low,high,L,key</a:t>
            </a:r>
            <a:r>
              <a:rPr lang="en-US" b="1" dirty="0"/>
              <a:t>):</a:t>
            </a:r>
          </a:p>
          <a:p>
            <a:r>
              <a:rPr lang="en-US" b="1" dirty="0"/>
              <a:t>        </a:t>
            </a:r>
          </a:p>
          <a:p>
            <a:r>
              <a:rPr lang="en-US" b="1" dirty="0"/>
              <a:t>        if(low&lt;=high):</a:t>
            </a:r>
          </a:p>
          <a:p>
            <a:r>
              <a:rPr lang="en-US" b="1" dirty="0"/>
              <a:t>            mid=int((</a:t>
            </a:r>
            <a:r>
              <a:rPr lang="en-US" b="1" dirty="0" err="1"/>
              <a:t>low+high</a:t>
            </a:r>
            <a:r>
              <a:rPr lang="en-US" b="1" dirty="0"/>
              <a:t>)/2)</a:t>
            </a:r>
          </a:p>
          <a:p>
            <a:r>
              <a:rPr lang="en-US" b="1" dirty="0"/>
              <a:t>            print(mid)</a:t>
            </a:r>
          </a:p>
          <a:p>
            <a:r>
              <a:rPr lang="en-US" b="1" dirty="0"/>
              <a:t>            if(L[mid]==key):</a:t>
            </a:r>
          </a:p>
          <a:p>
            <a:r>
              <a:rPr lang="en-US" b="1" dirty="0"/>
              <a:t>                print("match")</a:t>
            </a:r>
          </a:p>
          <a:p>
            <a:r>
              <a:rPr lang="en-US" b="1" dirty="0"/>
              <a:t>                #return(mid)</a:t>
            </a:r>
          </a:p>
          <a:p>
            <a:r>
              <a:rPr lang="en-US" b="1" dirty="0"/>
              <a:t>                print("match </a:t>
            </a:r>
            <a:r>
              <a:rPr lang="en-US" b="1" dirty="0" err="1"/>
              <a:t>at",mid</a:t>
            </a:r>
            <a:r>
              <a:rPr lang="en-US" b="1" dirty="0"/>
              <a:t>)</a:t>
            </a:r>
          </a:p>
          <a:p>
            <a:r>
              <a:rPr lang="en-US" b="1" dirty="0"/>
              <a:t>                return(mid)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C52E1-CE2E-A249-B1AD-A927C66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562A37-AEDA-4747-8A35-36F2572A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76FDB3-AC44-7A45-9606-9303B24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446FCB-6A8C-5F47-B6F0-66FDCDFDEE95}"/>
              </a:ext>
            </a:extLst>
          </p:cNvPr>
          <p:cNvSpPr/>
          <p:nvPr/>
        </p:nvSpPr>
        <p:spPr>
          <a:xfrm>
            <a:off x="5653178" y="1845734"/>
            <a:ext cx="4822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(key&gt;L[mid]):</a:t>
            </a:r>
          </a:p>
          <a:p>
            <a:r>
              <a:rPr lang="en-US" dirty="0"/>
              <a:t>                </a:t>
            </a:r>
            <a:r>
              <a:rPr lang="en-US" dirty="0" err="1"/>
              <a:t>bin_search</a:t>
            </a:r>
            <a:r>
              <a:rPr lang="en-US" dirty="0"/>
              <a:t>(mid+1,high,L,key)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bin_search</a:t>
            </a:r>
            <a:r>
              <a:rPr lang="en-US" dirty="0"/>
              <a:t>(low,mid-1,L,key)</a:t>
            </a:r>
          </a:p>
          <a:p>
            <a:endParaRPr lang="en-US" dirty="0"/>
          </a:p>
          <a:p>
            <a:r>
              <a:rPr lang="en-US" dirty="0"/>
              <a:t>L=[23,45,67,89,90]</a:t>
            </a:r>
          </a:p>
          <a:p>
            <a:r>
              <a:rPr lang="en-US" dirty="0"/>
              <a:t>key=int(input("enter key to search"))</a:t>
            </a:r>
          </a:p>
          <a:p>
            <a:r>
              <a:rPr lang="en-US" dirty="0" err="1"/>
              <a:t>bin_search</a:t>
            </a:r>
            <a:r>
              <a:rPr lang="en-US" dirty="0"/>
              <a:t>(0,4,L,key)</a:t>
            </a:r>
          </a:p>
        </p:txBody>
      </p:sp>
    </p:spTree>
    <p:extLst>
      <p:ext uri="{BB962C8B-B14F-4D97-AF65-F5344CB8AC3E}">
        <p14:creationId xmlns:p14="http://schemas.microsoft.com/office/powerpoint/2010/main" val="259019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7F8D27-C21F-124F-8DE8-60EEAC35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CAA86-BB35-F243-A4E2-342B4D24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def </a:t>
            </a:r>
            <a:r>
              <a:rPr lang="en-US" sz="5600" dirty="0" err="1"/>
              <a:t>bubblesort</a:t>
            </a:r>
            <a:r>
              <a:rPr lang="en-US" sz="5600" dirty="0"/>
              <a:t>(L):</a:t>
            </a:r>
          </a:p>
          <a:p>
            <a:r>
              <a:rPr lang="en-US" sz="5600" dirty="0"/>
              <a:t>   for </a:t>
            </a:r>
            <a:r>
              <a:rPr lang="en-US" sz="5600" dirty="0" err="1"/>
              <a:t>i</a:t>
            </a:r>
            <a:r>
              <a:rPr lang="en-US" sz="5600" dirty="0"/>
              <a:t> in range(0,(</a:t>
            </a:r>
            <a:r>
              <a:rPr lang="en-US" sz="5600" dirty="0" err="1"/>
              <a:t>len</a:t>
            </a:r>
            <a:r>
              <a:rPr lang="en-US" sz="5600" dirty="0"/>
              <a:t>(L)-1)):    </a:t>
            </a:r>
          </a:p>
          <a:p>
            <a:r>
              <a:rPr lang="en-US" sz="5600" dirty="0"/>
              <a:t>        comp=0</a:t>
            </a:r>
          </a:p>
          <a:p>
            <a:r>
              <a:rPr lang="en-US" sz="5600" dirty="0"/>
              <a:t>        swap=0</a:t>
            </a:r>
          </a:p>
          <a:p>
            <a:r>
              <a:rPr lang="en-US" sz="5600" dirty="0"/>
              <a:t>        for j in range(0,(</a:t>
            </a:r>
            <a:r>
              <a:rPr lang="en-US" sz="5600" dirty="0" err="1"/>
              <a:t>len</a:t>
            </a:r>
            <a:r>
              <a:rPr lang="en-US" sz="5600" dirty="0"/>
              <a:t>(L)-1-i)):   </a:t>
            </a:r>
          </a:p>
          <a:p>
            <a:r>
              <a:rPr lang="en-US" sz="5600" dirty="0"/>
              <a:t>            if(L[j]&gt;L[j+1]):</a:t>
            </a:r>
          </a:p>
          <a:p>
            <a:r>
              <a:rPr lang="en-US" sz="5600" dirty="0"/>
              <a:t>                temp=L[j]</a:t>
            </a:r>
          </a:p>
          <a:p>
            <a:r>
              <a:rPr lang="en-US" sz="5600" dirty="0"/>
              <a:t>                L[j]=L[j+1]</a:t>
            </a:r>
          </a:p>
          <a:p>
            <a:r>
              <a:rPr lang="en-US" sz="5600" dirty="0"/>
              <a:t>                L[j+1]=temp</a:t>
            </a:r>
          </a:p>
          <a:p>
            <a:r>
              <a:rPr lang="en-US" sz="5600" dirty="0"/>
              <a:t>                swap=swap+1</a:t>
            </a:r>
          </a:p>
          <a:p>
            <a:r>
              <a:rPr lang="en-US" sz="5600" dirty="0"/>
              <a:t>            comp=comp+1</a:t>
            </a:r>
          </a:p>
          <a:p>
            <a:r>
              <a:rPr lang="en-US" sz="5600" dirty="0"/>
              <a:t>        print("Output of iteration:",i+1)</a:t>
            </a:r>
          </a:p>
          <a:p>
            <a:r>
              <a:rPr lang="en-US" sz="5600" dirty="0"/>
              <a:t>        print(L)</a:t>
            </a:r>
          </a:p>
          <a:p>
            <a:r>
              <a:rPr lang="en-US" sz="5600" dirty="0"/>
              <a:t>        print("number of </a:t>
            </a:r>
            <a:r>
              <a:rPr lang="en-US" sz="5600" dirty="0" err="1"/>
              <a:t>comparisions</a:t>
            </a:r>
            <a:r>
              <a:rPr lang="en-US" sz="5600" dirty="0"/>
              <a:t>=",comp)</a:t>
            </a:r>
          </a:p>
          <a:p>
            <a:r>
              <a:rPr lang="en-US" sz="5600" dirty="0"/>
              <a:t>        print("Number of </a:t>
            </a:r>
            <a:r>
              <a:rPr lang="en-US" sz="5600" dirty="0" err="1"/>
              <a:t>swappings</a:t>
            </a:r>
            <a:r>
              <a:rPr lang="en-US" sz="5600" dirty="0"/>
              <a:t>=",swap)</a:t>
            </a:r>
          </a:p>
          <a:p>
            <a:r>
              <a:rPr lang="en-US" sz="5600" dirty="0"/>
              <a:t>    </a:t>
            </a:r>
          </a:p>
          <a:p>
            <a:r>
              <a:rPr lang="en-US" sz="5600" dirty="0"/>
              <a:t>    </a:t>
            </a:r>
          </a:p>
          <a:p>
            <a:endParaRPr lang="en-US" dirty="0"/>
          </a:p>
          <a:p>
            <a:r>
              <a:rPr lang="en-US" dirty="0"/>
              <a:t>L=[12,45,10,23,56,40,20]</a:t>
            </a:r>
          </a:p>
          <a:p>
            <a:r>
              <a:rPr lang="en-US" dirty="0" err="1"/>
              <a:t>bubblesort</a:t>
            </a:r>
            <a:r>
              <a:rPr lang="en-US" dirty="0"/>
              <a:t>(L)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ADA7C-82F3-764A-8B59-A22290CE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1641A9-137C-5249-9804-D74A801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B1EAB-7A17-8644-B4F1-7640B104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55540-B737-EF41-9835-DB4C7E08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D44BC6-5416-3345-99FE-2A713E60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b="1" dirty="0"/>
              <a:t>def </a:t>
            </a:r>
            <a:r>
              <a:rPr lang="en-US" sz="4800" b="1" dirty="0" err="1"/>
              <a:t>selection_sort</a:t>
            </a:r>
            <a:r>
              <a:rPr lang="en-US" sz="4800" b="1" dirty="0"/>
              <a:t>(L):</a:t>
            </a:r>
          </a:p>
          <a:p>
            <a:r>
              <a:rPr lang="en-US" sz="4800" b="1" dirty="0"/>
              <a:t>    for </a:t>
            </a:r>
            <a:r>
              <a:rPr lang="en-US" sz="4800" b="1" dirty="0" err="1"/>
              <a:t>i</a:t>
            </a:r>
            <a:r>
              <a:rPr lang="en-US" sz="4800" b="1" dirty="0"/>
              <a:t> in range(0,len(L)): n</a:t>
            </a:r>
          </a:p>
          <a:p>
            <a:r>
              <a:rPr lang="en-US" sz="4800" b="1" dirty="0"/>
              <a:t>        min=L[</a:t>
            </a:r>
            <a:r>
              <a:rPr lang="en-US" sz="4800" b="1" dirty="0" err="1"/>
              <a:t>i</a:t>
            </a:r>
            <a:r>
              <a:rPr lang="en-US" sz="4800" b="1" dirty="0"/>
              <a:t>]</a:t>
            </a:r>
          </a:p>
          <a:p>
            <a:r>
              <a:rPr lang="en-US" sz="4800" b="1" dirty="0"/>
              <a:t>        pos=</a:t>
            </a:r>
            <a:r>
              <a:rPr lang="en-US" sz="4800" b="1" dirty="0" err="1"/>
              <a:t>i</a:t>
            </a:r>
            <a:endParaRPr lang="en-US" sz="4800" b="1" dirty="0"/>
          </a:p>
          <a:p>
            <a:r>
              <a:rPr lang="en-US" sz="4800" b="1" dirty="0"/>
              <a:t>        for j in range(i+1,len(L)): n</a:t>
            </a:r>
          </a:p>
          <a:p>
            <a:r>
              <a:rPr lang="en-US" sz="4800" b="1" dirty="0"/>
              <a:t>            if(min&gt;L[j]):</a:t>
            </a:r>
          </a:p>
          <a:p>
            <a:r>
              <a:rPr lang="en-US" sz="4800" b="1" dirty="0"/>
              <a:t>                min=L[j]</a:t>
            </a:r>
          </a:p>
          <a:p>
            <a:r>
              <a:rPr lang="en-US" sz="4800" b="1" dirty="0"/>
              <a:t>                pos=j</a:t>
            </a:r>
          </a:p>
          <a:p>
            <a:r>
              <a:rPr lang="en-US" sz="4800" b="1" dirty="0"/>
              <a:t>        temp=L[</a:t>
            </a:r>
            <a:r>
              <a:rPr lang="en-US" sz="4800" b="1" dirty="0" err="1"/>
              <a:t>i</a:t>
            </a:r>
            <a:r>
              <a:rPr lang="en-US" sz="4800" b="1" dirty="0"/>
              <a:t>]</a:t>
            </a:r>
          </a:p>
          <a:p>
            <a:r>
              <a:rPr lang="en-US" sz="4800" b="1" dirty="0"/>
              <a:t>        L[</a:t>
            </a:r>
            <a:r>
              <a:rPr lang="en-US" sz="4800" b="1" dirty="0" err="1"/>
              <a:t>i</a:t>
            </a:r>
            <a:r>
              <a:rPr lang="en-US" sz="4800" b="1" dirty="0"/>
              <a:t>]=L[pos]</a:t>
            </a:r>
          </a:p>
          <a:p>
            <a:r>
              <a:rPr lang="en-US" sz="4800" b="1" dirty="0"/>
              <a:t>        L[pos]=temp</a:t>
            </a:r>
          </a:p>
          <a:p>
            <a:r>
              <a:rPr lang="en-US" sz="4800" b="1" dirty="0"/>
              <a:t>        print("output of iteration ",i+1)</a:t>
            </a:r>
          </a:p>
          <a:p>
            <a:r>
              <a:rPr lang="en-US" sz="4800" b="1" dirty="0"/>
              <a:t>        print(L)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650DE-8D3F-A242-B6D3-D7DE7284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9217D-1935-594D-B454-338F24B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D7A09C-1199-5246-BBFC-DE61B22A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1A8C96C5-7988-405D-AC0E-30DAE7B949A1}" type="datetime1">
              <a:rPr lang="en-US" sz="1050" b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10/27/2020</a:t>
            </a:fld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201" y="40978"/>
            <a:ext cx="1269598" cy="11484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1095" y="2231092"/>
            <a:ext cx="833920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rgbClr val="0070C0"/>
                </a:solidFill>
              </a:rPr>
              <a:t>Thank You!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PROGRAMMING LANGUAGES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ange</a:t>
            </a:r>
            <a:r>
              <a:rPr lang="en-US" b="1" dirty="0"/>
              <a:t>() function syntax and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Range(start, stop, step)</a:t>
            </a:r>
          </a:p>
          <a:p>
            <a:endParaRPr lang="en-US" dirty="0"/>
          </a:p>
          <a:p>
            <a:r>
              <a:rPr lang="en-US" dirty="0"/>
              <a:t>It takes three arguments. Out of the three 2 arguments are optional. I.e., start and step are the optional arguments.</a:t>
            </a:r>
          </a:p>
          <a:p>
            <a:pPr lvl="0"/>
            <a:r>
              <a:rPr lang="en-US" dirty="0"/>
              <a:t>A </a:t>
            </a:r>
            <a:r>
              <a:rPr lang="en-US" b="1" dirty="0"/>
              <a:t>start</a:t>
            </a:r>
            <a:r>
              <a:rPr lang="en-US" dirty="0"/>
              <a:t> argument is a starting number of the sequence. i.e., lower limit. By default, it starts with 0 if not specified.</a:t>
            </a:r>
          </a:p>
          <a:p>
            <a:pPr lvl="0"/>
            <a:r>
              <a:rPr lang="en-US" dirty="0"/>
              <a:t>A </a:t>
            </a:r>
            <a:r>
              <a:rPr lang="en-US" b="1" dirty="0"/>
              <a:t>stop</a:t>
            </a:r>
            <a:r>
              <a:rPr lang="en-US" dirty="0"/>
              <a:t> argument is an upper limit. i.e., generate numbers up to this number, The range() doesn’t include this number in the result.</a:t>
            </a:r>
          </a:p>
          <a:p>
            <a:pPr lvl="0"/>
            <a:r>
              <a:rPr lang="en-US" dirty="0"/>
              <a:t>The </a:t>
            </a:r>
            <a:r>
              <a:rPr lang="en-US" b="1" dirty="0"/>
              <a:t>step</a:t>
            </a:r>
            <a:r>
              <a:rPr lang="en-US" dirty="0"/>
              <a:t> is a difference between each number in the result. The default value of the step is 1 if not specified.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PROGRAMMING LANGUAGES LABORATORY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PROGRAMMING LANGUAGES LABORATORY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302086"/>
            <a:ext cx="7504386" cy="30777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 range() example"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numbers from range 0 to 6"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‘</a:t>
            </a:r>
            <a:r>
              <a:rPr lang="en-US" altLang="en-US" sz="4000" dirty="0" smtClean="0">
                <a:solidFill>
                  <a:schemeClr val="tx1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NOTE- This will generate numbers from 0 to 5 because range() function doesn’t include the last number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9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459784"/>
            <a:ext cx="2743200" cy="365125"/>
          </a:xfrm>
        </p:spPr>
        <p:txBody>
          <a:bodyPr/>
          <a:lstStyle/>
          <a:p>
            <a:fld id="{C400A511-26B2-4F09-BE74-58FBF4CE8441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10/27/2020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78392"/>
              </p:ext>
            </p:extLst>
          </p:nvPr>
        </p:nvGraphicFramePr>
        <p:xfrm>
          <a:off x="1238250" y="1805377"/>
          <a:ext cx="10750550" cy="3472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0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7233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is a block of code which only runs when it is called.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pass data, known as parameters, into a function.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can return data as a result.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0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11218" marR="1121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38250" y="1153273"/>
            <a:ext cx="785606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spc="-50" dirty="0">
                <a:latin typeface="+mj-lt"/>
                <a:ea typeface="+mj-ea"/>
                <a:cs typeface="+mj-cs"/>
              </a:rPr>
              <a:t>Writing </a:t>
            </a:r>
            <a:r>
              <a:rPr lang="en-US" sz="3800" b="1" spc="-50" dirty="0" smtClean="0">
                <a:latin typeface="+mj-lt"/>
                <a:ea typeface="+mj-ea"/>
                <a:cs typeface="+mj-cs"/>
              </a:rPr>
              <a:t>User Defined Functions </a:t>
            </a:r>
            <a:r>
              <a:rPr lang="en-US" sz="3800" b="1" spc="-50" dirty="0">
                <a:latin typeface="+mj-lt"/>
                <a:ea typeface="+mj-ea"/>
                <a:cs typeface="+mj-cs"/>
              </a:rPr>
              <a:t>in Python</a:t>
            </a:r>
            <a:endParaRPr lang="en-IN" sz="3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PROGRAMMING LANGUAGES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   </a:t>
            </a:r>
            <a:r>
              <a:rPr lang="en-US" sz="3800" b="1" dirty="0">
                <a:solidFill>
                  <a:schemeClr val="tx1"/>
                </a:solidFill>
              </a:rPr>
              <a:t>Functions </a:t>
            </a:r>
            <a:r>
              <a:rPr lang="en-US" sz="3800" b="1" dirty="0" err="1">
                <a:solidFill>
                  <a:schemeClr val="tx1"/>
                </a:solidFill>
              </a:rPr>
              <a:t>cntd</a:t>
            </a:r>
            <a:r>
              <a:rPr lang="en-US" sz="3800" b="1" dirty="0">
                <a:solidFill>
                  <a:schemeClr val="tx1"/>
                </a:solidFill>
              </a:rPr>
              <a:t>…</a:t>
            </a:r>
            <a:endParaRPr lang="en-IN" sz="3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97280" y="1768244"/>
            <a:ext cx="10479954" cy="44465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A511-26B2-4F09-BE74-58FBF4CE8441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10/27/2020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PROGRAMMING LANGUAGES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47069" y="1779667"/>
            <a:ext cx="11003787" cy="4522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489745"/>
            <a:ext cx="10058400" cy="807462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002060"/>
                </a:solidFill>
              </a:rPr>
              <a:t>   </a:t>
            </a:r>
            <a:r>
              <a:rPr lang="en-US" sz="3800" b="1" dirty="0" err="1">
                <a:solidFill>
                  <a:schemeClr val="tx1"/>
                </a:solidFill>
              </a:rPr>
              <a:t>contd</a:t>
            </a:r>
            <a:r>
              <a:rPr lang="en-US" sz="3800" b="1" dirty="0">
                <a:solidFill>
                  <a:schemeClr val="tx1"/>
                </a:solidFill>
              </a:rPr>
              <a:t>…..</a:t>
            </a:r>
            <a:endParaRPr lang="en-IN" sz="3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76178" y="1782292"/>
            <a:ext cx="10479954" cy="444657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A511-26B2-4F09-BE74-58FBF4CE8441}" type="datetime1">
              <a:rPr lang="en-US" sz="105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10/27/2020</a:t>
            </a:fld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PROGRAMMING LANGUAGES LABORATORY</a:t>
            </a:r>
            <a:endParaRPr lang="en-US" sz="10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70" y="286604"/>
            <a:ext cx="1269598" cy="114849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47069" y="1779667"/>
            <a:ext cx="11003787" cy="45226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fname</a:t>
            </a:r>
            <a:r>
              <a:rPr lang="en-US" dirty="0"/>
              <a:t> + " 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("Emil")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("Tobias")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("Linus")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3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6E935-CDE2-0B40-927B-210B7883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C62BE-7016-DD49-BC66-CEE73CD1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fname</a:t>
            </a:r>
            <a:r>
              <a:rPr lang="en-US" dirty="0"/>
              <a:t> + " " +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("Emil", "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13706-CFD1-E84E-B2D0-CE7A79DC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AD25A-2265-4543-BD78-5C29E5F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98E02C-3B6D-414C-B6BE-577F3ED7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5C17E-9CCD-6047-86AC-230D18BB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58BB07-CA18-494E-A6A1-BFEF824F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sum(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     c=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       return(c)</a:t>
            </a:r>
          </a:p>
          <a:p>
            <a:endParaRPr lang="en-US" dirty="0"/>
          </a:p>
          <a:p>
            <a:r>
              <a:rPr lang="en-US" dirty="0"/>
              <a:t>Print(sub(90,10))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717527-9149-0442-BA9B-9A041228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1D72-42FF-4A40-AB9C-B4516D9FCD9F}" type="datetime1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C36E33-4BCC-324C-9104-C63A9D49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EE749-769C-7747-A441-351F5E1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7EDF-8266-4D24-8986-7AADE8C43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9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4670</TotalTime>
  <Words>1015</Words>
  <Application>Microsoft Office PowerPoint</Application>
  <PresentationFormat>Widescreen</PresentationFormat>
  <Paragraphs>268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Times New Roman</vt:lpstr>
      <vt:lpstr>Retrospect</vt:lpstr>
      <vt:lpstr>PowerPoint Presentation</vt:lpstr>
      <vt:lpstr>Range Functions in python</vt:lpstr>
      <vt:lpstr>Range() function syntax and arguments</vt:lpstr>
      <vt:lpstr>Example</vt:lpstr>
      <vt:lpstr>PowerPoint Presentation</vt:lpstr>
      <vt:lpstr>   Functions cntd…</vt:lpstr>
      <vt:lpstr>   contd…..</vt:lpstr>
      <vt:lpstr>PowerPoint Presentation</vt:lpstr>
      <vt:lpstr>Parameter passing</vt:lpstr>
      <vt:lpstr>PowerPoint Presentation</vt:lpstr>
      <vt:lpstr>Passing list to a function</vt:lpstr>
      <vt:lpstr>Recursion</vt:lpstr>
      <vt:lpstr>Default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Functions</vt:lpstr>
      <vt:lpstr>Recursive Function</vt:lpstr>
      <vt:lpstr>Recursive Function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dELL</cp:lastModifiedBy>
  <cp:revision>555</cp:revision>
  <dcterms:created xsi:type="dcterms:W3CDTF">2017-06-20T09:56:08Z</dcterms:created>
  <dcterms:modified xsi:type="dcterms:W3CDTF">2020-10-27T08:54:52Z</dcterms:modified>
</cp:coreProperties>
</file>