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5"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FCED7-807C-4EDB-9770-7B7A17307C94}" v="1884" dt="2022-02-19T18:14:28.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945-A2CB-45E5-AFDE-BF00D0392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ECA5F-27DC-4DC8-B5D6-F24091246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BDC9DA-F527-4568-BC39-A138B036BBE6}"/>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8C2EF449-DBB6-4EDB-8EBF-05A1E38E11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19DA9-13A0-475B-BB35-863643AA697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72214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61D-AEE6-4D77-873C-27B7B007BC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6013F7-C20E-4A94-8317-BFAD5FEE1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3B6E4-5B96-4040-B472-DCD223DF0F0E}"/>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B52BE1DF-F63A-4BA0-B1B0-2C9F505BDA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5B536-1527-40DB-9BC1-F6EFA6CBE443}"/>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92567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BEB4A-D2BE-474E-B438-A2799C75F0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5D4E6E-76AE-4632-B4A6-C2E2B2C7C4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8E513-248C-4BD3-8769-9C591D36AF78}"/>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7E706B7C-1235-497C-AE6F-6414F7C3F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EBEFE-7BF0-4FFF-B632-2D9780EFE0F6}"/>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27143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F84-E432-44EA-9939-6AF2AF97E5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71632-7FC0-4F84-8673-5E52DBE415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F32E3-CE7A-4E3A-9FB0-9C9DC1536B93}"/>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5E01A3C2-CE73-4588-AB91-4C326449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7370D-760F-45BE-822C-D8FFC5969FF1}"/>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42292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B202-CDC7-491F-A067-C2CCDA1DB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D6925A-BA20-4CF5-A326-D3B1387B1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57D527-2D98-4B1B-A0EC-8B43E9517081}"/>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E425581C-ADED-4140-A2FC-3460925A8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F00C8-2BBB-4879-9DE0-2848DBE9F75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264923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BE6D-8BE6-4627-BCFC-138F8115DF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77021-EEB3-45B7-91D0-885543692A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405BA7-2E12-4B2D-A3C8-7440D08D4A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C2CC32-3880-4C7D-9F8E-B2859360C0A4}"/>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E92BA0CE-C0B9-4E9B-B5AF-AE9B2A5C4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306138-A0DE-43CB-BD80-82379ABCEC5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60271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07BD-1307-4E09-8719-F7226B1F34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EFC2C-3C08-4B01-8417-55C049E1D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3E70AD-793C-4993-891C-914610D262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87BF6B-46C3-4FA6-AE31-162BFFA05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F1A9FD-8739-4E71-8697-1B385251D1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F1D7D5-8A6B-4EFD-BD31-7CDA3BEF00EB}"/>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8" name="Footer Placeholder 7">
            <a:extLst>
              <a:ext uri="{FF2B5EF4-FFF2-40B4-BE49-F238E27FC236}">
                <a16:creationId xmlns:a16="http://schemas.microsoft.com/office/drawing/2014/main" id="{DB6F97BD-9082-436A-B257-7155D161EB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A3DD09-89E4-4BE9-AF98-11D2A8003AB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7980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AD27-1753-4729-91DC-B95E898D5F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710DDC-2EE6-4AD7-A517-8B3BC99851E8}"/>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4" name="Footer Placeholder 3">
            <a:extLst>
              <a:ext uri="{FF2B5EF4-FFF2-40B4-BE49-F238E27FC236}">
                <a16:creationId xmlns:a16="http://schemas.microsoft.com/office/drawing/2014/main" id="{1B31DC21-4CDF-4BF4-8D4F-6E887B9A66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DC628A-EFFB-46B7-95ED-00F86012CDFC}"/>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62824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7CA63-D649-44E9-96CC-29B8E7D6FB29}"/>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3" name="Footer Placeholder 2">
            <a:extLst>
              <a:ext uri="{FF2B5EF4-FFF2-40B4-BE49-F238E27FC236}">
                <a16:creationId xmlns:a16="http://schemas.microsoft.com/office/drawing/2014/main" id="{0EE53F4F-EB66-496D-92E3-25C829BDFC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09A2C-F202-4B19-9B8B-D4F7F5B02A6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69839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2D-52A3-4F23-9129-0C2820187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646990-84AC-4A62-85E1-CB7517547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98A82-AFB7-4BEB-B37F-4A0F68902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A52857-823E-4518-BE25-71DC86E669A6}"/>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FE1C8D8B-26AE-4311-9B84-F8C11655B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9E462-CA52-4457-86E0-7F627685117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09482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D4C2-C5B4-4A3F-B056-BC259E8CB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6682A1-5F6C-4260-BAE7-8167B32C2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0D1FB-B7C3-4175-AB83-94E0C4D32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69CEFF-E75B-40FF-B818-FE7BEE14D7B2}"/>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27283C83-A132-4E13-B6C2-6C4D7D326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FDE21-2C3A-4237-BFEC-45AB43FBEE24}"/>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0771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8E031-5E07-48EF-8DF4-5FFE2BE6D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632ED-05C0-42E4-B27F-D44546FBE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022E5-C378-4AB7-898E-9D553CCB2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292B9219-B3C9-4366-9F83-B3822199C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27695F-3A0E-4E29-9979-A83D6BA77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A7B2-0F7C-483C-91C8-F9933BAF562F}" type="slidenum">
              <a:rPr lang="en-IN" smtClean="0"/>
              <a:t>‹#›</a:t>
            </a:fld>
            <a:endParaRPr lang="en-IN"/>
          </a:p>
        </p:txBody>
      </p:sp>
    </p:spTree>
    <p:extLst>
      <p:ext uri="{BB962C8B-B14F-4D97-AF65-F5344CB8AC3E}">
        <p14:creationId xmlns:p14="http://schemas.microsoft.com/office/powerpoint/2010/main" val="122757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ue technical digital background circuit board vector illustration EPS10  Stock Vector | Adobe Stock">
            <a:extLst>
              <a:ext uri="{FF2B5EF4-FFF2-40B4-BE49-F238E27FC236}">
                <a16:creationId xmlns:a16="http://schemas.microsoft.com/office/drawing/2014/main" id="{C9C26D30-900D-408D-B9E9-920D76AD75F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40" r="26766"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9E3025-E59F-4C25-A491-FFEE0BE39775}"/>
              </a:ext>
            </a:extLst>
          </p:cNvPr>
          <p:cNvSpPr>
            <a:spLocks noGrp="1"/>
          </p:cNvSpPr>
          <p:nvPr>
            <p:ph type="ctrTitle"/>
          </p:nvPr>
        </p:nvSpPr>
        <p:spPr>
          <a:xfrm>
            <a:off x="1522476" y="2618704"/>
            <a:ext cx="9144000" cy="1227520"/>
          </a:xfrm>
        </p:spPr>
        <p:txBody>
          <a:bodyPr vert="horz" lIns="91440" tIns="45720" rIns="91440" bIns="45720" rtlCol="0" anchor="b">
            <a:normAutofit fontScale="90000"/>
          </a:bodyPr>
          <a:lstStyle/>
          <a:p>
            <a:r>
              <a:rPr lang="en-US" sz="8800" dirty="0">
                <a:ln w="22225">
                  <a:solidFill>
                    <a:schemeClr val="tx1"/>
                  </a:solidFill>
                  <a:miter lim="800000"/>
                </a:ln>
                <a:solidFill>
                  <a:srgbClr val="FFFFFF"/>
                </a:solidFill>
                <a:latin typeface="EB Garamond" pitchFamily="2" charset="0"/>
                <a:ea typeface="EB Garamond" pitchFamily="2" charset="0"/>
                <a:cs typeface="EB Garamond" pitchFamily="2" charset="0"/>
              </a:rPr>
              <a:t>8 Bit MP3 Player</a:t>
            </a:r>
          </a:p>
        </p:txBody>
      </p:sp>
      <p:sp>
        <p:nvSpPr>
          <p:cNvPr id="3" name="Subtitle 2">
            <a:extLst>
              <a:ext uri="{FF2B5EF4-FFF2-40B4-BE49-F238E27FC236}">
                <a16:creationId xmlns:a16="http://schemas.microsoft.com/office/drawing/2014/main" id="{E6A9C630-D429-4025-94DD-FB4867EAA15A}"/>
              </a:ext>
            </a:extLst>
          </p:cNvPr>
          <p:cNvSpPr>
            <a:spLocks noGrp="1"/>
          </p:cNvSpPr>
          <p:nvPr>
            <p:ph type="subTitle" idx="1"/>
          </p:nvPr>
        </p:nvSpPr>
        <p:spPr>
          <a:xfrm>
            <a:off x="1512823" y="4741672"/>
            <a:ext cx="9144000" cy="1227520"/>
          </a:xfrm>
        </p:spPr>
        <p:txBody>
          <a:bodyPr vert="horz" lIns="91440" tIns="45720" rIns="91440" bIns="45720" rtlCol="0">
            <a:normAutofit/>
          </a:bodyPr>
          <a:lstStyle/>
          <a:p>
            <a:r>
              <a:rPr lang="en-US" sz="2800" dirty="0">
                <a:solidFill>
                  <a:srgbClr val="FFFFFF"/>
                </a:solidFill>
                <a:latin typeface="EB Garamond" pitchFamily="2" charset="0"/>
                <a:ea typeface="EB Garamond" pitchFamily="2" charset="0"/>
                <a:cs typeface="EB Garamond" pitchFamily="2" charset="0"/>
              </a:rPr>
              <a:t>BEEE (ECE1022A) PBL Activity By </a:t>
            </a:r>
            <a:r>
              <a:rPr lang="en-US" sz="2800" dirty="0" err="1">
                <a:solidFill>
                  <a:srgbClr val="FFFFFF"/>
                </a:solidFill>
                <a:latin typeface="EB Garamond" pitchFamily="2" charset="0"/>
                <a:ea typeface="EB Garamond" pitchFamily="2" charset="0"/>
                <a:cs typeface="EB Garamond" pitchFamily="2" charset="0"/>
              </a:rPr>
              <a:t>Krishnaraj</a:t>
            </a:r>
            <a:r>
              <a:rPr lang="en-US" sz="2800" dirty="0">
                <a:solidFill>
                  <a:srgbClr val="FFFFFF"/>
                </a:solidFill>
                <a:latin typeface="EB Garamond" pitchFamily="2" charset="0"/>
                <a:ea typeface="EB Garamond" pitchFamily="2" charset="0"/>
                <a:cs typeface="EB Garamond" pitchFamily="2" charset="0"/>
              </a:rPr>
              <a:t> </a:t>
            </a:r>
            <a:r>
              <a:rPr lang="en-US" sz="2800" dirty="0" err="1">
                <a:solidFill>
                  <a:srgbClr val="FFFFFF"/>
                </a:solidFill>
                <a:latin typeface="EB Garamond" pitchFamily="2" charset="0"/>
                <a:ea typeface="EB Garamond" pitchFamily="2" charset="0"/>
                <a:cs typeface="EB Garamond" pitchFamily="2" charset="0"/>
              </a:rPr>
              <a:t>Thadesar</a:t>
            </a:r>
            <a:endParaRPr lang="en-US" sz="2800" dirty="0">
              <a:solidFill>
                <a:srgbClr val="FFFFFF"/>
              </a:solidFill>
              <a:latin typeface="EB Garamond" pitchFamily="2" charset="0"/>
              <a:ea typeface="EB Garamond" pitchFamily="2" charset="0"/>
              <a:cs typeface="EB Garamond" pitchFamily="2" charset="0"/>
            </a:endParaRPr>
          </a:p>
          <a:p>
            <a:r>
              <a:rPr lang="en-US" sz="2800" dirty="0">
                <a:solidFill>
                  <a:srgbClr val="FFFFFF"/>
                </a:solidFill>
                <a:latin typeface="EB Garamond" pitchFamily="2" charset="0"/>
                <a:ea typeface="EB Garamond" pitchFamily="2" charset="0"/>
                <a:cs typeface="EB Garamond" pitchFamily="2" charset="0"/>
              </a:rPr>
              <a:t>Division 9, 109054 (I3) , 1032210888</a:t>
            </a:r>
          </a:p>
        </p:txBody>
      </p:sp>
      <p:sp>
        <p:nvSpPr>
          <p:cNvPr id="7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22B82E-45B3-4816-AFDA-5DEF5C84A89F}"/>
              </a:ext>
            </a:extLst>
          </p:cNvPr>
          <p:cNvSpPr txBox="1"/>
          <p:nvPr/>
        </p:nvSpPr>
        <p:spPr>
          <a:xfrm>
            <a:off x="2487870" y="1031048"/>
            <a:ext cx="7213212" cy="866713"/>
          </a:xfrm>
          <a:prstGeom prst="rect">
            <a:avLst/>
          </a:prstGeom>
        </p:spPr>
        <p:txBody>
          <a:bodyPr vert="horz" lIns="91440" tIns="45720" rIns="91440" bIns="45720" rtlCol="0">
            <a:noAutofit/>
          </a:bodyPr>
          <a:lstStyle/>
          <a:p>
            <a:pPr algn="ctr">
              <a:lnSpc>
                <a:spcPct val="90000"/>
              </a:lnSpc>
              <a:spcAft>
                <a:spcPts val="600"/>
              </a:spcAft>
            </a:pPr>
            <a:r>
              <a:rPr lang="en-US" sz="4000" dirty="0">
                <a:latin typeface="EB Garamond" pitchFamily="2" charset="0"/>
                <a:ea typeface="EB Garamond" pitchFamily="2" charset="0"/>
                <a:cs typeface="EB Garamond" pitchFamily="2" charset="0"/>
              </a:rPr>
              <a:t>First Year B. Tech Trimester 2 2021-2022</a:t>
            </a:r>
          </a:p>
        </p:txBody>
      </p:sp>
    </p:spTree>
    <p:extLst>
      <p:ext uri="{BB962C8B-B14F-4D97-AF65-F5344CB8AC3E}">
        <p14:creationId xmlns:p14="http://schemas.microsoft.com/office/powerpoint/2010/main" val="13438469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C913A-6890-4EAE-A35D-0592AAD246C9}"/>
              </a:ext>
            </a:extLst>
          </p:cNvPr>
          <p:cNvSpPr>
            <a:spLocks noGrp="1"/>
          </p:cNvSpPr>
          <p:nvPr>
            <p:ph type="title"/>
          </p:nvPr>
        </p:nvSpPr>
        <p:spPr>
          <a:xfrm>
            <a:off x="838200" y="631825"/>
            <a:ext cx="10515600" cy="1325563"/>
          </a:xfrm>
        </p:spPr>
        <p:txBody>
          <a:bodyPr>
            <a:normAutofit/>
          </a:bodyPr>
          <a:lstStyle/>
          <a:p>
            <a:r>
              <a:rPr lang="en-US" sz="6000" dirty="0">
                <a:solidFill>
                  <a:srgbClr val="002060"/>
                </a:solidFill>
                <a:latin typeface="EB Garamond"/>
                <a:ea typeface="EB Garamond"/>
              </a:rPr>
              <a:t>Conclusion</a:t>
            </a:r>
            <a:endParaRPr lang="en-IN" sz="6000">
              <a:solidFill>
                <a:srgbClr val="002060"/>
              </a:solidFill>
              <a:latin typeface="EB Garamond"/>
              <a:ea typeface="EB Garamond"/>
            </a:endParaRPr>
          </a:p>
        </p:txBody>
      </p:sp>
      <p:sp>
        <p:nvSpPr>
          <p:cNvPr id="3" name="Content Placeholder 2">
            <a:extLst>
              <a:ext uri="{FF2B5EF4-FFF2-40B4-BE49-F238E27FC236}">
                <a16:creationId xmlns:a16="http://schemas.microsoft.com/office/drawing/2014/main" id="{29A26C81-B2BE-47CF-96F3-E5798B5777CB}"/>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IN" dirty="0"/>
              <a:t>A very simple 8-bit Music Player was made, programmed and Built in </a:t>
            </a:r>
            <a:r>
              <a:rPr lang="en-IN" dirty="0" err="1"/>
              <a:t>Tinkercad</a:t>
            </a:r>
            <a:r>
              <a:rPr lang="en-IN" dirty="0"/>
              <a:t> successfully.</a:t>
            </a:r>
          </a:p>
          <a:p>
            <a:r>
              <a:rPr lang="en-IN" dirty="0"/>
              <a:t>The Working, Programming, and basic functioning of the Arduino, a Buzzer, an LCD Screen, Switches and Potentiometer was studied and Applied in detail. </a:t>
            </a:r>
          </a:p>
        </p:txBody>
      </p:sp>
    </p:spTree>
    <p:extLst>
      <p:ext uri="{BB962C8B-B14F-4D97-AF65-F5344CB8AC3E}">
        <p14:creationId xmlns:p14="http://schemas.microsoft.com/office/powerpoint/2010/main" val="138680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5DFF6-938D-4B01-9CD5-FCC364A35D65}"/>
              </a:ext>
            </a:extLst>
          </p:cNvPr>
          <p:cNvSpPr>
            <a:spLocks noGrp="1"/>
          </p:cNvSpPr>
          <p:nvPr>
            <p:ph type="title"/>
          </p:nvPr>
        </p:nvSpPr>
        <p:spPr>
          <a:xfrm>
            <a:off x="843564" y="314092"/>
            <a:ext cx="4257866" cy="754019"/>
          </a:xfrm>
        </p:spPr>
        <p:txBody>
          <a:bodyPr anchor="b">
            <a:noAutofit/>
          </a:bodyPr>
          <a:lstStyle/>
          <a:p>
            <a:pPr algn="ctr"/>
            <a:r>
              <a:rPr lang="en-US" sz="4800" dirty="0">
                <a:latin typeface="EB Garamond"/>
                <a:ea typeface="EB Garamond"/>
              </a:rPr>
              <a:t>Introduction</a:t>
            </a:r>
            <a:endParaRPr lang="en-IN" sz="4800">
              <a:latin typeface="EB Garamond"/>
              <a:ea typeface="EB Garamond"/>
            </a:endParaRPr>
          </a:p>
        </p:txBody>
      </p:sp>
      <p:sp>
        <p:nvSpPr>
          <p:cNvPr id="3" name="Content Placeholder 2">
            <a:extLst>
              <a:ext uri="{FF2B5EF4-FFF2-40B4-BE49-F238E27FC236}">
                <a16:creationId xmlns:a16="http://schemas.microsoft.com/office/drawing/2014/main" id="{156CE1FB-90E6-45AE-98C9-EEE7AECFBE36}"/>
              </a:ext>
            </a:extLst>
          </p:cNvPr>
          <p:cNvSpPr>
            <a:spLocks noGrp="1"/>
          </p:cNvSpPr>
          <p:nvPr>
            <p:ph idx="1"/>
          </p:nvPr>
        </p:nvSpPr>
        <p:spPr>
          <a:xfrm>
            <a:off x="388222" y="1580795"/>
            <a:ext cx="5319555" cy="4950604"/>
          </a:xfrm>
        </p:spPr>
        <p:txBody>
          <a:bodyPr vert="horz" lIns="91440" tIns="45720" rIns="91440" bIns="45720" rtlCol="0" anchor="t">
            <a:noAutofit/>
          </a:bodyPr>
          <a:lstStyle/>
          <a:p>
            <a:pPr marL="0" indent="0">
              <a:buNone/>
            </a:pPr>
            <a:r>
              <a:rPr lang="en-IN" sz="2200" u="sng" dirty="0"/>
              <a:t>An Mp3 Player is a device that has only one purpose, which is to play Mp3 files or songs. </a:t>
            </a:r>
          </a:p>
          <a:p>
            <a:pPr marL="0" indent="0">
              <a:buNone/>
            </a:pPr>
            <a:r>
              <a:rPr lang="en-IN" sz="2200" dirty="0"/>
              <a:t>It can sometimes include a Display to let you know which song is being played, and what the next songs are. </a:t>
            </a:r>
          </a:p>
          <a:p>
            <a:pPr marL="0" indent="0">
              <a:buNone/>
            </a:pPr>
            <a:r>
              <a:rPr lang="en-IN" sz="2200" dirty="0"/>
              <a:t>8 Bit Music got its name from Music generated from </a:t>
            </a:r>
            <a:r>
              <a:rPr lang="en-IN" sz="2200" i="1" dirty="0"/>
              <a:t>PSG(programmable Sound Generator) </a:t>
            </a:r>
            <a:r>
              <a:rPr lang="en-IN" sz="2200" dirty="0"/>
              <a:t>Chip, located usually on 8-bit Microprocessors as opposed to Modern 64 Bit ones. It uses limited Frequencies to create any sound or tune. </a:t>
            </a:r>
          </a:p>
          <a:p>
            <a:pPr marL="0" indent="0">
              <a:buNone/>
            </a:pPr>
            <a:r>
              <a:rPr lang="en-IN" sz="2200" dirty="0"/>
              <a:t>In This project we will use Arduino Uno which uses an ATMega328 chipset, which is an 8 Bit processor combined with an LCD Screen to make a very simple Music Player. </a:t>
            </a:r>
            <a:endParaRPr lang="en-IN" sz="2200">
              <a:ea typeface="+mn-lt"/>
              <a:cs typeface="+mn-lt"/>
            </a:endParaRPr>
          </a:p>
        </p:txBody>
      </p:sp>
      <p:pic>
        <p:nvPicPr>
          <p:cNvPr id="4" name="Picture 4" descr="A picture containing text, electronics, iPod&#10;&#10;Description automatically generated">
            <a:extLst>
              <a:ext uri="{FF2B5EF4-FFF2-40B4-BE49-F238E27FC236}">
                <a16:creationId xmlns:a16="http://schemas.microsoft.com/office/drawing/2014/main" id="{DB6D4EA2-3856-4C65-BC86-0EA0E0DE1BF4}"/>
              </a:ext>
            </a:extLst>
          </p:cNvPr>
          <p:cNvPicPr>
            <a:picLocks noChangeAspect="1"/>
          </p:cNvPicPr>
          <p:nvPr/>
        </p:nvPicPr>
        <p:blipFill>
          <a:blip r:embed="rId2"/>
          <a:stretch>
            <a:fillRect/>
          </a:stretch>
        </p:blipFill>
        <p:spPr>
          <a:xfrm>
            <a:off x="6781801" y="1490988"/>
            <a:ext cx="4797056" cy="3921593"/>
          </a:xfrm>
          <a:prstGeom prst="rect">
            <a:avLst/>
          </a:prstGeom>
        </p:spPr>
      </p:pic>
    </p:spTree>
    <p:extLst>
      <p:ext uri="{BB962C8B-B14F-4D97-AF65-F5344CB8AC3E}">
        <p14:creationId xmlns:p14="http://schemas.microsoft.com/office/powerpoint/2010/main" val="306674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8008-0076-4117-96EF-DCEB94E685C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4000" kern="1200" dirty="0">
                <a:solidFill>
                  <a:schemeClr val="bg1"/>
                </a:solidFill>
                <a:latin typeface="EB Garamond"/>
                <a:ea typeface="EB Garamond"/>
              </a:rPr>
              <a:t>Block Diagram</a:t>
            </a:r>
          </a:p>
        </p:txBody>
      </p:sp>
      <p:pic>
        <p:nvPicPr>
          <p:cNvPr id="4" name="Picture 4" descr="Diagram&#10;&#10;Description automatically generated">
            <a:extLst>
              <a:ext uri="{FF2B5EF4-FFF2-40B4-BE49-F238E27FC236}">
                <a16:creationId xmlns:a16="http://schemas.microsoft.com/office/drawing/2014/main" id="{1106A4E0-E2FE-4E56-8706-D552F45A9BB6}"/>
              </a:ext>
            </a:extLst>
          </p:cNvPr>
          <p:cNvPicPr>
            <a:picLocks noChangeAspect="1"/>
          </p:cNvPicPr>
          <p:nvPr/>
        </p:nvPicPr>
        <p:blipFill>
          <a:blip r:embed="rId2"/>
          <a:stretch>
            <a:fillRect/>
          </a:stretch>
        </p:blipFill>
        <p:spPr>
          <a:xfrm>
            <a:off x="3728581" y="506471"/>
            <a:ext cx="7938335" cy="5916010"/>
          </a:xfrm>
          <a:prstGeom prst="rect">
            <a:avLst/>
          </a:prstGeom>
        </p:spPr>
      </p:pic>
    </p:spTree>
    <p:extLst>
      <p:ext uri="{BB962C8B-B14F-4D97-AF65-F5344CB8AC3E}">
        <p14:creationId xmlns:p14="http://schemas.microsoft.com/office/powerpoint/2010/main" val="161231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 schematic&#10;&#10;Description automatically generated">
            <a:extLst>
              <a:ext uri="{FF2B5EF4-FFF2-40B4-BE49-F238E27FC236}">
                <a16:creationId xmlns:a16="http://schemas.microsoft.com/office/drawing/2014/main" id="{BA1B9DC5-46B3-4B3F-AE08-40F7308AB628}"/>
              </a:ext>
            </a:extLst>
          </p:cNvPr>
          <p:cNvPicPr>
            <a:picLocks noChangeAspect="1"/>
          </p:cNvPicPr>
          <p:nvPr/>
        </p:nvPicPr>
        <p:blipFill>
          <a:blip r:embed="rId2"/>
          <a:stretch>
            <a:fillRect/>
          </a:stretch>
        </p:blipFill>
        <p:spPr>
          <a:xfrm>
            <a:off x="2038815" y="975"/>
            <a:ext cx="10056541" cy="6800293"/>
          </a:xfrm>
          <a:prstGeom prst="rect">
            <a:avLst/>
          </a:prstGeom>
        </p:spPr>
      </p:pic>
      <p:sp>
        <p:nvSpPr>
          <p:cNvPr id="2" name="Title 1">
            <a:extLst>
              <a:ext uri="{FF2B5EF4-FFF2-40B4-BE49-F238E27FC236}">
                <a16:creationId xmlns:a16="http://schemas.microsoft.com/office/drawing/2014/main" id="{AEAA5807-65E0-4257-8CCC-0AF546BCC92E}"/>
              </a:ext>
            </a:extLst>
          </p:cNvPr>
          <p:cNvSpPr>
            <a:spLocks noGrp="1"/>
          </p:cNvSpPr>
          <p:nvPr>
            <p:ph type="title"/>
          </p:nvPr>
        </p:nvSpPr>
        <p:spPr>
          <a:xfrm>
            <a:off x="193753" y="2443434"/>
            <a:ext cx="2653991" cy="1344148"/>
          </a:xfrm>
        </p:spPr>
        <p:txBody>
          <a:bodyPr vert="horz" lIns="91440" tIns="45720" rIns="91440" bIns="45720" rtlCol="0" anchor="ctr">
            <a:noAutofit/>
          </a:bodyPr>
          <a:lstStyle/>
          <a:p>
            <a:r>
              <a:rPr lang="en-US" sz="4800" dirty="0">
                <a:solidFill>
                  <a:srgbClr val="002060"/>
                </a:solidFill>
                <a:latin typeface="EB Garamond"/>
                <a:ea typeface="+mj-lt"/>
                <a:cs typeface="+mj-lt"/>
              </a:rPr>
              <a:t>Circuit </a:t>
            </a:r>
            <a:br>
              <a:rPr lang="en-US" sz="4800" dirty="0">
                <a:solidFill>
                  <a:srgbClr val="002060"/>
                </a:solidFill>
                <a:latin typeface="EB Garamond"/>
              </a:rPr>
            </a:br>
            <a:r>
              <a:rPr lang="en-US" sz="4800" dirty="0">
                <a:solidFill>
                  <a:srgbClr val="002060"/>
                </a:solidFill>
                <a:latin typeface="EB Garamond"/>
                <a:ea typeface="+mj-lt"/>
                <a:cs typeface="+mj-lt"/>
              </a:rPr>
              <a:t>Diagram </a:t>
            </a:r>
            <a:endParaRPr lang="en-IN" sz="4800">
              <a:solidFill>
                <a:srgbClr val="002060"/>
              </a:solidFill>
              <a:latin typeface="EB Garamond"/>
              <a:ea typeface="EB Garamond"/>
              <a:cs typeface="Calibri"/>
            </a:endParaRPr>
          </a:p>
        </p:txBody>
      </p:sp>
    </p:spTree>
    <p:extLst>
      <p:ext uri="{BB962C8B-B14F-4D97-AF65-F5344CB8AC3E}">
        <p14:creationId xmlns:p14="http://schemas.microsoft.com/office/powerpoint/2010/main" val="84406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892FC-A182-4821-94FE-97A518F1073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4000" dirty="0">
                <a:solidFill>
                  <a:schemeClr val="bg1"/>
                </a:solidFill>
                <a:latin typeface="EB Garamond"/>
                <a:ea typeface="+mj-lt"/>
                <a:cs typeface="+mj-lt"/>
              </a:rPr>
              <a:t>Simulation Screenshots</a:t>
            </a:r>
            <a:endParaRPr lang="en-US" sz="5400">
              <a:solidFill>
                <a:schemeClr val="bg1"/>
              </a:solidFill>
              <a:latin typeface="EB Garamond"/>
              <a:ea typeface="EB Garamond"/>
            </a:endParaRPr>
          </a:p>
        </p:txBody>
      </p:sp>
      <p:pic>
        <p:nvPicPr>
          <p:cNvPr id="4" name="Picture 4" descr="Diagram, schematic&#10;&#10;Description automatically generated">
            <a:extLst>
              <a:ext uri="{FF2B5EF4-FFF2-40B4-BE49-F238E27FC236}">
                <a16:creationId xmlns:a16="http://schemas.microsoft.com/office/drawing/2014/main" id="{256936E3-D94C-4D84-BF56-620F5870BF2B}"/>
              </a:ext>
            </a:extLst>
          </p:cNvPr>
          <p:cNvPicPr>
            <a:picLocks noChangeAspect="1"/>
          </p:cNvPicPr>
          <p:nvPr/>
        </p:nvPicPr>
        <p:blipFill>
          <a:blip r:embed="rId2"/>
          <a:stretch>
            <a:fillRect/>
          </a:stretch>
        </p:blipFill>
        <p:spPr>
          <a:xfrm>
            <a:off x="-722189" y="1308"/>
            <a:ext cx="13033866" cy="5324546"/>
          </a:xfrm>
          <a:prstGeom prst="rect">
            <a:avLst/>
          </a:prstGeom>
        </p:spPr>
      </p:pic>
    </p:spTree>
    <p:extLst>
      <p:ext uri="{BB962C8B-B14F-4D97-AF65-F5344CB8AC3E}">
        <p14:creationId xmlns:p14="http://schemas.microsoft.com/office/powerpoint/2010/main" val="296280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F8C6585-BBA1-4DDD-8345-C0594E969901}"/>
              </a:ext>
            </a:extLst>
          </p:cNvPr>
          <p:cNvPicPr>
            <a:picLocks noGrp="1" noChangeAspect="1"/>
          </p:cNvPicPr>
          <p:nvPr>
            <p:ph idx="1"/>
          </p:nvPr>
        </p:nvPicPr>
        <p:blipFill>
          <a:blip r:embed="rId2"/>
          <a:stretch>
            <a:fillRect/>
          </a:stretch>
        </p:blipFill>
        <p:spPr>
          <a:xfrm>
            <a:off x="643467" y="934467"/>
            <a:ext cx="10905066" cy="4989066"/>
          </a:xfrm>
          <a:prstGeom prst="rect">
            <a:avLst/>
          </a:prstGeom>
        </p:spPr>
      </p:pic>
    </p:spTree>
    <p:extLst>
      <p:ext uri="{BB962C8B-B14F-4D97-AF65-F5344CB8AC3E}">
        <p14:creationId xmlns:p14="http://schemas.microsoft.com/office/powerpoint/2010/main" val="264215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DC49-A178-4D33-BF18-D0419151BAE4}"/>
              </a:ext>
            </a:extLst>
          </p:cNvPr>
          <p:cNvSpPr>
            <a:spLocks noGrp="1"/>
          </p:cNvSpPr>
          <p:nvPr>
            <p:ph type="title"/>
          </p:nvPr>
        </p:nvSpPr>
        <p:spPr/>
        <p:txBody>
          <a:bodyPr>
            <a:normAutofit/>
          </a:bodyPr>
          <a:lstStyle/>
          <a:p>
            <a:r>
              <a:rPr lang="en-US" sz="5400" dirty="0">
                <a:solidFill>
                  <a:srgbClr val="002060"/>
                </a:solidFill>
                <a:latin typeface="EB Garamond"/>
                <a:ea typeface="EB Garamond"/>
              </a:rPr>
              <a:t>Applications</a:t>
            </a:r>
            <a:endParaRPr lang="en-IN" sz="5400">
              <a:solidFill>
                <a:srgbClr val="002060"/>
              </a:solidFill>
              <a:latin typeface="EB Garamond"/>
              <a:ea typeface="EB Garamond"/>
            </a:endParaRPr>
          </a:p>
        </p:txBody>
      </p:sp>
      <p:sp>
        <p:nvSpPr>
          <p:cNvPr id="3" name="Content Placeholder 2">
            <a:extLst>
              <a:ext uri="{FF2B5EF4-FFF2-40B4-BE49-F238E27FC236}">
                <a16:creationId xmlns:a16="http://schemas.microsoft.com/office/drawing/2014/main" id="{20431903-6E5E-45AD-9CF1-2ACABA21C98F}"/>
              </a:ext>
            </a:extLst>
          </p:cNvPr>
          <p:cNvSpPr>
            <a:spLocks noGrp="1"/>
          </p:cNvSpPr>
          <p:nvPr>
            <p:ph idx="1"/>
          </p:nvPr>
        </p:nvSpPr>
        <p:spPr/>
        <p:txBody>
          <a:bodyPr vert="horz" lIns="91440" tIns="45720" rIns="91440" bIns="45720" rtlCol="0" anchor="t">
            <a:normAutofit fontScale="77500" lnSpcReduction="20000"/>
          </a:bodyPr>
          <a:lstStyle/>
          <a:p>
            <a:r>
              <a:rPr lang="en-IN" dirty="0"/>
              <a:t>An Arduino being far superior than required for a project like this one, would make it impractical to buy and use, but the Chipset, and certain music ICs paired with the same arrangement as in this project can be used to make a good 8-Bit Music Player.</a:t>
            </a:r>
            <a:endParaRPr lang="en-US" dirty="0"/>
          </a:p>
          <a:p>
            <a:r>
              <a:rPr lang="en-IN" dirty="0">
                <a:ea typeface="+mn-lt"/>
                <a:cs typeface="+mn-lt"/>
              </a:rPr>
              <a:t>The Arduino itself has numerous Applications like: Weighing Machines.</a:t>
            </a:r>
            <a:endParaRPr lang="en-US" dirty="0">
              <a:ea typeface="+mn-lt"/>
              <a:cs typeface="+mn-lt"/>
            </a:endParaRPr>
          </a:p>
          <a:p>
            <a:pPr marL="914400" lvl="1" indent="-457200">
              <a:buAutoNum type="alphaLcPeriod"/>
            </a:pPr>
            <a:r>
              <a:rPr lang="en-IN" dirty="0">
                <a:ea typeface="+mn-lt"/>
                <a:cs typeface="+mn-lt"/>
              </a:rPr>
              <a:t>Traffic Light Count Down Timer.</a:t>
            </a:r>
            <a:endParaRPr lang="en-US" dirty="0">
              <a:ea typeface="+mn-lt"/>
              <a:cs typeface="+mn-lt"/>
            </a:endParaRPr>
          </a:p>
          <a:p>
            <a:pPr marL="914400" lvl="1" indent="-457200">
              <a:buAutoNum type="alphaLcPeriod"/>
            </a:pPr>
            <a:r>
              <a:rPr lang="en-IN" dirty="0">
                <a:ea typeface="+mn-lt"/>
                <a:cs typeface="+mn-lt"/>
              </a:rPr>
              <a:t>Parking Lot Counter.</a:t>
            </a:r>
            <a:endParaRPr lang="en-US" dirty="0">
              <a:ea typeface="+mn-lt"/>
              <a:cs typeface="+mn-lt"/>
            </a:endParaRPr>
          </a:p>
          <a:p>
            <a:pPr marL="914400" lvl="1" indent="-457200">
              <a:buAutoNum type="alphaLcPeriod"/>
            </a:pPr>
            <a:r>
              <a:rPr lang="en-IN" dirty="0">
                <a:ea typeface="+mn-lt"/>
                <a:cs typeface="+mn-lt"/>
              </a:rPr>
              <a:t>Embedded systems.</a:t>
            </a:r>
            <a:endParaRPr lang="en-US" dirty="0">
              <a:ea typeface="+mn-lt"/>
              <a:cs typeface="+mn-lt"/>
            </a:endParaRPr>
          </a:p>
          <a:p>
            <a:pPr marL="914400" lvl="1" indent="-457200">
              <a:buAutoNum type="alphaLcPeriod"/>
            </a:pPr>
            <a:r>
              <a:rPr lang="en-IN" dirty="0">
                <a:ea typeface="+mn-lt"/>
                <a:cs typeface="+mn-lt"/>
              </a:rPr>
              <a:t>Home Automation.</a:t>
            </a:r>
            <a:endParaRPr lang="en-US" dirty="0">
              <a:ea typeface="+mn-lt"/>
              <a:cs typeface="+mn-lt"/>
            </a:endParaRPr>
          </a:p>
          <a:p>
            <a:pPr marL="914400" lvl="1" indent="-457200">
              <a:buAutoNum type="alphaLcPeriod"/>
            </a:pPr>
            <a:r>
              <a:rPr lang="en-IN" dirty="0">
                <a:ea typeface="+mn-lt"/>
                <a:cs typeface="+mn-lt"/>
              </a:rPr>
              <a:t>Industrial Automation.</a:t>
            </a:r>
            <a:endParaRPr lang="en-US" dirty="0">
              <a:ea typeface="+mn-lt"/>
              <a:cs typeface="+mn-lt"/>
            </a:endParaRPr>
          </a:p>
          <a:p>
            <a:pPr marL="914400" lvl="1" indent="-457200">
              <a:buAutoNum type="alphaLcPeriod"/>
            </a:pPr>
            <a:r>
              <a:rPr lang="en-IN" dirty="0">
                <a:ea typeface="+mn-lt"/>
                <a:cs typeface="+mn-lt"/>
              </a:rPr>
              <a:t>Medical Instrument.</a:t>
            </a:r>
            <a:endParaRPr lang="en-US" dirty="0">
              <a:ea typeface="+mn-lt"/>
              <a:cs typeface="+mn-lt"/>
            </a:endParaRPr>
          </a:p>
          <a:p>
            <a:pPr marL="914400" lvl="1" indent="-457200">
              <a:buAutoNum type="alphaLcPeriod"/>
            </a:pPr>
            <a:r>
              <a:rPr lang="en-IN" dirty="0">
                <a:ea typeface="+mn-lt"/>
                <a:cs typeface="+mn-lt"/>
              </a:rPr>
              <a:t>Emergency Light for Railways.</a:t>
            </a:r>
            <a:endParaRPr lang="en-US" dirty="0"/>
          </a:p>
          <a:p>
            <a:r>
              <a:rPr lang="en-US" dirty="0">
                <a:ea typeface="+mn-lt"/>
                <a:cs typeface="+mn-lt"/>
              </a:rPr>
              <a:t>The LCD Screen can also be used to display anything from a clock, a timer, weights, Temperatures, or any needed value, cheaply and easily.</a:t>
            </a:r>
            <a:endParaRPr lang="en-US" dirty="0"/>
          </a:p>
          <a:p>
            <a:r>
              <a:rPr lang="en-US" dirty="0">
                <a:ea typeface="+mn-lt"/>
                <a:cs typeface="+mn-lt"/>
              </a:rPr>
              <a:t>More Songs can be programmed and added to then put this into something very small and portable for a quick, simple and cheap Music Player.</a:t>
            </a:r>
          </a:p>
          <a:p>
            <a:endParaRPr lang="en-IN" dirty="0">
              <a:ea typeface="+mn-lt"/>
              <a:cs typeface="+mn-lt"/>
            </a:endParaRPr>
          </a:p>
          <a:p>
            <a:pPr marL="914400" lvl="1" indent="-457200">
              <a:buAutoNum type="romanUcPeriod"/>
            </a:pPr>
            <a:endParaRPr lang="en-US" dirty="0">
              <a:ea typeface="+mn-lt"/>
              <a:cs typeface="+mn-lt"/>
            </a:endParaRPr>
          </a:p>
        </p:txBody>
      </p:sp>
    </p:spTree>
    <p:extLst>
      <p:ext uri="{BB962C8B-B14F-4D97-AF65-F5344CB8AC3E}">
        <p14:creationId xmlns:p14="http://schemas.microsoft.com/office/powerpoint/2010/main" val="72487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982F1-3FE8-46D3-8B08-7199DA59598E}"/>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latin typeface="EB Garamond"/>
                <a:ea typeface="EB Garamond"/>
                <a:cs typeface="Calibri"/>
              </a:rPr>
              <a:t>Improvements that can be made</a:t>
            </a:r>
            <a:endParaRPr lang="en-US" sz="4100" dirty="0">
              <a:solidFill>
                <a:srgbClr val="FFFFFF"/>
              </a:solidFill>
              <a:latin typeface="EB Garamond"/>
              <a:ea typeface="EB Garamo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16B54A-9EE4-4AF5-8E8C-14AAEBD1640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514350" indent="-514350">
              <a:buAutoNum type="arabicPeriod"/>
            </a:pPr>
            <a:r>
              <a:rPr lang="en-US" sz="2400" dirty="0"/>
              <a:t>The Expensive Arduino can be replaced with the chipset used inside or another Music IC coupled with another cheaper Microprocessor IC to reduce the cost (while increasing the complications) of the Project. </a:t>
            </a:r>
          </a:p>
          <a:p>
            <a:pPr marL="514350" indent="-514350">
              <a:buAutoNum type="arabicPeriod"/>
            </a:pPr>
            <a:r>
              <a:rPr lang="en-US" sz="2400" dirty="0"/>
              <a:t>A Better Buzzer can be used for better sound Quality</a:t>
            </a:r>
          </a:p>
          <a:p>
            <a:pPr marL="514350" indent="-514350">
              <a:buAutoNum type="arabicPeriod"/>
            </a:pPr>
            <a:r>
              <a:rPr lang="en-US" sz="2400" dirty="0"/>
              <a:t>A Program can be written that automatically converts any song into its 8 Bit code version so it becomes easy to add new songs, instead of hard coding them into the </a:t>
            </a:r>
            <a:r>
              <a:rPr lang="en-US" sz="2400" dirty="0" err="1"/>
              <a:t>Aruduino</a:t>
            </a:r>
            <a:r>
              <a:rPr lang="en-US" sz="2400" dirty="0"/>
              <a:t>. </a:t>
            </a:r>
          </a:p>
          <a:p>
            <a:pPr marL="514350" indent="-514350">
              <a:buAutoNum type="arabicPeriod"/>
            </a:pPr>
            <a:r>
              <a:rPr lang="en-US" sz="2400" dirty="0"/>
              <a:t>An External Storage of some sort can be added like an SD Card to store Thousands of other Songs.</a:t>
            </a:r>
          </a:p>
          <a:p>
            <a:pPr marL="514350" indent="-514350">
              <a:buAutoNum type="arabicPeriod"/>
            </a:pPr>
            <a:r>
              <a:rPr lang="en-US" sz="2400" dirty="0"/>
              <a:t>All The components can be put in a small Enclosing for increasing </a:t>
            </a:r>
            <a:r>
              <a:rPr lang="en-US" sz="2400" dirty="0" err="1"/>
              <a:t>Portabitlity</a:t>
            </a:r>
            <a:r>
              <a:rPr lang="en-US" sz="2400" dirty="0"/>
              <a:t>. </a:t>
            </a:r>
          </a:p>
        </p:txBody>
      </p:sp>
    </p:spTree>
    <p:extLst>
      <p:ext uri="{BB962C8B-B14F-4D97-AF65-F5344CB8AC3E}">
        <p14:creationId xmlns:p14="http://schemas.microsoft.com/office/powerpoint/2010/main" val="31472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AFAED-1993-4BB7-8267-F2B7A4CAFAB3}"/>
              </a:ext>
            </a:extLst>
          </p:cNvPr>
          <p:cNvSpPr>
            <a:spLocks noGrp="1"/>
          </p:cNvSpPr>
          <p:nvPr>
            <p:ph type="title"/>
          </p:nvPr>
        </p:nvSpPr>
        <p:spPr>
          <a:xfrm>
            <a:off x="838200" y="631825"/>
            <a:ext cx="10515600" cy="1325563"/>
          </a:xfrm>
        </p:spPr>
        <p:txBody>
          <a:bodyPr>
            <a:normAutofit/>
          </a:bodyPr>
          <a:lstStyle/>
          <a:p>
            <a:r>
              <a:rPr lang="en-US" sz="5400" dirty="0">
                <a:solidFill>
                  <a:srgbClr val="002060"/>
                </a:solidFill>
                <a:latin typeface="EB Garamond"/>
                <a:ea typeface="EB Garamond"/>
                <a:cs typeface="Calibri"/>
              </a:rPr>
              <a:t>Learning Experience</a:t>
            </a:r>
          </a:p>
        </p:txBody>
      </p:sp>
      <p:sp>
        <p:nvSpPr>
          <p:cNvPr id="3" name="Content Placeholder 2">
            <a:extLst>
              <a:ext uri="{FF2B5EF4-FFF2-40B4-BE49-F238E27FC236}">
                <a16:creationId xmlns:a16="http://schemas.microsoft.com/office/drawing/2014/main" id="{8077FBE6-2F9B-4316-916C-5D0A0287EE46}"/>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2400"/>
              <a:t>I got to interact with the Basic LCD Screen, and so now that can be used in many other places, which is an important output device.</a:t>
            </a:r>
          </a:p>
          <a:p>
            <a:r>
              <a:rPr lang="en-US" sz="2400"/>
              <a:t>Exposure to a Microprocessor and working on such a low level of input and output gave a better and more open idea about the working of a computer.</a:t>
            </a:r>
          </a:p>
          <a:p>
            <a:r>
              <a:rPr lang="en-US" sz="2400"/>
              <a:t>2 Terminal Switches are basic, but 3 terminal switches with a ground pin make use of more Electrical concepts which were put to use by actually using them. This also forced me to learn the basics of the Potentiometer and its detailed working. </a:t>
            </a:r>
          </a:p>
          <a:p>
            <a:r>
              <a:rPr lang="en-US" sz="2400"/>
              <a:t>Programming the Basics of Music also made me learn some Music Theory, reading some music notes, and an in depth working of a speaker. </a:t>
            </a:r>
          </a:p>
        </p:txBody>
      </p:sp>
    </p:spTree>
    <p:extLst>
      <p:ext uri="{BB962C8B-B14F-4D97-AF65-F5344CB8AC3E}">
        <p14:creationId xmlns:p14="http://schemas.microsoft.com/office/powerpoint/2010/main" val="314844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orbe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Words>
  <Application>Microsoft Office PowerPoint</Application>
  <PresentationFormat>Widescreen</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8 Bit MP3 Player</vt:lpstr>
      <vt:lpstr>Introduction</vt:lpstr>
      <vt:lpstr>Block Diagram</vt:lpstr>
      <vt:lpstr>Circuit  Diagram </vt:lpstr>
      <vt:lpstr>Simulation Screenshots</vt:lpstr>
      <vt:lpstr>PowerPoint Presentation</vt:lpstr>
      <vt:lpstr>Applications</vt:lpstr>
      <vt:lpstr>Improvements that can be made</vt:lpstr>
      <vt:lpstr>Learning Experience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Bit MP3 Player</dc:title>
  <dc:creator>Prashant Thadesar</dc:creator>
  <cp:lastModifiedBy>Prashant Thadesar</cp:lastModifiedBy>
  <cp:revision>269</cp:revision>
  <dcterms:created xsi:type="dcterms:W3CDTF">2022-02-18T17:54:19Z</dcterms:created>
  <dcterms:modified xsi:type="dcterms:W3CDTF">2022-02-19T18:16:05Z</dcterms:modified>
</cp:coreProperties>
</file>