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3" r:id="rId10"/>
    <p:sldId id="25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3F909-A010-4DDA-BBAC-70FCDC82D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1E59AE-0C4E-4933-A5EF-00F03A975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EA1397-3F6D-4C81-A708-2ABBC5A66C89}"/>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5" name="Footer Placeholder 4">
            <a:extLst>
              <a:ext uri="{FF2B5EF4-FFF2-40B4-BE49-F238E27FC236}">
                <a16:creationId xmlns:a16="http://schemas.microsoft.com/office/drawing/2014/main" id="{6C070E74-82CF-42AE-8113-AD90F5BFEA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6FC7C-3266-471E-845D-3A371A5F1EA3}"/>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299425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8B56-F227-4B0D-B5D3-3754E2DF9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A6963B-882E-4271-91A9-EB667BF4C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531F-DECE-42D7-BC3A-BD27DAD28681}"/>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5" name="Footer Placeholder 4">
            <a:extLst>
              <a:ext uri="{FF2B5EF4-FFF2-40B4-BE49-F238E27FC236}">
                <a16:creationId xmlns:a16="http://schemas.microsoft.com/office/drawing/2014/main" id="{8E18BDC1-3B82-4076-931D-228652919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E792A-0F1A-4F57-A808-8633D2A04BA0}"/>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475308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90F11-AB6D-4B02-8FBB-EB7D5B08F9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C4D882-004F-45BA-9B64-84803F9CF3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0C61C-F634-4A43-8A37-44B1364E944B}"/>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5" name="Footer Placeholder 4">
            <a:extLst>
              <a:ext uri="{FF2B5EF4-FFF2-40B4-BE49-F238E27FC236}">
                <a16:creationId xmlns:a16="http://schemas.microsoft.com/office/drawing/2014/main" id="{063D6EC0-4A19-4A48-A505-265480624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A8398-E70B-4832-B936-6BC7D6577C00}"/>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3422285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322A-03AE-45A9-9E60-7FB75AA20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D61F9-582F-450F-A83A-220FB05983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D09F-FA25-492C-8EAC-955F860C94FF}"/>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5" name="Footer Placeholder 4">
            <a:extLst>
              <a:ext uri="{FF2B5EF4-FFF2-40B4-BE49-F238E27FC236}">
                <a16:creationId xmlns:a16="http://schemas.microsoft.com/office/drawing/2014/main" id="{543B9EC3-3870-47BC-B2DF-FBE182132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FE589-8CC3-4F99-AF73-9E1DCCB1395D}"/>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413305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6973-AF43-4016-A7D9-8009B8966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16A04A-DD3C-4AD4-8C4C-E50702625E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8B89E-1C8C-4266-82E1-F565DDA4A2B6}"/>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5" name="Footer Placeholder 4">
            <a:extLst>
              <a:ext uri="{FF2B5EF4-FFF2-40B4-BE49-F238E27FC236}">
                <a16:creationId xmlns:a16="http://schemas.microsoft.com/office/drawing/2014/main" id="{84ABE3DE-0330-450D-9A13-1B29B516D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317D0-A676-4740-BC5F-075323C7D58F}"/>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280001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FE95-C72C-450E-9B40-DF663F146C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1D49F6-EF1A-4260-9796-1447A40AD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EDA44B-CAC3-41E7-B671-42B7CC3564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65A61-CE6C-4C88-9327-C1BCDC7C548A}"/>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6" name="Footer Placeholder 5">
            <a:extLst>
              <a:ext uri="{FF2B5EF4-FFF2-40B4-BE49-F238E27FC236}">
                <a16:creationId xmlns:a16="http://schemas.microsoft.com/office/drawing/2014/main" id="{AC495C50-50B3-485B-8B15-75BB2862C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9EF89-25C6-4FB9-8DA4-DB1AE2594195}"/>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9542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D95D3-61C2-4692-8EFE-5323C8D0E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84BA5F-E905-41DE-8E47-519F144D2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89CB18-C113-4B51-ABAF-ECC3B7A72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86CC15-291A-4781-8386-A5DB57FD3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E7EC9-1C3D-4FDE-AB0B-B3D3F0034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9EAF49-5443-44B7-8BCC-4A431B4D5E6D}"/>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8" name="Footer Placeholder 7">
            <a:extLst>
              <a:ext uri="{FF2B5EF4-FFF2-40B4-BE49-F238E27FC236}">
                <a16:creationId xmlns:a16="http://schemas.microsoft.com/office/drawing/2014/main" id="{E5F8BA69-1D90-46F0-B808-96EAC83A2E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AA27CE-9B7F-44A9-AC04-60964EDC5956}"/>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24591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3B0F-1000-4635-9E43-781721DBE4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89FBF4-07D5-4F4C-A09B-B9A620D0952B}"/>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4" name="Footer Placeholder 3">
            <a:extLst>
              <a:ext uri="{FF2B5EF4-FFF2-40B4-BE49-F238E27FC236}">
                <a16:creationId xmlns:a16="http://schemas.microsoft.com/office/drawing/2014/main" id="{9AB079B9-F6CD-4BB8-8D5B-D8B316861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339A4-CB89-47B2-B19F-4B378813ACF6}"/>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423227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DD50E5-98A0-4725-9FDD-854D1D3A957F}"/>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3" name="Footer Placeholder 2">
            <a:extLst>
              <a:ext uri="{FF2B5EF4-FFF2-40B4-BE49-F238E27FC236}">
                <a16:creationId xmlns:a16="http://schemas.microsoft.com/office/drawing/2014/main" id="{F8DD3B04-BA43-41B9-944C-C3D9D05443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1A043C-2932-4F23-BD99-B0EB2DDDCE70}"/>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449491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5FF95-AB50-4F77-BF8D-FCB53FB99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58185E-85B8-4EB9-894D-780C15128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E0D98F-38B6-4BEA-A0D6-18B09FCC1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99B42-F8CA-4E0A-836C-BCB28E6854C4}"/>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6" name="Footer Placeholder 5">
            <a:extLst>
              <a:ext uri="{FF2B5EF4-FFF2-40B4-BE49-F238E27FC236}">
                <a16:creationId xmlns:a16="http://schemas.microsoft.com/office/drawing/2014/main" id="{20F25747-72D8-4F27-B7E6-FB50E485FE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5376C-082C-4DD5-9542-FFBA236CE01B}"/>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339262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4A12-6EF1-4906-B2DE-03A2BC6FB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620FF-CBB0-4F35-8191-A50620333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23385-8F2A-4FF1-8CB7-5ADC0B95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C7FD4-3807-4B10-A2BE-48C73536A706}"/>
              </a:ext>
            </a:extLst>
          </p:cNvPr>
          <p:cNvSpPr>
            <a:spLocks noGrp="1"/>
          </p:cNvSpPr>
          <p:nvPr>
            <p:ph type="dt" sz="half" idx="10"/>
          </p:nvPr>
        </p:nvSpPr>
        <p:spPr/>
        <p:txBody>
          <a:bodyPr/>
          <a:lstStyle/>
          <a:p>
            <a:fld id="{EF475448-9535-4F57-8677-082665F77290}" type="datetimeFigureOut">
              <a:rPr lang="en-US" smtClean="0"/>
              <a:t>2/1/2022</a:t>
            </a:fld>
            <a:endParaRPr lang="en-US"/>
          </a:p>
        </p:txBody>
      </p:sp>
      <p:sp>
        <p:nvSpPr>
          <p:cNvPr id="6" name="Footer Placeholder 5">
            <a:extLst>
              <a:ext uri="{FF2B5EF4-FFF2-40B4-BE49-F238E27FC236}">
                <a16:creationId xmlns:a16="http://schemas.microsoft.com/office/drawing/2014/main" id="{EBD15EF4-2A85-4BE4-8799-CA269BD10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98355C-5FC1-48EF-AA83-B033A2384C32}"/>
              </a:ext>
            </a:extLst>
          </p:cNvPr>
          <p:cNvSpPr>
            <a:spLocks noGrp="1"/>
          </p:cNvSpPr>
          <p:nvPr>
            <p:ph type="sldNum" sz="quarter" idx="12"/>
          </p:nvPr>
        </p:nvSpPr>
        <p:spPr/>
        <p:txBody>
          <a:bodyPr/>
          <a:lstStyle/>
          <a:p>
            <a:fld id="{0ECF9538-722C-4624-851C-64B770C4D760}" type="slidenum">
              <a:rPr lang="en-US" smtClean="0"/>
              <a:t>‹#›</a:t>
            </a:fld>
            <a:endParaRPr lang="en-US"/>
          </a:p>
        </p:txBody>
      </p:sp>
    </p:spTree>
    <p:extLst>
      <p:ext uri="{BB962C8B-B14F-4D97-AF65-F5344CB8AC3E}">
        <p14:creationId xmlns:p14="http://schemas.microsoft.com/office/powerpoint/2010/main" val="333653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B37AF-FD8A-4C74-86D7-21348B764E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9947E-8ACC-49D7-8C44-0DD3C6C31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61EC47-3A52-46CA-9EF1-6C8509048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475448-9535-4F57-8677-082665F77290}" type="datetimeFigureOut">
              <a:rPr lang="en-US" smtClean="0"/>
              <a:t>2/1/2022</a:t>
            </a:fld>
            <a:endParaRPr lang="en-US"/>
          </a:p>
        </p:txBody>
      </p:sp>
      <p:sp>
        <p:nvSpPr>
          <p:cNvPr id="5" name="Footer Placeholder 4">
            <a:extLst>
              <a:ext uri="{FF2B5EF4-FFF2-40B4-BE49-F238E27FC236}">
                <a16:creationId xmlns:a16="http://schemas.microsoft.com/office/drawing/2014/main" id="{58495F61-E32B-4B42-93CE-DBBF0A147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784278-3D1A-4EA3-9071-301126F7A5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F9538-722C-4624-851C-64B770C4D760}" type="slidenum">
              <a:rPr lang="en-US" smtClean="0"/>
              <a:t>‹#›</a:t>
            </a:fld>
            <a:endParaRPr lang="en-US"/>
          </a:p>
        </p:txBody>
      </p:sp>
    </p:spTree>
    <p:extLst>
      <p:ext uri="{BB962C8B-B14F-4D97-AF65-F5344CB8AC3E}">
        <p14:creationId xmlns:p14="http://schemas.microsoft.com/office/powerpoint/2010/main" val="2936745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BBB9-AB0E-439C-8901-6FFA995A0D11}"/>
              </a:ext>
            </a:extLst>
          </p:cNvPr>
          <p:cNvSpPr>
            <a:spLocks noGrp="1"/>
          </p:cNvSpPr>
          <p:nvPr>
            <p:ph type="ctrTitle"/>
          </p:nvPr>
        </p:nvSpPr>
        <p:spPr/>
        <p:txBody>
          <a:bodyPr/>
          <a:lstStyle/>
          <a:p>
            <a:r>
              <a:rPr lang="en-IN" dirty="0"/>
              <a:t>An Orbit Around the Life of Galileo </a:t>
            </a:r>
            <a:r>
              <a:rPr lang="en-IN" dirty="0" err="1"/>
              <a:t>Galilie</a:t>
            </a:r>
            <a:endParaRPr lang="en-US" dirty="0"/>
          </a:p>
        </p:txBody>
      </p:sp>
      <p:sp>
        <p:nvSpPr>
          <p:cNvPr id="3" name="Subtitle 2">
            <a:extLst>
              <a:ext uri="{FF2B5EF4-FFF2-40B4-BE49-F238E27FC236}">
                <a16:creationId xmlns:a16="http://schemas.microsoft.com/office/drawing/2014/main" id="{52225510-B64B-4BF4-B68B-540EB9FA3594}"/>
              </a:ext>
            </a:extLst>
          </p:cNvPr>
          <p:cNvSpPr>
            <a:spLocks noGrp="1"/>
          </p:cNvSpPr>
          <p:nvPr>
            <p:ph type="subTitle" idx="1"/>
          </p:nvPr>
        </p:nvSpPr>
        <p:spPr/>
        <p:txBody>
          <a:bodyPr/>
          <a:lstStyle/>
          <a:p>
            <a:r>
              <a:rPr lang="en-IN" dirty="0"/>
              <a:t>LADC Presentation by </a:t>
            </a:r>
          </a:p>
          <a:p>
            <a:r>
              <a:rPr lang="en-IN" dirty="0"/>
              <a:t>Krishnaraj, </a:t>
            </a:r>
            <a:r>
              <a:rPr lang="en-IN" dirty="0" err="1"/>
              <a:t>Devanshu</a:t>
            </a:r>
            <a:r>
              <a:rPr lang="en-IN" dirty="0"/>
              <a:t>, </a:t>
            </a:r>
            <a:r>
              <a:rPr lang="en-IN" dirty="0" err="1"/>
              <a:t>Parth</a:t>
            </a:r>
            <a:r>
              <a:rPr lang="en-IN" dirty="0"/>
              <a:t>, </a:t>
            </a:r>
            <a:r>
              <a:rPr lang="en-IN" dirty="0" err="1"/>
              <a:t>Pranaav</a:t>
            </a:r>
            <a:r>
              <a:rPr lang="en-IN" dirty="0"/>
              <a:t>, Tirth and Pranav</a:t>
            </a:r>
            <a:endParaRPr lang="en-US" dirty="0"/>
          </a:p>
        </p:txBody>
      </p:sp>
    </p:spTree>
    <p:extLst>
      <p:ext uri="{BB962C8B-B14F-4D97-AF65-F5344CB8AC3E}">
        <p14:creationId xmlns:p14="http://schemas.microsoft.com/office/powerpoint/2010/main" val="199490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F46FB-51BD-43EB-B8AF-0C1024D64361}"/>
              </a:ext>
            </a:extLst>
          </p:cNvPr>
          <p:cNvSpPr>
            <a:spLocks noGrp="1"/>
          </p:cNvSpPr>
          <p:nvPr>
            <p:ph type="title"/>
          </p:nvPr>
        </p:nvSpPr>
        <p:spPr/>
        <p:txBody>
          <a:bodyPr/>
          <a:lstStyle/>
          <a:p>
            <a:r>
              <a:rPr lang="en-IN" dirty="0"/>
              <a:t>Thanks</a:t>
            </a:r>
            <a:endParaRPr lang="en-US" dirty="0"/>
          </a:p>
        </p:txBody>
      </p:sp>
      <p:sp>
        <p:nvSpPr>
          <p:cNvPr id="3" name="Content Placeholder 2">
            <a:extLst>
              <a:ext uri="{FF2B5EF4-FFF2-40B4-BE49-F238E27FC236}">
                <a16:creationId xmlns:a16="http://schemas.microsoft.com/office/drawing/2014/main" id="{4D035DB3-1E44-4E02-8409-328655B3FBC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51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5E8B7-D41C-4096-BF91-025B8E84CA10}"/>
              </a:ext>
            </a:extLst>
          </p:cNvPr>
          <p:cNvSpPr>
            <a:spLocks noGrp="1"/>
          </p:cNvSpPr>
          <p:nvPr>
            <p:ph type="title"/>
          </p:nvPr>
        </p:nvSpPr>
        <p:spPr/>
        <p:txBody>
          <a:bodyPr/>
          <a:lstStyle/>
          <a:p>
            <a:r>
              <a:rPr lang="en-IN" dirty="0"/>
              <a:t>Contents</a:t>
            </a:r>
            <a:endParaRPr lang="en-US" dirty="0"/>
          </a:p>
        </p:txBody>
      </p:sp>
      <p:sp>
        <p:nvSpPr>
          <p:cNvPr id="3" name="Content Placeholder 2">
            <a:extLst>
              <a:ext uri="{FF2B5EF4-FFF2-40B4-BE49-F238E27FC236}">
                <a16:creationId xmlns:a16="http://schemas.microsoft.com/office/drawing/2014/main" id="{3CC3AED7-190D-4CCE-823B-CD4C02DCFB2E}"/>
              </a:ext>
            </a:extLst>
          </p:cNvPr>
          <p:cNvSpPr>
            <a:spLocks noGrp="1"/>
          </p:cNvSpPr>
          <p:nvPr>
            <p:ph idx="1"/>
          </p:nvPr>
        </p:nvSpPr>
        <p:spPr/>
        <p:txBody>
          <a:bodyPr/>
          <a:lstStyle/>
          <a:p>
            <a:r>
              <a:rPr lang="en-IN" dirty="0"/>
              <a:t>Early Life (1 min)</a:t>
            </a:r>
          </a:p>
          <a:p>
            <a:r>
              <a:rPr lang="en-IN" dirty="0"/>
              <a:t>His Education and Interests (2 mins)</a:t>
            </a:r>
          </a:p>
          <a:p>
            <a:r>
              <a:rPr lang="en-US" dirty="0"/>
              <a:t>Making of the Telescope(3 Mins)</a:t>
            </a:r>
          </a:p>
          <a:p>
            <a:r>
              <a:rPr lang="en-US" dirty="0"/>
              <a:t>Astronomical Discoveries(3 Mins)</a:t>
            </a:r>
          </a:p>
          <a:p>
            <a:r>
              <a:rPr lang="en-US" dirty="0"/>
              <a:t>Mathematical Contributions(4 Mins)</a:t>
            </a:r>
          </a:p>
          <a:p>
            <a:r>
              <a:rPr lang="en-US" dirty="0"/>
              <a:t>Interesting Facts and Conclusion (3 Mins)</a:t>
            </a:r>
          </a:p>
          <a:p>
            <a:endParaRPr lang="en-US" dirty="0"/>
          </a:p>
        </p:txBody>
      </p:sp>
    </p:spTree>
    <p:extLst>
      <p:ext uri="{BB962C8B-B14F-4D97-AF65-F5344CB8AC3E}">
        <p14:creationId xmlns:p14="http://schemas.microsoft.com/office/powerpoint/2010/main" val="3265054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7318-0D81-4644-8309-CBB618CED149}"/>
              </a:ext>
            </a:extLst>
          </p:cNvPr>
          <p:cNvSpPr>
            <a:spLocks noGrp="1"/>
          </p:cNvSpPr>
          <p:nvPr>
            <p:ph type="title"/>
          </p:nvPr>
        </p:nvSpPr>
        <p:spPr/>
        <p:txBody>
          <a:bodyPr/>
          <a:lstStyle/>
          <a:p>
            <a:r>
              <a:rPr lang="en-IN" dirty="0"/>
              <a:t>Early Life</a:t>
            </a:r>
            <a:endParaRPr lang="en-US" dirty="0"/>
          </a:p>
        </p:txBody>
      </p:sp>
      <p:sp>
        <p:nvSpPr>
          <p:cNvPr id="3" name="Content Placeholder 2">
            <a:extLst>
              <a:ext uri="{FF2B5EF4-FFF2-40B4-BE49-F238E27FC236}">
                <a16:creationId xmlns:a16="http://schemas.microsoft.com/office/drawing/2014/main" id="{6FC3CA9E-A618-4C53-865F-F63604590546}"/>
              </a:ext>
            </a:extLst>
          </p:cNvPr>
          <p:cNvSpPr>
            <a:spLocks noGrp="1"/>
          </p:cNvSpPr>
          <p:nvPr>
            <p:ph idx="1"/>
          </p:nvPr>
        </p:nvSpPr>
        <p:spPr/>
        <p:txBody>
          <a:bodyPr/>
          <a:lstStyle/>
          <a:p>
            <a:r>
              <a:rPr lang="en-IN" dirty="0"/>
              <a:t>Introduction</a:t>
            </a:r>
          </a:p>
          <a:p>
            <a:r>
              <a:rPr lang="en-IN" dirty="0"/>
              <a:t>Birth Place, era</a:t>
            </a:r>
          </a:p>
          <a:p>
            <a:r>
              <a:rPr lang="en-IN" dirty="0"/>
              <a:t>Family Background</a:t>
            </a:r>
          </a:p>
          <a:p>
            <a:r>
              <a:rPr lang="en-IN" dirty="0"/>
              <a:t>Who he was</a:t>
            </a:r>
          </a:p>
          <a:p>
            <a:r>
              <a:rPr lang="en-IN" dirty="0"/>
              <a:t>Why he was famous in 1 line</a:t>
            </a:r>
            <a:endParaRPr lang="en-US" dirty="0"/>
          </a:p>
        </p:txBody>
      </p:sp>
    </p:spTree>
    <p:extLst>
      <p:ext uri="{BB962C8B-B14F-4D97-AF65-F5344CB8AC3E}">
        <p14:creationId xmlns:p14="http://schemas.microsoft.com/office/powerpoint/2010/main" val="242540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AA0E-15DE-4D14-AF5A-8CE8D6402ED2}"/>
              </a:ext>
            </a:extLst>
          </p:cNvPr>
          <p:cNvSpPr>
            <a:spLocks noGrp="1"/>
          </p:cNvSpPr>
          <p:nvPr>
            <p:ph type="title"/>
          </p:nvPr>
        </p:nvSpPr>
        <p:spPr/>
        <p:txBody>
          <a:bodyPr/>
          <a:lstStyle/>
          <a:p>
            <a:r>
              <a:rPr lang="en-IN" dirty="0"/>
              <a:t>Education and Developing Interests</a:t>
            </a:r>
            <a:endParaRPr lang="en-US" dirty="0"/>
          </a:p>
        </p:txBody>
      </p:sp>
      <p:sp>
        <p:nvSpPr>
          <p:cNvPr id="3" name="Content Placeholder 2">
            <a:extLst>
              <a:ext uri="{FF2B5EF4-FFF2-40B4-BE49-F238E27FC236}">
                <a16:creationId xmlns:a16="http://schemas.microsoft.com/office/drawing/2014/main" id="{5450CAE2-FA55-4715-88DB-D82ECFCA7B70}"/>
              </a:ext>
            </a:extLst>
          </p:cNvPr>
          <p:cNvSpPr>
            <a:spLocks noGrp="1"/>
          </p:cNvSpPr>
          <p:nvPr>
            <p:ph idx="1"/>
          </p:nvPr>
        </p:nvSpPr>
        <p:spPr/>
        <p:txBody>
          <a:bodyPr/>
          <a:lstStyle/>
          <a:p>
            <a:r>
              <a:rPr lang="en-IN" dirty="0"/>
              <a:t>Where he studied</a:t>
            </a:r>
          </a:p>
          <a:p>
            <a:r>
              <a:rPr lang="en-IN" dirty="0"/>
              <a:t>How he studied</a:t>
            </a:r>
          </a:p>
          <a:p>
            <a:r>
              <a:rPr lang="en-US" dirty="0"/>
              <a:t>Why the interest in science</a:t>
            </a:r>
          </a:p>
          <a:p>
            <a:r>
              <a:rPr lang="en-US" dirty="0"/>
              <a:t>Mentors if any</a:t>
            </a:r>
          </a:p>
          <a:p>
            <a:r>
              <a:rPr lang="en-US" dirty="0"/>
              <a:t>University Life </a:t>
            </a:r>
            <a:r>
              <a:rPr lang="en-US" dirty="0" err="1"/>
              <a:t>upto</a:t>
            </a:r>
            <a:r>
              <a:rPr lang="en-US" dirty="0"/>
              <a:t> 20s</a:t>
            </a:r>
          </a:p>
          <a:p>
            <a:endParaRPr lang="en-US" dirty="0"/>
          </a:p>
        </p:txBody>
      </p:sp>
    </p:spTree>
    <p:extLst>
      <p:ext uri="{BB962C8B-B14F-4D97-AF65-F5344CB8AC3E}">
        <p14:creationId xmlns:p14="http://schemas.microsoft.com/office/powerpoint/2010/main" val="2534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B2991-FA18-4CD6-8D3C-6B5996B3E9F5}"/>
              </a:ext>
            </a:extLst>
          </p:cNvPr>
          <p:cNvSpPr>
            <a:spLocks noGrp="1"/>
          </p:cNvSpPr>
          <p:nvPr>
            <p:ph type="title"/>
          </p:nvPr>
        </p:nvSpPr>
        <p:spPr/>
        <p:txBody>
          <a:bodyPr/>
          <a:lstStyle/>
          <a:p>
            <a:r>
              <a:rPr lang="en-IN" dirty="0"/>
              <a:t>Making of the Telescope</a:t>
            </a:r>
            <a:endParaRPr lang="en-US" dirty="0"/>
          </a:p>
        </p:txBody>
      </p:sp>
      <p:sp>
        <p:nvSpPr>
          <p:cNvPr id="3" name="Content Placeholder 2">
            <a:extLst>
              <a:ext uri="{FF2B5EF4-FFF2-40B4-BE49-F238E27FC236}">
                <a16:creationId xmlns:a16="http://schemas.microsoft.com/office/drawing/2014/main" id="{82E4EC03-D5DE-442F-B914-F331E447878F}"/>
              </a:ext>
            </a:extLst>
          </p:cNvPr>
          <p:cNvSpPr>
            <a:spLocks noGrp="1"/>
          </p:cNvSpPr>
          <p:nvPr>
            <p:ph idx="1"/>
          </p:nvPr>
        </p:nvSpPr>
        <p:spPr/>
        <p:txBody>
          <a:bodyPr/>
          <a:lstStyle/>
          <a:p>
            <a:r>
              <a:rPr lang="en-IN" dirty="0"/>
              <a:t>The Need to make the Telescope</a:t>
            </a:r>
          </a:p>
          <a:p>
            <a:r>
              <a:rPr lang="en-IN" dirty="0"/>
              <a:t>The Desperation</a:t>
            </a:r>
          </a:p>
          <a:p>
            <a:r>
              <a:rPr lang="en-IN" dirty="0"/>
              <a:t>Necessity is the mother of Invention</a:t>
            </a:r>
          </a:p>
          <a:p>
            <a:r>
              <a:rPr lang="en-IN" dirty="0"/>
              <a:t>Story of the Emperor and Telescope, Job and stuff.</a:t>
            </a:r>
          </a:p>
          <a:p>
            <a:r>
              <a:rPr lang="en-IN" dirty="0"/>
              <a:t>Impact of the Telescope on Science. </a:t>
            </a:r>
            <a:r>
              <a:rPr lang="en-IN" dirty="0" err="1"/>
              <a:t>Prolly</a:t>
            </a:r>
            <a:r>
              <a:rPr lang="en-IN" dirty="0"/>
              <a:t> a flowchart or </a:t>
            </a:r>
            <a:r>
              <a:rPr lang="en-IN" dirty="0" err="1"/>
              <a:t>sth</a:t>
            </a:r>
            <a:r>
              <a:rPr lang="en-IN" dirty="0"/>
              <a:t>. Make like a simple flowchart thingy, but like the things that the flowchart leads to are slides that you can click on and navigate to. </a:t>
            </a:r>
          </a:p>
          <a:p>
            <a:endParaRPr lang="en-US" dirty="0"/>
          </a:p>
        </p:txBody>
      </p:sp>
    </p:spTree>
    <p:extLst>
      <p:ext uri="{BB962C8B-B14F-4D97-AF65-F5344CB8AC3E}">
        <p14:creationId xmlns:p14="http://schemas.microsoft.com/office/powerpoint/2010/main" val="73182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E5CE-C578-4A45-80F7-DD998AB8B7BC}"/>
              </a:ext>
            </a:extLst>
          </p:cNvPr>
          <p:cNvSpPr>
            <a:spLocks noGrp="1"/>
          </p:cNvSpPr>
          <p:nvPr>
            <p:ph type="title"/>
          </p:nvPr>
        </p:nvSpPr>
        <p:spPr/>
        <p:txBody>
          <a:bodyPr/>
          <a:lstStyle/>
          <a:p>
            <a:r>
              <a:rPr lang="en-IN" dirty="0"/>
              <a:t>Astronomical Discoveries</a:t>
            </a:r>
            <a:endParaRPr lang="en-US" dirty="0"/>
          </a:p>
        </p:txBody>
      </p:sp>
      <p:sp>
        <p:nvSpPr>
          <p:cNvPr id="3" name="Content Placeholder 2">
            <a:extLst>
              <a:ext uri="{FF2B5EF4-FFF2-40B4-BE49-F238E27FC236}">
                <a16:creationId xmlns:a16="http://schemas.microsoft.com/office/drawing/2014/main" id="{74B95E4A-4B83-42B7-8DE6-F7FCFEA0B2EA}"/>
              </a:ext>
            </a:extLst>
          </p:cNvPr>
          <p:cNvSpPr>
            <a:spLocks noGrp="1"/>
          </p:cNvSpPr>
          <p:nvPr>
            <p:ph idx="1"/>
          </p:nvPr>
        </p:nvSpPr>
        <p:spPr/>
        <p:txBody>
          <a:bodyPr/>
          <a:lstStyle/>
          <a:p>
            <a:r>
              <a:rPr lang="en-IN" dirty="0"/>
              <a:t>Stuff he saw through the Telescope</a:t>
            </a:r>
          </a:p>
          <a:p>
            <a:r>
              <a:rPr lang="en-IN" dirty="0"/>
              <a:t>What impact that had on him</a:t>
            </a:r>
          </a:p>
          <a:p>
            <a:r>
              <a:rPr lang="en-IN" dirty="0"/>
              <a:t>What impact that had on the people around him, how they reacted, how the church reacted. </a:t>
            </a:r>
          </a:p>
          <a:p>
            <a:r>
              <a:rPr lang="en-IN" dirty="0"/>
              <a:t>His Diagrams and stuff, the things he calculated from his observations. </a:t>
            </a:r>
          </a:p>
          <a:p>
            <a:r>
              <a:rPr lang="en-IN" dirty="0"/>
              <a:t>Any other event, story, discovery or anything related to this topic (if exists)</a:t>
            </a:r>
          </a:p>
        </p:txBody>
      </p:sp>
    </p:spTree>
    <p:extLst>
      <p:ext uri="{BB962C8B-B14F-4D97-AF65-F5344CB8AC3E}">
        <p14:creationId xmlns:p14="http://schemas.microsoft.com/office/powerpoint/2010/main" val="423950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CBB8F-CF50-4C98-B89F-912F9847091D}"/>
              </a:ext>
            </a:extLst>
          </p:cNvPr>
          <p:cNvSpPr>
            <a:spLocks noGrp="1"/>
          </p:cNvSpPr>
          <p:nvPr>
            <p:ph type="title"/>
          </p:nvPr>
        </p:nvSpPr>
        <p:spPr/>
        <p:txBody>
          <a:bodyPr/>
          <a:lstStyle/>
          <a:p>
            <a:r>
              <a:rPr lang="en-IN" dirty="0"/>
              <a:t>Mathematical Discoveries</a:t>
            </a:r>
            <a:endParaRPr lang="en-US" dirty="0"/>
          </a:p>
        </p:txBody>
      </p:sp>
      <p:sp>
        <p:nvSpPr>
          <p:cNvPr id="3" name="Content Placeholder 2">
            <a:extLst>
              <a:ext uri="{FF2B5EF4-FFF2-40B4-BE49-F238E27FC236}">
                <a16:creationId xmlns:a16="http://schemas.microsoft.com/office/drawing/2014/main" id="{D862C8BB-B48F-4767-97EB-58520E014DB8}"/>
              </a:ext>
            </a:extLst>
          </p:cNvPr>
          <p:cNvSpPr>
            <a:spLocks noGrp="1"/>
          </p:cNvSpPr>
          <p:nvPr>
            <p:ph idx="1"/>
          </p:nvPr>
        </p:nvSpPr>
        <p:spPr/>
        <p:txBody>
          <a:bodyPr>
            <a:normAutofit fontScale="92500" lnSpcReduction="20000"/>
          </a:bodyPr>
          <a:lstStyle/>
          <a:p>
            <a:r>
              <a:rPr lang="en-IN" dirty="0"/>
              <a:t>Discovering that Pendulums are isochronous, and the experiments and proofs that followed that discovery</a:t>
            </a:r>
          </a:p>
          <a:p>
            <a:r>
              <a:rPr lang="en-US" dirty="0"/>
              <a:t>Mapping Venus’s Phases and providing proof to the Heliocentric Copernican Model. Maybe some calculations from there. </a:t>
            </a:r>
          </a:p>
          <a:p>
            <a:r>
              <a:rPr lang="en-US" b="0" i="1" dirty="0">
                <a:solidFill>
                  <a:srgbClr val="222222"/>
                </a:solidFill>
                <a:effectLst/>
                <a:latin typeface="Maven Pro"/>
              </a:rPr>
              <a:t>mathematics is the language of science and the only means to achieve lasting truth in physics</a:t>
            </a:r>
            <a:r>
              <a:rPr lang="en-US" b="0" i="0" dirty="0">
                <a:solidFill>
                  <a:srgbClr val="222222"/>
                </a:solidFill>
                <a:effectLst/>
                <a:latin typeface="Maven Pro"/>
              </a:rPr>
              <a:t>. Is something he said, and is considered the father of modern science. (so </a:t>
            </a:r>
            <a:r>
              <a:rPr lang="en-US" b="0" i="0" dirty="0" err="1">
                <a:solidFill>
                  <a:srgbClr val="222222"/>
                </a:solidFill>
                <a:effectLst/>
                <a:latin typeface="Maven Pro"/>
              </a:rPr>
              <a:t>prolly</a:t>
            </a:r>
            <a:r>
              <a:rPr lang="en-US" b="0" i="0" dirty="0">
                <a:solidFill>
                  <a:srgbClr val="222222"/>
                </a:solidFill>
                <a:effectLst/>
                <a:latin typeface="Maven Pro"/>
              </a:rPr>
              <a:t> talk about that)</a:t>
            </a:r>
          </a:p>
          <a:p>
            <a:r>
              <a:rPr lang="en-US" dirty="0">
                <a:solidFill>
                  <a:srgbClr val="222222"/>
                </a:solidFill>
                <a:latin typeface="Maven Pro"/>
              </a:rPr>
              <a:t>He stated the basic Principle of Relativity. Maybe some basic equations from his book can be shown, or maybe the statement, and then the equations from Einstein’s General Theory of Relativity can be shown. </a:t>
            </a:r>
          </a:p>
          <a:p>
            <a:r>
              <a:rPr lang="en-US" dirty="0">
                <a:solidFill>
                  <a:srgbClr val="222222"/>
                </a:solidFill>
                <a:latin typeface="Maven Pro"/>
              </a:rPr>
              <a:t>Brachistochrone Problem, Infinite Sets, Galileo’s Paradox, Proving the Path of a projectile is parabolic (this will have some equations as well)</a:t>
            </a:r>
            <a:endParaRPr lang="en-US" dirty="0"/>
          </a:p>
        </p:txBody>
      </p:sp>
    </p:spTree>
    <p:extLst>
      <p:ext uri="{BB962C8B-B14F-4D97-AF65-F5344CB8AC3E}">
        <p14:creationId xmlns:p14="http://schemas.microsoft.com/office/powerpoint/2010/main" val="2581535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A5B9-D639-4BFA-A923-6820EC5E9676}"/>
              </a:ext>
            </a:extLst>
          </p:cNvPr>
          <p:cNvSpPr>
            <a:spLocks noGrp="1"/>
          </p:cNvSpPr>
          <p:nvPr>
            <p:ph type="title"/>
          </p:nvPr>
        </p:nvSpPr>
        <p:spPr/>
        <p:txBody>
          <a:bodyPr/>
          <a:lstStyle/>
          <a:p>
            <a:r>
              <a:rPr lang="en-IN" dirty="0"/>
              <a:t>Interesting Facts</a:t>
            </a:r>
            <a:endParaRPr lang="en-US" dirty="0"/>
          </a:p>
        </p:txBody>
      </p:sp>
      <p:sp>
        <p:nvSpPr>
          <p:cNvPr id="3" name="Content Placeholder 2">
            <a:extLst>
              <a:ext uri="{FF2B5EF4-FFF2-40B4-BE49-F238E27FC236}">
                <a16:creationId xmlns:a16="http://schemas.microsoft.com/office/drawing/2014/main" id="{94470805-6124-4B5E-965A-3B397F4B086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92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18F0-06B0-48A6-81A5-A160579326ED}"/>
              </a:ext>
            </a:extLst>
          </p:cNvPr>
          <p:cNvSpPr>
            <a:spLocks noGrp="1"/>
          </p:cNvSpPr>
          <p:nvPr>
            <p:ph type="title"/>
          </p:nvPr>
        </p:nvSpPr>
        <p:spPr/>
        <p:txBody>
          <a:bodyPr/>
          <a:lstStyle/>
          <a:p>
            <a:r>
              <a:rPr lang="en-IN" dirty="0"/>
              <a:t>Our Team</a:t>
            </a:r>
            <a:endParaRPr lang="en-US" dirty="0"/>
          </a:p>
        </p:txBody>
      </p:sp>
      <p:sp>
        <p:nvSpPr>
          <p:cNvPr id="3" name="Content Placeholder 2">
            <a:extLst>
              <a:ext uri="{FF2B5EF4-FFF2-40B4-BE49-F238E27FC236}">
                <a16:creationId xmlns:a16="http://schemas.microsoft.com/office/drawing/2014/main" id="{205A3BD9-56E1-4C5C-9622-E116498F8E56}"/>
              </a:ext>
            </a:extLst>
          </p:cNvPr>
          <p:cNvSpPr>
            <a:spLocks noGrp="1"/>
          </p:cNvSpPr>
          <p:nvPr>
            <p:ph idx="1"/>
          </p:nvPr>
        </p:nvSpPr>
        <p:spPr/>
        <p:txBody>
          <a:bodyPr/>
          <a:lstStyle/>
          <a:p>
            <a:r>
              <a:rPr lang="en-IN" dirty="0"/>
              <a:t>Pranav – Early Life and Introduction</a:t>
            </a:r>
          </a:p>
          <a:p>
            <a:r>
              <a:rPr lang="en-IN" dirty="0" err="1"/>
              <a:t>Devanshu</a:t>
            </a:r>
            <a:r>
              <a:rPr lang="en-IN" dirty="0"/>
              <a:t> – Education and Interests</a:t>
            </a:r>
          </a:p>
          <a:p>
            <a:r>
              <a:rPr lang="en-US" dirty="0"/>
              <a:t>Krishnaraj – Presentation and Inventions</a:t>
            </a:r>
          </a:p>
          <a:p>
            <a:r>
              <a:rPr lang="en-US" dirty="0" err="1"/>
              <a:t>Parth</a:t>
            </a:r>
            <a:r>
              <a:rPr lang="en-US" dirty="0"/>
              <a:t> – Astronomical Discoveries and Math</a:t>
            </a:r>
          </a:p>
          <a:p>
            <a:r>
              <a:rPr lang="en-US" dirty="0"/>
              <a:t>Tirth – Mathematical Contributions</a:t>
            </a:r>
          </a:p>
          <a:p>
            <a:r>
              <a:rPr lang="en-US" dirty="0" err="1"/>
              <a:t>Pranaav</a:t>
            </a:r>
            <a:r>
              <a:rPr lang="en-US" dirty="0"/>
              <a:t> – Interesting Facts and Conclusion</a:t>
            </a:r>
          </a:p>
        </p:txBody>
      </p:sp>
    </p:spTree>
    <p:extLst>
      <p:ext uri="{BB962C8B-B14F-4D97-AF65-F5344CB8AC3E}">
        <p14:creationId xmlns:p14="http://schemas.microsoft.com/office/powerpoint/2010/main" val="561044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412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Maven Pro</vt:lpstr>
      <vt:lpstr>Office Theme</vt:lpstr>
      <vt:lpstr>An Orbit Around the Life of Galileo Galilie</vt:lpstr>
      <vt:lpstr>Contents</vt:lpstr>
      <vt:lpstr>Early Life</vt:lpstr>
      <vt:lpstr>Education and Developing Interests</vt:lpstr>
      <vt:lpstr>Making of the Telescope</vt:lpstr>
      <vt:lpstr>Astronomical Discoveries</vt:lpstr>
      <vt:lpstr>Mathematical Discoveries</vt:lpstr>
      <vt:lpstr>Interesting Facts</vt:lpstr>
      <vt:lpstr>Our Team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Orbit Around the Life of Galileo Galilie</dc:title>
  <dc:creator>Krishnaraj Thadesar</dc:creator>
  <cp:lastModifiedBy>Krishnaraj Thadesar</cp:lastModifiedBy>
  <cp:revision>1</cp:revision>
  <dcterms:created xsi:type="dcterms:W3CDTF">2022-02-01T08:10:24Z</dcterms:created>
  <dcterms:modified xsi:type="dcterms:W3CDTF">2022-02-01T10:00:28Z</dcterms:modified>
</cp:coreProperties>
</file>