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2" roundtripDataSignature="AMtx7mi3p42rKO2CDo0qE9VVBG6M9pWPH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15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1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6" name="Google Shape;196;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0" name="Google Shape;220;p1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8" name="Google Shape;228;p1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3" name="Google Shape;93;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7" name="Google Shape;237;p2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2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3" name="Google Shape;253;p2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1" name="Google Shape;261;p2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7"/>
        <p:cNvGrpSpPr/>
        <p:nvPr/>
      </p:nvGrpSpPr>
      <p:grpSpPr>
        <a:xfrm>
          <a:off x="0" y="0"/>
          <a:ext cx="0" cy="0"/>
          <a:chOff x="0" y="0"/>
          <a:chExt cx="0" cy="0"/>
        </a:xfrm>
      </p:grpSpPr>
      <p:sp>
        <p:nvSpPr>
          <p:cNvPr id="268" name="Google Shape;26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9" name="Google Shape;269;p2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2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5" name="Google Shape;285;p2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8" name="Google Shape;10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9" name="Google Shape;109;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3" name="Google Shape;133;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7"/>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8"/>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8"/>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3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31"/>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31"/>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4" name="Google Shape;34;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32"/>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0" name="Google Shape;40;p32"/>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41" name="Google Shape;41;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33"/>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7" name="Google Shape;47;p33"/>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8" name="Google Shape;48;p33"/>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9" name="Google Shape;49;p33"/>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50" name="Google Shape;50;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3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5"/>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5"/>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35"/>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6"/>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6"/>
          <p:cNvSpPr>
            <a:spLocks noGrp="1"/>
          </p:cNvSpPr>
          <p:nvPr>
            <p:ph type="pic" idx="2"/>
          </p:nvPr>
        </p:nvSpPr>
        <p:spPr>
          <a:xfrm>
            <a:off x="1792288" y="612775"/>
            <a:ext cx="5486400" cy="4114800"/>
          </a:xfrm>
          <a:prstGeom prst="rect">
            <a:avLst/>
          </a:prstGeom>
          <a:noFill/>
          <a:ln>
            <a:noFill/>
          </a:ln>
        </p:spPr>
        <p:txBody>
          <a:bodyPr spcFirstLastPara="1" wrap="square" lIns="91425" tIns="45700" rIns="91425" bIns="45700" anchor="t" anchorCtr="0">
            <a:normAutofit/>
          </a:bodyPr>
          <a:lstStyle>
            <a:lvl1pPr marR="0" lvl="0" algn="l" rtl="0">
              <a:spcBef>
                <a:spcPts val="64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36"/>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Linkers</a:t>
            </a:r>
            <a:endParaRPr/>
          </a:p>
        </p:txBody>
      </p:sp>
      <p:sp>
        <p:nvSpPr>
          <p:cNvPr id="89" name="Google Shape;89;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endParaRPr/>
          </a:p>
        </p:txBody>
      </p:sp>
      <p:sp>
        <p:nvSpPr>
          <p:cNvPr id="90" name="Google Shape;9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Relocation concept</a:t>
            </a:r>
            <a:endParaRPr/>
          </a:p>
        </p:txBody>
      </p:sp>
      <p:sp>
        <p:nvSpPr>
          <p:cNvPr id="159" name="Google Shape;159;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342900" lvl="0" indent="-342900" algn="l" rtl="0">
              <a:spcBef>
                <a:spcPts val="0"/>
              </a:spcBef>
              <a:spcAft>
                <a:spcPts val="0"/>
              </a:spcAft>
              <a:buClr>
                <a:schemeClr val="dk1"/>
              </a:buClr>
              <a:buSzPts val="3200"/>
              <a:buChar char="•"/>
            </a:pPr>
            <a:r>
              <a:rPr lang="en-US"/>
              <a:t>Program relocation is the process of modifying the addresses used in the address sensitive instructions of a program such that the program can execute correctly from the designated area of memory</a:t>
            </a:r>
            <a:endParaRPr/>
          </a:p>
          <a:p>
            <a:pPr marL="342900" lvl="0" indent="-342900" algn="l" rtl="0">
              <a:spcBef>
                <a:spcPts val="640"/>
              </a:spcBef>
              <a:spcAft>
                <a:spcPts val="0"/>
              </a:spcAft>
              <a:buClr>
                <a:schemeClr val="dk1"/>
              </a:buClr>
              <a:buSzPts val="3200"/>
              <a:buChar char="•"/>
            </a:pPr>
            <a:r>
              <a:rPr lang="en-US"/>
              <a:t>If linked origin ≠ translated origin, relocation must be performed by the linker</a:t>
            </a:r>
            <a:endParaRPr/>
          </a:p>
          <a:p>
            <a:pPr marL="342900" lvl="0" indent="-342900" algn="l" rtl="0">
              <a:spcBef>
                <a:spcPts val="640"/>
              </a:spcBef>
              <a:spcAft>
                <a:spcPts val="0"/>
              </a:spcAft>
              <a:buClr>
                <a:schemeClr val="dk1"/>
              </a:buClr>
              <a:buSzPts val="3200"/>
              <a:buChar char="•"/>
            </a:pPr>
            <a:r>
              <a:rPr lang="en-US"/>
              <a:t>If load origin ≠ linked origin, relocation must be performed by the loader</a:t>
            </a:r>
            <a:endParaRPr/>
          </a:p>
        </p:txBody>
      </p:sp>
      <p:pic>
        <p:nvPicPr>
          <p:cNvPr id="160" name="Google Shape;160;p10"/>
          <p:cNvPicPr preferRelativeResize="0"/>
          <p:nvPr/>
        </p:nvPicPr>
        <p:blipFill rotWithShape="1">
          <a:blip r:embed="rId3">
            <a:alphaModFix/>
          </a:blip>
          <a:srcRect/>
          <a:stretch/>
        </p:blipFill>
        <p:spPr>
          <a:xfrm>
            <a:off x="432179" y="454819"/>
            <a:ext cx="1143000" cy="782638"/>
          </a:xfrm>
          <a:prstGeom prst="rect">
            <a:avLst/>
          </a:prstGeom>
          <a:noFill/>
          <a:ln>
            <a:noFill/>
          </a:ln>
        </p:spPr>
      </p:pic>
      <p:sp>
        <p:nvSpPr>
          <p:cNvPr id="161" name="Google Shape;161;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Sample Assembly Language Program and generated code (Program P)</a:t>
            </a:r>
            <a:endParaRPr/>
          </a:p>
        </p:txBody>
      </p:sp>
      <p:sp>
        <p:nvSpPr>
          <p:cNvPr id="167" name="Google Shape;167;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0" lvl="0" indent="0" algn="l" rtl="0">
              <a:spcBef>
                <a:spcPts val="0"/>
              </a:spcBef>
              <a:spcAft>
                <a:spcPts val="0"/>
              </a:spcAft>
              <a:buClr>
                <a:schemeClr val="dk1"/>
              </a:buClr>
              <a:buSzPts val="2000"/>
              <a:buNone/>
            </a:pPr>
            <a:r>
              <a:rPr lang="en-US" sz="2000" dirty="0"/>
              <a:t>            </a:t>
            </a:r>
            <a:r>
              <a:rPr lang="en-US" sz="1800" dirty="0"/>
              <a:t>START 	500</a:t>
            </a:r>
            <a:endParaRPr dirty="0"/>
          </a:p>
          <a:p>
            <a:pPr marL="0" lvl="0" indent="0" algn="l" rtl="0">
              <a:spcBef>
                <a:spcPts val="360"/>
              </a:spcBef>
              <a:spcAft>
                <a:spcPts val="0"/>
              </a:spcAft>
              <a:buClr>
                <a:schemeClr val="dk1"/>
              </a:buClr>
              <a:buSzPts val="1800"/>
              <a:buNone/>
            </a:pPr>
            <a:r>
              <a:rPr lang="en-US" sz="1800" dirty="0"/>
              <a:t>             ENTRY 	TOTAL</a:t>
            </a:r>
            <a:endParaRPr dirty="0"/>
          </a:p>
          <a:p>
            <a:pPr marL="0" lvl="0" indent="0" algn="l" rtl="0">
              <a:spcBef>
                <a:spcPts val="360"/>
              </a:spcBef>
              <a:spcAft>
                <a:spcPts val="0"/>
              </a:spcAft>
              <a:buClr>
                <a:schemeClr val="dk1"/>
              </a:buClr>
              <a:buSzPts val="1800"/>
              <a:buNone/>
            </a:pPr>
            <a:r>
              <a:rPr lang="en-US" sz="1800" dirty="0"/>
              <a:t>             EXTERN 	MAX,ALPHA</a:t>
            </a:r>
            <a:endParaRPr dirty="0"/>
          </a:p>
          <a:p>
            <a:pPr marL="0" lvl="0" indent="0" algn="l" rtl="0">
              <a:spcBef>
                <a:spcPts val="360"/>
              </a:spcBef>
              <a:spcAft>
                <a:spcPts val="0"/>
              </a:spcAft>
              <a:buClr>
                <a:schemeClr val="dk1"/>
              </a:buClr>
              <a:buSzPts val="1800"/>
              <a:buNone/>
            </a:pPr>
            <a:r>
              <a:rPr lang="en-US" sz="1800" dirty="0"/>
              <a:t>             READ 	A 	             	500 +400) 	09  00   540+400=940</a:t>
            </a:r>
            <a:endParaRPr dirty="0"/>
          </a:p>
          <a:p>
            <a:pPr marL="0" lvl="0" indent="0" algn="l" rtl="0">
              <a:spcBef>
                <a:spcPts val="360"/>
              </a:spcBef>
              <a:spcAft>
                <a:spcPts val="0"/>
              </a:spcAft>
              <a:buClr>
                <a:schemeClr val="dk1"/>
              </a:buClr>
              <a:buSzPts val="1800"/>
              <a:buNone/>
            </a:pPr>
            <a:r>
              <a:rPr lang="en-US" sz="1800" dirty="0"/>
              <a:t>LOOP   			             	501+400)  901</a:t>
            </a:r>
            <a:endParaRPr dirty="0"/>
          </a:p>
          <a:p>
            <a:pPr marL="0" lvl="0" indent="0" algn="l" rtl="0">
              <a:spcBef>
                <a:spcPts val="360"/>
              </a:spcBef>
              <a:spcAft>
                <a:spcPts val="0"/>
              </a:spcAft>
              <a:buClr>
                <a:schemeClr val="dk1"/>
              </a:buClr>
              <a:buSzPts val="1800"/>
              <a:buNone/>
            </a:pPr>
            <a:r>
              <a:rPr lang="en-US" sz="1800" dirty="0"/>
              <a:t>              ----</a:t>
            </a:r>
            <a:endParaRPr dirty="0"/>
          </a:p>
          <a:p>
            <a:pPr marL="0" lvl="0" indent="0" algn="l" rtl="0">
              <a:spcBef>
                <a:spcPts val="360"/>
              </a:spcBef>
              <a:spcAft>
                <a:spcPts val="0"/>
              </a:spcAft>
              <a:buClr>
                <a:schemeClr val="dk1"/>
              </a:buClr>
              <a:buSzPts val="1800"/>
              <a:buNone/>
            </a:pPr>
            <a:r>
              <a:rPr lang="en-US" sz="1800" dirty="0"/>
              <a:t>              MOVER 	AREG, ALPHA      	518+400) 918	04   01   000</a:t>
            </a:r>
            <a:endParaRPr dirty="0"/>
          </a:p>
          <a:p>
            <a:pPr marL="0" lvl="0" indent="0" algn="l" rtl="0">
              <a:spcBef>
                <a:spcPts val="360"/>
              </a:spcBef>
              <a:spcAft>
                <a:spcPts val="0"/>
              </a:spcAft>
              <a:buClr>
                <a:schemeClr val="dk1"/>
              </a:buClr>
              <a:buSzPts val="1800"/>
              <a:buNone/>
            </a:pPr>
            <a:r>
              <a:rPr lang="en-US" sz="1800" dirty="0"/>
              <a:t>              BC 	ANY, MAX            	519+400) 919	07   06   000</a:t>
            </a:r>
            <a:endParaRPr dirty="0"/>
          </a:p>
          <a:p>
            <a:pPr marL="0" lvl="0" indent="0" algn="l" rtl="0">
              <a:spcBef>
                <a:spcPts val="360"/>
              </a:spcBef>
              <a:spcAft>
                <a:spcPts val="0"/>
              </a:spcAft>
              <a:buClr>
                <a:schemeClr val="dk1"/>
              </a:buClr>
              <a:buSzPts val="1800"/>
              <a:buNone/>
            </a:pPr>
            <a:r>
              <a:rPr lang="en-US" sz="1800" dirty="0"/>
              <a:t>              -----</a:t>
            </a:r>
            <a:endParaRPr dirty="0"/>
          </a:p>
          <a:p>
            <a:pPr marL="0" lvl="0" indent="0" algn="l" rtl="0">
              <a:spcBef>
                <a:spcPts val="360"/>
              </a:spcBef>
              <a:spcAft>
                <a:spcPts val="0"/>
              </a:spcAft>
              <a:buClr>
                <a:schemeClr val="dk1"/>
              </a:buClr>
              <a:buSzPts val="1800"/>
              <a:buNone/>
            </a:pPr>
            <a:r>
              <a:rPr lang="en-US" sz="1800" dirty="0"/>
              <a:t>              BC 	LT, LOOP		538)	07    01  501</a:t>
            </a:r>
            <a:endParaRPr dirty="0"/>
          </a:p>
          <a:p>
            <a:pPr marL="0" lvl="0" indent="0" algn="l" rtl="0">
              <a:spcBef>
                <a:spcPts val="360"/>
              </a:spcBef>
              <a:spcAft>
                <a:spcPts val="0"/>
              </a:spcAft>
              <a:buClr>
                <a:schemeClr val="dk1"/>
              </a:buClr>
              <a:buSzPts val="1800"/>
              <a:buNone/>
            </a:pPr>
            <a:r>
              <a:rPr lang="en-US" sz="1800" dirty="0"/>
              <a:t>              STOP			539)	00    00  000</a:t>
            </a:r>
            <a:endParaRPr dirty="0"/>
          </a:p>
          <a:p>
            <a:pPr marL="0" lvl="0" indent="0" algn="l" rtl="0">
              <a:spcBef>
                <a:spcPts val="360"/>
              </a:spcBef>
              <a:spcAft>
                <a:spcPts val="0"/>
              </a:spcAft>
              <a:buClr>
                <a:schemeClr val="dk1"/>
              </a:buClr>
              <a:buSzPts val="1800"/>
              <a:buNone/>
            </a:pPr>
            <a:r>
              <a:rPr lang="en-US" sz="1800" dirty="0"/>
              <a:t>A            DS 	1		540)</a:t>
            </a:r>
            <a:endParaRPr dirty="0"/>
          </a:p>
          <a:p>
            <a:pPr marL="0" lvl="0" indent="0" algn="l" rtl="0">
              <a:spcBef>
                <a:spcPts val="360"/>
              </a:spcBef>
              <a:spcAft>
                <a:spcPts val="0"/>
              </a:spcAft>
              <a:buClr>
                <a:schemeClr val="dk1"/>
              </a:buClr>
              <a:buSzPts val="1800"/>
              <a:buNone/>
            </a:pPr>
            <a:r>
              <a:rPr lang="en-US" sz="1800" dirty="0"/>
              <a:t>TOTAL    DS 	1		541)</a:t>
            </a:r>
            <a:endParaRPr dirty="0"/>
          </a:p>
          <a:p>
            <a:pPr marL="0" lvl="0" indent="0" algn="l" rtl="0">
              <a:spcBef>
                <a:spcPts val="360"/>
              </a:spcBef>
              <a:spcAft>
                <a:spcPts val="0"/>
              </a:spcAft>
              <a:buClr>
                <a:schemeClr val="dk1"/>
              </a:buClr>
              <a:buSzPts val="1800"/>
              <a:buNone/>
            </a:pPr>
            <a:r>
              <a:rPr lang="en-US" sz="1800" dirty="0"/>
              <a:t>               END</a:t>
            </a:r>
            <a:endParaRPr dirty="0"/>
          </a:p>
          <a:p>
            <a:pPr marL="0" lvl="0" indent="0" algn="l" rtl="0">
              <a:spcBef>
                <a:spcPts val="640"/>
              </a:spcBef>
              <a:spcAft>
                <a:spcPts val="0"/>
              </a:spcAft>
              <a:buClr>
                <a:schemeClr val="dk1"/>
              </a:buClr>
              <a:buSzPts val="3200"/>
              <a:buNone/>
            </a:pPr>
            <a:endParaRPr dirty="0"/>
          </a:p>
        </p:txBody>
      </p:sp>
      <p:pic>
        <p:nvPicPr>
          <p:cNvPr id="168" name="Google Shape;168;p11"/>
          <p:cNvPicPr preferRelativeResize="0"/>
          <p:nvPr/>
        </p:nvPicPr>
        <p:blipFill rotWithShape="1">
          <a:blip r:embed="rId3">
            <a:alphaModFix/>
          </a:blip>
          <a:srcRect/>
          <a:stretch/>
        </p:blipFill>
        <p:spPr>
          <a:xfrm>
            <a:off x="-32982" y="726281"/>
            <a:ext cx="1143000" cy="782638"/>
          </a:xfrm>
          <a:prstGeom prst="rect">
            <a:avLst/>
          </a:prstGeom>
          <a:noFill/>
          <a:ln>
            <a:noFill/>
          </a:ln>
        </p:spPr>
      </p:pic>
      <p:sp>
        <p:nvSpPr>
          <p:cNvPr id="169" name="Google Shape;169;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Performing Relocation</a:t>
            </a:r>
            <a:endParaRPr/>
          </a:p>
        </p:txBody>
      </p:sp>
      <p:sp>
        <p:nvSpPr>
          <p:cNvPr id="175" name="Google Shape;175;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C00000"/>
              </a:buClr>
              <a:buSzPts val="3200"/>
              <a:buNone/>
            </a:pPr>
            <a:r>
              <a:rPr lang="en-US">
                <a:solidFill>
                  <a:srgbClr val="C00000"/>
                </a:solidFill>
              </a:rPr>
              <a:t>t_origin</a:t>
            </a:r>
            <a:r>
              <a:rPr lang="en-US" baseline="-25000">
                <a:solidFill>
                  <a:srgbClr val="C00000"/>
                </a:solidFill>
              </a:rPr>
              <a:t>p  </a:t>
            </a:r>
            <a:r>
              <a:rPr lang="en-US">
                <a:solidFill>
                  <a:srgbClr val="C00000"/>
                </a:solidFill>
              </a:rPr>
              <a:t>- translated origin of program P</a:t>
            </a:r>
            <a:endParaRPr/>
          </a:p>
          <a:p>
            <a:pPr marL="0" lvl="0" indent="0" algn="l" rtl="0">
              <a:spcBef>
                <a:spcPts val="640"/>
              </a:spcBef>
              <a:spcAft>
                <a:spcPts val="0"/>
              </a:spcAft>
              <a:buClr>
                <a:srgbClr val="C00000"/>
              </a:buClr>
              <a:buSzPts val="3200"/>
              <a:buNone/>
            </a:pPr>
            <a:r>
              <a:rPr lang="en-US">
                <a:solidFill>
                  <a:srgbClr val="C00000"/>
                </a:solidFill>
              </a:rPr>
              <a:t>l_origin</a:t>
            </a:r>
            <a:r>
              <a:rPr lang="en-US" baseline="-25000">
                <a:solidFill>
                  <a:srgbClr val="C00000"/>
                </a:solidFill>
              </a:rPr>
              <a:t>p  </a:t>
            </a:r>
            <a:r>
              <a:rPr lang="en-US">
                <a:solidFill>
                  <a:srgbClr val="C00000"/>
                </a:solidFill>
              </a:rPr>
              <a:t>- linked origin of program P</a:t>
            </a:r>
            <a:endParaRPr/>
          </a:p>
          <a:p>
            <a:pPr marL="0" lvl="0" indent="0" algn="l" rtl="0">
              <a:spcBef>
                <a:spcPts val="640"/>
              </a:spcBef>
              <a:spcAft>
                <a:spcPts val="0"/>
              </a:spcAft>
              <a:buClr>
                <a:srgbClr val="002060"/>
              </a:buClr>
              <a:buSzPts val="3200"/>
              <a:buNone/>
            </a:pPr>
            <a:r>
              <a:rPr lang="en-US">
                <a:solidFill>
                  <a:srgbClr val="002060"/>
                </a:solidFill>
              </a:rPr>
              <a:t>t</a:t>
            </a:r>
            <a:r>
              <a:rPr lang="en-US" baseline="-25000">
                <a:solidFill>
                  <a:srgbClr val="002060"/>
                </a:solidFill>
              </a:rPr>
              <a:t>symb  </a:t>
            </a:r>
            <a:r>
              <a:rPr lang="en-US">
                <a:solidFill>
                  <a:srgbClr val="002060"/>
                </a:solidFill>
              </a:rPr>
              <a:t>- translation time address of a symbol symb</a:t>
            </a:r>
            <a:endParaRPr>
              <a:solidFill>
                <a:srgbClr val="002060"/>
              </a:solidFill>
            </a:endParaRPr>
          </a:p>
          <a:p>
            <a:pPr marL="0" lvl="0" indent="0" algn="l" rtl="0">
              <a:spcBef>
                <a:spcPts val="640"/>
              </a:spcBef>
              <a:spcAft>
                <a:spcPts val="0"/>
              </a:spcAft>
              <a:buClr>
                <a:srgbClr val="002060"/>
              </a:buClr>
              <a:buSzPts val="3200"/>
              <a:buNone/>
            </a:pPr>
            <a:r>
              <a:rPr lang="en-US">
                <a:solidFill>
                  <a:srgbClr val="002060"/>
                </a:solidFill>
              </a:rPr>
              <a:t>l</a:t>
            </a:r>
            <a:r>
              <a:rPr lang="en-US" baseline="-25000">
                <a:solidFill>
                  <a:srgbClr val="002060"/>
                </a:solidFill>
              </a:rPr>
              <a:t>symb  </a:t>
            </a:r>
            <a:r>
              <a:rPr lang="en-US">
                <a:solidFill>
                  <a:srgbClr val="002060"/>
                </a:solidFill>
              </a:rPr>
              <a:t>- link time address of a symbol symb</a:t>
            </a:r>
            <a:endParaRPr>
              <a:solidFill>
                <a:srgbClr val="002060"/>
              </a:solidFill>
            </a:endParaRPr>
          </a:p>
          <a:p>
            <a:pPr marL="0" lvl="0" indent="0" algn="l" rtl="0">
              <a:spcBef>
                <a:spcPts val="640"/>
              </a:spcBef>
              <a:spcAft>
                <a:spcPts val="0"/>
              </a:spcAft>
              <a:buClr>
                <a:schemeClr val="dk1"/>
              </a:buClr>
              <a:buSzPts val="3200"/>
              <a:buNone/>
            </a:pPr>
            <a:endParaRPr/>
          </a:p>
          <a:p>
            <a:pPr marL="0" lvl="0" indent="0" algn="l" rtl="0">
              <a:spcBef>
                <a:spcPts val="640"/>
              </a:spcBef>
              <a:spcAft>
                <a:spcPts val="0"/>
              </a:spcAft>
              <a:buClr>
                <a:schemeClr val="dk1"/>
              </a:buClr>
              <a:buSzPts val="3200"/>
              <a:buNone/>
            </a:pPr>
            <a:r>
              <a:rPr lang="en-US"/>
              <a:t>Relocation factor of P is defined as </a:t>
            </a:r>
            <a:endParaRPr/>
          </a:p>
          <a:p>
            <a:pPr marL="400050" lvl="1" indent="0" algn="l" rtl="0">
              <a:spcBef>
                <a:spcPts val="560"/>
              </a:spcBef>
              <a:spcAft>
                <a:spcPts val="0"/>
              </a:spcAft>
              <a:buClr>
                <a:schemeClr val="dk1"/>
              </a:buClr>
              <a:buSzPts val="2800"/>
              <a:buNone/>
            </a:pPr>
            <a:r>
              <a:rPr lang="en-US" i="1"/>
              <a:t>relocation_factor</a:t>
            </a:r>
            <a:r>
              <a:rPr lang="en-US" i="1" baseline="-25000"/>
              <a:t>p </a:t>
            </a:r>
            <a:r>
              <a:rPr lang="en-US" i="1"/>
              <a:t>= l_origin</a:t>
            </a:r>
            <a:r>
              <a:rPr lang="en-US" i="1" baseline="-25000"/>
              <a:t>p </a:t>
            </a:r>
            <a:r>
              <a:rPr lang="en-US" i="1"/>
              <a:t>-  t_origin</a:t>
            </a:r>
            <a:r>
              <a:rPr lang="en-US" i="1" baseline="-25000"/>
              <a:t>            ------1</a:t>
            </a:r>
            <a:endParaRPr/>
          </a:p>
          <a:p>
            <a:pPr marL="0" lvl="0" indent="0" algn="l" rtl="0">
              <a:spcBef>
                <a:spcPts val="64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p:txBody>
      </p:sp>
      <p:pic>
        <p:nvPicPr>
          <p:cNvPr id="176" name="Google Shape;176;p12"/>
          <p:cNvPicPr preferRelativeResize="0"/>
          <p:nvPr/>
        </p:nvPicPr>
        <p:blipFill rotWithShape="1">
          <a:blip r:embed="rId3">
            <a:alphaModFix/>
          </a:blip>
          <a:srcRect/>
          <a:stretch/>
        </p:blipFill>
        <p:spPr>
          <a:xfrm>
            <a:off x="20472" y="628176"/>
            <a:ext cx="1143000" cy="782638"/>
          </a:xfrm>
          <a:prstGeom prst="rect">
            <a:avLst/>
          </a:prstGeom>
          <a:noFill/>
          <a:ln>
            <a:noFill/>
          </a:ln>
        </p:spPr>
      </p:pic>
      <p:sp>
        <p:nvSpPr>
          <p:cNvPr id="177" name="Google Shape;177;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5">
                                            <p:txEl>
                                              <p:pRg st="0" end="0"/>
                                            </p:txEl>
                                          </p:spTgt>
                                        </p:tgtEl>
                                        <p:attrNameLst>
                                          <p:attrName>style.visibility</p:attrName>
                                        </p:attrNameLst>
                                      </p:cBhvr>
                                      <p:to>
                                        <p:strVal val="visible"/>
                                      </p:to>
                                    </p:set>
                                    <p:animEffect transition="in" filter="fade">
                                      <p:cBhvr>
                                        <p:cTn id="7" dur="500"/>
                                        <p:tgtEl>
                                          <p:spTgt spid="17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5">
                                            <p:txEl>
                                              <p:pRg st="1" end="1"/>
                                            </p:txEl>
                                          </p:spTgt>
                                        </p:tgtEl>
                                        <p:attrNameLst>
                                          <p:attrName>style.visibility</p:attrName>
                                        </p:attrNameLst>
                                      </p:cBhvr>
                                      <p:to>
                                        <p:strVal val="visible"/>
                                      </p:to>
                                    </p:set>
                                    <p:animEffect transition="in" filter="fade">
                                      <p:cBhvr>
                                        <p:cTn id="12" dur="500"/>
                                        <p:tgtEl>
                                          <p:spTgt spid="17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75">
                                            <p:txEl>
                                              <p:pRg st="2" end="2"/>
                                            </p:txEl>
                                          </p:spTgt>
                                        </p:tgtEl>
                                        <p:attrNameLst>
                                          <p:attrName>style.visibility</p:attrName>
                                        </p:attrNameLst>
                                      </p:cBhvr>
                                      <p:to>
                                        <p:strVal val="visible"/>
                                      </p:to>
                                    </p:set>
                                    <p:animEffect transition="in" filter="fade">
                                      <p:cBhvr>
                                        <p:cTn id="17" dur="500"/>
                                        <p:tgtEl>
                                          <p:spTgt spid="17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75">
                                            <p:txEl>
                                              <p:pRg st="3" end="3"/>
                                            </p:txEl>
                                          </p:spTgt>
                                        </p:tgtEl>
                                        <p:attrNameLst>
                                          <p:attrName>style.visibility</p:attrName>
                                        </p:attrNameLst>
                                      </p:cBhvr>
                                      <p:to>
                                        <p:strVal val="visible"/>
                                      </p:to>
                                    </p:set>
                                    <p:animEffect transition="in" filter="fade">
                                      <p:cBhvr>
                                        <p:cTn id="22" dur="500"/>
                                        <p:tgtEl>
                                          <p:spTgt spid="17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75">
                                            <p:txEl>
                                              <p:pRg st="4" end="4"/>
                                            </p:txEl>
                                          </p:spTgt>
                                        </p:tgtEl>
                                        <p:attrNameLst>
                                          <p:attrName>style.visibility</p:attrName>
                                        </p:attrNameLst>
                                      </p:cBhvr>
                                      <p:to>
                                        <p:strVal val="visible"/>
                                      </p:to>
                                    </p:set>
                                    <p:animEffect transition="in" filter="fade">
                                      <p:cBhvr>
                                        <p:cTn id="27" dur="500"/>
                                        <p:tgtEl>
                                          <p:spTgt spid="17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75">
                                            <p:txEl>
                                              <p:pRg st="5" end="5"/>
                                            </p:txEl>
                                          </p:spTgt>
                                        </p:tgtEl>
                                        <p:attrNameLst>
                                          <p:attrName>style.visibility</p:attrName>
                                        </p:attrNameLst>
                                      </p:cBhvr>
                                      <p:to>
                                        <p:strVal val="visible"/>
                                      </p:to>
                                    </p:set>
                                    <p:animEffect transition="in" filter="fade">
                                      <p:cBhvr>
                                        <p:cTn id="32" dur="500"/>
                                        <p:tgtEl>
                                          <p:spTgt spid="175">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5">
                                            <p:txEl>
                                              <p:pRg st="6" end="6"/>
                                            </p:txEl>
                                          </p:spTgt>
                                        </p:tgtEl>
                                        <p:attrNameLst>
                                          <p:attrName>style.visibility</p:attrName>
                                        </p:attrNameLst>
                                      </p:cBhvr>
                                      <p:to>
                                        <p:strVal val="visible"/>
                                      </p:to>
                                    </p:set>
                                    <p:animEffect transition="in" filter="fade">
                                      <p:cBhvr>
                                        <p:cTn id="37" dur="500"/>
                                        <p:tgtEl>
                                          <p:spTgt spid="175">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75">
                                            <p:txEl>
                                              <p:pRg st="7" end="7"/>
                                            </p:txEl>
                                          </p:spTgt>
                                        </p:tgtEl>
                                        <p:attrNameLst>
                                          <p:attrName>style.visibility</p:attrName>
                                        </p:attrNameLst>
                                      </p:cBhvr>
                                      <p:to>
                                        <p:strVal val="visible"/>
                                      </p:to>
                                    </p:set>
                                    <p:animEffect transition="in" filter="fade">
                                      <p:cBhvr>
                                        <p:cTn id="42" dur="500"/>
                                        <p:tgtEl>
                                          <p:spTgt spid="175">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75">
                                            <p:txEl>
                                              <p:pRg st="8" end="8"/>
                                            </p:txEl>
                                          </p:spTgt>
                                        </p:tgtEl>
                                        <p:attrNameLst>
                                          <p:attrName>style.visibility</p:attrName>
                                        </p:attrNameLst>
                                      </p:cBhvr>
                                      <p:to>
                                        <p:strVal val="visible"/>
                                      </p:to>
                                    </p:set>
                                    <p:animEffect transition="in" filter="fade">
                                      <p:cBhvr>
                                        <p:cTn id="47" dur="500"/>
                                        <p:tgtEl>
                                          <p:spTgt spid="17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Performing Relocation</a:t>
            </a:r>
            <a:endParaRPr/>
          </a:p>
        </p:txBody>
      </p:sp>
      <p:sp>
        <p:nvSpPr>
          <p:cNvPr id="183" name="Google Shape;183;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lnSpcReduction="10000"/>
          </a:bodyPr>
          <a:lstStyle/>
          <a:p>
            <a:pPr marL="0" lvl="1" indent="0" algn="l" rtl="0">
              <a:spcBef>
                <a:spcPts val="0"/>
              </a:spcBef>
              <a:spcAft>
                <a:spcPts val="0"/>
              </a:spcAft>
              <a:buClr>
                <a:schemeClr val="dk1"/>
              </a:buClr>
              <a:buSzPts val="2800"/>
              <a:buNone/>
            </a:pPr>
            <a:r>
              <a:rPr lang="en-US" i="1"/>
              <a:t>relocation_factor</a:t>
            </a:r>
            <a:r>
              <a:rPr lang="en-US" i="1" baseline="-25000"/>
              <a:t>p </a:t>
            </a:r>
            <a:r>
              <a:rPr lang="en-US" i="1"/>
              <a:t>= l_origin</a:t>
            </a:r>
            <a:r>
              <a:rPr lang="en-US" i="1" baseline="-25000"/>
              <a:t>p </a:t>
            </a:r>
            <a:r>
              <a:rPr lang="en-US" i="1"/>
              <a:t>-  t_origin</a:t>
            </a:r>
            <a:r>
              <a:rPr lang="en-US" i="1" baseline="-25000"/>
              <a:t>            ------1</a:t>
            </a:r>
            <a:endParaRPr i="1">
              <a:solidFill>
                <a:srgbClr val="C00000"/>
              </a:solidFill>
            </a:endParaRPr>
          </a:p>
          <a:p>
            <a:pPr marL="0" lvl="0" indent="0" algn="l" rtl="0">
              <a:spcBef>
                <a:spcPts val="640"/>
              </a:spcBef>
              <a:spcAft>
                <a:spcPts val="0"/>
              </a:spcAft>
              <a:buClr>
                <a:srgbClr val="C00000"/>
              </a:buClr>
              <a:buSzPts val="3200"/>
              <a:buNone/>
            </a:pPr>
            <a:r>
              <a:rPr lang="en-US" i="1">
                <a:solidFill>
                  <a:srgbClr val="C00000"/>
                </a:solidFill>
              </a:rPr>
              <a:t>t</a:t>
            </a:r>
            <a:r>
              <a:rPr lang="en-US" i="1" baseline="-25000">
                <a:solidFill>
                  <a:srgbClr val="C00000"/>
                </a:solidFill>
              </a:rPr>
              <a:t>symb</a:t>
            </a:r>
            <a:r>
              <a:rPr lang="en-US" i="1">
                <a:solidFill>
                  <a:srgbClr val="C00000"/>
                </a:solidFill>
              </a:rPr>
              <a:t> = t_origin</a:t>
            </a:r>
            <a:r>
              <a:rPr lang="en-US" i="1" baseline="-25000">
                <a:solidFill>
                  <a:srgbClr val="C00000"/>
                </a:solidFill>
              </a:rPr>
              <a:t>p</a:t>
            </a:r>
            <a:r>
              <a:rPr lang="en-US" i="1">
                <a:solidFill>
                  <a:srgbClr val="C00000"/>
                </a:solidFill>
              </a:rPr>
              <a:t> + d</a:t>
            </a:r>
            <a:r>
              <a:rPr lang="en-US" i="1" baseline="-25000">
                <a:solidFill>
                  <a:srgbClr val="C00000"/>
                </a:solidFill>
              </a:rPr>
              <a:t>symb                                  -----2</a:t>
            </a:r>
            <a:endParaRPr i="1" baseline="-25000">
              <a:solidFill>
                <a:srgbClr val="C00000"/>
              </a:solidFill>
            </a:endParaRPr>
          </a:p>
          <a:p>
            <a:pPr marL="0" lvl="0" indent="0" algn="l" rtl="0">
              <a:spcBef>
                <a:spcPts val="640"/>
              </a:spcBef>
              <a:spcAft>
                <a:spcPts val="0"/>
              </a:spcAft>
              <a:buClr>
                <a:srgbClr val="C00000"/>
              </a:buClr>
              <a:buSzPts val="3200"/>
              <a:buNone/>
            </a:pPr>
            <a:r>
              <a:rPr lang="en-US" i="1">
                <a:solidFill>
                  <a:srgbClr val="C00000"/>
                </a:solidFill>
              </a:rPr>
              <a:t>l</a:t>
            </a:r>
            <a:r>
              <a:rPr lang="en-US" i="1" baseline="-25000">
                <a:solidFill>
                  <a:srgbClr val="C00000"/>
                </a:solidFill>
              </a:rPr>
              <a:t>symb</a:t>
            </a:r>
            <a:r>
              <a:rPr lang="en-US" i="1">
                <a:solidFill>
                  <a:srgbClr val="C00000"/>
                </a:solidFill>
              </a:rPr>
              <a:t> = l_origin</a:t>
            </a:r>
            <a:r>
              <a:rPr lang="en-US" i="1" baseline="-25000">
                <a:solidFill>
                  <a:srgbClr val="C00000"/>
                </a:solidFill>
              </a:rPr>
              <a:t>p</a:t>
            </a:r>
            <a:r>
              <a:rPr lang="en-US" i="1">
                <a:solidFill>
                  <a:srgbClr val="C00000"/>
                </a:solidFill>
              </a:rPr>
              <a:t> + d</a:t>
            </a:r>
            <a:r>
              <a:rPr lang="en-US" i="1" baseline="-25000">
                <a:solidFill>
                  <a:srgbClr val="C00000"/>
                </a:solidFill>
              </a:rPr>
              <a:t>symb                                   -----3</a:t>
            </a:r>
            <a:endParaRPr i="1" baseline="-25000">
              <a:solidFill>
                <a:srgbClr val="C00000"/>
              </a:solidFill>
            </a:endParaRPr>
          </a:p>
          <a:p>
            <a:pPr marL="0" lvl="0" indent="0" algn="l" rtl="0">
              <a:spcBef>
                <a:spcPts val="640"/>
              </a:spcBef>
              <a:spcAft>
                <a:spcPts val="0"/>
              </a:spcAft>
              <a:buClr>
                <a:schemeClr val="dk1"/>
              </a:buClr>
              <a:buSzPts val="3200"/>
              <a:buNone/>
            </a:pPr>
            <a:endParaRPr i="1" baseline="-25000"/>
          </a:p>
          <a:p>
            <a:pPr marL="0" lvl="0" indent="0" algn="l" rtl="0">
              <a:spcBef>
                <a:spcPts val="640"/>
              </a:spcBef>
              <a:spcAft>
                <a:spcPts val="0"/>
              </a:spcAft>
              <a:buClr>
                <a:srgbClr val="002060"/>
              </a:buClr>
              <a:buSzPts val="3200"/>
              <a:buNone/>
            </a:pPr>
            <a:r>
              <a:rPr lang="en-US" i="1">
                <a:solidFill>
                  <a:srgbClr val="002060"/>
                </a:solidFill>
              </a:rPr>
              <a:t>From 1 and 3</a:t>
            </a:r>
            <a:endParaRPr/>
          </a:p>
          <a:p>
            <a:pPr marL="0" lvl="0" indent="0" algn="l" rtl="0">
              <a:spcBef>
                <a:spcPts val="640"/>
              </a:spcBef>
              <a:spcAft>
                <a:spcPts val="0"/>
              </a:spcAft>
              <a:buClr>
                <a:srgbClr val="002060"/>
              </a:buClr>
              <a:buSzPts val="3200"/>
              <a:buNone/>
            </a:pPr>
            <a:r>
              <a:rPr lang="en-US" i="1">
                <a:solidFill>
                  <a:srgbClr val="002060"/>
                </a:solidFill>
              </a:rPr>
              <a:t>l</a:t>
            </a:r>
            <a:r>
              <a:rPr lang="en-US" i="1" baseline="-25000">
                <a:solidFill>
                  <a:srgbClr val="002060"/>
                </a:solidFill>
              </a:rPr>
              <a:t>symb</a:t>
            </a:r>
            <a:r>
              <a:rPr lang="en-US" i="1">
                <a:solidFill>
                  <a:srgbClr val="002060"/>
                </a:solidFill>
              </a:rPr>
              <a:t> = t_origin</a:t>
            </a:r>
            <a:r>
              <a:rPr lang="en-US" i="1" baseline="-25000">
                <a:solidFill>
                  <a:srgbClr val="002060"/>
                </a:solidFill>
              </a:rPr>
              <a:t>p</a:t>
            </a:r>
            <a:r>
              <a:rPr lang="en-US" i="1">
                <a:solidFill>
                  <a:srgbClr val="002060"/>
                </a:solidFill>
              </a:rPr>
              <a:t> + relocation_factor</a:t>
            </a:r>
            <a:r>
              <a:rPr lang="en-US" i="1" baseline="-25000">
                <a:solidFill>
                  <a:srgbClr val="002060"/>
                </a:solidFill>
              </a:rPr>
              <a:t>p </a:t>
            </a:r>
            <a:r>
              <a:rPr lang="en-US" i="1">
                <a:solidFill>
                  <a:srgbClr val="002060"/>
                </a:solidFill>
              </a:rPr>
              <a:t>+ d</a:t>
            </a:r>
            <a:r>
              <a:rPr lang="en-US" i="1" baseline="-25000">
                <a:solidFill>
                  <a:srgbClr val="002060"/>
                </a:solidFill>
              </a:rPr>
              <a:t>symb  -----4</a:t>
            </a:r>
            <a:endParaRPr i="1" baseline="-25000">
              <a:solidFill>
                <a:srgbClr val="002060"/>
              </a:solidFill>
            </a:endParaRPr>
          </a:p>
          <a:p>
            <a:pPr marL="0" lvl="0" indent="0" algn="l" rtl="0">
              <a:spcBef>
                <a:spcPts val="640"/>
              </a:spcBef>
              <a:spcAft>
                <a:spcPts val="0"/>
              </a:spcAft>
              <a:buClr>
                <a:schemeClr val="dk1"/>
              </a:buClr>
              <a:buSzPts val="3200"/>
              <a:buNone/>
            </a:pPr>
            <a:endParaRPr i="1" baseline="-25000"/>
          </a:p>
          <a:p>
            <a:pPr marL="0" lvl="0" indent="0" algn="l" rtl="0">
              <a:spcBef>
                <a:spcPts val="640"/>
              </a:spcBef>
              <a:spcAft>
                <a:spcPts val="0"/>
              </a:spcAft>
              <a:buClr>
                <a:schemeClr val="dk1"/>
              </a:buClr>
              <a:buSzPts val="3200"/>
              <a:buNone/>
            </a:pPr>
            <a:r>
              <a:rPr lang="en-US" i="1"/>
              <a:t>From 2 and 4</a:t>
            </a:r>
            <a:endParaRPr/>
          </a:p>
          <a:p>
            <a:pPr marL="0" lvl="0" indent="0" algn="l" rtl="0">
              <a:spcBef>
                <a:spcPts val="640"/>
              </a:spcBef>
              <a:spcAft>
                <a:spcPts val="0"/>
              </a:spcAft>
              <a:buClr>
                <a:schemeClr val="dk1"/>
              </a:buClr>
              <a:buSzPts val="3200"/>
              <a:buNone/>
            </a:pPr>
            <a:r>
              <a:rPr lang="en-US" i="1"/>
              <a:t>l</a:t>
            </a:r>
            <a:r>
              <a:rPr lang="en-US" i="1" baseline="-25000"/>
              <a:t>symb</a:t>
            </a:r>
            <a:r>
              <a:rPr lang="en-US" i="1"/>
              <a:t> = t</a:t>
            </a:r>
            <a:r>
              <a:rPr lang="en-US" i="1" baseline="-25000"/>
              <a:t>symb</a:t>
            </a:r>
            <a:r>
              <a:rPr lang="en-US" i="1"/>
              <a:t> + relocation_factor</a:t>
            </a:r>
            <a:r>
              <a:rPr lang="en-US" i="1" baseline="-25000"/>
              <a:t>p               -----5</a:t>
            </a:r>
            <a:endParaRPr i="1" baseline="-25000"/>
          </a:p>
          <a:p>
            <a:pPr marL="0" lvl="0" indent="0" algn="l" rtl="0">
              <a:spcBef>
                <a:spcPts val="640"/>
              </a:spcBef>
              <a:spcAft>
                <a:spcPts val="0"/>
              </a:spcAft>
              <a:buClr>
                <a:schemeClr val="dk1"/>
              </a:buClr>
              <a:buSzPts val="3200"/>
              <a:buNone/>
            </a:pPr>
            <a:endParaRPr i="1"/>
          </a:p>
          <a:p>
            <a:pPr marL="0" lvl="0" indent="0" algn="l" rtl="0">
              <a:spcBef>
                <a:spcPts val="640"/>
              </a:spcBef>
              <a:spcAft>
                <a:spcPts val="0"/>
              </a:spcAft>
              <a:buClr>
                <a:schemeClr val="dk1"/>
              </a:buClr>
              <a:buSzPts val="3200"/>
              <a:buNone/>
            </a:pPr>
            <a:endParaRPr i="1"/>
          </a:p>
          <a:p>
            <a:pPr marL="342900" lvl="0" indent="-139700" algn="l" rtl="0">
              <a:spcBef>
                <a:spcPts val="640"/>
              </a:spcBef>
              <a:spcAft>
                <a:spcPts val="0"/>
              </a:spcAft>
              <a:buClr>
                <a:schemeClr val="dk1"/>
              </a:buClr>
              <a:buSzPts val="3200"/>
              <a:buNone/>
            </a:pPr>
            <a:endParaRPr/>
          </a:p>
        </p:txBody>
      </p:sp>
      <p:pic>
        <p:nvPicPr>
          <p:cNvPr id="184" name="Google Shape;184;p13"/>
          <p:cNvPicPr preferRelativeResize="0"/>
          <p:nvPr/>
        </p:nvPicPr>
        <p:blipFill rotWithShape="1">
          <a:blip r:embed="rId3">
            <a:alphaModFix/>
          </a:blip>
          <a:srcRect/>
          <a:stretch/>
        </p:blipFill>
        <p:spPr>
          <a:xfrm>
            <a:off x="152400" y="334962"/>
            <a:ext cx="1143000" cy="782638"/>
          </a:xfrm>
          <a:prstGeom prst="rect">
            <a:avLst/>
          </a:prstGeom>
          <a:noFill/>
          <a:ln>
            <a:noFill/>
          </a:ln>
        </p:spPr>
      </p:pic>
      <p:sp>
        <p:nvSpPr>
          <p:cNvPr id="185" name="Google Shape;185;p1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83">
                                            <p:txEl>
                                              <p:pRg st="0" end="0"/>
                                            </p:txEl>
                                          </p:spTgt>
                                        </p:tgtEl>
                                        <p:attrNameLst>
                                          <p:attrName>style.visibility</p:attrName>
                                        </p:attrNameLst>
                                      </p:cBhvr>
                                      <p:to>
                                        <p:strVal val="visible"/>
                                      </p:to>
                                    </p:set>
                                    <p:animEffect transition="in" filter="fade">
                                      <p:cBhvr>
                                        <p:cTn id="7" dur="500"/>
                                        <p:tgtEl>
                                          <p:spTgt spid="18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3">
                                            <p:txEl>
                                              <p:pRg st="1" end="1"/>
                                            </p:txEl>
                                          </p:spTgt>
                                        </p:tgtEl>
                                        <p:attrNameLst>
                                          <p:attrName>style.visibility</p:attrName>
                                        </p:attrNameLst>
                                      </p:cBhvr>
                                      <p:to>
                                        <p:strVal val="visible"/>
                                      </p:to>
                                    </p:set>
                                    <p:animEffect transition="in" filter="fade">
                                      <p:cBhvr>
                                        <p:cTn id="12" dur="500"/>
                                        <p:tgtEl>
                                          <p:spTgt spid="18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83">
                                            <p:txEl>
                                              <p:pRg st="2" end="2"/>
                                            </p:txEl>
                                          </p:spTgt>
                                        </p:tgtEl>
                                        <p:attrNameLst>
                                          <p:attrName>style.visibility</p:attrName>
                                        </p:attrNameLst>
                                      </p:cBhvr>
                                      <p:to>
                                        <p:strVal val="visible"/>
                                      </p:to>
                                    </p:set>
                                    <p:animEffect transition="in" filter="fade">
                                      <p:cBhvr>
                                        <p:cTn id="17" dur="500"/>
                                        <p:tgtEl>
                                          <p:spTgt spid="18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83">
                                            <p:txEl>
                                              <p:pRg st="3" end="3"/>
                                            </p:txEl>
                                          </p:spTgt>
                                        </p:tgtEl>
                                        <p:attrNameLst>
                                          <p:attrName>style.visibility</p:attrName>
                                        </p:attrNameLst>
                                      </p:cBhvr>
                                      <p:to>
                                        <p:strVal val="visible"/>
                                      </p:to>
                                    </p:set>
                                    <p:animEffect transition="in" filter="fade">
                                      <p:cBhvr>
                                        <p:cTn id="22" dur="500"/>
                                        <p:tgtEl>
                                          <p:spTgt spid="18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83">
                                            <p:txEl>
                                              <p:pRg st="4" end="4"/>
                                            </p:txEl>
                                          </p:spTgt>
                                        </p:tgtEl>
                                        <p:attrNameLst>
                                          <p:attrName>style.visibility</p:attrName>
                                        </p:attrNameLst>
                                      </p:cBhvr>
                                      <p:to>
                                        <p:strVal val="visible"/>
                                      </p:to>
                                    </p:set>
                                    <p:animEffect transition="in" filter="fade">
                                      <p:cBhvr>
                                        <p:cTn id="27" dur="500"/>
                                        <p:tgtEl>
                                          <p:spTgt spid="18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83">
                                            <p:txEl>
                                              <p:pRg st="5" end="5"/>
                                            </p:txEl>
                                          </p:spTgt>
                                        </p:tgtEl>
                                        <p:attrNameLst>
                                          <p:attrName>style.visibility</p:attrName>
                                        </p:attrNameLst>
                                      </p:cBhvr>
                                      <p:to>
                                        <p:strVal val="visible"/>
                                      </p:to>
                                    </p:set>
                                    <p:animEffect transition="in" filter="fade">
                                      <p:cBhvr>
                                        <p:cTn id="32" dur="500"/>
                                        <p:tgtEl>
                                          <p:spTgt spid="18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83">
                                            <p:txEl>
                                              <p:pRg st="6" end="6"/>
                                            </p:txEl>
                                          </p:spTgt>
                                        </p:tgtEl>
                                        <p:attrNameLst>
                                          <p:attrName>style.visibility</p:attrName>
                                        </p:attrNameLst>
                                      </p:cBhvr>
                                      <p:to>
                                        <p:strVal val="visible"/>
                                      </p:to>
                                    </p:set>
                                    <p:animEffect transition="in" filter="fade">
                                      <p:cBhvr>
                                        <p:cTn id="37" dur="500"/>
                                        <p:tgtEl>
                                          <p:spTgt spid="18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83">
                                            <p:txEl>
                                              <p:pRg st="7" end="7"/>
                                            </p:txEl>
                                          </p:spTgt>
                                        </p:tgtEl>
                                        <p:attrNameLst>
                                          <p:attrName>style.visibility</p:attrName>
                                        </p:attrNameLst>
                                      </p:cBhvr>
                                      <p:to>
                                        <p:strVal val="visible"/>
                                      </p:to>
                                    </p:set>
                                    <p:animEffect transition="in" filter="fade">
                                      <p:cBhvr>
                                        <p:cTn id="42" dur="500"/>
                                        <p:tgtEl>
                                          <p:spTgt spid="18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183">
                                            <p:txEl>
                                              <p:pRg st="8" end="8"/>
                                            </p:txEl>
                                          </p:spTgt>
                                        </p:tgtEl>
                                        <p:attrNameLst>
                                          <p:attrName>style.visibility</p:attrName>
                                        </p:attrNameLst>
                                      </p:cBhvr>
                                      <p:to>
                                        <p:strVal val="visible"/>
                                      </p:to>
                                    </p:set>
                                    <p:animEffect transition="in" filter="fade">
                                      <p:cBhvr>
                                        <p:cTn id="47" dur="500"/>
                                        <p:tgtEl>
                                          <p:spTgt spid="18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183">
                                            <p:txEl>
                                              <p:pRg st="9" end="9"/>
                                            </p:txEl>
                                          </p:spTgt>
                                        </p:tgtEl>
                                        <p:attrNameLst>
                                          <p:attrName>style.visibility</p:attrName>
                                        </p:attrNameLst>
                                      </p:cBhvr>
                                      <p:to>
                                        <p:strVal val="visible"/>
                                      </p:to>
                                    </p:set>
                                    <p:animEffect transition="in" filter="fade">
                                      <p:cBhvr>
                                        <p:cTn id="52" dur="500"/>
                                        <p:tgtEl>
                                          <p:spTgt spid="18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183">
                                            <p:txEl>
                                              <p:pRg st="10" end="10"/>
                                            </p:txEl>
                                          </p:spTgt>
                                        </p:tgtEl>
                                        <p:attrNameLst>
                                          <p:attrName>style.visibility</p:attrName>
                                        </p:attrNameLst>
                                      </p:cBhvr>
                                      <p:to>
                                        <p:strVal val="visible"/>
                                      </p:to>
                                    </p:set>
                                    <p:animEffect transition="in" filter="fade">
                                      <p:cBhvr>
                                        <p:cTn id="57" dur="500"/>
                                        <p:tgtEl>
                                          <p:spTgt spid="18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183">
                                            <p:txEl>
                                              <p:pRg st="11" end="11"/>
                                            </p:txEl>
                                          </p:spTgt>
                                        </p:tgtEl>
                                        <p:attrNameLst>
                                          <p:attrName>style.visibility</p:attrName>
                                        </p:attrNameLst>
                                      </p:cBhvr>
                                      <p:to>
                                        <p:strVal val="visible"/>
                                      </p:to>
                                    </p:set>
                                    <p:animEffect transition="in" filter="fade">
                                      <p:cBhvr>
                                        <p:cTn id="62" dur="500"/>
                                        <p:tgtEl>
                                          <p:spTgt spid="18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chemeClr val="dk1"/>
              </a:buClr>
              <a:buSzPct val="100000"/>
              <a:buFont typeface="Calibri"/>
              <a:buNone/>
            </a:pPr>
            <a:r>
              <a:rPr lang="en-US"/>
              <a:t>For Program P:</a:t>
            </a:r>
            <a:br>
              <a:rPr lang="en-US"/>
            </a:br>
            <a:endParaRPr/>
          </a:p>
        </p:txBody>
      </p:sp>
      <p:sp>
        <p:nvSpPr>
          <p:cNvPr id="191" name="Google Shape;191;p1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a:t>Translated origin is 500</a:t>
            </a:r>
            <a:endParaRPr/>
          </a:p>
          <a:p>
            <a:pPr marL="342900" lvl="0" indent="-342900" algn="l" rtl="0">
              <a:spcBef>
                <a:spcPts val="592"/>
              </a:spcBef>
              <a:spcAft>
                <a:spcPts val="0"/>
              </a:spcAft>
              <a:buClr>
                <a:schemeClr val="dk1"/>
              </a:buClr>
              <a:buSzPct val="100000"/>
              <a:buChar char="•"/>
            </a:pPr>
            <a:r>
              <a:rPr lang="en-US"/>
              <a:t>Suppose l_origin = 900</a:t>
            </a:r>
            <a:endParaRPr/>
          </a:p>
          <a:p>
            <a:pPr marL="342900" lvl="0" indent="-342900" algn="l" rtl="0">
              <a:spcBef>
                <a:spcPts val="592"/>
              </a:spcBef>
              <a:spcAft>
                <a:spcPts val="0"/>
              </a:spcAft>
              <a:buClr>
                <a:schemeClr val="dk1"/>
              </a:buClr>
              <a:buSzPct val="100000"/>
              <a:buChar char="•"/>
            </a:pPr>
            <a:r>
              <a:rPr lang="en-US"/>
              <a:t>Relocation_factor = 900- 500 = 400</a:t>
            </a:r>
            <a:endParaRPr/>
          </a:p>
          <a:p>
            <a:pPr marL="342900" lvl="0" indent="-342900" algn="l" rtl="0">
              <a:spcBef>
                <a:spcPts val="592"/>
              </a:spcBef>
              <a:spcAft>
                <a:spcPts val="0"/>
              </a:spcAft>
              <a:buClr>
                <a:schemeClr val="dk1"/>
              </a:buClr>
              <a:buSzPct val="100000"/>
              <a:buChar char="•"/>
            </a:pPr>
            <a:r>
              <a:rPr lang="en-US"/>
              <a:t>Relocation will be performed for instructions with translated time address 500 and 538</a:t>
            </a:r>
            <a:endParaRPr/>
          </a:p>
          <a:p>
            <a:pPr marL="742950" lvl="1" indent="-285750" algn="l" rtl="0">
              <a:spcBef>
                <a:spcPts val="518"/>
              </a:spcBef>
              <a:spcAft>
                <a:spcPts val="0"/>
              </a:spcAft>
              <a:buClr>
                <a:schemeClr val="dk1"/>
              </a:buClr>
              <a:buSzPct val="100000"/>
              <a:buChar char="–"/>
            </a:pPr>
            <a:r>
              <a:rPr lang="en-US"/>
              <a:t>For instruction with translated time address 500: address 540 in operand field will change to (540+400) = 940</a:t>
            </a:r>
            <a:endParaRPr/>
          </a:p>
          <a:p>
            <a:pPr marL="742950" lvl="1" indent="-285750" algn="l" rtl="0">
              <a:spcBef>
                <a:spcPts val="518"/>
              </a:spcBef>
              <a:spcAft>
                <a:spcPts val="0"/>
              </a:spcAft>
              <a:buClr>
                <a:schemeClr val="dk1"/>
              </a:buClr>
              <a:buSzPct val="100000"/>
              <a:buChar char="–"/>
            </a:pPr>
            <a:r>
              <a:rPr lang="en-US"/>
              <a:t>For instruction with translated time address 538: address 501 in operand field will change to (501+400) = 901</a:t>
            </a:r>
            <a:endParaRPr/>
          </a:p>
          <a:p>
            <a:pPr marL="742950" lvl="1" indent="-121284" algn="l" rtl="0">
              <a:spcBef>
                <a:spcPts val="518"/>
              </a:spcBef>
              <a:spcAft>
                <a:spcPts val="0"/>
              </a:spcAft>
              <a:buClr>
                <a:schemeClr val="dk1"/>
              </a:buClr>
              <a:buSzPct val="100000"/>
              <a:buNone/>
            </a:pPr>
            <a:endParaRPr/>
          </a:p>
          <a:p>
            <a:pPr marL="342900" lvl="0" indent="-154940" algn="l" rtl="0">
              <a:spcBef>
                <a:spcPts val="592"/>
              </a:spcBef>
              <a:spcAft>
                <a:spcPts val="0"/>
              </a:spcAft>
              <a:buClr>
                <a:schemeClr val="dk1"/>
              </a:buClr>
              <a:buSzPct val="100000"/>
              <a:buNone/>
            </a:pPr>
            <a:endParaRPr/>
          </a:p>
        </p:txBody>
      </p:sp>
      <p:sp>
        <p:nvSpPr>
          <p:cNvPr id="192" name="Google Shape;192;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14</a:t>
            </a:fld>
            <a:endParaRPr/>
          </a:p>
        </p:txBody>
      </p:sp>
      <p:pic>
        <p:nvPicPr>
          <p:cNvPr id="193" name="Google Shape;193;p14"/>
          <p:cNvPicPr preferRelativeResize="0"/>
          <p:nvPr/>
        </p:nvPicPr>
        <p:blipFill rotWithShape="1">
          <a:blip r:embed="rId3">
            <a:alphaModFix/>
          </a:blip>
          <a:srcRect/>
          <a:stretch/>
        </p:blipFill>
        <p:spPr>
          <a:xfrm>
            <a:off x="228600" y="454819"/>
            <a:ext cx="1143000" cy="78263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Linking</a:t>
            </a:r>
            <a:endParaRPr/>
          </a:p>
        </p:txBody>
      </p:sp>
      <p:sp>
        <p:nvSpPr>
          <p:cNvPr id="199" name="Google Shape;199;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ct val="100000"/>
              <a:buChar char="•"/>
            </a:pPr>
            <a:r>
              <a:rPr lang="en-US"/>
              <a:t>Program interacts with another program unit using its instructions &amp; data in its own instructions</a:t>
            </a:r>
            <a:endParaRPr/>
          </a:p>
          <a:p>
            <a:pPr marL="342900" lvl="0" indent="-342900" algn="l" rtl="0">
              <a:spcBef>
                <a:spcPts val="544"/>
              </a:spcBef>
              <a:spcAft>
                <a:spcPts val="0"/>
              </a:spcAft>
              <a:buClr>
                <a:schemeClr val="dk1"/>
              </a:buClr>
              <a:buSzPct val="100000"/>
              <a:buChar char="•"/>
            </a:pPr>
            <a:r>
              <a:rPr lang="en-US"/>
              <a:t>Public definitions &amp; external references required</a:t>
            </a:r>
            <a:endParaRPr/>
          </a:p>
          <a:p>
            <a:pPr marL="742950" lvl="1" indent="-285750" algn="l" rtl="0">
              <a:spcBef>
                <a:spcPts val="476"/>
              </a:spcBef>
              <a:spcAft>
                <a:spcPts val="0"/>
              </a:spcAft>
              <a:buClr>
                <a:schemeClr val="dk1"/>
              </a:buClr>
              <a:buSzPct val="100000"/>
              <a:buChar char="–"/>
            </a:pPr>
            <a:r>
              <a:rPr lang="en-US"/>
              <a:t>ENTRY: Public definitions </a:t>
            </a:r>
            <a:endParaRPr/>
          </a:p>
          <a:p>
            <a:pPr marL="742950" lvl="1" indent="-285750" algn="l" rtl="0">
              <a:spcBef>
                <a:spcPts val="476"/>
              </a:spcBef>
              <a:spcAft>
                <a:spcPts val="0"/>
              </a:spcAft>
              <a:buClr>
                <a:schemeClr val="dk1"/>
              </a:buClr>
              <a:buSzPct val="100000"/>
              <a:buChar char="–"/>
            </a:pPr>
            <a:r>
              <a:rPr lang="en-US"/>
              <a:t>A symbol defined in a program unit that may be  referenced in other program unit.</a:t>
            </a:r>
            <a:endParaRPr/>
          </a:p>
          <a:p>
            <a:pPr marL="742950" lvl="1" indent="-285750" algn="l" rtl="0">
              <a:spcBef>
                <a:spcPts val="476"/>
              </a:spcBef>
              <a:spcAft>
                <a:spcPts val="0"/>
              </a:spcAft>
              <a:buClr>
                <a:schemeClr val="dk1"/>
              </a:buClr>
              <a:buSzPct val="100000"/>
              <a:buChar char="–"/>
            </a:pPr>
            <a:r>
              <a:rPr lang="en-US"/>
              <a:t>EXTRN: External references</a:t>
            </a:r>
            <a:endParaRPr/>
          </a:p>
          <a:p>
            <a:pPr marL="742950" lvl="1" indent="-285750" algn="l" rtl="0">
              <a:spcBef>
                <a:spcPts val="476"/>
              </a:spcBef>
              <a:spcAft>
                <a:spcPts val="0"/>
              </a:spcAft>
              <a:buClr>
                <a:schemeClr val="dk1"/>
              </a:buClr>
              <a:buSzPct val="100000"/>
              <a:buChar char="–"/>
            </a:pPr>
            <a:r>
              <a:rPr lang="en-US"/>
              <a:t>A reference to a symbol that is not defined in the program unit containing the reference (defined in other program)</a:t>
            </a:r>
            <a:endParaRPr/>
          </a:p>
          <a:p>
            <a:pPr marL="342900" lvl="0" indent="-342900" algn="l" rtl="0">
              <a:spcBef>
                <a:spcPts val="544"/>
              </a:spcBef>
              <a:spcAft>
                <a:spcPts val="0"/>
              </a:spcAft>
              <a:buClr>
                <a:schemeClr val="dk1"/>
              </a:buClr>
              <a:buSzPct val="100000"/>
              <a:buChar char="•"/>
            </a:pPr>
            <a:r>
              <a:rPr lang="en-US"/>
              <a:t>Linking is the process of binding an external reference to the correct link time address</a:t>
            </a:r>
            <a:endParaRPr/>
          </a:p>
        </p:txBody>
      </p:sp>
      <p:pic>
        <p:nvPicPr>
          <p:cNvPr id="200" name="Google Shape;200;p15"/>
          <p:cNvPicPr preferRelativeResize="0"/>
          <p:nvPr/>
        </p:nvPicPr>
        <p:blipFill rotWithShape="1">
          <a:blip r:embed="rId3">
            <a:alphaModFix/>
          </a:blip>
          <a:srcRect/>
          <a:stretch/>
        </p:blipFill>
        <p:spPr>
          <a:xfrm>
            <a:off x="304800" y="454819"/>
            <a:ext cx="1143000" cy="782638"/>
          </a:xfrm>
          <a:prstGeom prst="rect">
            <a:avLst/>
          </a:prstGeom>
          <a:noFill/>
          <a:ln>
            <a:noFill/>
          </a:ln>
        </p:spPr>
      </p:pic>
      <p:sp>
        <p:nvSpPr>
          <p:cNvPr id="201" name="Google Shape;20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Program Q</a:t>
            </a:r>
            <a:endParaRPr/>
          </a:p>
        </p:txBody>
      </p:sp>
      <p:sp>
        <p:nvSpPr>
          <p:cNvPr id="207" name="Google Shape;207;p1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	     START 	200</a:t>
            </a:r>
            <a:endParaRPr/>
          </a:p>
          <a:p>
            <a:pPr marL="0" lvl="0" indent="0" algn="l" rtl="0">
              <a:spcBef>
                <a:spcPts val="640"/>
              </a:spcBef>
              <a:spcAft>
                <a:spcPts val="0"/>
              </a:spcAft>
              <a:buClr>
                <a:schemeClr val="dk1"/>
              </a:buClr>
              <a:buSzPts val="3200"/>
              <a:buNone/>
            </a:pPr>
            <a:r>
              <a:rPr lang="en-US"/>
              <a:t>	     ENTRY	ALPHA</a:t>
            </a:r>
            <a:endParaRPr/>
          </a:p>
          <a:p>
            <a:pPr marL="0" lvl="0" indent="0" algn="l" rtl="0">
              <a:spcBef>
                <a:spcPts val="640"/>
              </a:spcBef>
              <a:spcAft>
                <a:spcPts val="0"/>
              </a:spcAft>
              <a:buClr>
                <a:schemeClr val="dk1"/>
              </a:buClr>
              <a:buSzPts val="3200"/>
              <a:buNone/>
            </a:pPr>
            <a:r>
              <a:rPr lang="en-US"/>
              <a:t>	     --</a:t>
            </a:r>
            <a:endParaRPr/>
          </a:p>
          <a:p>
            <a:pPr marL="0" lvl="0" indent="0" algn="l" rtl="0">
              <a:spcBef>
                <a:spcPts val="640"/>
              </a:spcBef>
              <a:spcAft>
                <a:spcPts val="0"/>
              </a:spcAft>
              <a:buClr>
                <a:schemeClr val="dk1"/>
              </a:buClr>
              <a:buSzPts val="3200"/>
              <a:buNone/>
            </a:pPr>
            <a:r>
              <a:rPr lang="en-US"/>
              <a:t>ALPHA   DS		25		231)	00  00  025</a:t>
            </a:r>
            <a:endParaRPr/>
          </a:p>
          <a:p>
            <a:pPr marL="0" lvl="0" indent="0" algn="l" rtl="0">
              <a:spcBef>
                <a:spcPts val="640"/>
              </a:spcBef>
              <a:spcAft>
                <a:spcPts val="0"/>
              </a:spcAft>
              <a:buClr>
                <a:schemeClr val="dk1"/>
              </a:buClr>
              <a:buSzPts val="3200"/>
              <a:buNone/>
            </a:pPr>
            <a:r>
              <a:rPr lang="en-US"/>
              <a:t>	     END</a:t>
            </a:r>
            <a:endParaRPr/>
          </a:p>
        </p:txBody>
      </p:sp>
      <p:pic>
        <p:nvPicPr>
          <p:cNvPr id="208" name="Google Shape;208;p16"/>
          <p:cNvPicPr preferRelativeResize="0"/>
          <p:nvPr/>
        </p:nvPicPr>
        <p:blipFill rotWithShape="1">
          <a:blip r:embed="rId3">
            <a:alphaModFix/>
          </a:blip>
          <a:srcRect/>
          <a:stretch/>
        </p:blipFill>
        <p:spPr>
          <a:xfrm>
            <a:off x="440140" y="454819"/>
            <a:ext cx="1143000" cy="782638"/>
          </a:xfrm>
          <a:prstGeom prst="rect">
            <a:avLst/>
          </a:prstGeom>
          <a:noFill/>
          <a:ln>
            <a:noFill/>
          </a:ln>
        </p:spPr>
      </p:pic>
      <p:sp>
        <p:nvSpPr>
          <p:cNvPr id="209" name="Google Shape;209;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Linkers</a:t>
            </a:r>
            <a:endParaRPr/>
          </a:p>
        </p:txBody>
      </p:sp>
      <p:sp>
        <p:nvSpPr>
          <p:cNvPr id="215" name="Google Shape;215;p1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spcBef>
                <a:spcPts val="0"/>
              </a:spcBef>
              <a:spcAft>
                <a:spcPts val="0"/>
              </a:spcAft>
              <a:buClr>
                <a:schemeClr val="dk1"/>
              </a:buClr>
              <a:buSzPct val="100000"/>
              <a:buNone/>
            </a:pPr>
            <a:r>
              <a:rPr lang="en-US"/>
              <a:t>Object module contains all info necessary to relocate &amp; link program with other programs</a:t>
            </a:r>
            <a:endParaRPr/>
          </a:p>
          <a:p>
            <a:pPr marL="514350" lvl="0" indent="-514350" algn="l" rtl="0">
              <a:spcBef>
                <a:spcPts val="544"/>
              </a:spcBef>
              <a:spcAft>
                <a:spcPts val="0"/>
              </a:spcAft>
              <a:buClr>
                <a:schemeClr val="dk1"/>
              </a:buClr>
              <a:buSzPct val="100000"/>
              <a:buAutoNum type="arabicPeriod"/>
            </a:pPr>
            <a:r>
              <a:rPr lang="en-US"/>
              <a:t>Header : has translated origin, size &amp; execution start address</a:t>
            </a:r>
            <a:endParaRPr/>
          </a:p>
          <a:p>
            <a:pPr marL="514350" lvl="0" indent="-514350" algn="l" rtl="0">
              <a:spcBef>
                <a:spcPts val="544"/>
              </a:spcBef>
              <a:spcAft>
                <a:spcPts val="0"/>
              </a:spcAft>
              <a:buClr>
                <a:schemeClr val="dk1"/>
              </a:buClr>
              <a:buSzPct val="100000"/>
              <a:buAutoNum type="arabicPeriod"/>
            </a:pPr>
            <a:r>
              <a:rPr lang="en-US"/>
              <a:t>Program : has machine code</a:t>
            </a:r>
            <a:endParaRPr/>
          </a:p>
          <a:p>
            <a:pPr marL="514350" lvl="0" indent="-514350" algn="l" rtl="0">
              <a:spcBef>
                <a:spcPts val="544"/>
              </a:spcBef>
              <a:spcAft>
                <a:spcPts val="0"/>
              </a:spcAft>
              <a:buClr>
                <a:schemeClr val="dk1"/>
              </a:buClr>
              <a:buSzPct val="100000"/>
              <a:buAutoNum type="arabicPeriod"/>
            </a:pPr>
            <a:r>
              <a:rPr lang="en-US"/>
              <a:t>Relocation table (RELOCTAB) : each entry contains translated address of an address sensitive instruction</a:t>
            </a:r>
            <a:endParaRPr/>
          </a:p>
          <a:p>
            <a:pPr marL="514350" lvl="0" indent="-514350" algn="l" rtl="0">
              <a:spcBef>
                <a:spcPts val="544"/>
              </a:spcBef>
              <a:spcAft>
                <a:spcPts val="0"/>
              </a:spcAft>
              <a:buClr>
                <a:schemeClr val="dk1"/>
              </a:buClr>
              <a:buSzPct val="100000"/>
              <a:buAutoNum type="arabicPeriod"/>
            </a:pPr>
            <a:r>
              <a:rPr lang="en-US"/>
              <a:t>Linking table (LINKTAB): contains PD/EXT symbols</a:t>
            </a:r>
            <a:endParaRPr/>
          </a:p>
          <a:p>
            <a:pPr marL="0" lvl="0" indent="0" algn="l" rtl="0">
              <a:spcBef>
                <a:spcPts val="544"/>
              </a:spcBef>
              <a:spcAft>
                <a:spcPts val="0"/>
              </a:spcAft>
              <a:buClr>
                <a:schemeClr val="dk1"/>
              </a:buClr>
              <a:buSzPct val="100000"/>
              <a:buNone/>
            </a:pPr>
            <a:endParaRPr/>
          </a:p>
          <a:p>
            <a:pPr marL="0" lvl="0" indent="0" algn="l" rtl="0">
              <a:spcBef>
                <a:spcPts val="544"/>
              </a:spcBef>
              <a:spcAft>
                <a:spcPts val="0"/>
              </a:spcAft>
              <a:buClr>
                <a:schemeClr val="dk1"/>
              </a:buClr>
              <a:buSzPct val="100000"/>
              <a:buNone/>
            </a:pPr>
            <a:r>
              <a:rPr lang="en-US"/>
              <a:t>Linker generates the linked addresses of all the symbols &amp; instructions</a:t>
            </a:r>
            <a:endParaRPr/>
          </a:p>
        </p:txBody>
      </p:sp>
      <p:pic>
        <p:nvPicPr>
          <p:cNvPr id="216" name="Google Shape;216;p17"/>
          <p:cNvPicPr preferRelativeResize="0"/>
          <p:nvPr/>
        </p:nvPicPr>
        <p:blipFill rotWithShape="1">
          <a:blip r:embed="rId3">
            <a:alphaModFix/>
          </a:blip>
          <a:srcRect/>
          <a:stretch/>
        </p:blipFill>
        <p:spPr>
          <a:xfrm>
            <a:off x="304800" y="454819"/>
            <a:ext cx="1143000" cy="782638"/>
          </a:xfrm>
          <a:prstGeom prst="rect">
            <a:avLst/>
          </a:prstGeom>
          <a:noFill/>
          <a:ln>
            <a:noFill/>
          </a:ln>
        </p:spPr>
      </p:pic>
      <p:sp>
        <p:nvSpPr>
          <p:cNvPr id="217" name="Google Shape;217;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RELOCTAB and LINKTAB</a:t>
            </a:r>
            <a:endParaRPr/>
          </a:p>
        </p:txBody>
      </p:sp>
      <p:sp>
        <p:nvSpPr>
          <p:cNvPr id="223" name="Google Shape;223;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Program P:</a:t>
            </a:r>
            <a:endParaRPr/>
          </a:p>
          <a:p>
            <a:pPr marL="342900" lvl="0" indent="-342900" algn="l" rtl="0">
              <a:spcBef>
                <a:spcPts val="640"/>
              </a:spcBef>
              <a:spcAft>
                <a:spcPts val="0"/>
              </a:spcAft>
              <a:buClr>
                <a:schemeClr val="dk1"/>
              </a:buClr>
              <a:buSzPts val="3200"/>
              <a:buChar char="•"/>
            </a:pPr>
            <a:r>
              <a:rPr lang="en-US"/>
              <a:t>RELOCTAB:</a:t>
            </a:r>
            <a:endParaRPr/>
          </a:p>
          <a:p>
            <a:pPr marL="742950" lvl="1" indent="-285750" algn="l" rtl="0">
              <a:spcBef>
                <a:spcPts val="560"/>
              </a:spcBef>
              <a:spcAft>
                <a:spcPts val="0"/>
              </a:spcAft>
              <a:buClr>
                <a:schemeClr val="dk1"/>
              </a:buClr>
              <a:buSzPts val="2800"/>
              <a:buChar char="–"/>
            </a:pPr>
            <a:r>
              <a:rPr lang="en-US"/>
              <a:t>500) 	09  00   540</a:t>
            </a:r>
            <a:endParaRPr/>
          </a:p>
          <a:p>
            <a:pPr marL="742950" lvl="1" indent="-285750" algn="l" rtl="0">
              <a:spcBef>
                <a:spcPts val="560"/>
              </a:spcBef>
              <a:spcAft>
                <a:spcPts val="0"/>
              </a:spcAft>
              <a:buClr>
                <a:schemeClr val="dk1"/>
              </a:buClr>
              <a:buSzPts val="2800"/>
              <a:buChar char="–"/>
            </a:pPr>
            <a:r>
              <a:rPr lang="en-US"/>
              <a:t>538)	07    01  501</a:t>
            </a:r>
            <a:endParaRPr/>
          </a:p>
          <a:p>
            <a:pPr marL="342900" lvl="0" indent="-342900" algn="l" rtl="0">
              <a:spcBef>
                <a:spcPts val="640"/>
              </a:spcBef>
              <a:spcAft>
                <a:spcPts val="0"/>
              </a:spcAft>
              <a:buClr>
                <a:schemeClr val="dk1"/>
              </a:buClr>
              <a:buSzPts val="3200"/>
              <a:buChar char="•"/>
            </a:pPr>
            <a:r>
              <a:rPr lang="en-US"/>
              <a:t>LINKTAB:</a:t>
            </a:r>
            <a:endParaRPr/>
          </a:p>
          <a:p>
            <a:pPr marL="742950" lvl="1" indent="-285750" algn="l" rtl="0">
              <a:spcBef>
                <a:spcPts val="560"/>
              </a:spcBef>
              <a:spcAft>
                <a:spcPts val="0"/>
              </a:spcAft>
              <a:buClr>
                <a:schemeClr val="dk1"/>
              </a:buClr>
              <a:buSzPts val="2800"/>
              <a:buChar char="–"/>
            </a:pPr>
            <a:r>
              <a:rPr lang="en-US"/>
              <a:t>TOTAL     PD</a:t>
            </a:r>
            <a:endParaRPr/>
          </a:p>
          <a:p>
            <a:pPr marL="742950" lvl="1" indent="-285750" algn="l" rtl="0">
              <a:spcBef>
                <a:spcPts val="560"/>
              </a:spcBef>
              <a:spcAft>
                <a:spcPts val="0"/>
              </a:spcAft>
              <a:buClr>
                <a:schemeClr val="dk1"/>
              </a:buClr>
              <a:buSzPts val="2800"/>
              <a:buChar char="–"/>
            </a:pPr>
            <a:r>
              <a:rPr lang="en-US"/>
              <a:t>MAX        EXT</a:t>
            </a:r>
            <a:endParaRPr/>
          </a:p>
          <a:p>
            <a:pPr marL="742950" lvl="1" indent="-285750" algn="l" rtl="0">
              <a:spcBef>
                <a:spcPts val="560"/>
              </a:spcBef>
              <a:spcAft>
                <a:spcPts val="0"/>
              </a:spcAft>
              <a:buClr>
                <a:schemeClr val="dk1"/>
              </a:buClr>
              <a:buSzPts val="2800"/>
              <a:buChar char="–"/>
            </a:pPr>
            <a:r>
              <a:rPr lang="en-US"/>
              <a:t>ALPHA     EXT</a:t>
            </a:r>
            <a:endParaRPr/>
          </a:p>
          <a:p>
            <a:pPr marL="342900" lvl="0" indent="-139700" algn="l" rtl="0">
              <a:spcBef>
                <a:spcPts val="640"/>
              </a:spcBef>
              <a:spcAft>
                <a:spcPts val="0"/>
              </a:spcAft>
              <a:buClr>
                <a:schemeClr val="dk1"/>
              </a:buClr>
              <a:buSzPts val="3200"/>
              <a:buNone/>
            </a:pPr>
            <a:endParaRPr/>
          </a:p>
        </p:txBody>
      </p:sp>
      <p:sp>
        <p:nvSpPr>
          <p:cNvPr id="224" name="Google Shape;224;p1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18</a:t>
            </a:fld>
            <a:endParaRPr/>
          </a:p>
        </p:txBody>
      </p:sp>
      <p:pic>
        <p:nvPicPr>
          <p:cNvPr id="225" name="Google Shape;225;p18"/>
          <p:cNvPicPr preferRelativeResize="0"/>
          <p:nvPr/>
        </p:nvPicPr>
        <p:blipFill rotWithShape="1">
          <a:blip r:embed="rId3">
            <a:alphaModFix/>
          </a:blip>
          <a:srcRect/>
          <a:stretch/>
        </p:blipFill>
        <p:spPr>
          <a:xfrm>
            <a:off x="228600" y="454819"/>
            <a:ext cx="1143000" cy="78263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RELOCTAB and LINKTAB</a:t>
            </a:r>
            <a:endParaRPr/>
          </a:p>
        </p:txBody>
      </p:sp>
      <p:sp>
        <p:nvSpPr>
          <p:cNvPr id="231" name="Google Shape;231;p1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Program Q:</a:t>
            </a:r>
            <a:endParaRPr/>
          </a:p>
          <a:p>
            <a:pPr marL="342900" lvl="0" indent="-342900" algn="l" rtl="0">
              <a:spcBef>
                <a:spcPts val="640"/>
              </a:spcBef>
              <a:spcAft>
                <a:spcPts val="0"/>
              </a:spcAft>
              <a:buClr>
                <a:schemeClr val="dk1"/>
              </a:buClr>
              <a:buSzPts val="3200"/>
              <a:buChar char="•"/>
            </a:pPr>
            <a:r>
              <a:rPr lang="en-US"/>
              <a:t>LINKTAB:</a:t>
            </a:r>
            <a:endParaRPr/>
          </a:p>
          <a:p>
            <a:pPr marL="742950" lvl="1" indent="-285750" algn="l" rtl="0">
              <a:spcBef>
                <a:spcPts val="560"/>
              </a:spcBef>
              <a:spcAft>
                <a:spcPts val="0"/>
              </a:spcAft>
              <a:buClr>
                <a:schemeClr val="dk1"/>
              </a:buClr>
              <a:buSzPts val="2800"/>
              <a:buChar char="–"/>
            </a:pPr>
            <a:r>
              <a:rPr lang="en-US"/>
              <a:t>ALPHA     PD</a:t>
            </a:r>
            <a:endParaRPr/>
          </a:p>
          <a:p>
            <a:pPr marL="742950" lvl="1" indent="-107950" algn="l" rtl="0">
              <a:spcBef>
                <a:spcPts val="560"/>
              </a:spcBef>
              <a:spcAft>
                <a:spcPts val="0"/>
              </a:spcAft>
              <a:buClr>
                <a:schemeClr val="dk1"/>
              </a:buClr>
              <a:buSzPts val="2800"/>
              <a:buNone/>
            </a:pPr>
            <a:endParaRPr/>
          </a:p>
          <a:p>
            <a:pPr marL="457200" lvl="1" indent="0" algn="l" rtl="0">
              <a:spcBef>
                <a:spcPts val="560"/>
              </a:spcBef>
              <a:spcAft>
                <a:spcPts val="0"/>
              </a:spcAft>
              <a:buClr>
                <a:schemeClr val="dk1"/>
              </a:buClr>
              <a:buSzPts val="2800"/>
              <a:buNone/>
            </a:pPr>
            <a:r>
              <a:rPr lang="en-US"/>
              <a:t>NTAB:</a:t>
            </a:r>
            <a:endParaRPr/>
          </a:p>
          <a:p>
            <a:pPr marL="742950" lvl="1" indent="-107950" algn="l" rtl="0">
              <a:spcBef>
                <a:spcPts val="560"/>
              </a:spcBef>
              <a:spcAft>
                <a:spcPts val="0"/>
              </a:spcAft>
              <a:buClr>
                <a:schemeClr val="dk1"/>
              </a:buClr>
              <a:buSzPts val="2800"/>
              <a:buNone/>
            </a:pPr>
            <a:endParaRPr/>
          </a:p>
          <a:p>
            <a:pPr marL="742950" lvl="1" indent="-107950" algn="l" rtl="0">
              <a:spcBef>
                <a:spcPts val="560"/>
              </a:spcBef>
              <a:spcAft>
                <a:spcPts val="0"/>
              </a:spcAft>
              <a:buClr>
                <a:schemeClr val="dk1"/>
              </a:buClr>
              <a:buSzPts val="2800"/>
              <a:buNone/>
            </a:pPr>
            <a:endParaRPr/>
          </a:p>
        </p:txBody>
      </p:sp>
      <p:sp>
        <p:nvSpPr>
          <p:cNvPr id="232" name="Google Shape;232;p1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19</a:t>
            </a:fld>
            <a:endParaRPr/>
          </a:p>
        </p:txBody>
      </p:sp>
      <p:pic>
        <p:nvPicPr>
          <p:cNvPr id="233" name="Google Shape;233;p19"/>
          <p:cNvPicPr preferRelativeResize="0"/>
          <p:nvPr/>
        </p:nvPicPr>
        <p:blipFill rotWithShape="1">
          <a:blip r:embed="rId3">
            <a:alphaModFix/>
          </a:blip>
          <a:srcRect/>
          <a:stretch/>
        </p:blipFill>
        <p:spPr>
          <a:xfrm>
            <a:off x="838200" y="4503745"/>
            <a:ext cx="2475191" cy="1737511"/>
          </a:xfrm>
          <a:prstGeom prst="rect">
            <a:avLst/>
          </a:prstGeom>
          <a:noFill/>
          <a:ln>
            <a:noFill/>
          </a:ln>
        </p:spPr>
      </p:pic>
      <p:pic>
        <p:nvPicPr>
          <p:cNvPr id="234" name="Google Shape;234;p19"/>
          <p:cNvPicPr preferRelativeResize="0"/>
          <p:nvPr/>
        </p:nvPicPr>
        <p:blipFill rotWithShape="1">
          <a:blip r:embed="rId4">
            <a:alphaModFix/>
          </a:blip>
          <a:srcRect/>
          <a:stretch/>
        </p:blipFill>
        <p:spPr>
          <a:xfrm>
            <a:off x="228600" y="454819"/>
            <a:ext cx="1143000" cy="78263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Linker</a:t>
            </a:r>
            <a:endParaRPr/>
          </a:p>
        </p:txBody>
      </p:sp>
      <p:sp>
        <p:nvSpPr>
          <p:cNvPr id="96" name="Google Shape;96;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4000"/>
              <a:buChar char="•"/>
            </a:pPr>
            <a:r>
              <a:rPr lang="en-US" sz="4000" b="1"/>
              <a:t>Steps for Execution: </a:t>
            </a:r>
            <a:endParaRPr/>
          </a:p>
          <a:p>
            <a:pPr marL="342900" lvl="0" indent="-342900" algn="l" rtl="0">
              <a:spcBef>
                <a:spcPts val="640"/>
              </a:spcBef>
              <a:spcAft>
                <a:spcPts val="0"/>
              </a:spcAft>
              <a:buClr>
                <a:schemeClr val="dk1"/>
              </a:buClr>
              <a:buSzPts val="3200"/>
              <a:buNone/>
            </a:pPr>
            <a:r>
              <a:rPr lang="en-US"/>
              <a:t>1. </a:t>
            </a:r>
            <a:r>
              <a:rPr lang="en-US" b="1"/>
              <a:t>Translation</a:t>
            </a:r>
            <a:r>
              <a:rPr lang="en-US"/>
              <a:t> of program </a:t>
            </a:r>
            <a:endParaRPr/>
          </a:p>
          <a:p>
            <a:pPr marL="342900" lvl="0" indent="-342900" algn="l" rtl="0">
              <a:spcBef>
                <a:spcPts val="640"/>
              </a:spcBef>
              <a:spcAft>
                <a:spcPts val="0"/>
              </a:spcAft>
              <a:buClr>
                <a:schemeClr val="dk1"/>
              </a:buClr>
              <a:buSzPts val="3200"/>
              <a:buNone/>
            </a:pPr>
            <a:r>
              <a:rPr lang="en-US"/>
              <a:t>2. </a:t>
            </a:r>
            <a:r>
              <a:rPr lang="en-US" b="1"/>
              <a:t>Linking</a:t>
            </a:r>
            <a:r>
              <a:rPr lang="en-US"/>
              <a:t> of program with other programs needed for its execution.</a:t>
            </a:r>
            <a:endParaRPr/>
          </a:p>
          <a:p>
            <a:pPr marL="342900" lvl="0" indent="-342900" algn="l" rtl="0">
              <a:spcBef>
                <a:spcPts val="640"/>
              </a:spcBef>
              <a:spcAft>
                <a:spcPts val="0"/>
              </a:spcAft>
              <a:buClr>
                <a:schemeClr val="dk1"/>
              </a:buClr>
              <a:buSzPts val="3200"/>
              <a:buNone/>
            </a:pPr>
            <a:r>
              <a:rPr lang="en-US"/>
              <a:t> 3. </a:t>
            </a:r>
            <a:r>
              <a:rPr lang="en-US" b="1"/>
              <a:t>Relocation </a:t>
            </a:r>
            <a:r>
              <a:rPr lang="en-US"/>
              <a:t>of the program to execute from the specific memory area allocated to it. </a:t>
            </a:r>
            <a:endParaRPr/>
          </a:p>
          <a:p>
            <a:pPr marL="342900" lvl="0" indent="-342900" algn="l" rtl="0">
              <a:spcBef>
                <a:spcPts val="640"/>
              </a:spcBef>
              <a:spcAft>
                <a:spcPts val="0"/>
              </a:spcAft>
              <a:buClr>
                <a:schemeClr val="dk1"/>
              </a:buClr>
              <a:buSzPts val="3200"/>
              <a:buNone/>
            </a:pPr>
            <a:r>
              <a:rPr lang="en-US"/>
              <a:t>4</a:t>
            </a:r>
            <a:r>
              <a:rPr lang="en-US" b="1"/>
              <a:t>. Loading </a:t>
            </a:r>
            <a:r>
              <a:rPr lang="en-US"/>
              <a:t>of the program in the memory for the purpose of execution.</a:t>
            </a:r>
            <a:endParaRPr/>
          </a:p>
        </p:txBody>
      </p:sp>
      <p:pic>
        <p:nvPicPr>
          <p:cNvPr id="97" name="Google Shape;97;p2"/>
          <p:cNvPicPr preferRelativeResize="0"/>
          <p:nvPr/>
        </p:nvPicPr>
        <p:blipFill rotWithShape="1">
          <a:blip r:embed="rId3">
            <a:alphaModFix/>
          </a:blip>
          <a:srcRect/>
          <a:stretch/>
        </p:blipFill>
        <p:spPr>
          <a:xfrm>
            <a:off x="152400" y="552648"/>
            <a:ext cx="857250" cy="586979"/>
          </a:xfrm>
          <a:prstGeom prst="rect">
            <a:avLst/>
          </a:prstGeom>
          <a:noFill/>
          <a:ln>
            <a:noFill/>
          </a:ln>
        </p:spPr>
      </p:pic>
      <p:sp>
        <p:nvSpPr>
          <p:cNvPr id="98" name="Google Shape;9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Linking of Program P and Q</a:t>
            </a:r>
            <a:endParaRPr/>
          </a:p>
        </p:txBody>
      </p:sp>
      <p:sp>
        <p:nvSpPr>
          <p:cNvPr id="240" name="Google Shape;240;p20"/>
          <p:cNvSpPr txBox="1">
            <a:spLocks noGrp="1"/>
          </p:cNvSpPr>
          <p:nvPr>
            <p:ph type="body" idx="1"/>
          </p:nvPr>
        </p:nvSpPr>
        <p:spPr>
          <a:xfrm>
            <a:off x="381000" y="1143000"/>
            <a:ext cx="8610600" cy="5410200"/>
          </a:xfrm>
          <a:prstGeom prst="rect">
            <a:avLst/>
          </a:prstGeom>
          <a:noFill/>
          <a:ln>
            <a:noFill/>
          </a:ln>
        </p:spPr>
        <p:txBody>
          <a:bodyPr spcFirstLastPara="1" wrap="square" lIns="91425" tIns="45700" rIns="91425" bIns="45700" anchor="t" anchorCtr="0">
            <a:normAutofit fontScale="47500" lnSpcReduction="20000"/>
          </a:bodyPr>
          <a:lstStyle/>
          <a:p>
            <a:pPr marL="0" lvl="0" indent="0" algn="l" rtl="0">
              <a:spcBef>
                <a:spcPts val="0"/>
              </a:spcBef>
              <a:spcAft>
                <a:spcPts val="0"/>
              </a:spcAft>
              <a:buClr>
                <a:schemeClr val="dk1"/>
              </a:buClr>
              <a:buSzPct val="100000"/>
              <a:buNone/>
            </a:pPr>
            <a:r>
              <a:rPr lang="en-US" b="1" dirty="0"/>
              <a:t>Program P:</a:t>
            </a:r>
            <a:endParaRPr dirty="0"/>
          </a:p>
          <a:p>
            <a:pPr marL="0" lvl="0" indent="0" algn="l" rtl="0">
              <a:spcBef>
                <a:spcPts val="304"/>
              </a:spcBef>
              <a:spcAft>
                <a:spcPts val="0"/>
              </a:spcAft>
              <a:buClr>
                <a:schemeClr val="dk1"/>
              </a:buClr>
              <a:buSzPct val="100000"/>
              <a:buNone/>
            </a:pPr>
            <a:r>
              <a:rPr lang="en-US" dirty="0"/>
              <a:t>	START 500</a:t>
            </a:r>
          </a:p>
          <a:p>
            <a:pPr marL="0" lvl="0" indent="0" algn="l" rtl="0">
              <a:spcBef>
                <a:spcPts val="304"/>
              </a:spcBef>
              <a:spcAft>
                <a:spcPts val="0"/>
              </a:spcAft>
              <a:buClr>
                <a:schemeClr val="dk1"/>
              </a:buClr>
              <a:buSzPct val="100000"/>
              <a:buNone/>
            </a:pPr>
            <a:r>
              <a:rPr lang="en-US" dirty="0"/>
              <a:t>	ENTRY 	TOTAL</a:t>
            </a:r>
          </a:p>
          <a:p>
            <a:pPr marL="0" lvl="0" indent="0" algn="l" rtl="0">
              <a:spcBef>
                <a:spcPts val="304"/>
              </a:spcBef>
              <a:spcAft>
                <a:spcPts val="0"/>
              </a:spcAft>
              <a:buClr>
                <a:schemeClr val="dk1"/>
              </a:buClr>
              <a:buSzPct val="100000"/>
              <a:buNone/>
            </a:pPr>
            <a:r>
              <a:rPr lang="en-US" dirty="0"/>
              <a:t>	EXTERN 	MAX,ALPHA</a:t>
            </a:r>
            <a:endParaRPr dirty="0"/>
          </a:p>
          <a:p>
            <a:pPr marL="0" lvl="0" indent="0" algn="l" rtl="0">
              <a:spcBef>
                <a:spcPts val="304"/>
              </a:spcBef>
              <a:spcAft>
                <a:spcPts val="0"/>
              </a:spcAft>
              <a:buClr>
                <a:schemeClr val="dk1"/>
              </a:buClr>
              <a:buSzPct val="100000"/>
              <a:buNone/>
            </a:pPr>
            <a:r>
              <a:rPr lang="en-US" dirty="0"/>
              <a:t>	READ 	A 			900) 	09  00   940</a:t>
            </a:r>
            <a:endParaRPr dirty="0"/>
          </a:p>
          <a:p>
            <a:pPr marL="0" lvl="0" indent="0" algn="l" rtl="0">
              <a:spcBef>
                <a:spcPts val="304"/>
              </a:spcBef>
              <a:spcAft>
                <a:spcPts val="0"/>
              </a:spcAft>
              <a:buClr>
                <a:schemeClr val="dk1"/>
              </a:buClr>
              <a:buSzPct val="100000"/>
              <a:buNone/>
            </a:pPr>
            <a:r>
              <a:rPr lang="en-US" dirty="0"/>
              <a:t>	LOOP   				901)</a:t>
            </a:r>
            <a:endParaRPr dirty="0"/>
          </a:p>
          <a:p>
            <a:pPr marL="0" lvl="0" indent="0" algn="l" rtl="0">
              <a:spcBef>
                <a:spcPts val="304"/>
              </a:spcBef>
              <a:spcAft>
                <a:spcPts val="0"/>
              </a:spcAft>
              <a:buClr>
                <a:schemeClr val="dk1"/>
              </a:buClr>
              <a:buSzPct val="100000"/>
              <a:buNone/>
            </a:pPr>
            <a:r>
              <a:rPr lang="en-US" dirty="0"/>
              <a:t>              ----</a:t>
            </a:r>
            <a:endParaRPr dirty="0"/>
          </a:p>
          <a:p>
            <a:pPr marL="0" lvl="0" indent="0" algn="l" rtl="0">
              <a:spcBef>
                <a:spcPts val="304"/>
              </a:spcBef>
              <a:spcAft>
                <a:spcPts val="0"/>
              </a:spcAft>
              <a:buClr>
                <a:schemeClr val="dk1"/>
              </a:buClr>
              <a:buSzPct val="100000"/>
              <a:buNone/>
            </a:pPr>
            <a:r>
              <a:rPr lang="en-US" dirty="0"/>
              <a:t>              	MOVER 	AREG, ALPHA		918)	04   01   973</a:t>
            </a:r>
            <a:endParaRPr dirty="0"/>
          </a:p>
          <a:p>
            <a:pPr marL="0" lvl="0" indent="0" algn="l" rtl="0">
              <a:spcBef>
                <a:spcPts val="304"/>
              </a:spcBef>
              <a:spcAft>
                <a:spcPts val="0"/>
              </a:spcAft>
              <a:buClr>
                <a:schemeClr val="dk1"/>
              </a:buClr>
              <a:buSzPct val="100000"/>
              <a:buNone/>
            </a:pPr>
            <a:r>
              <a:rPr lang="en-US" dirty="0"/>
              <a:t>              	BC 	ANY, MAX			919)	07   06   000</a:t>
            </a:r>
            <a:endParaRPr dirty="0"/>
          </a:p>
          <a:p>
            <a:pPr marL="0" lvl="0" indent="0" algn="l" rtl="0">
              <a:spcBef>
                <a:spcPts val="304"/>
              </a:spcBef>
              <a:spcAft>
                <a:spcPts val="0"/>
              </a:spcAft>
              <a:buClr>
                <a:schemeClr val="dk1"/>
              </a:buClr>
              <a:buSzPct val="100000"/>
              <a:buNone/>
            </a:pPr>
            <a:r>
              <a:rPr lang="en-US" dirty="0"/>
              <a:t>              -----</a:t>
            </a:r>
          </a:p>
          <a:p>
            <a:pPr marL="0" lvl="0" indent="0" algn="l" rtl="0">
              <a:spcBef>
                <a:spcPts val="304"/>
              </a:spcBef>
              <a:spcAft>
                <a:spcPts val="0"/>
              </a:spcAft>
              <a:buClr>
                <a:schemeClr val="dk1"/>
              </a:buClr>
              <a:buSzPct val="100000"/>
              <a:buNone/>
            </a:pPr>
            <a:r>
              <a:rPr lang="en-US" dirty="0"/>
              <a:t>	BC	LT, LOOP			938)	07    01  901</a:t>
            </a:r>
          </a:p>
          <a:p>
            <a:pPr marL="0" lvl="0" indent="0" algn="l" rtl="0">
              <a:spcBef>
                <a:spcPts val="304"/>
              </a:spcBef>
              <a:spcAft>
                <a:spcPts val="0"/>
              </a:spcAft>
              <a:buClr>
                <a:schemeClr val="dk1"/>
              </a:buClr>
              <a:buSzPct val="100000"/>
              <a:buNone/>
            </a:pPr>
            <a:r>
              <a:rPr lang="en-US" dirty="0"/>
              <a:t>	STOP				939)	00    00  000</a:t>
            </a:r>
          </a:p>
          <a:p>
            <a:pPr marL="0" lvl="0" indent="0" algn="l" rtl="0">
              <a:spcBef>
                <a:spcPts val="304"/>
              </a:spcBef>
              <a:spcAft>
                <a:spcPts val="0"/>
              </a:spcAft>
              <a:buClr>
                <a:schemeClr val="dk1"/>
              </a:buClr>
              <a:buSzPct val="100000"/>
              <a:buNone/>
            </a:pPr>
            <a:r>
              <a:rPr lang="en-US" dirty="0"/>
              <a:t>	A            DS 1			940)</a:t>
            </a:r>
            <a:endParaRPr dirty="0"/>
          </a:p>
          <a:p>
            <a:pPr marL="0" lvl="0" indent="0" algn="l" rtl="0">
              <a:spcBef>
                <a:spcPts val="304"/>
              </a:spcBef>
              <a:spcAft>
                <a:spcPts val="0"/>
              </a:spcAft>
              <a:buClr>
                <a:schemeClr val="dk1"/>
              </a:buClr>
              <a:buSzPct val="100000"/>
              <a:buNone/>
            </a:pPr>
            <a:r>
              <a:rPr lang="en-US" dirty="0"/>
              <a:t>	TOTAL    DS 1			941)</a:t>
            </a:r>
            <a:endParaRPr dirty="0"/>
          </a:p>
          <a:p>
            <a:pPr marL="0" lvl="0" indent="0" algn="l" rtl="0">
              <a:spcBef>
                <a:spcPts val="304"/>
              </a:spcBef>
              <a:spcAft>
                <a:spcPts val="0"/>
              </a:spcAft>
              <a:buClr>
                <a:schemeClr val="dk1"/>
              </a:buClr>
              <a:buSzPct val="100000"/>
              <a:buNone/>
            </a:pPr>
            <a:r>
              <a:rPr lang="en-US" dirty="0"/>
              <a:t>               	END</a:t>
            </a:r>
            <a:endParaRPr dirty="0"/>
          </a:p>
          <a:p>
            <a:pPr marL="0" lvl="0" indent="0" algn="l" rtl="0">
              <a:spcBef>
                <a:spcPts val="304"/>
              </a:spcBef>
              <a:spcAft>
                <a:spcPts val="0"/>
              </a:spcAft>
              <a:buClr>
                <a:schemeClr val="dk1"/>
              </a:buClr>
              <a:buSzPct val="100000"/>
              <a:buNone/>
            </a:pPr>
            <a:r>
              <a:rPr lang="en-US" b="1" dirty="0"/>
              <a:t>Program Q:</a:t>
            </a:r>
            <a:endParaRPr dirty="0"/>
          </a:p>
          <a:p>
            <a:pPr marL="0" lvl="0" indent="0" algn="l" rtl="0">
              <a:spcBef>
                <a:spcPts val="304"/>
              </a:spcBef>
              <a:spcAft>
                <a:spcPts val="0"/>
              </a:spcAft>
              <a:buClr>
                <a:schemeClr val="dk1"/>
              </a:buClr>
              <a:buSzPct val="100000"/>
              <a:buNone/>
            </a:pPr>
            <a:r>
              <a:rPr lang="en-US" dirty="0"/>
              <a:t>	START 	200</a:t>
            </a:r>
            <a:endParaRPr dirty="0"/>
          </a:p>
          <a:p>
            <a:pPr marL="0" lvl="0" indent="0" algn="l" rtl="0">
              <a:spcBef>
                <a:spcPts val="304"/>
              </a:spcBef>
              <a:spcAft>
                <a:spcPts val="0"/>
              </a:spcAft>
              <a:buClr>
                <a:schemeClr val="dk1"/>
              </a:buClr>
              <a:buSzPct val="100000"/>
              <a:buNone/>
            </a:pPr>
            <a:r>
              <a:rPr lang="en-US" dirty="0"/>
              <a:t>	ENTRY	ALPHA                     </a:t>
            </a:r>
            <a:endParaRPr dirty="0"/>
          </a:p>
          <a:p>
            <a:pPr marL="0" lvl="0" indent="0" algn="l" rtl="0">
              <a:spcBef>
                <a:spcPts val="304"/>
              </a:spcBef>
              <a:spcAft>
                <a:spcPts val="0"/>
              </a:spcAft>
              <a:buClr>
                <a:schemeClr val="dk1"/>
              </a:buClr>
              <a:buSzPct val="100000"/>
              <a:buNone/>
            </a:pPr>
            <a:r>
              <a:rPr lang="en-US" dirty="0"/>
              <a:t>	--                                                        		942)</a:t>
            </a:r>
            <a:endParaRPr dirty="0"/>
          </a:p>
          <a:p>
            <a:pPr marL="0" lvl="0" indent="0" algn="l" rtl="0">
              <a:spcBef>
                <a:spcPts val="304"/>
              </a:spcBef>
              <a:spcAft>
                <a:spcPts val="0"/>
              </a:spcAft>
              <a:buClr>
                <a:schemeClr val="dk1"/>
              </a:buClr>
              <a:buSzPct val="100000"/>
              <a:buNone/>
            </a:pPr>
            <a:r>
              <a:rPr lang="en-US" dirty="0"/>
              <a:t>	ALPHA   DS	25			973)	00  00  025</a:t>
            </a:r>
            <a:endParaRPr dirty="0"/>
          </a:p>
          <a:p>
            <a:pPr marL="0" lvl="0" indent="0" algn="l" rtl="0">
              <a:spcBef>
                <a:spcPts val="304"/>
              </a:spcBef>
              <a:spcAft>
                <a:spcPts val="0"/>
              </a:spcAft>
              <a:buClr>
                <a:schemeClr val="dk1"/>
              </a:buClr>
              <a:buSzPct val="100000"/>
              <a:buNone/>
            </a:pPr>
            <a:r>
              <a:rPr lang="en-US"/>
              <a:t>	END</a:t>
            </a:r>
            <a:endParaRPr dirty="0"/>
          </a:p>
          <a:p>
            <a:pPr marL="0" lvl="0" indent="0" algn="l" rtl="0">
              <a:spcBef>
                <a:spcPts val="304"/>
              </a:spcBef>
              <a:spcAft>
                <a:spcPts val="0"/>
              </a:spcAft>
              <a:buClr>
                <a:schemeClr val="dk1"/>
              </a:buClr>
              <a:buSzPct val="100000"/>
              <a:buNone/>
            </a:pPr>
            <a:endParaRPr b="1" dirty="0"/>
          </a:p>
          <a:p>
            <a:pPr marL="342900" lvl="0" indent="-246380" algn="l" rtl="0">
              <a:spcBef>
                <a:spcPts val="304"/>
              </a:spcBef>
              <a:spcAft>
                <a:spcPts val="0"/>
              </a:spcAft>
              <a:buClr>
                <a:schemeClr val="dk1"/>
              </a:buClr>
              <a:buSzPct val="100000"/>
              <a:buNone/>
            </a:pPr>
            <a:endParaRPr dirty="0"/>
          </a:p>
        </p:txBody>
      </p:sp>
      <p:sp>
        <p:nvSpPr>
          <p:cNvPr id="241" name="Google Shape;241;p2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20</a:t>
            </a:fld>
            <a:endParaRPr/>
          </a:p>
        </p:txBody>
      </p:sp>
      <p:pic>
        <p:nvPicPr>
          <p:cNvPr id="242" name="Google Shape;242;p20"/>
          <p:cNvPicPr preferRelativeResize="0"/>
          <p:nvPr/>
        </p:nvPicPr>
        <p:blipFill rotWithShape="1">
          <a:blip r:embed="rId3">
            <a:alphaModFix/>
          </a:blip>
          <a:srcRect/>
          <a:stretch/>
        </p:blipFill>
        <p:spPr>
          <a:xfrm>
            <a:off x="179696" y="156830"/>
            <a:ext cx="1143000" cy="782638"/>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Self-Relocating Programs</a:t>
            </a:r>
            <a:endParaRPr/>
          </a:p>
        </p:txBody>
      </p:sp>
      <p:sp>
        <p:nvSpPr>
          <p:cNvPr id="248" name="Google Shape;248;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chemeClr val="dk1"/>
              </a:buClr>
              <a:buSzPct val="100000"/>
              <a:buNone/>
            </a:pPr>
            <a:r>
              <a:rPr lang="en-US"/>
              <a:t>Programs can be classified into</a:t>
            </a:r>
            <a:endParaRPr/>
          </a:p>
          <a:p>
            <a:pPr marL="514350" lvl="0" indent="-514350" algn="l" rtl="0">
              <a:spcBef>
                <a:spcPts val="592"/>
              </a:spcBef>
              <a:spcAft>
                <a:spcPts val="0"/>
              </a:spcAft>
              <a:buClr>
                <a:schemeClr val="dk1"/>
              </a:buClr>
              <a:buSzPct val="100000"/>
              <a:buAutoNum type="arabicPeriod"/>
            </a:pPr>
            <a:r>
              <a:rPr lang="en-US"/>
              <a:t>Non relocatable programs</a:t>
            </a:r>
            <a:endParaRPr/>
          </a:p>
          <a:p>
            <a:pPr marL="0" lvl="0" indent="0" algn="l" rtl="0">
              <a:spcBef>
                <a:spcPts val="592"/>
              </a:spcBef>
              <a:spcAft>
                <a:spcPts val="0"/>
              </a:spcAft>
              <a:buClr>
                <a:schemeClr val="dk1"/>
              </a:buClr>
              <a:buSzPct val="100000"/>
              <a:buNone/>
            </a:pPr>
            <a:r>
              <a:rPr lang="en-US"/>
              <a:t> - cannot be executed in any memory area other than its translated origin</a:t>
            </a:r>
            <a:endParaRPr/>
          </a:p>
          <a:p>
            <a:pPr marL="0" lvl="0" indent="0" algn="l" rtl="0">
              <a:spcBef>
                <a:spcPts val="592"/>
              </a:spcBef>
              <a:spcAft>
                <a:spcPts val="0"/>
              </a:spcAft>
              <a:buClr>
                <a:schemeClr val="dk1"/>
              </a:buClr>
              <a:buSzPct val="100000"/>
              <a:buNone/>
            </a:pPr>
            <a:r>
              <a:rPr lang="en-US"/>
              <a:t>-due to lack of information pertaining to address sensitive instructions in program</a:t>
            </a:r>
            <a:endParaRPr/>
          </a:p>
          <a:p>
            <a:pPr marL="0" lvl="0" indent="0" algn="l" rtl="0">
              <a:spcBef>
                <a:spcPts val="592"/>
              </a:spcBef>
              <a:spcAft>
                <a:spcPts val="0"/>
              </a:spcAft>
              <a:buClr>
                <a:schemeClr val="dk1"/>
              </a:buClr>
              <a:buSzPct val="100000"/>
              <a:buNone/>
            </a:pPr>
            <a:r>
              <a:rPr lang="en-US"/>
              <a:t>2. Relocatable programs</a:t>
            </a:r>
            <a:endParaRPr/>
          </a:p>
          <a:p>
            <a:pPr marL="0" lvl="0" indent="0" algn="l" rtl="0">
              <a:spcBef>
                <a:spcPts val="592"/>
              </a:spcBef>
              <a:spcAft>
                <a:spcPts val="0"/>
              </a:spcAft>
              <a:buClr>
                <a:schemeClr val="dk1"/>
              </a:buClr>
              <a:buSzPct val="100000"/>
              <a:buNone/>
            </a:pPr>
            <a:r>
              <a:rPr lang="en-US"/>
              <a:t>- Has info available related to address sensitive instructions in program</a:t>
            </a:r>
            <a:endParaRPr/>
          </a:p>
          <a:p>
            <a:pPr marL="0" lvl="0" indent="0" algn="l" rtl="0">
              <a:spcBef>
                <a:spcPts val="592"/>
              </a:spcBef>
              <a:spcAft>
                <a:spcPts val="0"/>
              </a:spcAft>
              <a:buClr>
                <a:schemeClr val="dk1"/>
              </a:buClr>
              <a:buSzPct val="100000"/>
              <a:buNone/>
            </a:pPr>
            <a:r>
              <a:rPr lang="en-US"/>
              <a:t>3. Self-relocating programs</a:t>
            </a:r>
            <a:endParaRPr/>
          </a:p>
        </p:txBody>
      </p:sp>
      <p:pic>
        <p:nvPicPr>
          <p:cNvPr id="249" name="Google Shape;249;p21"/>
          <p:cNvPicPr preferRelativeResize="0"/>
          <p:nvPr/>
        </p:nvPicPr>
        <p:blipFill rotWithShape="1">
          <a:blip r:embed="rId3">
            <a:alphaModFix/>
          </a:blip>
          <a:srcRect/>
          <a:stretch/>
        </p:blipFill>
        <p:spPr>
          <a:xfrm>
            <a:off x="304800" y="454819"/>
            <a:ext cx="1143000" cy="782638"/>
          </a:xfrm>
          <a:prstGeom prst="rect">
            <a:avLst/>
          </a:prstGeom>
          <a:noFill/>
          <a:ln>
            <a:noFill/>
          </a:ln>
        </p:spPr>
      </p:pic>
      <p:sp>
        <p:nvSpPr>
          <p:cNvPr id="250" name="Google Shape;250;p2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Self-Relocating Programs</a:t>
            </a:r>
            <a:endParaRPr/>
          </a:p>
        </p:txBody>
      </p:sp>
      <p:sp>
        <p:nvSpPr>
          <p:cNvPr id="256" name="Google Shape;256;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92500" lnSpcReduction="20000"/>
          </a:bodyPr>
          <a:lstStyle/>
          <a:p>
            <a:pPr marL="342900" lvl="0" indent="-342900" algn="l" rtl="0">
              <a:spcBef>
                <a:spcPts val="0"/>
              </a:spcBef>
              <a:spcAft>
                <a:spcPts val="0"/>
              </a:spcAft>
              <a:buClr>
                <a:schemeClr val="dk1"/>
              </a:buClr>
              <a:buSzPct val="100000"/>
              <a:buChar char="•"/>
            </a:pPr>
            <a:r>
              <a:rPr lang="en-US"/>
              <a:t>Performs relocation of its own address sensitive instructions</a:t>
            </a:r>
            <a:endParaRPr/>
          </a:p>
          <a:p>
            <a:pPr marL="342900" lvl="0" indent="-342900" algn="l" rtl="0">
              <a:spcBef>
                <a:spcPts val="592"/>
              </a:spcBef>
              <a:spcAft>
                <a:spcPts val="0"/>
              </a:spcAft>
              <a:buClr>
                <a:schemeClr val="dk1"/>
              </a:buClr>
              <a:buSzPct val="100000"/>
              <a:buChar char="•"/>
            </a:pPr>
            <a:r>
              <a:rPr lang="en-US"/>
              <a:t>2 provisions for this</a:t>
            </a:r>
            <a:endParaRPr/>
          </a:p>
          <a:p>
            <a:pPr marL="0" lvl="0" indent="0" algn="l" rtl="0">
              <a:spcBef>
                <a:spcPts val="592"/>
              </a:spcBef>
              <a:spcAft>
                <a:spcPts val="0"/>
              </a:spcAft>
              <a:buClr>
                <a:schemeClr val="dk1"/>
              </a:buClr>
              <a:buSzPct val="100000"/>
              <a:buNone/>
            </a:pPr>
            <a:r>
              <a:rPr lang="en-US"/>
              <a:t>1. Table containing address sensitive instructions</a:t>
            </a:r>
            <a:endParaRPr/>
          </a:p>
          <a:p>
            <a:pPr marL="0" lvl="0" indent="0" algn="l" rtl="0">
              <a:spcBef>
                <a:spcPts val="592"/>
              </a:spcBef>
              <a:spcAft>
                <a:spcPts val="0"/>
              </a:spcAft>
              <a:buClr>
                <a:schemeClr val="dk1"/>
              </a:buClr>
              <a:buSzPct val="100000"/>
              <a:buNone/>
            </a:pPr>
            <a:r>
              <a:rPr lang="en-US"/>
              <a:t> exists as part of program</a:t>
            </a:r>
            <a:endParaRPr/>
          </a:p>
          <a:p>
            <a:pPr marL="0" lvl="0" indent="0" algn="l" rtl="0">
              <a:spcBef>
                <a:spcPts val="592"/>
              </a:spcBef>
              <a:spcAft>
                <a:spcPts val="0"/>
              </a:spcAft>
              <a:buClr>
                <a:schemeClr val="dk1"/>
              </a:buClr>
              <a:buSzPct val="100000"/>
              <a:buNone/>
            </a:pPr>
            <a:r>
              <a:rPr lang="en-US"/>
              <a:t>2. Relocating logic: Code to perform relocation of  address sensitive instructions also  exists as part of program</a:t>
            </a:r>
            <a:endParaRPr/>
          </a:p>
          <a:p>
            <a:pPr marL="342900" lvl="0" indent="-342900" algn="l" rtl="0">
              <a:spcBef>
                <a:spcPts val="592"/>
              </a:spcBef>
              <a:spcAft>
                <a:spcPts val="0"/>
              </a:spcAft>
              <a:buClr>
                <a:schemeClr val="dk1"/>
              </a:buClr>
              <a:buSzPct val="100000"/>
              <a:buChar char="•"/>
            </a:pPr>
            <a:r>
              <a:rPr lang="en-US"/>
              <a:t>Can execute in any area of memory</a:t>
            </a:r>
            <a:endParaRPr/>
          </a:p>
          <a:p>
            <a:pPr marL="342900" lvl="0" indent="-342900" algn="l" rtl="0">
              <a:spcBef>
                <a:spcPts val="592"/>
              </a:spcBef>
              <a:spcAft>
                <a:spcPts val="0"/>
              </a:spcAft>
              <a:buClr>
                <a:schemeClr val="dk1"/>
              </a:buClr>
              <a:buSzPct val="100000"/>
              <a:buChar char="•"/>
            </a:pPr>
            <a:r>
              <a:rPr lang="en-US"/>
              <a:t>Useful in time sharing operating systems</a:t>
            </a:r>
            <a:endParaRPr/>
          </a:p>
          <a:p>
            <a:pPr marL="0" lvl="0" indent="0" algn="l" rtl="0">
              <a:spcBef>
                <a:spcPts val="592"/>
              </a:spcBef>
              <a:spcAft>
                <a:spcPts val="0"/>
              </a:spcAft>
              <a:buClr>
                <a:schemeClr val="dk1"/>
              </a:buClr>
              <a:buSzPct val="100000"/>
              <a:buNone/>
            </a:pPr>
            <a:endParaRPr/>
          </a:p>
        </p:txBody>
      </p:sp>
      <p:pic>
        <p:nvPicPr>
          <p:cNvPr id="257" name="Google Shape;257;p22"/>
          <p:cNvPicPr preferRelativeResize="0"/>
          <p:nvPr/>
        </p:nvPicPr>
        <p:blipFill rotWithShape="1">
          <a:blip r:embed="rId3">
            <a:alphaModFix/>
          </a:blip>
          <a:srcRect/>
          <a:stretch/>
        </p:blipFill>
        <p:spPr>
          <a:xfrm>
            <a:off x="228600" y="454819"/>
            <a:ext cx="1143000" cy="782638"/>
          </a:xfrm>
          <a:prstGeom prst="rect">
            <a:avLst/>
          </a:prstGeom>
          <a:noFill/>
          <a:ln>
            <a:noFill/>
          </a:ln>
        </p:spPr>
      </p:pic>
      <p:sp>
        <p:nvSpPr>
          <p:cNvPr id="258" name="Google Shape;258;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Static Link Libraries</a:t>
            </a:r>
            <a:endParaRPr/>
          </a:p>
        </p:txBody>
      </p:sp>
      <p:sp>
        <p:nvSpPr>
          <p:cNvPr id="264" name="Google Shape;264;p2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200"/>
              <a:buChar char="•"/>
            </a:pPr>
            <a:r>
              <a:rPr lang="en-US" sz="2200"/>
              <a:t>Is the process of copying all library modules used in the program into the final executable image. </a:t>
            </a:r>
            <a:endParaRPr sz="2200"/>
          </a:p>
          <a:p>
            <a:pPr marL="342900" lvl="0" indent="-342900" algn="l" rtl="0">
              <a:spcBef>
                <a:spcPts val="440"/>
              </a:spcBef>
              <a:spcAft>
                <a:spcPts val="0"/>
              </a:spcAft>
              <a:buClr>
                <a:schemeClr val="dk1"/>
              </a:buClr>
              <a:buSzPts val="2200"/>
              <a:buChar char="•"/>
            </a:pPr>
            <a:r>
              <a:rPr lang="en-US" sz="2200"/>
              <a:t>This is performed by the linker and it is done as the last step of the compilation process. </a:t>
            </a:r>
            <a:endParaRPr sz="2200"/>
          </a:p>
          <a:p>
            <a:pPr marL="342900" lvl="0" indent="-342900" algn="l" rtl="0">
              <a:spcBef>
                <a:spcPts val="440"/>
              </a:spcBef>
              <a:spcAft>
                <a:spcPts val="0"/>
              </a:spcAft>
              <a:buClr>
                <a:schemeClr val="dk1"/>
              </a:buClr>
              <a:buSzPts val="2200"/>
              <a:buChar char="•"/>
            </a:pPr>
            <a:r>
              <a:rPr lang="en-US" sz="2200"/>
              <a:t>The linker combines library routines with the program code in order to resolve external references, and to generate an executable image suitable for loading into memory. </a:t>
            </a:r>
            <a:endParaRPr sz="2200"/>
          </a:p>
          <a:p>
            <a:pPr marL="342900" lvl="0" indent="-342900" algn="l" rtl="0">
              <a:spcBef>
                <a:spcPts val="440"/>
              </a:spcBef>
              <a:spcAft>
                <a:spcPts val="0"/>
              </a:spcAft>
              <a:buClr>
                <a:schemeClr val="dk1"/>
              </a:buClr>
              <a:buSzPts val="2200"/>
              <a:buChar char="•"/>
            </a:pPr>
            <a:r>
              <a:rPr lang="en-US" sz="2200"/>
              <a:t>When the program is loaded, the operating system places into memory a single file that contains the executable code and data. </a:t>
            </a:r>
            <a:endParaRPr sz="2200"/>
          </a:p>
          <a:p>
            <a:pPr marL="342900" lvl="0" indent="-342900" algn="l" rtl="0">
              <a:spcBef>
                <a:spcPts val="440"/>
              </a:spcBef>
              <a:spcAft>
                <a:spcPts val="0"/>
              </a:spcAft>
              <a:buClr>
                <a:schemeClr val="dk1"/>
              </a:buClr>
              <a:buSzPts val="2200"/>
              <a:buChar char="•"/>
            </a:pPr>
            <a:r>
              <a:rPr lang="en-US" sz="2200"/>
              <a:t>This statically linked file includes both the calling program and the called program.</a:t>
            </a:r>
            <a:endParaRPr/>
          </a:p>
          <a:p>
            <a:pPr marL="342900" lvl="0" indent="-342900" algn="l" rtl="0">
              <a:spcBef>
                <a:spcPts val="440"/>
              </a:spcBef>
              <a:spcAft>
                <a:spcPts val="0"/>
              </a:spcAft>
              <a:buClr>
                <a:schemeClr val="dk1"/>
              </a:buClr>
              <a:buSzPts val="2200"/>
              <a:buChar char="•"/>
            </a:pPr>
            <a:r>
              <a:rPr lang="en-US" sz="2200"/>
              <a:t>Statically linked files are significantly larger in size because external programs are built into the executable files.</a:t>
            </a:r>
            <a:endParaRPr/>
          </a:p>
          <a:p>
            <a:pPr marL="342900" lvl="0" indent="-203200" algn="l" rtl="0">
              <a:spcBef>
                <a:spcPts val="440"/>
              </a:spcBef>
              <a:spcAft>
                <a:spcPts val="0"/>
              </a:spcAft>
              <a:buClr>
                <a:schemeClr val="dk1"/>
              </a:buClr>
              <a:buSzPts val="2200"/>
              <a:buNone/>
            </a:pPr>
            <a:endParaRPr sz="2200"/>
          </a:p>
        </p:txBody>
      </p:sp>
      <p:sp>
        <p:nvSpPr>
          <p:cNvPr id="265" name="Google Shape;265;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23</a:t>
            </a:fld>
            <a:endParaRPr/>
          </a:p>
        </p:txBody>
      </p:sp>
      <p:pic>
        <p:nvPicPr>
          <p:cNvPr id="266" name="Google Shape;266;p23"/>
          <p:cNvPicPr preferRelativeResize="0"/>
          <p:nvPr/>
        </p:nvPicPr>
        <p:blipFill rotWithShape="1">
          <a:blip r:embed="rId3">
            <a:alphaModFix/>
          </a:blip>
          <a:srcRect/>
          <a:stretch/>
        </p:blipFill>
        <p:spPr>
          <a:xfrm>
            <a:off x="228600" y="454819"/>
            <a:ext cx="1143000" cy="782638"/>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70"/>
        <p:cNvGrpSpPr/>
        <p:nvPr/>
      </p:nvGrpSpPr>
      <p:grpSpPr>
        <a:xfrm>
          <a:off x="0" y="0"/>
          <a:ext cx="0" cy="0"/>
          <a:chOff x="0" y="0"/>
          <a:chExt cx="0" cy="0"/>
        </a:xfrm>
      </p:grpSpPr>
      <p:sp>
        <p:nvSpPr>
          <p:cNvPr id="271" name="Google Shape;271;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Static Link Libraries</a:t>
            </a:r>
            <a:endParaRPr/>
          </a:p>
        </p:txBody>
      </p:sp>
      <p:sp>
        <p:nvSpPr>
          <p:cNvPr id="272" name="Google Shape;272;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ct val="100000"/>
              <a:buChar char="•"/>
            </a:pPr>
            <a:r>
              <a:rPr lang="en-US"/>
              <a:t>If any of the external programs change then they have to be recompiled and re-linked again else the changes won't reflect in existing executable file.</a:t>
            </a:r>
            <a:endParaRPr/>
          </a:p>
          <a:p>
            <a:pPr marL="342900" lvl="0" indent="-342900" algn="l" rtl="0">
              <a:spcBef>
                <a:spcPts val="544"/>
              </a:spcBef>
              <a:spcAft>
                <a:spcPts val="0"/>
              </a:spcAft>
              <a:buClr>
                <a:schemeClr val="dk1"/>
              </a:buClr>
              <a:buSzPct val="100000"/>
              <a:buChar char="•"/>
            </a:pPr>
            <a:r>
              <a:rPr lang="en-US"/>
              <a:t>Statically linked program takes constant load time every time it is loaded into the memory for execution</a:t>
            </a:r>
            <a:endParaRPr/>
          </a:p>
          <a:p>
            <a:pPr marL="342900" lvl="0" indent="-342900" algn="l" rtl="0">
              <a:spcBef>
                <a:spcPts val="544"/>
              </a:spcBef>
              <a:spcAft>
                <a:spcPts val="0"/>
              </a:spcAft>
              <a:buClr>
                <a:schemeClr val="dk1"/>
              </a:buClr>
              <a:buSzPct val="100000"/>
              <a:buChar char="•"/>
            </a:pPr>
            <a:r>
              <a:rPr lang="en-US"/>
              <a:t>Programs that use statically-linked libraries are usually faster</a:t>
            </a:r>
            <a:endParaRPr/>
          </a:p>
          <a:p>
            <a:pPr marL="342900" lvl="0" indent="-342900" algn="l" rtl="0">
              <a:spcBef>
                <a:spcPts val="544"/>
              </a:spcBef>
              <a:spcAft>
                <a:spcPts val="0"/>
              </a:spcAft>
              <a:buClr>
                <a:schemeClr val="dk1"/>
              </a:buClr>
              <a:buSzPct val="100000"/>
              <a:buChar char="•"/>
            </a:pPr>
            <a:r>
              <a:rPr lang="en-US"/>
              <a:t>In statically-linked programs, all code is contained in a single executable module. Therefore, they never run into compatibility issues.</a:t>
            </a:r>
            <a:endParaRPr/>
          </a:p>
        </p:txBody>
      </p:sp>
      <p:sp>
        <p:nvSpPr>
          <p:cNvPr id="273" name="Google Shape;273;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24</a:t>
            </a:fld>
            <a:endParaRPr/>
          </a:p>
        </p:txBody>
      </p:sp>
      <p:pic>
        <p:nvPicPr>
          <p:cNvPr id="274" name="Google Shape;274;p24"/>
          <p:cNvPicPr preferRelativeResize="0"/>
          <p:nvPr/>
        </p:nvPicPr>
        <p:blipFill rotWithShape="1">
          <a:blip r:embed="rId3">
            <a:alphaModFix/>
          </a:blip>
          <a:srcRect/>
          <a:stretch/>
        </p:blipFill>
        <p:spPr>
          <a:xfrm>
            <a:off x="228600" y="454819"/>
            <a:ext cx="1143000" cy="782638"/>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2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Dynamic Link Libraries</a:t>
            </a:r>
            <a:endParaRPr/>
          </a:p>
        </p:txBody>
      </p:sp>
      <p:sp>
        <p:nvSpPr>
          <p:cNvPr id="280" name="Google Shape;280;p25"/>
          <p:cNvSpPr txBox="1">
            <a:spLocks noGrp="1"/>
          </p:cNvSpPr>
          <p:nvPr>
            <p:ph type="body" idx="1"/>
          </p:nvPr>
        </p:nvSpPr>
        <p:spPr>
          <a:xfrm>
            <a:off x="457200" y="13716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300"/>
              <a:buChar char="•"/>
            </a:pPr>
            <a:r>
              <a:rPr lang="en-US" sz="2300"/>
              <a:t>In dynamic linking the names of the external libraries (shared libraries) are placed in the final executable file while the actual linking takes place at run time when both executable file and libraries are placed in the memory. </a:t>
            </a:r>
            <a:endParaRPr sz="2300"/>
          </a:p>
          <a:p>
            <a:pPr marL="342900" lvl="0" indent="-342900" algn="l" rtl="0">
              <a:spcBef>
                <a:spcPts val="460"/>
              </a:spcBef>
              <a:spcAft>
                <a:spcPts val="0"/>
              </a:spcAft>
              <a:buClr>
                <a:schemeClr val="dk1"/>
              </a:buClr>
              <a:buSzPts val="2300"/>
              <a:buChar char="•"/>
            </a:pPr>
            <a:r>
              <a:rPr lang="en-US" sz="2300"/>
              <a:t>Several programs use a single copy of an executable module.</a:t>
            </a:r>
            <a:endParaRPr/>
          </a:p>
          <a:p>
            <a:pPr marL="342900" lvl="0" indent="-342900" algn="l" rtl="0">
              <a:spcBef>
                <a:spcPts val="460"/>
              </a:spcBef>
              <a:spcAft>
                <a:spcPts val="0"/>
              </a:spcAft>
              <a:buClr>
                <a:schemeClr val="dk1"/>
              </a:buClr>
              <a:buSzPts val="2300"/>
              <a:buChar char="•"/>
            </a:pPr>
            <a:r>
              <a:rPr lang="en-US" sz="2300"/>
              <a:t>Is performed at run time by the operating system</a:t>
            </a:r>
            <a:endParaRPr/>
          </a:p>
          <a:p>
            <a:pPr marL="342900" lvl="0" indent="-342900" algn="l" rtl="0">
              <a:spcBef>
                <a:spcPts val="460"/>
              </a:spcBef>
              <a:spcAft>
                <a:spcPts val="0"/>
              </a:spcAft>
              <a:buClr>
                <a:schemeClr val="dk1"/>
              </a:buClr>
              <a:buSzPts val="2300"/>
              <a:buChar char="•"/>
            </a:pPr>
            <a:r>
              <a:rPr lang="en-US" sz="2300"/>
              <a:t>Only one copy of shared library is kept in memory. This significantly reduces the size of executable programs, thereby saving memory and disk space</a:t>
            </a:r>
            <a:endParaRPr/>
          </a:p>
          <a:p>
            <a:pPr marL="342900" lvl="0" indent="-342900" algn="l" rtl="0">
              <a:spcBef>
                <a:spcPts val="460"/>
              </a:spcBef>
              <a:spcAft>
                <a:spcPts val="0"/>
              </a:spcAft>
              <a:buClr>
                <a:schemeClr val="dk1"/>
              </a:buClr>
              <a:buSzPts val="2300"/>
              <a:buChar char="•"/>
            </a:pPr>
            <a:r>
              <a:rPr lang="en-US" sz="2300"/>
              <a:t>Individual shared modules can be updated and recompiled. This is one of the greatest advantages dynamic linking offers.</a:t>
            </a:r>
            <a:endParaRPr/>
          </a:p>
          <a:p>
            <a:pPr marL="342900" lvl="0" indent="-196850" algn="l" rtl="0">
              <a:spcBef>
                <a:spcPts val="460"/>
              </a:spcBef>
              <a:spcAft>
                <a:spcPts val="0"/>
              </a:spcAft>
              <a:buClr>
                <a:schemeClr val="dk1"/>
              </a:buClr>
              <a:buSzPts val="2300"/>
              <a:buNone/>
            </a:pPr>
            <a:endParaRPr sz="2300"/>
          </a:p>
        </p:txBody>
      </p:sp>
      <p:sp>
        <p:nvSpPr>
          <p:cNvPr id="281" name="Google Shape;281;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25</a:t>
            </a:fld>
            <a:endParaRPr/>
          </a:p>
        </p:txBody>
      </p:sp>
      <p:pic>
        <p:nvPicPr>
          <p:cNvPr id="282" name="Google Shape;282;p25"/>
          <p:cNvPicPr preferRelativeResize="0"/>
          <p:nvPr/>
        </p:nvPicPr>
        <p:blipFill rotWithShape="1">
          <a:blip r:embed="rId3">
            <a:alphaModFix/>
          </a:blip>
          <a:srcRect/>
          <a:stretch/>
        </p:blipFill>
        <p:spPr>
          <a:xfrm>
            <a:off x="228600" y="454819"/>
            <a:ext cx="1143000" cy="78263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7" name="Google Shape;287;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Dynamic Link Libraries</a:t>
            </a:r>
            <a:endParaRPr/>
          </a:p>
        </p:txBody>
      </p:sp>
      <p:sp>
        <p:nvSpPr>
          <p:cNvPr id="288" name="Google Shape;288;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fontScale="85000" lnSpcReduction="10000"/>
          </a:bodyPr>
          <a:lstStyle/>
          <a:p>
            <a:pPr marL="342900" lvl="0" indent="-342900" algn="l" rtl="0">
              <a:spcBef>
                <a:spcPts val="0"/>
              </a:spcBef>
              <a:spcAft>
                <a:spcPts val="0"/>
              </a:spcAft>
              <a:buClr>
                <a:schemeClr val="dk1"/>
              </a:buClr>
              <a:buSzPct val="100000"/>
              <a:buChar char="•"/>
            </a:pPr>
            <a:r>
              <a:rPr lang="en-US"/>
              <a:t>Load time might be reduced if the shared library code is already present in memory.</a:t>
            </a:r>
            <a:endParaRPr/>
          </a:p>
          <a:p>
            <a:pPr marL="342900" lvl="0" indent="-342900" algn="l" rtl="0">
              <a:spcBef>
                <a:spcPts val="544"/>
              </a:spcBef>
              <a:spcAft>
                <a:spcPts val="0"/>
              </a:spcAft>
              <a:buClr>
                <a:schemeClr val="dk1"/>
              </a:buClr>
              <a:buSzPct val="100000"/>
              <a:buChar char="•"/>
            </a:pPr>
            <a:r>
              <a:rPr lang="en-US"/>
              <a:t>Programs that use shared libraries are usually slower than those that use statically-linked libraries.</a:t>
            </a:r>
            <a:endParaRPr/>
          </a:p>
          <a:p>
            <a:pPr marL="342900" lvl="0" indent="-342900" algn="l" rtl="0">
              <a:spcBef>
                <a:spcPts val="544"/>
              </a:spcBef>
              <a:spcAft>
                <a:spcPts val="0"/>
              </a:spcAft>
              <a:buClr>
                <a:schemeClr val="dk1"/>
              </a:buClr>
              <a:buSzPct val="100000"/>
              <a:buChar char="•"/>
            </a:pPr>
            <a:r>
              <a:rPr lang="en-US"/>
              <a:t>Dynamically linked programs are dependent on having a compatible library. If a library is changed (for example, a new release may change a library), applications might have to be reworked to be made compatible with the new version of the library. If a library is removed from the system, programs using that library will no longer work.</a:t>
            </a:r>
            <a:endParaRPr/>
          </a:p>
        </p:txBody>
      </p:sp>
      <p:sp>
        <p:nvSpPr>
          <p:cNvPr id="289" name="Google Shape;289;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26</a:t>
            </a:fld>
            <a:endParaRPr/>
          </a:p>
        </p:txBody>
      </p:sp>
      <p:pic>
        <p:nvPicPr>
          <p:cNvPr id="290" name="Google Shape;290;p26"/>
          <p:cNvPicPr preferRelativeResize="0"/>
          <p:nvPr/>
        </p:nvPicPr>
        <p:blipFill rotWithShape="1">
          <a:blip r:embed="rId3">
            <a:alphaModFix/>
          </a:blip>
          <a:srcRect/>
          <a:stretch/>
        </p:blipFill>
        <p:spPr>
          <a:xfrm>
            <a:off x="228600" y="454819"/>
            <a:ext cx="1143000" cy="782638"/>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3"/>
          <p:cNvPicPr preferRelativeResize="0">
            <a:picLocks noGrp="1"/>
          </p:cNvPicPr>
          <p:nvPr>
            <p:ph type="body" idx="1"/>
          </p:nvPr>
        </p:nvPicPr>
        <p:blipFill rotWithShape="1">
          <a:blip r:embed="rId3">
            <a:alphaModFix/>
          </a:blip>
          <a:srcRect/>
          <a:stretch/>
        </p:blipFill>
        <p:spPr>
          <a:xfrm>
            <a:off x="1066799" y="1752600"/>
            <a:ext cx="7034981" cy="4038600"/>
          </a:xfrm>
          <a:prstGeom prst="rect">
            <a:avLst/>
          </a:prstGeom>
          <a:noFill/>
          <a:ln>
            <a:noFill/>
          </a:ln>
        </p:spPr>
      </p:pic>
      <p:pic>
        <p:nvPicPr>
          <p:cNvPr id="104" name="Google Shape;104;p3"/>
          <p:cNvPicPr preferRelativeResize="0"/>
          <p:nvPr/>
        </p:nvPicPr>
        <p:blipFill rotWithShape="1">
          <a:blip r:embed="rId4">
            <a:alphaModFix/>
          </a:blip>
          <a:srcRect/>
          <a:stretch/>
        </p:blipFill>
        <p:spPr>
          <a:xfrm>
            <a:off x="457200" y="838200"/>
            <a:ext cx="857250" cy="586979"/>
          </a:xfrm>
          <a:prstGeom prst="rect">
            <a:avLst/>
          </a:prstGeom>
          <a:noFill/>
          <a:ln>
            <a:noFill/>
          </a:ln>
        </p:spPr>
      </p:pic>
      <p:sp>
        <p:nvSpPr>
          <p:cNvPr id="105" name="Google Shape;105;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Linkers</a:t>
            </a:r>
            <a:endParaRPr/>
          </a:p>
        </p:txBody>
      </p:sp>
      <p:sp>
        <p:nvSpPr>
          <p:cNvPr id="112" name="Google Shape;112;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Links with other programs needed for its execution</a:t>
            </a:r>
            <a:endParaRPr/>
          </a:p>
          <a:p>
            <a:pPr marL="342900" lvl="0" indent="-342900" algn="l" rtl="0">
              <a:spcBef>
                <a:spcPts val="640"/>
              </a:spcBef>
              <a:spcAft>
                <a:spcPts val="0"/>
              </a:spcAft>
              <a:buClr>
                <a:schemeClr val="dk1"/>
              </a:buClr>
              <a:buSzPts val="3200"/>
              <a:buChar char="•"/>
            </a:pPr>
            <a:r>
              <a:rPr lang="en-US"/>
              <a:t>Processes a set of object modules to produce a ready-to-execute program form called binary program</a:t>
            </a:r>
            <a:endParaRPr/>
          </a:p>
          <a:p>
            <a:pPr marL="342900" lvl="0" indent="-342900" algn="l" rtl="0">
              <a:spcBef>
                <a:spcPts val="640"/>
              </a:spcBef>
              <a:spcAft>
                <a:spcPts val="0"/>
              </a:spcAft>
              <a:buClr>
                <a:schemeClr val="dk1"/>
              </a:buClr>
              <a:buSzPts val="3200"/>
              <a:buChar char="•"/>
            </a:pPr>
            <a:r>
              <a:rPr lang="en-US"/>
              <a:t>Loader loads this program into memory for execution</a:t>
            </a:r>
            <a:endParaRPr/>
          </a:p>
        </p:txBody>
      </p:sp>
      <p:pic>
        <p:nvPicPr>
          <p:cNvPr id="113" name="Google Shape;113;p4"/>
          <p:cNvPicPr preferRelativeResize="0"/>
          <p:nvPr/>
        </p:nvPicPr>
        <p:blipFill rotWithShape="1">
          <a:blip r:embed="rId3">
            <a:alphaModFix/>
          </a:blip>
          <a:srcRect/>
          <a:stretch/>
        </p:blipFill>
        <p:spPr>
          <a:xfrm>
            <a:off x="228600" y="454819"/>
            <a:ext cx="1143000" cy="782638"/>
          </a:xfrm>
          <a:prstGeom prst="rect">
            <a:avLst/>
          </a:prstGeom>
          <a:noFill/>
          <a:ln>
            <a:noFill/>
          </a:ln>
        </p:spPr>
      </p:pic>
      <p:sp>
        <p:nvSpPr>
          <p:cNvPr id="114" name="Google Shape;114;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Linker </a:t>
            </a:r>
            <a:endParaRPr/>
          </a:p>
        </p:txBody>
      </p:sp>
      <p:sp>
        <p:nvSpPr>
          <p:cNvPr id="120" name="Google Shape;120;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dirty="0"/>
              <a:t>A Linker is a system program that combines the code of a target program with codes of other programs and library routines</a:t>
            </a:r>
          </a:p>
          <a:p>
            <a:pPr marL="342900" lvl="0" indent="-342900" algn="l" rtl="0">
              <a:spcBef>
                <a:spcPts val="0"/>
              </a:spcBef>
              <a:spcAft>
                <a:spcPts val="0"/>
              </a:spcAft>
              <a:buClr>
                <a:schemeClr val="dk1"/>
              </a:buClr>
              <a:buSzPts val="3200"/>
              <a:buChar char="•"/>
            </a:pPr>
            <a:endParaRPr/>
          </a:p>
        </p:txBody>
      </p:sp>
      <p:sp>
        <p:nvSpPr>
          <p:cNvPr id="121" name="Google Shape;121;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5</a:t>
            </a:fld>
            <a:endParaRPr/>
          </a:p>
        </p:txBody>
      </p:sp>
      <p:pic>
        <p:nvPicPr>
          <p:cNvPr id="122" name="Google Shape;122;p5"/>
          <p:cNvPicPr preferRelativeResize="0"/>
          <p:nvPr/>
        </p:nvPicPr>
        <p:blipFill rotWithShape="1">
          <a:blip r:embed="rId3">
            <a:alphaModFix/>
          </a:blip>
          <a:srcRect/>
          <a:stretch/>
        </p:blipFill>
        <p:spPr>
          <a:xfrm>
            <a:off x="228600" y="454819"/>
            <a:ext cx="1143000" cy="78263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000"/>
              <a:buFont typeface="Calibri"/>
              <a:buNone/>
            </a:pPr>
            <a:r>
              <a:rPr lang="en-US" sz="3000"/>
              <a:t>Object Module and Binary Program</a:t>
            </a:r>
            <a:endParaRPr sz="3000"/>
          </a:p>
        </p:txBody>
      </p:sp>
      <p:sp>
        <p:nvSpPr>
          <p:cNvPr id="128" name="Google Shape;128;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Object Module:</a:t>
            </a:r>
            <a:endParaRPr/>
          </a:p>
          <a:p>
            <a:pPr marL="742950" lvl="1" indent="-285750" algn="l" rtl="0">
              <a:spcBef>
                <a:spcPts val="560"/>
              </a:spcBef>
              <a:spcAft>
                <a:spcPts val="0"/>
              </a:spcAft>
              <a:buClr>
                <a:schemeClr val="dk1"/>
              </a:buClr>
              <a:buSzPts val="2800"/>
              <a:buChar char="–"/>
            </a:pPr>
            <a:r>
              <a:rPr lang="en-US"/>
              <a:t>Contains target code (Machine language) of the program and information about other programs and library routines that it needs to invoke during its execution</a:t>
            </a:r>
            <a:endParaRPr/>
          </a:p>
          <a:p>
            <a:pPr marL="342900" lvl="0" indent="-342900" algn="l" rtl="0">
              <a:spcBef>
                <a:spcPts val="640"/>
              </a:spcBef>
              <a:spcAft>
                <a:spcPts val="0"/>
              </a:spcAft>
              <a:buClr>
                <a:schemeClr val="dk1"/>
              </a:buClr>
              <a:buSzPts val="3200"/>
              <a:buChar char="•"/>
            </a:pPr>
            <a:r>
              <a:rPr lang="en-US"/>
              <a:t>Binary Program:</a:t>
            </a:r>
            <a:endParaRPr/>
          </a:p>
          <a:p>
            <a:pPr marL="742950" lvl="1" indent="-285750" algn="l" rtl="0">
              <a:spcBef>
                <a:spcPts val="560"/>
              </a:spcBef>
              <a:spcAft>
                <a:spcPts val="0"/>
              </a:spcAft>
              <a:buClr>
                <a:schemeClr val="dk1"/>
              </a:buClr>
              <a:buSzPts val="2800"/>
              <a:buChar char="–"/>
            </a:pPr>
            <a:r>
              <a:rPr lang="en-US"/>
              <a:t>Target code and other program routines combined together to form Binary program</a:t>
            </a:r>
            <a:endParaRPr/>
          </a:p>
        </p:txBody>
      </p:sp>
      <p:sp>
        <p:nvSpPr>
          <p:cNvPr id="129" name="Google Shape;12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6</a:t>
            </a:fld>
            <a:endParaRPr/>
          </a:p>
        </p:txBody>
      </p:sp>
      <p:pic>
        <p:nvPicPr>
          <p:cNvPr id="130" name="Google Shape;130;p6"/>
          <p:cNvPicPr preferRelativeResize="0"/>
          <p:nvPr/>
        </p:nvPicPr>
        <p:blipFill rotWithShape="1">
          <a:blip r:embed="rId3">
            <a:alphaModFix/>
          </a:blip>
          <a:srcRect/>
          <a:stretch/>
        </p:blipFill>
        <p:spPr>
          <a:xfrm>
            <a:off x="76200" y="507171"/>
            <a:ext cx="1143000" cy="782638"/>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Addresses</a:t>
            </a:r>
            <a:endParaRPr/>
          </a:p>
        </p:txBody>
      </p:sp>
      <p:sp>
        <p:nvSpPr>
          <p:cNvPr id="136" name="Google Shape;136;p7"/>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Address of a program entity may vary at different times:</a:t>
            </a:r>
            <a:endParaRPr/>
          </a:p>
          <a:p>
            <a:pPr marL="514350" lvl="0" indent="-514350" algn="l" rtl="0">
              <a:spcBef>
                <a:spcPts val="640"/>
              </a:spcBef>
              <a:spcAft>
                <a:spcPts val="0"/>
              </a:spcAft>
              <a:buClr>
                <a:schemeClr val="dk1"/>
              </a:buClr>
              <a:buSzPts val="3200"/>
              <a:buAutoNum type="arabicPeriod"/>
            </a:pPr>
            <a:r>
              <a:rPr lang="en-US"/>
              <a:t>Translation time address: Address assigned by translator (ORIGIN or START)</a:t>
            </a:r>
            <a:endParaRPr/>
          </a:p>
          <a:p>
            <a:pPr marL="514350" lvl="0" indent="-514350" algn="l" rtl="0">
              <a:spcBef>
                <a:spcPts val="640"/>
              </a:spcBef>
              <a:spcAft>
                <a:spcPts val="0"/>
              </a:spcAft>
              <a:buClr>
                <a:schemeClr val="dk1"/>
              </a:buClr>
              <a:buSzPts val="3200"/>
              <a:buAutoNum type="arabicPeriod"/>
            </a:pPr>
            <a:r>
              <a:rPr lang="en-US"/>
              <a:t>Linked address: Address assigned by linker</a:t>
            </a:r>
            <a:endParaRPr/>
          </a:p>
          <a:p>
            <a:pPr marL="514350" lvl="0" indent="-514350" algn="l" rtl="0">
              <a:spcBef>
                <a:spcPts val="640"/>
              </a:spcBef>
              <a:spcAft>
                <a:spcPts val="0"/>
              </a:spcAft>
              <a:buClr>
                <a:schemeClr val="dk1"/>
              </a:buClr>
              <a:buSzPts val="3200"/>
              <a:buAutoNum type="arabicPeriod"/>
            </a:pPr>
            <a:r>
              <a:rPr lang="en-US"/>
              <a:t>Load time address: Address assigned by loader</a:t>
            </a:r>
            <a:endParaRPr/>
          </a:p>
        </p:txBody>
      </p:sp>
      <p:pic>
        <p:nvPicPr>
          <p:cNvPr id="137" name="Google Shape;137;p7"/>
          <p:cNvPicPr preferRelativeResize="0"/>
          <p:nvPr/>
        </p:nvPicPr>
        <p:blipFill rotWithShape="1">
          <a:blip r:embed="rId3">
            <a:alphaModFix/>
          </a:blip>
          <a:srcRect/>
          <a:stretch/>
        </p:blipFill>
        <p:spPr>
          <a:xfrm>
            <a:off x="228600" y="454819"/>
            <a:ext cx="1143000" cy="782638"/>
          </a:xfrm>
          <a:prstGeom prst="rect">
            <a:avLst/>
          </a:prstGeom>
          <a:noFill/>
          <a:ln>
            <a:noFill/>
          </a:ln>
        </p:spPr>
      </p:pic>
      <p:sp>
        <p:nvSpPr>
          <p:cNvPr id="138" name="Google Shape;13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Addresses</a:t>
            </a:r>
            <a:endParaRPr/>
          </a:p>
        </p:txBody>
      </p:sp>
      <p:sp>
        <p:nvSpPr>
          <p:cNvPr id="144" name="Google Shape;144;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Origin of a program may have to be changed by linker or loader because</a:t>
            </a:r>
            <a:endParaRPr/>
          </a:p>
          <a:p>
            <a:pPr marL="514350" lvl="0" indent="-514350" algn="l" rtl="0">
              <a:spcBef>
                <a:spcPts val="640"/>
              </a:spcBef>
              <a:spcAft>
                <a:spcPts val="0"/>
              </a:spcAft>
              <a:buClr>
                <a:schemeClr val="dk1"/>
              </a:buClr>
              <a:buSzPts val="3200"/>
              <a:buAutoNum type="arabicPeriod"/>
            </a:pPr>
            <a:r>
              <a:rPr lang="en-US"/>
              <a:t>Same set of translated addresses may have been used in different object modules, resulting in memory conflicts</a:t>
            </a:r>
            <a:endParaRPr/>
          </a:p>
          <a:p>
            <a:pPr marL="514350" lvl="0" indent="-514350" algn="l" rtl="0">
              <a:spcBef>
                <a:spcPts val="640"/>
              </a:spcBef>
              <a:spcAft>
                <a:spcPts val="0"/>
              </a:spcAft>
              <a:buClr>
                <a:schemeClr val="dk1"/>
              </a:buClr>
              <a:buSzPts val="3200"/>
              <a:buAutoNum type="arabicPeriod"/>
            </a:pPr>
            <a:r>
              <a:rPr lang="en-US"/>
              <a:t>OS MM module may require that a program should be allocated specific area of memory</a:t>
            </a:r>
            <a:endParaRPr/>
          </a:p>
        </p:txBody>
      </p:sp>
      <p:pic>
        <p:nvPicPr>
          <p:cNvPr id="145" name="Google Shape;145;p8"/>
          <p:cNvPicPr preferRelativeResize="0"/>
          <p:nvPr/>
        </p:nvPicPr>
        <p:blipFill rotWithShape="1">
          <a:blip r:embed="rId3">
            <a:alphaModFix/>
          </a:blip>
          <a:srcRect/>
          <a:stretch/>
        </p:blipFill>
        <p:spPr>
          <a:xfrm>
            <a:off x="152400" y="635000"/>
            <a:ext cx="1143000" cy="782638"/>
          </a:xfrm>
          <a:prstGeom prst="rect">
            <a:avLst/>
          </a:prstGeom>
          <a:noFill/>
          <a:ln>
            <a:noFill/>
          </a:ln>
        </p:spPr>
      </p:pic>
      <p:sp>
        <p:nvSpPr>
          <p:cNvPr id="146" name="Google Shape;14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pic>
        <p:nvPicPr>
          <p:cNvPr id="151" name="Google Shape;151;p9"/>
          <p:cNvPicPr preferRelativeResize="0"/>
          <p:nvPr/>
        </p:nvPicPr>
        <p:blipFill rotWithShape="1">
          <a:blip r:embed="rId3">
            <a:alphaModFix/>
          </a:blip>
          <a:srcRect/>
          <a:stretch/>
        </p:blipFill>
        <p:spPr>
          <a:xfrm>
            <a:off x="1496452" y="1066800"/>
            <a:ext cx="6873160" cy="5302153"/>
          </a:xfrm>
          <a:prstGeom prst="rect">
            <a:avLst/>
          </a:prstGeom>
          <a:noFill/>
          <a:ln>
            <a:noFill/>
          </a:ln>
        </p:spPr>
      </p:pic>
      <p:pic>
        <p:nvPicPr>
          <p:cNvPr id="152" name="Google Shape;152;p9"/>
          <p:cNvPicPr preferRelativeResize="0"/>
          <p:nvPr/>
        </p:nvPicPr>
        <p:blipFill rotWithShape="1">
          <a:blip r:embed="rId4">
            <a:alphaModFix/>
          </a:blip>
          <a:srcRect/>
          <a:stretch/>
        </p:blipFill>
        <p:spPr>
          <a:xfrm>
            <a:off x="694046" y="366409"/>
            <a:ext cx="857250" cy="586979"/>
          </a:xfrm>
          <a:prstGeom prst="rect">
            <a:avLst/>
          </a:prstGeom>
          <a:noFill/>
          <a:ln>
            <a:noFill/>
          </a:ln>
        </p:spPr>
      </p:pic>
      <p:sp>
        <p:nvSpPr>
          <p:cNvPr id="153" name="Google Shape;153;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140</TotalTime>
  <Words>1564</Words>
  <Application>Microsoft Office PowerPoint</Application>
  <PresentationFormat>On-screen Show (4:3)</PresentationFormat>
  <Paragraphs>196</Paragraphs>
  <Slides>26</Slides>
  <Notes>26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26</vt:i4>
      </vt:variant>
    </vt:vector>
  </HeadingPairs>
  <TitlesOfParts>
    <vt:vector size="29" baseType="lpstr">
      <vt:lpstr>Arial</vt:lpstr>
      <vt:lpstr>Calibri</vt:lpstr>
      <vt:lpstr>Office Theme</vt:lpstr>
      <vt:lpstr>Linkers</vt:lpstr>
      <vt:lpstr>Linker</vt:lpstr>
      <vt:lpstr>PowerPoint Presentation</vt:lpstr>
      <vt:lpstr>Linkers</vt:lpstr>
      <vt:lpstr>Linker </vt:lpstr>
      <vt:lpstr>Object Module and Binary Program</vt:lpstr>
      <vt:lpstr>Addresses</vt:lpstr>
      <vt:lpstr>Addresses</vt:lpstr>
      <vt:lpstr>PowerPoint Presentation</vt:lpstr>
      <vt:lpstr>Relocation concept</vt:lpstr>
      <vt:lpstr>Sample Assembly Language Program and generated code (Program P)</vt:lpstr>
      <vt:lpstr>Performing Relocation</vt:lpstr>
      <vt:lpstr>Performing Relocation</vt:lpstr>
      <vt:lpstr>For Program P: </vt:lpstr>
      <vt:lpstr>Linking</vt:lpstr>
      <vt:lpstr>Program Q</vt:lpstr>
      <vt:lpstr>Linkers</vt:lpstr>
      <vt:lpstr>RELOCTAB and LINKTAB</vt:lpstr>
      <vt:lpstr>RELOCTAB and LINKTAB</vt:lpstr>
      <vt:lpstr>Linking of Program P and Q</vt:lpstr>
      <vt:lpstr>Self-Relocating Programs</vt:lpstr>
      <vt:lpstr>Self-Relocating Programs</vt:lpstr>
      <vt:lpstr>Static Link Libraries</vt:lpstr>
      <vt:lpstr>Static Link Libraries</vt:lpstr>
      <vt:lpstr>Dynamic Link Libraries</vt:lpstr>
      <vt:lpstr>Dynamic Link Libraries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Linkers</dc:title>
  <dc:creator>Amit.Savyanavar</dc:creator>
  <cp:lastModifiedBy>Ruhi Patankar</cp:lastModifiedBy>
  <cp:revision>15</cp:revision>
  <dcterms:created xsi:type="dcterms:W3CDTF">2006-08-16T00:00:00Z</dcterms:created>
  <dcterms:modified xsi:type="dcterms:W3CDTF">2024-09-03T07:07:19Z</dcterms:modified>
</cp:coreProperties>
</file>