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9144000"/>
  <p:notesSz cx="6954825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3" roundtripDataSignature="AMtx7miB5UWcrOKfC+cFBDurowfKaG3C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E055457-1B2B-4EA6-A644-C2B7DFB9C2A4}">
  <a:tblStyle styleId="{7E055457-1B2B-4EA6-A644-C2B7DFB9C2A4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4455A976-D45C-4F68-ACAA-543F962EC87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39466" y="0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900" spcFirstLastPara="1" rIns="92900" wrap="square" tIns="46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39466" y="8842029"/>
            <a:ext cx="3013763" cy="465455"/>
          </a:xfrm>
          <a:prstGeom prst="rect">
            <a:avLst/>
          </a:prstGeom>
          <a:noFill/>
          <a:ln>
            <a:noFill/>
          </a:ln>
        </p:spPr>
        <p:txBody>
          <a:bodyPr anchorCtr="0" anchor="b" bIns="46425" lIns="92900" spcFirstLastPara="1" rIns="92900" wrap="square" tIns="46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1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0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p2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p2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6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2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32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3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3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5" name="Google Shape;75;p5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6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7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8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95484" y="4421823"/>
            <a:ext cx="5563870" cy="4189095"/>
          </a:xfrm>
          <a:prstGeom prst="rect">
            <a:avLst/>
          </a:prstGeom>
          <a:noFill/>
          <a:ln>
            <a:noFill/>
          </a:ln>
        </p:spPr>
        <p:txBody>
          <a:bodyPr anchorCtr="0" anchor="t" bIns="46425" lIns="92900" spcFirstLastPara="1" rIns="92900" wrap="square" tIns="46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50938" y="698500"/>
            <a:ext cx="4652962" cy="34909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4" name="Google Shape;24;p2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  <a:defRPr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Char char="–"/>
              <a:defRPr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–"/>
              <a:defRPr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»"/>
              <a:defRPr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1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"/>
          <p:cNvSpPr txBox="1"/>
          <p:nvPr>
            <p:ph type="ctrTitle"/>
          </p:nvPr>
        </p:nvSpPr>
        <p:spPr>
          <a:xfrm>
            <a:off x="762000" y="1066800"/>
            <a:ext cx="7772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MIT-WPU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Final Year (B.Tech)</a:t>
            </a: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Software and Compiler Design</a:t>
            </a:r>
            <a:endParaRPr>
              <a:solidFill>
                <a:srgbClr val="00B0F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59" name="Google Shape;59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"/>
          <p:cNvSpPr txBox="1"/>
          <p:nvPr>
            <p:ph type="ctr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Absolute Loader</a:t>
            </a:r>
            <a:endParaRPr/>
          </a:p>
        </p:txBody>
      </p:sp>
      <p:sp>
        <p:nvSpPr>
          <p:cNvPr id="184" name="Google Shape;184;p12"/>
          <p:cNvSpPr txBox="1"/>
          <p:nvPr>
            <p:ph idx="1" type="subTitle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as “compile and go “ loader except data is punched on cards instead of memory.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-Loader accepts m/c language text and places it into memory at the location specified by the assembler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memory is available,  -simple to implement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Disadvantages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Programmer must specify address to the assembler where the program is loaded.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-In case of multiple subroutines, programmer has to remember address of each subroutine.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rgbClr val="F4F3E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3048000" y="4836160"/>
            <a:ext cx="1295400" cy="9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Absolute Loader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6" name="Google Shape;186;p12"/>
          <p:cNvGraphicFramePr/>
          <p:nvPr/>
        </p:nvGraphicFramePr>
        <p:xfrm>
          <a:off x="5562600" y="42265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{7E055457-1B2B-4EA6-A644-C2B7DFB9C2A4}</a:tableStyleId>
              </a:tblPr>
              <a:tblGrid>
                <a:gridCol w="2895600"/>
              </a:tblGrid>
              <a:tr h="399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555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Main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Subroutine 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12"/>
          <p:cNvSpPr/>
          <p:nvPr/>
        </p:nvSpPr>
        <p:spPr>
          <a:xfrm>
            <a:off x="533400" y="4648200"/>
            <a:ext cx="1219200" cy="609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/>
          <p:nvPr/>
        </p:nvSpPr>
        <p:spPr>
          <a:xfrm>
            <a:off x="457200" y="5562600"/>
            <a:ext cx="1447800" cy="609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Subroutine  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9" name="Google Shape;189;p12"/>
          <p:cNvCxnSpPr>
            <a:stCxn id="188" idx="3"/>
          </p:cNvCxnSpPr>
          <p:nvPr/>
        </p:nvCxnSpPr>
        <p:spPr>
          <a:xfrm flipH="1" rot="10800000">
            <a:off x="1905000" y="5486400"/>
            <a:ext cx="1143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0" name="Google Shape;190;p12"/>
          <p:cNvCxnSpPr>
            <a:stCxn id="187" idx="3"/>
            <a:endCxn id="185" idx="1"/>
          </p:cNvCxnSpPr>
          <p:nvPr/>
        </p:nvCxnSpPr>
        <p:spPr>
          <a:xfrm>
            <a:off x="1752600" y="4953000"/>
            <a:ext cx="1295400" cy="37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1" name="Google Shape;191;p12"/>
          <p:cNvSpPr txBox="1"/>
          <p:nvPr/>
        </p:nvSpPr>
        <p:spPr>
          <a:xfrm>
            <a:off x="4572000" y="4267200"/>
            <a:ext cx="9144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p12"/>
          <p:cNvCxnSpPr/>
          <p:nvPr/>
        </p:nvCxnSpPr>
        <p:spPr>
          <a:xfrm flipH="1" rot="10800000">
            <a:off x="4343400" y="4876800"/>
            <a:ext cx="1219200" cy="22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" name="Google Shape;193;p12"/>
          <p:cNvCxnSpPr>
            <a:stCxn id="185" idx="3"/>
          </p:cNvCxnSpPr>
          <p:nvPr/>
        </p:nvCxnSpPr>
        <p:spPr>
          <a:xfrm>
            <a:off x="4343400" y="5331460"/>
            <a:ext cx="1219200" cy="688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194" name="Google Shape;19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96" name="Google Shape;196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ctr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Relocating Loader (Binary Symbolic Subroutine)</a:t>
            </a:r>
            <a:endParaRPr/>
          </a:p>
        </p:txBody>
      </p:sp>
      <p:sp>
        <p:nvSpPr>
          <p:cNvPr id="203" name="Google Shape;203;p13"/>
          <p:cNvSpPr txBox="1"/>
          <p:nvPr>
            <p:ph idx="1" type="subTitle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possible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reassembling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all subroutines when a single subroutine is changed.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-To perform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task of allocation and linking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the programmer.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-Allows 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procedure segments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only one data segment.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-Translated code segments and the information regarding relocation and intersegment references  is passed to the loader.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provided by the assembler to the BSS loader.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Arial"/>
              <a:buChar char="•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Vector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the address and names related to the subroutines referenced in the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 program.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length of the program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	length of transfer vector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Arial"/>
              <a:buChar char="•"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Relocation Bits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	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relocation bit is associated with every instruction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Relocation bits can be  0 or 1.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1 then  address field needs relocation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Times New Roman"/>
              <a:buChar char="-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0 then  address field  does not need relocation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20120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06" name="Google Shape;20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208" name="Google Shape;208;p13"/>
          <p:cNvGraphicFramePr/>
          <p:nvPr/>
        </p:nvGraphicFramePr>
        <p:xfrm>
          <a:off x="5669279" y="51390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{4455A976-D45C-4F68-ACAA-543F962EC873}</a:tableStyleId>
              </a:tblPr>
              <a:tblGrid>
                <a:gridCol w="1596700"/>
                <a:gridCol w="1596700"/>
              </a:tblGrid>
              <a:tr h="3708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ST	14   SAVE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974806"/>
                          </a:solidFill>
                        </a:rPr>
                        <a:t>ST	14</a:t>
                      </a:r>
                      <a:endParaRPr sz="1400" u="none" cap="none" strike="noStrike">
                        <a:solidFill>
                          <a:srgbClr val="974806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rgbClr val="974806"/>
                          </a:solidFill>
                        </a:rPr>
                        <a:t>SAVE</a:t>
                      </a:r>
                      <a:endParaRPr sz="1400" u="none" cap="none" strike="noStrike">
                        <a:solidFill>
                          <a:srgbClr val="974806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Relocation Bit=0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Relocation Bit=1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Relocating Loader (Binary Symbolic Subroutine)</a:t>
            </a:r>
            <a:endParaRPr sz="3200"/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BSS 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All four functions of loader ( allocation, linking, relocation and loading )are performed automatically by the BSS loader.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Relocation bits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are used to solve the problem of relocation.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transfer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vector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is used to solve the problem of linking.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program length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information is used to solve the problem of allocation.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17" name="Google Shape;217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5"/>
          <p:cNvSpPr txBox="1"/>
          <p:nvPr>
            <p:ph type="title"/>
          </p:nvPr>
        </p:nvSpPr>
        <p:spPr>
          <a:xfrm>
            <a:off x="457200" y="-1"/>
            <a:ext cx="8229600" cy="703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Relocating Loader (Contd..)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224" name="Google Shape;224;p15"/>
          <p:cNvSpPr txBox="1"/>
          <p:nvPr>
            <p:ph idx="1" type="body"/>
          </p:nvPr>
        </p:nvSpPr>
        <p:spPr>
          <a:xfrm>
            <a:off x="77364" y="533400"/>
            <a:ext cx="8229600" cy="5592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247104"/>
              <a:buNone/>
            </a:pPr>
            <a:r>
              <a:rPr lang="en-US" sz="1400"/>
              <a:t>	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 u="sng"/>
              <a:t>Source program</a:t>
            </a:r>
            <a:r>
              <a:rPr lang="en-US" sz="1800"/>
              <a:t>			</a:t>
            </a:r>
            <a:r>
              <a:rPr b="1" i="1" lang="en-US" sz="1800"/>
              <a:t>Program Length = 48 bytes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b="1" i="1" lang="en-US" sz="1800"/>
              <a:t>					Transfer Vector =   8 bytes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			</a:t>
            </a:r>
            <a:r>
              <a:rPr lang="en-US" sz="1800" u="sng"/>
              <a:t>Rel. </a:t>
            </a:r>
            <a:r>
              <a:rPr lang="en-US" sz="1800"/>
              <a:t>	</a:t>
            </a:r>
            <a:r>
              <a:rPr lang="en-US" sz="1800" u="sng"/>
              <a:t>Rel</a:t>
            </a:r>
            <a:r>
              <a:rPr lang="en-US" sz="1800"/>
              <a:t>	</a:t>
            </a:r>
            <a:r>
              <a:rPr lang="en-US" sz="1800" u="sng"/>
              <a:t>Object Code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MAIN	START			</a:t>
            </a:r>
            <a:r>
              <a:rPr lang="en-US" sz="1800" u="sng"/>
              <a:t>Addr.</a:t>
            </a:r>
            <a:r>
              <a:rPr lang="en-US" sz="1800"/>
              <a:t>	</a:t>
            </a:r>
            <a:r>
              <a:rPr lang="en-US" sz="1800" u="sng"/>
              <a:t>Bits</a:t>
            </a:r>
            <a:endParaRPr sz="1800"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EXTRN	SQRT		0	00	‘SQRT’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EXTRN	ERR		4	00	‘ERRb’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ST	14,SAVE		8	01	ST	14,36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L	1,=F’9’		12	01	L	1,40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BAL	14,SQRT		16	01	BAL	14,0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C	1,=F’3’		20	01	C	1,44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BNE	ERR		24	01	BC	7,4		L	14,SAVE		28	01	L	14,36		BR	14		32	0	BCR	15,14	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			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SAVE	DS	F		36	00	(Temp location)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END			40	00	9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rPr lang="en-US" sz="1800"/>
              <a:t>					44	00	3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92192"/>
              <a:buNone/>
            </a:pPr>
            <a:r>
              <a:t/>
            </a:r>
            <a:endParaRPr sz="1800"/>
          </a:p>
        </p:txBody>
      </p:sp>
      <p:pic>
        <p:nvPicPr>
          <p:cNvPr id="225" name="Google Shape;22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27" name="Google Shape;22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cxnSp>
        <p:nvCxnSpPr>
          <p:cNvPr id="229" name="Google Shape;229;p15"/>
          <p:cNvCxnSpPr/>
          <p:nvPr/>
        </p:nvCxnSpPr>
        <p:spPr>
          <a:xfrm flipH="1">
            <a:off x="6260122" y="2546250"/>
            <a:ext cx="1617785" cy="281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0" name="Google Shape;230;p15"/>
          <p:cNvCxnSpPr/>
          <p:nvPr/>
        </p:nvCxnSpPr>
        <p:spPr>
          <a:xfrm flipH="1" rot="-5400000">
            <a:off x="7132319" y="3291839"/>
            <a:ext cx="1561514" cy="70339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1" name="Google Shape;231;p15"/>
          <p:cNvCxnSpPr/>
          <p:nvPr/>
        </p:nvCxnSpPr>
        <p:spPr>
          <a:xfrm>
            <a:off x="6907235" y="4107766"/>
            <a:ext cx="1041009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2" name="Google Shape;232;p15"/>
          <p:cNvCxnSpPr/>
          <p:nvPr/>
        </p:nvCxnSpPr>
        <p:spPr>
          <a:xfrm flipH="1" rot="-5400000">
            <a:off x="7828671" y="2848706"/>
            <a:ext cx="1294227" cy="1406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3" name="Google Shape;233;p15"/>
          <p:cNvCxnSpPr/>
          <p:nvPr/>
        </p:nvCxnSpPr>
        <p:spPr>
          <a:xfrm>
            <a:off x="7005710" y="3474720"/>
            <a:ext cx="1491176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5"/>
          <p:cNvCxnSpPr/>
          <p:nvPr/>
        </p:nvCxnSpPr>
        <p:spPr>
          <a:xfrm flipH="1">
            <a:off x="6231988" y="2208627"/>
            <a:ext cx="2250831" cy="28135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Relocating Loader (Contd..)</a:t>
            </a:r>
            <a:endParaRPr sz="3200"/>
          </a:p>
        </p:txBody>
      </p:sp>
      <p:sp>
        <p:nvSpPr>
          <p:cNvPr id="240" name="Google Shape;24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41" name="Google Shape;24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533384"/>
            <a:ext cx="6553200" cy="5162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44" name="Google Shape;2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p16"/>
          <p:cNvSpPr/>
          <p:nvPr/>
        </p:nvSpPr>
        <p:spPr>
          <a:xfrm>
            <a:off x="4389118" y="2799470"/>
            <a:ext cx="45719" cy="337624"/>
          </a:xfrm>
          <a:prstGeom prst="leftBrace">
            <a:avLst>
              <a:gd fmla="val 8333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6"/>
          <p:cNvSpPr/>
          <p:nvPr/>
        </p:nvSpPr>
        <p:spPr>
          <a:xfrm>
            <a:off x="2686928" y="2110158"/>
            <a:ext cx="1026943" cy="59084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Transfer Vector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p16"/>
          <p:cNvCxnSpPr/>
          <p:nvPr/>
        </p:nvCxnSpPr>
        <p:spPr>
          <a:xfrm rot="10800000">
            <a:off x="3742119" y="2560218"/>
            <a:ext cx="604800" cy="436200"/>
          </a:xfrm>
          <a:prstGeom prst="curvedConnector3">
            <a:avLst>
              <a:gd fmla="val 50009" name="adj1"/>
            </a:avLst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p16"/>
          <p:cNvCxnSpPr/>
          <p:nvPr/>
        </p:nvCxnSpPr>
        <p:spPr>
          <a:xfrm flipH="1" rot="10800000">
            <a:off x="5852160" y="3587262"/>
            <a:ext cx="858129" cy="1406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p16"/>
          <p:cNvCxnSpPr/>
          <p:nvPr/>
        </p:nvCxnSpPr>
        <p:spPr>
          <a:xfrm rot="-5400000">
            <a:off x="6302327" y="3193367"/>
            <a:ext cx="787791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1" name="Google Shape;251;p16"/>
          <p:cNvCxnSpPr/>
          <p:nvPr/>
        </p:nvCxnSpPr>
        <p:spPr>
          <a:xfrm flipH="1">
            <a:off x="5809958" y="2813538"/>
            <a:ext cx="886265" cy="42204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2" name="Google Shape;252;p16"/>
          <p:cNvCxnSpPr/>
          <p:nvPr/>
        </p:nvCxnSpPr>
        <p:spPr>
          <a:xfrm flipH="1">
            <a:off x="5809958" y="2982350"/>
            <a:ext cx="1026941" cy="4220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3" name="Google Shape;253;p16"/>
          <p:cNvCxnSpPr/>
          <p:nvPr/>
        </p:nvCxnSpPr>
        <p:spPr>
          <a:xfrm flipH="1" rot="-5400000">
            <a:off x="6337495" y="3453618"/>
            <a:ext cx="998806" cy="5627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" name="Google Shape;254;p16"/>
          <p:cNvCxnSpPr/>
          <p:nvPr/>
        </p:nvCxnSpPr>
        <p:spPr>
          <a:xfrm>
            <a:off x="5838092" y="3953022"/>
            <a:ext cx="1012874" cy="14067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" name="Google Shape;255;p16"/>
          <p:cNvCxnSpPr/>
          <p:nvPr/>
        </p:nvCxnSpPr>
        <p:spPr>
          <a:xfrm rot="5400000">
            <a:off x="2693969" y="4227372"/>
            <a:ext cx="2883900" cy="5064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6" name="Google Shape;256;p16"/>
          <p:cNvCxnSpPr/>
          <p:nvPr/>
        </p:nvCxnSpPr>
        <p:spPr>
          <a:xfrm>
            <a:off x="3896751" y="5838092"/>
            <a:ext cx="337624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7" name="Google Shape;257;p16"/>
          <p:cNvCxnSpPr/>
          <p:nvPr/>
        </p:nvCxnSpPr>
        <p:spPr>
          <a:xfrm rot="5400000">
            <a:off x="3996981" y="2460090"/>
            <a:ext cx="42204" cy="83350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58" name="Google Shape;258;p16"/>
          <p:cNvCxnSpPr/>
          <p:nvPr/>
        </p:nvCxnSpPr>
        <p:spPr>
          <a:xfrm rot="5400000">
            <a:off x="2440745" y="4114801"/>
            <a:ext cx="2433711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p16"/>
          <p:cNvCxnSpPr/>
          <p:nvPr/>
        </p:nvCxnSpPr>
        <p:spPr>
          <a:xfrm>
            <a:off x="3671668" y="5317589"/>
            <a:ext cx="590843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7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latin typeface="Times New Roman"/>
                <a:ea typeface="Times New Roman"/>
                <a:cs typeface="Times New Roman"/>
                <a:sym typeface="Times New Roman"/>
              </a:rPr>
              <a:t>Disadvantages of </a:t>
            </a: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Relocating Loader </a:t>
            </a:r>
            <a:endParaRPr b="1"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7"/>
          <p:cNvSpPr txBox="1"/>
          <p:nvPr>
            <p:ph idx="1" type="body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transfer vector linkage is only useful for transfers and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not well suited for loading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or storing external data.</a:t>
            </a:r>
            <a:endParaRPr/>
          </a:p>
          <a:p>
            <a:pPr indent="-3111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The transfer vector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increases the size of the object program 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in memory.</a:t>
            </a:r>
            <a:endParaRPr/>
          </a:p>
          <a:p>
            <a:pPr indent="-3111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143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BSS loader processes procedure segments but </a:t>
            </a:r>
            <a:r>
              <a:rPr b="1" lang="en-US" sz="2200">
                <a:latin typeface="Times New Roman"/>
                <a:ea typeface="Times New Roman"/>
                <a:cs typeface="Times New Roman"/>
                <a:sym typeface="Times New Roman"/>
              </a:rPr>
              <a:t>does not facilitate access to data segments</a:t>
            </a: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 that can be shared.</a:t>
            </a:r>
            <a:endParaRPr/>
          </a:p>
          <a:p>
            <a:pPr indent="-311150" lvl="0" marL="51435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266" name="Google Shape;2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68" name="Google Shape;26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ctr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Direct Linking Loader</a:t>
            </a:r>
            <a:endParaRPr/>
          </a:p>
        </p:txBody>
      </p:sp>
      <p:sp>
        <p:nvSpPr>
          <p:cNvPr id="275" name="Google Shape;275;p18"/>
          <p:cNvSpPr txBox="1"/>
          <p:nvPr>
            <p:ph idx="1" type="subTitle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-"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intersegment referencing and accessing ability.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Times New Roman"/>
              <a:buChar char="-"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Allows independent translation of programs.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i="1" sz="2000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provided by the assembler with each procedure or data segment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Length of the segment.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 symbols and relative locations.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symbols not defined but referenced.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Information where address constants are located.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M/c translation of source program and relative address assigned.</a:t>
            </a:r>
            <a:endParaRPr/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Assembler produces 4 types of cards in the object deck.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ESD 🡪 External Symbol Dictionary.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TXT 🡪 Actual Object Code.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RLD 🡪 Relocation and Linkage Directory.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🡪 End of object deck.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6" name="Google Shape;2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78" name="Google Shape;27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type="ctr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Direct Linking Loader(contd…)</a:t>
            </a:r>
            <a:endParaRPr/>
          </a:p>
        </p:txBody>
      </p:sp>
      <p:sp>
        <p:nvSpPr>
          <p:cNvPr id="285" name="Google Shape;285;p19"/>
          <p:cNvSpPr txBox="1"/>
          <p:nvPr>
            <p:ph idx="1" type="subTitle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ESD cards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info related to all the symbols defined and referenced in the program.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Values for ESD cards are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SD ( Segment Definition) 🡪 name on START card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LD (Local Definition) 🡪 Specified on ENTRY card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ER (External Reference) 🡪 specified on EXTRN card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TXT cards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Contains actual object code translated version of program.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RLD cards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location constant that needs to be changed due to relocation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what is has to be changed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operation to be performed(+/-)</a:t>
            </a:r>
            <a:endParaRPr/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Calibri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lang="en-US" sz="200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 END cards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of object deck and specifies the starting address for execution if the assembled routine is the main program.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20120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endParaRPr/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90089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88" name="Google Shape;28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0"/>
          <p:cNvSpPr txBox="1"/>
          <p:nvPr>
            <p:ph type="ctr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	Direct Linking Loader(contd…)</a:t>
            </a:r>
            <a:endParaRPr/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297" name="Google Shape;29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299" name="Google Shape;299;p20"/>
          <p:cNvGraphicFramePr/>
          <p:nvPr/>
        </p:nvGraphicFramePr>
        <p:xfrm>
          <a:off x="168812" y="900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{4455A976-D45C-4F68-ACAA-543F962EC873}</a:tableStyleId>
              </a:tblPr>
              <a:tblGrid>
                <a:gridCol w="1167625"/>
                <a:gridCol w="3024550"/>
                <a:gridCol w="1817575"/>
                <a:gridCol w="2796625"/>
              </a:tblGrid>
              <a:tr h="35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Card No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ALP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 Loc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Translation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 	START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41500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2.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ENTRY   RESULT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3.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EXTRN   SUM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4.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BALR  12, 0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0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BALR 	12,0	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5.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 *, 12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[12]&lt;-- current value of LC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6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  14, SAVE                 	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 	14, 54(0,12)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7.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 1,  POINTER	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	1, 46(0,12)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8.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 15,  ASUM	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	15, 58(0,12)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9.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BALR  14,  15		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BALR 	14, 15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10.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  1,  RESULT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 	1, 50(0,12)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11.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  14,  SAVE	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	14, 54(0,12)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12.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BR  14	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BCR 	15, 14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13.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TABLE  	DC F  ’1, 7, 9, 10, 3’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28   32   36   40   44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1        7      9      10        3 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14.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POINTER 	DC        A(TABLE)	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48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28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15.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 	DS         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52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16.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SAVE 	DS         F	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56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17.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ASUM 	DC         A(SUM)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60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278175">
                <a:tc>
                  <a:txBody>
                    <a:bodyPr/>
                    <a:lstStyle/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18.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64</a:t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0" name="Google Shape;300;p20"/>
          <p:cNvSpPr/>
          <p:nvPr/>
        </p:nvSpPr>
        <p:spPr>
          <a:xfrm>
            <a:off x="4959000" y="1336518"/>
            <a:ext cx="3727800" cy="745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Offset +</a:t>
            </a:r>
            <a:r>
              <a:rPr b="1" i="0" lang="en-U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 [index reg]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[base reg]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54 + </a:t>
            </a:r>
            <a:r>
              <a:rPr b="1" i="0" lang="en-U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[12] =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54 + </a:t>
            </a:r>
            <a:r>
              <a:rPr b="1" i="0" lang="en-US" sz="14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0 </a:t>
            </a: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b="1" i="0" lang="en-US" sz="1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56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p20"/>
          <p:cNvCxnSpPr/>
          <p:nvPr/>
        </p:nvCxnSpPr>
        <p:spPr>
          <a:xfrm rot="-5400000">
            <a:off x="7216725" y="2447779"/>
            <a:ext cx="773724" cy="42203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1"/>
          <p:cNvSpPr txBox="1"/>
          <p:nvPr>
            <p:ph type="ctr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ESD And RLD Cards</a:t>
            </a:r>
            <a:endParaRPr/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309" name="Google Shape;30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0" name="Google Shape;31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21"/>
          <p:cNvGraphicFramePr/>
          <p:nvPr/>
        </p:nvGraphicFramePr>
        <p:xfrm>
          <a:off x="787789" y="1059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{4455A976-D45C-4F68-ACAA-543F962EC873}</a:tableStyleId>
              </a:tblPr>
              <a:tblGrid>
                <a:gridCol w="1519300"/>
                <a:gridCol w="1519300"/>
                <a:gridCol w="1519300"/>
                <a:gridCol w="1519300"/>
                <a:gridCol w="1519300"/>
              </a:tblGrid>
              <a:tr h="3708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-US" sz="20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ESD Cards</a:t>
                      </a:r>
                      <a:endParaRPr sz="20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 No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Relative Loc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1.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64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2.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	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3.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12" name="Google Shape;312;p21"/>
          <p:cNvGraphicFramePr/>
          <p:nvPr/>
        </p:nvGraphicFramePr>
        <p:xfrm>
          <a:off x="815925" y="3479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{4455A976-D45C-4F68-ACAA-543F962EC873}</a:tableStyleId>
              </a:tblPr>
              <a:tblGrid>
                <a:gridCol w="1522125"/>
                <a:gridCol w="1522125"/>
                <a:gridCol w="1522125"/>
                <a:gridCol w="1522125"/>
                <a:gridCol w="1522125"/>
              </a:tblGrid>
              <a:tr h="370850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RLD Cards</a:t>
                      </a:r>
                      <a:endParaRPr sz="2000" u="none" cap="none" strike="noStrike">
                        <a:solidFill>
                          <a:srgbClr val="00206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  <a:tc hMerge="1"/>
                <a:tc hMerge="1"/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 No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Symbol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Flag	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	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 Loc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	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JOHN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48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	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ctrTitle"/>
          </p:nvPr>
        </p:nvSpPr>
        <p:spPr>
          <a:xfrm>
            <a:off x="0" y="0"/>
            <a:ext cx="91440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II</a:t>
            </a:r>
            <a:endParaRPr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7" name="Google Shape;67;p4"/>
          <p:cNvCxnSpPr/>
          <p:nvPr/>
        </p:nvCxnSpPr>
        <p:spPr>
          <a:xfrm>
            <a:off x="0" y="1143000"/>
            <a:ext cx="9144000" cy="158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 txBox="1"/>
          <p:nvPr>
            <p:ph idx="1" type="subTitle"/>
          </p:nvPr>
        </p:nvSpPr>
        <p:spPr>
          <a:xfrm>
            <a:off x="781334" y="1520825"/>
            <a:ext cx="7581331" cy="4542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Macro processor: Macro Definition, 	Macro 	expansion and nested macros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Loaders: Loader schemes: Types of 	loaders, direct linking loaders.</a:t>
            </a:r>
            <a:endParaRPr/>
          </a:p>
          <a:p>
            <a:pPr indent="-431800" lvl="0" marL="45720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Linkers: Relocation and linking 	concepts, self-relocating programs, 	Static 	and dynamic link libraries.</a:t>
            </a:r>
            <a:endParaRPr/>
          </a:p>
        </p:txBody>
      </p:sp>
      <p:sp>
        <p:nvSpPr>
          <p:cNvPr id="72" name="Google Shape;72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2"/>
          <p:cNvSpPr txBox="1"/>
          <p:nvPr>
            <p:ph type="ctr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TXT Cards</a:t>
            </a:r>
            <a:endParaRPr/>
          </a:p>
        </p:txBody>
      </p:sp>
      <p:pic>
        <p:nvPicPr>
          <p:cNvPr id="318" name="Google Shape;31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320" name="Google Shape;3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aphicFrame>
        <p:nvGraphicFramePr>
          <p:cNvPr id="322" name="Google Shape;322;p22"/>
          <p:cNvGraphicFramePr/>
          <p:nvPr/>
        </p:nvGraphicFramePr>
        <p:xfrm>
          <a:off x="1580271" y="8905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{4455A976-D45C-4F68-ACAA-543F962EC873}</a:tableStyleId>
              </a:tblPr>
              <a:tblGrid>
                <a:gridCol w="2032000"/>
                <a:gridCol w="2032000"/>
                <a:gridCol w="2032000"/>
              </a:tblGrid>
              <a:tr h="37085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TXT Cards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 hMerge="1"/>
                <a:tc hMerge="1"/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Ref No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 Loc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solidFill>
                            <a:srgbClr val="0070C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Object Code</a:t>
                      </a:r>
                      <a:endParaRPr sz="1400" u="none" cap="none" strike="noStrike">
                        <a:solidFill>
                          <a:srgbClr val="0070C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4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BALR 	12,0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6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2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 	14, 54(0,12)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7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6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	1, 46(0,12)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8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10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	15, 58(0,12)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9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14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BALR 	14, 15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10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16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 	1, 50(0,12)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11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20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	14, 54(0,12)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12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24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BCR 	15, 14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13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28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13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32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7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13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36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9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13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40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10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13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44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3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14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48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28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14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17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60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2060"/>
                          </a:solidFill>
                        </a:rPr>
                        <a:t>0</a:t>
                      </a:r>
                      <a:endParaRPr b="0" sz="1400" u="none" cap="none" strike="noStrike">
                        <a:solidFill>
                          <a:srgbClr val="002060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8" name="Google Shape;32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453" y="181405"/>
            <a:ext cx="6981032" cy="5881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35" name="Google Shape;33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38582"/>
            <a:ext cx="8124092" cy="6496468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44" name="Google Shape;344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5" name="Google Shape;345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6" name="Google Shape;34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193" y="900332"/>
            <a:ext cx="7455730" cy="5385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52" name="Google Shape;3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9994" y="1812705"/>
            <a:ext cx="7624689" cy="3293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8" name="Google Shape;358;p3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PG2</a:t>
            </a:r>
            <a:endParaRPr/>
          </a:p>
        </p:txBody>
      </p:sp>
      <p:sp>
        <p:nvSpPr>
          <p:cNvPr id="359" name="Google Shape;359;p3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0" name="Google Shape;36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1" name="Google Shape;3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973" y="900333"/>
            <a:ext cx="8046161" cy="4895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7" name="Google Shape;367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368" name="Google Shape;368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70" name="Google Shape;37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57563"/>
            <a:ext cx="8907414" cy="274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Loader </a:t>
            </a:r>
            <a:endParaRPr/>
          </a:p>
        </p:txBody>
      </p:sp>
      <p:sp>
        <p:nvSpPr>
          <p:cNvPr id="78" name="Google Shape;78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9" name="Google Shape;79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80" name="Google Shape;80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ctrTitle"/>
          </p:nvPr>
        </p:nvSpPr>
        <p:spPr>
          <a:xfrm>
            <a:off x="685800" y="1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600">
                <a:solidFill>
                  <a:schemeClr val="dk1"/>
                </a:solidFill>
              </a:rPr>
              <a:t>Loaders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87" name="Google Shape;87;p6"/>
          <p:cNvSpPr txBox="1"/>
          <p:nvPr>
            <p:ph idx="1" type="subTitle"/>
          </p:nvPr>
        </p:nvSpPr>
        <p:spPr>
          <a:xfrm>
            <a:off x="1097280" y="457200"/>
            <a:ext cx="8046720" cy="64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144"/>
              <a:buNone/>
            </a:pPr>
            <a:r>
              <a:rPr b="1" i="1" lang="en-US" sz="2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Loader is a program that accepts the object program, prepares these programs for execution by the computer and initiates the execution of the program.</a:t>
            </a:r>
            <a:endParaRPr/>
          </a:p>
          <a:p>
            <a: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144"/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of the loader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Allocate space in memory for the programs.(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Allocation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Resolve symbolic references between object decks.(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Linking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Adjust all addr dependent locations, such as addr constants, to correspond to the allocated space.(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Relocation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AutoNum type="arabicPeriod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Physically place the m/c instr and data into memory.(</a:t>
            </a: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Loading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2012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20120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Programs loaded in memory </a:t>
            </a:r>
            <a:endParaRPr/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20120"/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ready for execution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7027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6"/>
          <p:cNvSpPr/>
          <p:nvPr/>
        </p:nvSpPr>
        <p:spPr>
          <a:xfrm>
            <a:off x="990600" y="4343400"/>
            <a:ext cx="1371600" cy="533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990600" y="5334000"/>
            <a:ext cx="1371600" cy="5334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Program B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3048000" y="4495800"/>
            <a:ext cx="1295400" cy="609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3048000" y="5334000"/>
            <a:ext cx="1219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Databases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2" name="Google Shape;92;p6"/>
          <p:cNvGraphicFramePr/>
          <p:nvPr/>
        </p:nvGraphicFramePr>
        <p:xfrm>
          <a:off x="5562600" y="358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{7E055457-1B2B-4EA6-A644-C2B7DFB9C2A4}</a:tableStyleId>
              </a:tblPr>
              <a:tblGrid>
                <a:gridCol w="28956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97B4E4"/>
                        </a:gs>
                        <a:gs pos="50000">
                          <a:srgbClr val="BFCFEC"/>
                        </a:gs>
                        <a:gs pos="100000">
                          <a:srgbClr val="E0E8F4"/>
                        </a:gs>
                      </a:gsLst>
                      <a:lin ang="5400000" scaled="0"/>
                    </a:gra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Program A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Program B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3" name="Google Shape;93;p6"/>
          <p:cNvCxnSpPr>
            <a:stCxn id="88" idx="5"/>
            <a:endCxn id="90" idx="1"/>
          </p:cNvCxnSpPr>
          <p:nvPr/>
        </p:nvCxnSpPr>
        <p:spPr>
          <a:xfrm>
            <a:off x="2362200" y="4543425"/>
            <a:ext cx="685800" cy="257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4" name="Google Shape;94;p6"/>
          <p:cNvCxnSpPr>
            <a:stCxn id="89" idx="5"/>
          </p:cNvCxnSpPr>
          <p:nvPr/>
        </p:nvCxnSpPr>
        <p:spPr>
          <a:xfrm flipH="1" rot="10800000">
            <a:off x="2362200" y="4952925"/>
            <a:ext cx="685800" cy="581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5" name="Google Shape;95;p6"/>
          <p:cNvCxnSpPr>
            <a:stCxn id="90" idx="2"/>
            <a:endCxn id="91" idx="0"/>
          </p:cNvCxnSpPr>
          <p:nvPr/>
        </p:nvCxnSpPr>
        <p:spPr>
          <a:xfrm flipH="1">
            <a:off x="3657600" y="5105400"/>
            <a:ext cx="38100" cy="228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6"/>
          <p:cNvCxnSpPr>
            <a:stCxn id="90" idx="3"/>
          </p:cNvCxnSpPr>
          <p:nvPr/>
        </p:nvCxnSpPr>
        <p:spPr>
          <a:xfrm flipH="1" rot="10800000">
            <a:off x="4343400" y="4495800"/>
            <a:ext cx="1219200" cy="3048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97" name="Google Shape;9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99" name="Google Shape;9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06" name="Google Shape;106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1055077" y="4065594"/>
            <a:ext cx="2250831" cy="12520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lain" startAt="200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AREG  </a:t>
            </a:r>
            <a:r>
              <a:rPr b="1" i="0" lang="en-US" sz="1400" u="none" cap="none" strike="noStrik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lain" startAt="200"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S1 DC 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/>
          <p:nvPr/>
        </p:nvSpPr>
        <p:spPr>
          <a:xfrm>
            <a:off x="1111348" y="1786627"/>
            <a:ext cx="2011680" cy="9566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  200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 AREG   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S1 DC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7"/>
          <p:cNvCxnSpPr/>
          <p:nvPr/>
        </p:nvCxnSpPr>
        <p:spPr>
          <a:xfrm flipH="1" rot="-5400000">
            <a:off x="1329398" y="3397378"/>
            <a:ext cx="1294227" cy="1406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1" name="Google Shape;111;p7"/>
          <p:cNvSpPr/>
          <p:nvPr/>
        </p:nvSpPr>
        <p:spPr>
          <a:xfrm>
            <a:off x="4400913" y="4077314"/>
            <a:ext cx="3462927" cy="12520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300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Add AREG  </a:t>
            </a:r>
            <a:r>
              <a:rPr b="1" i="0" lang="en-US" sz="1400" u="none" cap="none" strike="noStrike">
                <a:solidFill>
                  <a:srgbClr val="632423"/>
                </a:solidFill>
                <a:latin typeface="Arial"/>
                <a:ea typeface="Arial"/>
                <a:cs typeface="Arial"/>
                <a:sym typeface="Arial"/>
              </a:rPr>
              <a:t>201</a:t>
            </a:r>
            <a:endParaRPr b="1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301</a:t>
            </a: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S1 DC 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7"/>
          <p:cNvSpPr/>
          <p:nvPr/>
        </p:nvSpPr>
        <p:spPr>
          <a:xfrm>
            <a:off x="4457184" y="1798347"/>
            <a:ext cx="2011680" cy="956603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Start  300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 AREG   S1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S1 DC 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END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7"/>
          <p:cNvCxnSpPr/>
          <p:nvPr/>
        </p:nvCxnSpPr>
        <p:spPr>
          <a:xfrm flipH="1" rot="-5400000">
            <a:off x="4675234" y="3409098"/>
            <a:ext cx="1294227" cy="14068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4" name="Google Shape;114;p7"/>
          <p:cNvCxnSpPr/>
          <p:nvPr/>
        </p:nvCxnSpPr>
        <p:spPr>
          <a:xfrm>
            <a:off x="5894362" y="4586067"/>
            <a:ext cx="295421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5" name="Google Shape;115;p7"/>
          <p:cNvSpPr/>
          <p:nvPr/>
        </p:nvSpPr>
        <p:spPr>
          <a:xfrm>
            <a:off x="6442990" y="4445387"/>
            <a:ext cx="928467" cy="35169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301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685800" y="281361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Concept of Relocation</a:t>
            </a:r>
            <a:endParaRPr b="1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"/>
          <p:cNvSpPr txBox="1"/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5353"/>
              <a:buNone/>
            </a:pPr>
            <a:r>
              <a:rPr lang="en-US"/>
              <a:t>Language Processing System</a:t>
            </a:r>
            <a:endParaRPr/>
          </a:p>
        </p:txBody>
      </p:sp>
      <p:pic>
        <p:nvPicPr>
          <p:cNvPr descr="language_processing_system.jpg" id="122" name="Google Shape;12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990600"/>
            <a:ext cx="4104081" cy="563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25" name="Google Shape;125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/>
          <p:nvPr>
            <p:ph type="ctrTitle"/>
          </p:nvPr>
        </p:nvSpPr>
        <p:spPr>
          <a:xfrm>
            <a:off x="685800" y="1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Different Types of Loader Schemes</a:t>
            </a:r>
            <a:endParaRPr b="1"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0" y="1125414"/>
            <a:ext cx="9144000" cy="57325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 and Go Loaders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Loader Scheme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Loaders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Relocating Loaders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 Linking Loaders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35" name="Google Shape;135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ctr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Compile and Go Loaders</a:t>
            </a:r>
            <a:endParaRPr/>
          </a:p>
        </p:txBody>
      </p:sp>
      <p:sp>
        <p:nvSpPr>
          <p:cNvPr id="142" name="Google Shape;142;p10"/>
          <p:cNvSpPr txBox="1"/>
          <p:nvPr>
            <p:ph idx="1" type="subTitle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Assembler places the code into core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7248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-Loader consists of one instr that transfers to the starting instr of the newly assembled program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7248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-easy to implement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7248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-portion of memory is wasted because of assembler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7248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-every time the program is run it has to be retranslated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57248"/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-difficult to handle multiple segments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144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144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144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144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144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80179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80179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80179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80179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08107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Memory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44144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80179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ct val="172971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2012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27027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0"/>
          <p:cNvSpPr/>
          <p:nvPr/>
        </p:nvSpPr>
        <p:spPr>
          <a:xfrm>
            <a:off x="990600" y="4343400"/>
            <a:ext cx="1371600" cy="762000"/>
          </a:xfrm>
          <a:prstGeom prst="cube">
            <a:avLst>
              <a:gd fmla="val 25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Program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0"/>
          <p:cNvSpPr/>
          <p:nvPr/>
        </p:nvSpPr>
        <p:spPr>
          <a:xfrm>
            <a:off x="3048000" y="4191000"/>
            <a:ext cx="1295400" cy="990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Compile and go translator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5" name="Google Shape;145;p10"/>
          <p:cNvGraphicFramePr/>
          <p:nvPr/>
        </p:nvGraphicFramePr>
        <p:xfrm>
          <a:off x="5562600" y="3581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{7E055457-1B2B-4EA6-A644-C2B7DFB9C2A4}</a:tableStyleId>
              </a:tblPr>
              <a:tblGrid>
                <a:gridCol w="2895600"/>
              </a:tblGrid>
              <a:tr h="53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Program Loaded 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in memory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Assembler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cxnSp>
        <p:nvCxnSpPr>
          <p:cNvPr id="146" name="Google Shape;146;p10"/>
          <p:cNvCxnSpPr>
            <a:stCxn id="144" idx="3"/>
          </p:cNvCxnSpPr>
          <p:nvPr/>
        </p:nvCxnSpPr>
        <p:spPr>
          <a:xfrm flipH="1" rot="10800000">
            <a:off x="4343400" y="4495800"/>
            <a:ext cx="1219200" cy="1905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7" name="Google Shape;147;p10"/>
          <p:cNvCxnSpPr>
            <a:stCxn id="143" idx="5"/>
            <a:endCxn id="144" idx="1"/>
          </p:cNvCxnSpPr>
          <p:nvPr/>
        </p:nvCxnSpPr>
        <p:spPr>
          <a:xfrm>
            <a:off x="2362200" y="4629150"/>
            <a:ext cx="685800" cy="573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8" name="Google Shape;148;p10">
            <a:hlinkClick action="ppaction://hlinksldjump" r:id="rId3"/>
          </p:cNvPr>
          <p:cNvSpPr/>
          <p:nvPr/>
        </p:nvSpPr>
        <p:spPr>
          <a:xfrm>
            <a:off x="685800" y="6172200"/>
            <a:ext cx="609600" cy="38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51" name="Google Shape;15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ctrTitle"/>
          </p:nvPr>
        </p:nvSpPr>
        <p:spPr>
          <a:xfrm>
            <a:off x="685800" y="228600"/>
            <a:ext cx="77724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General Loader Scheme</a:t>
            </a:r>
            <a:endParaRPr/>
          </a:p>
        </p:txBody>
      </p:sp>
      <p:sp>
        <p:nvSpPr>
          <p:cNvPr id="158" name="Google Shape;158;p11"/>
          <p:cNvSpPr txBox="1"/>
          <p:nvPr>
            <p:ph idx="1" type="subTitle"/>
          </p:nvPr>
        </p:nvSpPr>
        <p:spPr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loader is smaller than assembler more memory is available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Reassembling of program is not required to run the program later.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Loader is present in memory.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b="1"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1"/>
          <p:cNvSpPr/>
          <p:nvPr/>
        </p:nvSpPr>
        <p:spPr>
          <a:xfrm>
            <a:off x="3733800" y="41148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Program 1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1"/>
          <p:cNvSpPr/>
          <p:nvPr/>
        </p:nvSpPr>
        <p:spPr>
          <a:xfrm>
            <a:off x="3733800" y="4953000"/>
            <a:ext cx="1219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 Program 2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1" name="Google Shape;161;p11"/>
          <p:cNvGraphicFramePr/>
          <p:nvPr/>
        </p:nvGraphicFramePr>
        <p:xfrm>
          <a:off x="7543800" y="342900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{7E055457-1B2B-4EA6-A644-C2B7DFB9C2A4}</a:tableStyleId>
              </a:tblPr>
              <a:tblGrid>
                <a:gridCol w="1371600"/>
              </a:tblGrid>
              <a:tr h="34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11105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Object Programs ready for execution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1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557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Loader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0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11"/>
          <p:cNvSpPr/>
          <p:nvPr/>
        </p:nvSpPr>
        <p:spPr>
          <a:xfrm>
            <a:off x="1981200" y="41148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Translator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1"/>
          <p:cNvSpPr/>
          <p:nvPr/>
        </p:nvSpPr>
        <p:spPr>
          <a:xfrm>
            <a:off x="1981200" y="4953000"/>
            <a:ext cx="1219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Translator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1"/>
          <p:cNvSpPr/>
          <p:nvPr/>
        </p:nvSpPr>
        <p:spPr>
          <a:xfrm>
            <a:off x="228600" y="41148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Program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228600" y="4953000"/>
            <a:ext cx="12192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Source Program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5334000" y="4572000"/>
            <a:ext cx="1295400" cy="5334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" name="Google Shape;167;p11"/>
          <p:cNvCxnSpPr>
            <a:stCxn id="164" idx="3"/>
            <a:endCxn id="162" idx="1"/>
          </p:cNvCxnSpPr>
          <p:nvPr/>
        </p:nvCxnSpPr>
        <p:spPr>
          <a:xfrm>
            <a:off x="1524000" y="43815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8" name="Google Shape;168;p11"/>
          <p:cNvCxnSpPr>
            <a:stCxn id="165" idx="3"/>
            <a:endCxn id="163" idx="1"/>
          </p:cNvCxnSpPr>
          <p:nvPr/>
        </p:nvCxnSpPr>
        <p:spPr>
          <a:xfrm>
            <a:off x="1447800" y="52197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" name="Google Shape;169;p11"/>
          <p:cNvCxnSpPr>
            <a:stCxn id="162" idx="3"/>
            <a:endCxn id="159" idx="1"/>
          </p:cNvCxnSpPr>
          <p:nvPr/>
        </p:nvCxnSpPr>
        <p:spPr>
          <a:xfrm>
            <a:off x="3276600" y="4381500"/>
            <a:ext cx="4572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0" name="Google Shape;170;p11"/>
          <p:cNvCxnSpPr>
            <a:stCxn id="163" idx="3"/>
            <a:endCxn id="160" idx="1"/>
          </p:cNvCxnSpPr>
          <p:nvPr/>
        </p:nvCxnSpPr>
        <p:spPr>
          <a:xfrm>
            <a:off x="3200400" y="5219700"/>
            <a:ext cx="533400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1" name="Google Shape;171;p11"/>
          <p:cNvCxnSpPr>
            <a:stCxn id="159" idx="3"/>
            <a:endCxn id="166" idx="1"/>
          </p:cNvCxnSpPr>
          <p:nvPr/>
        </p:nvCxnSpPr>
        <p:spPr>
          <a:xfrm>
            <a:off x="5029200" y="4381500"/>
            <a:ext cx="304800" cy="4572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2" name="Google Shape;172;p11"/>
          <p:cNvCxnSpPr>
            <a:stCxn id="160" idx="3"/>
            <a:endCxn id="166" idx="1"/>
          </p:cNvCxnSpPr>
          <p:nvPr/>
        </p:nvCxnSpPr>
        <p:spPr>
          <a:xfrm flipH="1" rot="10800000">
            <a:off x="4953000" y="483870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" name="Google Shape;173;p11"/>
          <p:cNvCxnSpPr>
            <a:stCxn id="166" idx="3"/>
          </p:cNvCxnSpPr>
          <p:nvPr/>
        </p:nvCxnSpPr>
        <p:spPr>
          <a:xfrm>
            <a:off x="6629400" y="4838700"/>
            <a:ext cx="914400" cy="38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" name="Google Shape;174;p11">
            <a:hlinkClick action="ppaction://hlinksldjump" r:id="rId3"/>
          </p:cNvPr>
          <p:cNvSpPr/>
          <p:nvPr/>
        </p:nvSpPr>
        <p:spPr>
          <a:xfrm>
            <a:off x="685800" y="6172200"/>
            <a:ext cx="609600" cy="38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50800"/>
            <a:ext cx="1143000" cy="78263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5/3/2021</a:t>
            </a:r>
            <a:endParaRPr/>
          </a:p>
        </p:txBody>
      </p:sp>
      <p:sp>
        <p:nvSpPr>
          <p:cNvPr id="177" name="Google Shape;1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Pradnya.Kulkarni</dc:creator>
</cp:coreProperties>
</file>