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5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</p:sldIdLst>
  <p:sldSz cy="6858000" cx="9144000"/>
  <p:notesSz cx="6954825" cy="93091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81" roundtripDataSignature="AMtx7misohickYDyicsM2Wscd3iELdZq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ADC1ECB-DF51-4467-8B75-0CF041335550}">
  <a:tblStyle styleId="{AADC1ECB-DF51-4467-8B75-0CF04133555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4E610B36-9400-471F-B4F2-951312F8F16F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80" Type="http://schemas.openxmlformats.org/officeDocument/2006/relationships/slide" Target="slides/slide73.xml"/><Relationship Id="rId81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31" Type="http://schemas.openxmlformats.org/officeDocument/2006/relationships/slide" Target="slides/slide24.xml"/><Relationship Id="rId75" Type="http://schemas.openxmlformats.org/officeDocument/2006/relationships/slide" Target="slides/slide68.xml"/><Relationship Id="rId30" Type="http://schemas.openxmlformats.org/officeDocument/2006/relationships/slide" Target="slides/slide23.xml"/><Relationship Id="rId74" Type="http://schemas.openxmlformats.org/officeDocument/2006/relationships/slide" Target="slides/slide67.xml"/><Relationship Id="rId33" Type="http://schemas.openxmlformats.org/officeDocument/2006/relationships/slide" Target="slides/slide26.xml"/><Relationship Id="rId77" Type="http://schemas.openxmlformats.org/officeDocument/2006/relationships/slide" Target="slides/slide70.xml"/><Relationship Id="rId32" Type="http://schemas.openxmlformats.org/officeDocument/2006/relationships/slide" Target="slides/slide25.xml"/><Relationship Id="rId76" Type="http://schemas.openxmlformats.org/officeDocument/2006/relationships/slide" Target="slides/slide69.xml"/><Relationship Id="rId35" Type="http://schemas.openxmlformats.org/officeDocument/2006/relationships/slide" Target="slides/slide28.xml"/><Relationship Id="rId79" Type="http://schemas.openxmlformats.org/officeDocument/2006/relationships/slide" Target="slides/slide72.xml"/><Relationship Id="rId34" Type="http://schemas.openxmlformats.org/officeDocument/2006/relationships/slide" Target="slides/slide27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1376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39466" y="0"/>
            <a:ext cx="301376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42029"/>
            <a:ext cx="301376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900" spcFirstLastPara="1" rIns="92900" wrap="square" tIns="46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39466" y="8842029"/>
            <a:ext cx="301376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900" spcFirstLastPara="1" rIns="92900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1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3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93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9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11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p12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p13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14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" name="Google Shape;290;p15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" name="Google Shape;301;p16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p17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p18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p19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0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1" name="Google Shape;341;p20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1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2" name="Google Shape;352;p21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2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2" name="Google Shape;362;p22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3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3" name="Google Shape;373;p23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4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4" name="Google Shape;384;p24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5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5" name="Google Shape;395;p25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6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5" name="Google Shape;405;p26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7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0" name="Google Shape;420;p27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8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5" name="Google Shape;435;p28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2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2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9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0" name="Google Shape;450;p29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0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5" name="Google Shape;465;p30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1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0" name="Google Shape;480;p31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2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5" name="Google Shape;495;p32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3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0" name="Google Shape;510;p33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4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5" name="Google Shape;525;p34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5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1" name="Google Shape;541;p35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6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7" name="Google Shape;557;p36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7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7" name="Google Shape;567;p37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8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1" name="Google Shape;581;p38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9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9" name="Google Shape;589;p39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0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7" name="Google Shape;597;p40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1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7" name="Google Shape;607;p41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2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7" name="Google Shape;617;p42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3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7" name="Google Shape;627;p43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4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7" name="Google Shape;637;p44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7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7" name="Google Shape;647;p47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8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9" name="Google Shape;659;p48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9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9" name="Google Shape;669;p49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50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5" name="Google Shape;685;p50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6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51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1" name="Google Shape;701;p51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52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7" name="Google Shape;717;p52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3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3" name="Google Shape;733;p53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54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9" name="Google Shape;749;p54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55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5" name="Google Shape;765;p55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56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1" name="Google Shape;781;p56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57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7" name="Google Shape;797;p57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58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3" name="Google Shape;813;p58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59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9" name="Google Shape;829;p59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60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5" name="Google Shape;845;p60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efee60568_0_0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cefee60568_0_0:notes"/>
          <p:cNvSpPr txBox="1"/>
          <p:nvPr>
            <p:ph idx="1" type="body"/>
          </p:nvPr>
        </p:nvSpPr>
        <p:spPr>
          <a:xfrm>
            <a:off x="695484" y="4421823"/>
            <a:ext cx="5563800" cy="4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gcefee60568_0_0:notes"/>
          <p:cNvSpPr txBox="1"/>
          <p:nvPr>
            <p:ph idx="12" type="sldNum"/>
          </p:nvPr>
        </p:nvSpPr>
        <p:spPr>
          <a:xfrm>
            <a:off x="3939466" y="8842029"/>
            <a:ext cx="30138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900" spcFirstLastPara="1" rIns="92900" wrap="square" tIns="46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61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1" name="Google Shape;861;p61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62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7" name="Google Shape;877;p62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63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3" name="Google Shape;893;p63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64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9" name="Google Shape;909;p64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65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5" name="Google Shape;925;p65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6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1" name="Google Shape;941;p66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67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7" name="Google Shape;957;p67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68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5" name="Google Shape;975;p68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45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3" name="Google Shape;993;p45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46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3" name="Google Shape;1003;p46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7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69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9" name="Google Shape;1019;p69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70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9" name="Google Shape;1029;p70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71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1" name="Google Shape;1041;p71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94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94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8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7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mic Sans MS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  <a:defRPr sz="1400"/>
            </a:lvl9pPr>
          </a:lstStyle>
          <a:p/>
        </p:txBody>
      </p:sp>
      <p:sp>
        <p:nvSpPr>
          <p:cNvPr id="81" name="Google Shape;81;p84"/>
          <p:cNvSpPr txBox="1"/>
          <p:nvPr>
            <p:ph idx="10" type="dt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84"/>
          <p:cNvSpPr txBox="1"/>
          <p:nvPr>
            <p:ph idx="11" type="ftr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84"/>
          <p:cNvSpPr txBox="1"/>
          <p:nvPr>
            <p:ph idx="12" type="sldNum"/>
          </p:nvPr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5"/>
          <p:cNvSpPr txBox="1"/>
          <p:nvPr>
            <p:ph type="title"/>
          </p:nvPr>
        </p:nvSpPr>
        <p:spPr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85"/>
          <p:cNvSpPr txBox="1"/>
          <p:nvPr>
            <p:ph idx="1" type="body"/>
          </p:nvPr>
        </p:nvSpPr>
        <p:spPr>
          <a:xfrm>
            <a:off x="152400" y="838200"/>
            <a:ext cx="4343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85"/>
          <p:cNvSpPr txBox="1"/>
          <p:nvPr>
            <p:ph idx="2" type="body"/>
          </p:nvPr>
        </p:nvSpPr>
        <p:spPr>
          <a:xfrm>
            <a:off x="4648200" y="838200"/>
            <a:ext cx="4343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85"/>
          <p:cNvSpPr txBox="1"/>
          <p:nvPr>
            <p:ph idx="10" type="dt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85"/>
          <p:cNvSpPr txBox="1"/>
          <p:nvPr>
            <p:ph idx="11" type="ftr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85"/>
          <p:cNvSpPr txBox="1"/>
          <p:nvPr>
            <p:ph idx="12" type="sldNum"/>
          </p:nvPr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6"/>
          <p:cNvSpPr txBox="1"/>
          <p:nvPr>
            <p:ph type="title"/>
          </p:nvPr>
        </p:nvSpPr>
        <p:spPr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86"/>
          <p:cNvSpPr txBox="1"/>
          <p:nvPr>
            <p:ph idx="10" type="dt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86"/>
          <p:cNvSpPr txBox="1"/>
          <p:nvPr>
            <p:ph idx="11" type="ftr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86"/>
          <p:cNvSpPr txBox="1"/>
          <p:nvPr>
            <p:ph idx="12" type="sldNum"/>
          </p:nvPr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7"/>
          <p:cNvSpPr txBox="1"/>
          <p:nvPr>
            <p:ph idx="10" type="dt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87"/>
          <p:cNvSpPr txBox="1"/>
          <p:nvPr>
            <p:ph idx="11" type="ftr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87"/>
          <p:cNvSpPr txBox="1"/>
          <p:nvPr>
            <p:ph idx="12" type="sldNum"/>
          </p:nvPr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8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103" name="Google Shape;103;p8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omic Sans MS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Comic Sans MS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omic Sans MS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omic Sans MS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omic Sans MS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omic Sans MS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omic Sans MS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omic Sans MS"/>
              <a:buNone/>
              <a:defRPr sz="900"/>
            </a:lvl9pPr>
          </a:lstStyle>
          <a:p/>
        </p:txBody>
      </p:sp>
      <p:sp>
        <p:nvSpPr>
          <p:cNvPr id="104" name="Google Shape;104;p88"/>
          <p:cNvSpPr txBox="1"/>
          <p:nvPr>
            <p:ph idx="10" type="dt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88"/>
          <p:cNvSpPr txBox="1"/>
          <p:nvPr>
            <p:ph idx="11" type="ftr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88"/>
          <p:cNvSpPr txBox="1"/>
          <p:nvPr>
            <p:ph idx="12" type="sldNum"/>
          </p:nvPr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8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8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omic Sans MS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Comic Sans MS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omic Sans MS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omic Sans MS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omic Sans MS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omic Sans MS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omic Sans MS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Comic Sans MS"/>
              <a:buNone/>
              <a:defRPr sz="900"/>
            </a:lvl9pPr>
          </a:lstStyle>
          <a:p/>
        </p:txBody>
      </p:sp>
      <p:sp>
        <p:nvSpPr>
          <p:cNvPr id="111" name="Google Shape;111;p89"/>
          <p:cNvSpPr txBox="1"/>
          <p:nvPr>
            <p:ph idx="10" type="dt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89"/>
          <p:cNvSpPr txBox="1"/>
          <p:nvPr>
            <p:ph idx="11" type="ftr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89"/>
          <p:cNvSpPr txBox="1"/>
          <p:nvPr>
            <p:ph idx="12" type="sldNum"/>
          </p:nvPr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0"/>
          <p:cNvSpPr txBox="1"/>
          <p:nvPr>
            <p:ph type="title"/>
          </p:nvPr>
        </p:nvSpPr>
        <p:spPr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90"/>
          <p:cNvSpPr txBox="1"/>
          <p:nvPr>
            <p:ph idx="1" type="body"/>
          </p:nvPr>
        </p:nvSpPr>
        <p:spPr>
          <a:xfrm rot="5400000">
            <a:off x="1828800" y="-838200"/>
            <a:ext cx="5486400" cy="88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90"/>
          <p:cNvSpPr txBox="1"/>
          <p:nvPr>
            <p:ph idx="10" type="dt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90"/>
          <p:cNvSpPr txBox="1"/>
          <p:nvPr>
            <p:ph idx="11" type="ftr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90"/>
          <p:cNvSpPr txBox="1"/>
          <p:nvPr>
            <p:ph idx="12" type="sldNum"/>
          </p:nvPr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1"/>
          <p:cNvSpPr txBox="1"/>
          <p:nvPr>
            <p:ph type="title"/>
          </p:nvPr>
        </p:nvSpPr>
        <p:spPr>
          <a:xfrm rot="5400000">
            <a:off x="4800600" y="2133600"/>
            <a:ext cx="61722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91"/>
          <p:cNvSpPr txBox="1"/>
          <p:nvPr>
            <p:ph idx="1" type="body"/>
          </p:nvPr>
        </p:nvSpPr>
        <p:spPr>
          <a:xfrm rot="5400000">
            <a:off x="304800" y="0"/>
            <a:ext cx="6172200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91"/>
          <p:cNvSpPr txBox="1"/>
          <p:nvPr>
            <p:ph idx="10" type="dt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91"/>
          <p:cNvSpPr txBox="1"/>
          <p:nvPr>
            <p:ph idx="11" type="ftr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91"/>
          <p:cNvSpPr txBox="1"/>
          <p:nvPr>
            <p:ph idx="12" type="sldNum"/>
          </p:nvPr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24" name="Google Shape;24;p7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4" name="Google Shape;34;p7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5" name="Google Shape;35;p7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8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2" name="Google Shape;42;p8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8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8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mic Sans MS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  <a:defRPr b="1" sz="1600"/>
            </a:lvl9pPr>
          </a:lstStyle>
          <a:p/>
        </p:txBody>
      </p:sp>
      <p:sp>
        <p:nvSpPr>
          <p:cNvPr id="66" name="Google Shape;66;p7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67" name="Google Shape;67;p7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mic Sans MS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  <a:defRPr b="1" sz="1600"/>
            </a:lvl9pPr>
          </a:lstStyle>
          <a:p/>
        </p:txBody>
      </p:sp>
      <p:sp>
        <p:nvSpPr>
          <p:cNvPr id="68" name="Google Shape;68;p7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69" name="Google Shape;69;p77"/>
          <p:cNvSpPr txBox="1"/>
          <p:nvPr>
            <p:ph idx="10" type="dt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7"/>
          <p:cNvSpPr txBox="1"/>
          <p:nvPr>
            <p:ph idx="11" type="ftr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7"/>
          <p:cNvSpPr txBox="1"/>
          <p:nvPr>
            <p:ph idx="12" type="sldNum"/>
          </p:nvPr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3"/>
          <p:cNvSpPr txBox="1"/>
          <p:nvPr>
            <p:ph type="title"/>
          </p:nvPr>
        </p:nvSpPr>
        <p:spPr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3"/>
          <p:cNvSpPr txBox="1"/>
          <p:nvPr>
            <p:ph idx="1" type="body"/>
          </p:nvPr>
        </p:nvSpPr>
        <p:spPr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3"/>
          <p:cNvSpPr txBox="1"/>
          <p:nvPr>
            <p:ph idx="10" type="dt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3"/>
          <p:cNvSpPr txBox="1"/>
          <p:nvPr>
            <p:ph idx="11" type="ftr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3"/>
          <p:cNvSpPr txBox="1"/>
          <p:nvPr>
            <p:ph idx="12" type="sldNum"/>
          </p:nvPr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7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7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4"/>
          <p:cNvSpPr txBox="1"/>
          <p:nvPr>
            <p:ph type="title"/>
          </p:nvPr>
        </p:nvSpPr>
        <p:spPr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59" name="Google Shape;59;p74"/>
          <p:cNvSpPr txBox="1"/>
          <p:nvPr>
            <p:ph idx="1" type="body"/>
          </p:nvPr>
        </p:nvSpPr>
        <p:spPr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60" name="Google Shape;60;p74"/>
          <p:cNvSpPr txBox="1"/>
          <p:nvPr>
            <p:ph idx="10" type="dt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74"/>
          <p:cNvSpPr txBox="1"/>
          <p:nvPr>
            <p:ph idx="11" type="ftr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74"/>
          <p:cNvSpPr txBox="1"/>
          <p:nvPr>
            <p:ph idx="12" type="sldNum"/>
          </p:nvPr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hyperlink" Target="https://www.wikinote.org/mod/page/view.php?id=346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"/>
          <p:cNvSpPr txBox="1"/>
          <p:nvPr>
            <p:ph type="ctrTitle"/>
          </p:nvPr>
        </p:nvSpPr>
        <p:spPr>
          <a:xfrm>
            <a:off x="762000" y="1066800"/>
            <a:ext cx="7772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MIT-WPU</a:t>
            </a:r>
            <a:b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Year (B.Tech)</a:t>
            </a:r>
            <a:b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Software and Compiler Design</a:t>
            </a:r>
            <a:endParaRPr>
              <a:solidFill>
                <a:srgbClr val="00B0F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132" name="Google Shape;132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3" name="Google Shape;13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3"/>
          <p:cNvSpPr txBox="1"/>
          <p:nvPr>
            <p:ph type="title"/>
          </p:nvPr>
        </p:nvSpPr>
        <p:spPr>
          <a:xfrm>
            <a:off x="457200" y="274638"/>
            <a:ext cx="8229600" cy="8409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 of macro</a:t>
            </a:r>
            <a:endParaRPr/>
          </a:p>
        </p:txBody>
      </p:sp>
      <p:sp>
        <p:nvSpPr>
          <p:cNvPr id="227" name="Google Shape;227;p9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28" name="Google Shape;228;p9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:\SSC\UNIT II\img-eg-macro.JPG" id="229" name="Google Shape;229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613" y="1550988"/>
            <a:ext cx="7978775" cy="375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"/>
          <p:cNvSpPr txBox="1"/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Example-Macro</a:t>
            </a:r>
            <a:endParaRPr/>
          </a:p>
        </p:txBody>
      </p:sp>
      <p:sp>
        <p:nvSpPr>
          <p:cNvPr id="235" name="Google Shape;235;p9"/>
          <p:cNvSpPr txBox="1"/>
          <p:nvPr>
            <p:ph idx="1" type="body"/>
          </p:nvPr>
        </p:nvSpPr>
        <p:spPr>
          <a:xfrm>
            <a:off x="457200" y="858128"/>
            <a:ext cx="8229600" cy="66094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Macro instructions are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single line abbreviations for group of instructions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e.g. 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      1,DATA                    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      2,DATA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      3,DATA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……..                                 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      1,DATA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      2,DATA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      3,DATA                     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DATA   DC  F’5’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36" name="Google Shape;236;p9"/>
          <p:cNvGraphicFramePr/>
          <p:nvPr/>
        </p:nvGraphicFramePr>
        <p:xfrm>
          <a:off x="3908473" y="17057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{AADC1ECB-DF51-4467-8B75-0CF041335550}</a:tableStyleId>
              </a:tblPr>
              <a:tblGrid>
                <a:gridCol w="1608725"/>
                <a:gridCol w="2374775"/>
              </a:tblGrid>
              <a:tr h="320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EXPANDED SOURCE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MACRO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INCR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 1,DATA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 2,DATA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 3,DATA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………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    A 1,DATA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INCR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    A 2,DATA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………...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    A 3,DATA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………..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………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    A 1,DATA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INCR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    A 2,DATA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……….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    A 3,DATA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DATA  DC   F’5’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………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37" name="Google Shape;237;p9"/>
          <p:cNvSpPr/>
          <p:nvPr/>
        </p:nvSpPr>
        <p:spPr>
          <a:xfrm>
            <a:off x="5486400" y="3886200"/>
            <a:ext cx="76200" cy="10668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9"/>
          <p:cNvSpPr/>
          <p:nvPr/>
        </p:nvSpPr>
        <p:spPr>
          <a:xfrm>
            <a:off x="5562600" y="5142908"/>
            <a:ext cx="76200" cy="8382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241" name="Google Shape;241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" name="Google Shape;24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"/>
          <p:cNvSpPr txBox="1"/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8611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Contd…</a:t>
            </a:r>
            <a:endParaRPr/>
          </a:p>
        </p:txBody>
      </p:sp>
      <p:sp>
        <p:nvSpPr>
          <p:cNvPr id="248" name="Google Shape;248;p11"/>
          <p:cNvSpPr txBox="1"/>
          <p:nvPr>
            <p:ph idx="1" type="body"/>
          </p:nvPr>
        </p:nvSpPr>
        <p:spPr>
          <a:xfrm>
            <a:off x="457200" y="838200"/>
            <a:ext cx="82296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Source program with                               expanded source without 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Macro definitions &amp; macro calls              definition &amp; call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MACRO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INCR  &amp;ARG                                    </a:t>
            </a:r>
            <a:r>
              <a:rPr lang="en-US" sz="20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solidFill>
                  <a:srgbClr val="9748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MOVER CREG,LABEL1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AREG ,&amp;ARG      </a:t>
            </a:r>
            <a:r>
              <a:rPr lang="en-US" sz="20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2000">
                <a:solidFill>
                  <a:srgbClr val="9748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AREG,DATA1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BREG,&amp;ARG      </a:t>
            </a:r>
            <a:r>
              <a:rPr lang="en-US" sz="20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2000">
                <a:solidFill>
                  <a:srgbClr val="9748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BREG,DATA1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MEND </a:t>
            </a:r>
            <a:r>
              <a:rPr lang="en-US" sz="20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SUB CREG ,LABEL1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MOVER CREG,LABEL1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 DATA1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SUB CREG,LABEL1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---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---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---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9" name="Google Shape;249;p11"/>
          <p:cNvCxnSpPr/>
          <p:nvPr/>
        </p:nvCxnSpPr>
        <p:spPr>
          <a:xfrm rot="5400000">
            <a:off x="1866900" y="3695700"/>
            <a:ext cx="5105400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0" name="Google Shape;25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252" name="Google Shape;25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3" name="Google Shape;25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"/>
          <p:cNvSpPr txBox="1"/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8611"/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Macro features</a:t>
            </a:r>
            <a:endParaRPr/>
          </a:p>
        </p:txBody>
      </p:sp>
      <p:sp>
        <p:nvSpPr>
          <p:cNvPr id="259" name="Google Shape;259;p12"/>
          <p:cNvSpPr txBox="1"/>
          <p:nvPr>
            <p:ph idx="1" type="body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1.Macro instruction arguments 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2.Conditional macro expansion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3. Macro calls within macros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4.Macro instructions defining macros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0" name="Google Shape;26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262" name="Google Shape;26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3"/>
          <p:cNvSpPr txBox="1"/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-457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8611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Macro Instruction Arguments</a:t>
            </a:r>
            <a:endParaRPr/>
          </a:p>
        </p:txBody>
      </p:sp>
      <p:sp>
        <p:nvSpPr>
          <p:cNvPr id="269" name="Google Shape;269;p13"/>
          <p:cNvSpPr txBox="1"/>
          <p:nvPr>
            <p:ph idx="1" type="body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1.Macro instruction arguments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Macro facility lacks in flexibility: there is no way for a specific macro call to modify the coding that replaces it.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So extension of this facility consists of providing for 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arguments or parameters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in macro call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dummy arguments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positional arguments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keyword arguments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label arguments 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these arguments are preceded by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&amp;.</a:t>
            </a:r>
            <a:endParaRPr/>
          </a:p>
        </p:txBody>
      </p:sp>
      <p:pic>
        <p:nvPicPr>
          <p:cNvPr id="270" name="Google Shape;27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272" name="Google Shape;27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" name="Google Shape;27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"/>
          <p:cNvSpPr txBox="1"/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8611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Macro Instruction Arguments Contd…</a:t>
            </a:r>
            <a:endParaRPr/>
          </a:p>
        </p:txBody>
      </p:sp>
      <p:sp>
        <p:nvSpPr>
          <p:cNvPr id="279" name="Google Shape;279;p14"/>
          <p:cNvSpPr txBox="1"/>
          <p:nvPr>
            <p:ph idx="1" type="body"/>
          </p:nvPr>
        </p:nvSpPr>
        <p:spPr>
          <a:xfrm>
            <a:off x="457200" y="762000"/>
            <a:ext cx="8229600" cy="536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e.g.                     Source                                            Expanded source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……                           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MACRO    	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16215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……                                    INCR  &amp;ARG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16215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A       1,DATA1                   A     1,&amp;ARG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16215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A       2,DATA1                   A     2,&amp;ARG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16215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A       3,DATA1                  A     3,&amp;ARG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16215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……                                   MEND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16215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……                                    ……                        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16215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A       1,DATA2                   ……                                          A         1,DATA1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16215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A       2,DATA2                  INCR  DATA1                           A         2,DATA1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16215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A       3,DATA2                  …….                                          A         3,DATA1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16215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….                                      …….                                            …….. 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16215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…..                                   INCR  DATA2                             A        1,DATA2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16215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DATA1 DC  F’5’              ……                                            A        2,DATA2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16215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DATA2 DC  F’10’             ……                                           A        3,DATA2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16215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DATA1  DC  F’5’                                DATA1  DC  F’5’ 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16215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DATA2   DC F’10’                              DATA2   DC F’10’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16215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……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16215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……       </a:t>
            </a:r>
            <a:endParaRPr/>
          </a:p>
        </p:txBody>
      </p:sp>
      <p:cxnSp>
        <p:nvCxnSpPr>
          <p:cNvPr id="280" name="Google Shape;280;p14"/>
          <p:cNvCxnSpPr/>
          <p:nvPr/>
        </p:nvCxnSpPr>
        <p:spPr>
          <a:xfrm rot="5400000">
            <a:off x="-312212" y="3275806"/>
            <a:ext cx="4724400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1" name="Google Shape;281;p14"/>
          <p:cNvCxnSpPr/>
          <p:nvPr/>
        </p:nvCxnSpPr>
        <p:spPr>
          <a:xfrm rot="5400000">
            <a:off x="2590800" y="3276600"/>
            <a:ext cx="4572000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2" name="Google Shape;282;p14"/>
          <p:cNvSpPr/>
          <p:nvPr/>
        </p:nvSpPr>
        <p:spPr>
          <a:xfrm>
            <a:off x="5386753" y="3033932"/>
            <a:ext cx="152400" cy="7620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4"/>
          <p:cNvSpPr/>
          <p:nvPr/>
        </p:nvSpPr>
        <p:spPr>
          <a:xfrm>
            <a:off x="5386754" y="4134730"/>
            <a:ext cx="152400" cy="609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286" name="Google Shape;28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7" name="Google Shape;28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879240" y="274638"/>
            <a:ext cx="8229600" cy="33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8611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Macro Instruction Arguments (Label Arguments)</a:t>
            </a:r>
            <a:endParaRPr/>
          </a:p>
        </p:txBody>
      </p:sp>
      <p:sp>
        <p:nvSpPr>
          <p:cNvPr id="293" name="Google Shape;293;p15"/>
          <p:cNvSpPr txBox="1"/>
          <p:nvPr>
            <p:ph idx="1" type="body"/>
          </p:nvPr>
        </p:nvSpPr>
        <p:spPr>
          <a:xfrm>
            <a:off x="562708" y="998806"/>
            <a:ext cx="8124092" cy="5127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82076"/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9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19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MACRO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82076"/>
              <a:buNone/>
            </a:pPr>
            <a:r>
              <a:rPr b="1" lang="en-US" sz="19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&amp;LAB  </a:t>
            </a:r>
            <a:r>
              <a:rPr lang="en-US" sz="19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    </a:t>
            </a:r>
            <a:r>
              <a:rPr b="1" lang="en-US" sz="19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&amp;ARG1,&amp;ARG2,&amp;ARG3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82076"/>
              <a:buNone/>
            </a:pPr>
            <a:r>
              <a:rPr b="1" lang="en-US" sz="19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&amp;LAB  </a:t>
            </a:r>
            <a:r>
              <a:rPr lang="en-US" sz="19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         1,  &amp;ARG1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82076"/>
              <a:buNone/>
            </a:pPr>
            <a:r>
              <a:rPr lang="en-US" sz="19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A             2, &amp;ARG2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82076"/>
              <a:buNone/>
            </a:pPr>
            <a:r>
              <a:rPr lang="en-US" sz="19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A            3,  &amp;ARG3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82076"/>
              <a:buNone/>
            </a:pPr>
            <a:r>
              <a:rPr lang="en-US" sz="19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MEND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82076"/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  …….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82076"/>
              <a:buNone/>
            </a:pPr>
            <a:r>
              <a:rPr lang="en-US" sz="19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LOOP1  INCR   DATA1,DATA2,DATA3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82076"/>
              <a:buNone/>
            </a:pPr>
            <a:r>
              <a:rPr lang="en-US" sz="19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……….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82076"/>
              <a:buNone/>
            </a:pPr>
            <a:r>
              <a:rPr lang="en-US" sz="19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LOOP2  INCR   DATA3,DATA2,DATA1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82076"/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  ……..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82076"/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DATA1  DC F’5’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82076"/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DATA2   DC F’10’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82076"/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DATA3   DC F’15’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82076"/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…….</a:t>
            </a:r>
            <a:endParaRPr/>
          </a:p>
        </p:txBody>
      </p:sp>
      <p:pic>
        <p:nvPicPr>
          <p:cNvPr id="294" name="Google Shape;29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296" name="Google Shape;29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7" name="Google Shape;297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p15"/>
          <p:cNvSpPr txBox="1"/>
          <p:nvPr/>
        </p:nvSpPr>
        <p:spPr>
          <a:xfrm>
            <a:off x="5191078" y="984738"/>
            <a:ext cx="2686930" cy="514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2000" u="none" cap="none" strike="noStrike">
                <a:solidFill>
                  <a:srgbClr val="9748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Loop1  A      1,DATA1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2000" u="none" cap="none" strike="noStrike">
                <a:solidFill>
                  <a:srgbClr val="9748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A      2,DATA2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2000" u="none" cap="none" strike="noStrike">
                <a:solidFill>
                  <a:srgbClr val="9748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A      3,DATA3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2000" u="none" cap="none" strike="noStrike">
                <a:solidFill>
                  <a:srgbClr val="9748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…….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2000" u="none" cap="none" strike="noStrike">
                <a:solidFill>
                  <a:srgbClr val="9748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Loop2  A      1,DATA3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2000" u="none" cap="none" strike="noStrike">
                <a:solidFill>
                  <a:srgbClr val="9748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A      2,DATA2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2000" u="none" cap="none" strike="noStrike">
                <a:solidFill>
                  <a:srgbClr val="9748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A      3,DATA1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………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DATA1   DC F’5’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DATA2   DC F’10’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DATA3   DC F ’15’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 txBox="1"/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Macro Instruction Arguments</a:t>
            </a:r>
            <a:endParaRPr/>
          </a:p>
        </p:txBody>
      </p:sp>
      <p:sp>
        <p:nvSpPr>
          <p:cNvPr id="304" name="Google Shape;304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Positional arguments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arguments are matched with dummy arguments according to the order in which they appear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e.g. INCR A B C 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Keyword arguments: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    it allows reference to dummy arguments by name as well as by position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e.g.  INCR  &amp;ARG1=A,&amp;ARG3=C,&amp;ARG2=B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5" name="Google Shape;3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813" y="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307" name="Google Shape;307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8" name="Google Shape;30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7"/>
          <p:cNvSpPr txBox="1"/>
          <p:nvPr>
            <p:ph type="title"/>
          </p:nvPr>
        </p:nvSpPr>
        <p:spPr>
          <a:xfrm>
            <a:off x="457200" y="274638"/>
            <a:ext cx="8229600" cy="33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5554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Macro Instruction Arguments (Positional Arguments)</a:t>
            </a:r>
            <a:endParaRPr/>
          </a:p>
        </p:txBody>
      </p:sp>
      <p:sp>
        <p:nvSpPr>
          <p:cNvPr id="314" name="Google Shape;314;p17"/>
          <p:cNvSpPr txBox="1"/>
          <p:nvPr>
            <p:ph idx="1" type="body"/>
          </p:nvPr>
        </p:nvSpPr>
        <p:spPr>
          <a:xfrm>
            <a:off x="457200" y="685800"/>
            <a:ext cx="8229600" cy="5440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44796"/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            MACRO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44796"/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            INCR    &amp;ARG1,&amp;ARG2,&amp;ARG3,&amp;LAB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44796"/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&amp;LAB  A            1,  &amp;ARG1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44796"/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            A             2, &amp;ARG2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44796"/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             A            3,  &amp;ARG3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44796"/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            MEND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44796"/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  …….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44796"/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           INCR   DATA1,DATA2,DATA3,LOOP1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44796"/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 ……….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44796"/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           INCR   DATA3,DATA2,DATA1,LOOP2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44796"/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  ……..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44796"/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DATA1  DC F’5’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44796"/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DATA2   DC F’10’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44796"/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DATA3   DC F’15’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17647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…….</a:t>
            </a:r>
            <a:endParaRPr/>
          </a:p>
        </p:txBody>
      </p:sp>
      <p:pic>
        <p:nvPicPr>
          <p:cNvPr id="315" name="Google Shape;31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317" name="Google Shape;31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8" name="Google Shape;31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8"/>
          <p:cNvSpPr txBox="1"/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8611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2 Pass Macroprocessor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18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Recognize macro definitions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Save the definitions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Recognize calls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Expand calls and substitute arguments</a:t>
            </a:r>
            <a:endParaRPr/>
          </a:p>
        </p:txBody>
      </p:sp>
      <p:pic>
        <p:nvPicPr>
          <p:cNvPr id="325" name="Google Shape;32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327" name="Google Shape;32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8" name="Google Shape;32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/>
          <p:nvPr>
            <p:ph type="ctrTitle"/>
          </p:nvPr>
        </p:nvSpPr>
        <p:spPr>
          <a:xfrm>
            <a:off x="0" y="0"/>
            <a:ext cx="9144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II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0" name="Google Shape;140;p4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" name="Google Shape;141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142" name="Google Shape;14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3" name="Google Shape;14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4"/>
          <p:cNvSpPr txBox="1"/>
          <p:nvPr>
            <p:ph idx="1" type="subTitle"/>
          </p:nvPr>
        </p:nvSpPr>
        <p:spPr>
          <a:xfrm>
            <a:off x="781334" y="1520825"/>
            <a:ext cx="7581331" cy="454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	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Macro processor: Macro Definition, 	Macro 	expansion and nested macros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Loaders: Loader schemes: Types of 	loaders, direct linking loaders.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Linkers: Relocation and linking 	concepts, self-relocating programs, 	Static 	and dynamic link libraries.</a:t>
            </a:r>
            <a:endParaRPr/>
          </a:p>
        </p:txBody>
      </p:sp>
      <p:sp>
        <p:nvSpPr>
          <p:cNvPr id="145" name="Google Shape;14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9"/>
          <p:cNvSpPr txBox="1"/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2 Pass Macroprocessor structure</a:t>
            </a:r>
            <a:endParaRPr/>
          </a:p>
        </p:txBody>
      </p:sp>
      <p:sp>
        <p:nvSpPr>
          <p:cNvPr id="334" name="Google Shape;334;p19"/>
          <p:cNvSpPr txBox="1"/>
          <p:nvPr>
            <p:ph idx="1" type="body"/>
          </p:nvPr>
        </p:nvSpPr>
        <p:spPr>
          <a:xfrm>
            <a:off x="457200" y="838200"/>
            <a:ext cx="8229600" cy="5287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Pass I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macro source deck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macro source deck copy for use by pass 2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3.Macro definition table (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MDT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) ,used  to store body of macro def.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4.Macro name table (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MNT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) ,used to store names of defined macros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5.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MDTC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-MDT counter ,used to indicate next available entry in MDT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6.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MNTC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-MNT counter, used to indicate next available entry in MNT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7.Argument List Array(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ALA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) used to substitute index markers for dummy arguments before storing macro definition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5" name="Google Shape;33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337" name="Google Shape;33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8" name="Google Shape;33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0"/>
          <p:cNvSpPr txBox="1"/>
          <p:nvPr>
            <p:ph type="title"/>
          </p:nvPr>
        </p:nvSpPr>
        <p:spPr>
          <a:xfrm>
            <a:off x="457200" y="274638"/>
            <a:ext cx="8229600" cy="625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344" name="Google Shape;344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345" name="Google Shape;34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346" name="Google Shape;34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7" name="Google Shape;34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48" name="Google Shape;348;p20"/>
          <p:cNvGraphicFramePr/>
          <p:nvPr/>
        </p:nvGraphicFramePr>
        <p:xfrm>
          <a:off x="759654" y="10972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{4E610B36-9400-471F-B4F2-951312F8F16F}</a:tableStyleId>
              </a:tblPr>
              <a:tblGrid>
                <a:gridCol w="2405575"/>
              </a:tblGrid>
              <a:tr h="33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MACRO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2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M1 &amp;ARG1,&amp;ARG2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2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 AREG &amp;ARG1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2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 BREG &amp;ARG2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6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2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MACRO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2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M2 &amp;ARG3,&amp;ARG4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2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SUB AREG &amp;ARG3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2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SUB BREG &amp;ARG4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2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2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START 300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52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MOVER AREG  S1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52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MOVEM BREG S2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52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M1 D1 D2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2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MOVER AREG  S1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49" name="Google Shape;349;p20"/>
          <p:cNvGraphicFramePr/>
          <p:nvPr/>
        </p:nvGraphicFramePr>
        <p:xfrm>
          <a:off x="3662289" y="10691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{4E610B36-9400-471F-B4F2-951312F8F16F}</a:tableStyleId>
              </a:tblPr>
              <a:tblGrid>
                <a:gridCol w="2316475"/>
              </a:tblGrid>
              <a:tr h="365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M2  D3 D4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8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PRINT S1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36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PRINT S2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36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S1   DC  5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464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S2  DC  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3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1"/>
          <p:cNvSpPr txBox="1"/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5554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Contd…</a:t>
            </a:r>
            <a:endParaRPr/>
          </a:p>
        </p:txBody>
      </p:sp>
      <p:sp>
        <p:nvSpPr>
          <p:cNvPr id="355" name="Google Shape;355;p21"/>
          <p:cNvSpPr txBox="1"/>
          <p:nvPr>
            <p:ph idx="1" type="body"/>
          </p:nvPr>
        </p:nvSpPr>
        <p:spPr>
          <a:xfrm>
            <a:off x="520504" y="1041009"/>
            <a:ext cx="8166295" cy="5085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Pass 2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1. Copy of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macro source deck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expanded source deck to be used as input to assembler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MDT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, created by Pass 1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MNT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, created by pass 1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5.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MDTP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- MDT pointer used to indicate next line of text to be used during macro expansion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6.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ALA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,used to substitute macro call arguments for the index markers in the stored macro definition.</a:t>
            </a:r>
            <a:endParaRPr/>
          </a:p>
        </p:txBody>
      </p:sp>
      <p:pic>
        <p:nvPicPr>
          <p:cNvPr id="356" name="Google Shape;35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358" name="Google Shape;358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9" name="Google Shape;35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2"/>
          <p:cNvSpPr txBox="1"/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3209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MDT</a:t>
            </a:r>
            <a:br>
              <a:rPr lang="en-US"/>
            </a:br>
            <a:endParaRPr/>
          </a:p>
        </p:txBody>
      </p:sp>
      <p:sp>
        <p:nvSpPr>
          <p:cNvPr id="365" name="Google Shape;365;p22"/>
          <p:cNvSpPr txBox="1"/>
          <p:nvPr>
            <p:ph idx="1" type="body"/>
          </p:nvPr>
        </p:nvSpPr>
        <p:spPr>
          <a:xfrm>
            <a:off x="457200" y="1012874"/>
            <a:ext cx="8229600" cy="511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Macro definition table(MDT)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Used to store macro definition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Created by pass-1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Pass 1 identifies and stores all macro definitions in MDT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Pass 2 can identify macro calls and expand these calls by using their macro definitions stored in  MDTs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Every line of macro definition except MACRO is stored in MDT as MACRO is not used to expand macro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MEND indicates end of macro definition so it is stored in MDT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MDT has 80 bytes per entry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66" name="Google Shape;366;p22"/>
          <p:cNvGraphicFramePr/>
          <p:nvPr/>
        </p:nvGraphicFramePr>
        <p:xfrm>
          <a:off x="1252024" y="50784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{AADC1ECB-DF51-4467-8B75-0CF041335550}</a:tableStyleId>
              </a:tblPr>
              <a:tblGrid>
                <a:gridCol w="1423800"/>
                <a:gridCol w="2957125"/>
              </a:tblGrid>
              <a:tr h="39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instruction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367" name="Google Shape;36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369" name="Google Shape;36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0" name="Google Shape;370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3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MNT</a:t>
            </a:r>
            <a:endParaRPr/>
          </a:p>
        </p:txBody>
      </p:sp>
      <p:sp>
        <p:nvSpPr>
          <p:cNvPr id="376" name="Google Shape;376;p23"/>
          <p:cNvSpPr txBox="1"/>
          <p:nvPr>
            <p:ph idx="1" type="body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Macro name table(MNT)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Used to store name of macros and corresponding MDT index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Created by Pass 1 and used by Pass 2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So that pass 2 can decide whether opcode of this source instruction is macro call or not by searching through name field of MNT.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MDTC(Macro def table counter)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this variable stores the last count from the MDT table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MNTC(Macro name table counter)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this variable stores the no. of macros defined in the program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77" name="Google Shape;377;p23"/>
          <p:cNvGraphicFramePr/>
          <p:nvPr/>
        </p:nvGraphicFramePr>
        <p:xfrm>
          <a:off x="1143000" y="3276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{AADC1ECB-DF51-4467-8B75-0CF041335550}</a:tableStyleId>
              </a:tblPr>
              <a:tblGrid>
                <a:gridCol w="2032000"/>
                <a:gridCol w="2032000"/>
                <a:gridCol w="203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MNT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Macro Name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MDT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378" name="Google Shape;37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380" name="Google Shape;380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1" name="Google Shape;381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4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ALA</a:t>
            </a:r>
            <a:endParaRPr/>
          </a:p>
        </p:txBody>
      </p:sp>
      <p:sp>
        <p:nvSpPr>
          <p:cNvPr id="387" name="Google Shape;387;p24"/>
          <p:cNvSpPr txBox="1"/>
          <p:nvPr>
            <p:ph idx="1" type="body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Argument List Array(ALA)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Used for association of dummy arguments and actual arguments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Partially table is created by pass 1 where pass 1 associates an unique integer number with each dummy arguments in the order in which they appear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Macros are stored in MDT by using these numbers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It is partially constructed and used by pass 2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It keeps track of dummy parameters when the macro is being defined and maintain the actual arguments when expanding the call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88" name="Google Shape;388;p24"/>
          <p:cNvGraphicFramePr/>
          <p:nvPr/>
        </p:nvGraphicFramePr>
        <p:xfrm>
          <a:off x="1219200" y="4572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{AADC1ECB-DF51-4467-8B75-0CF041335550}</a:tableStyleId>
              </a:tblPr>
              <a:tblGrid>
                <a:gridCol w="2032000"/>
                <a:gridCol w="2032000"/>
                <a:gridCol w="203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Integer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 dummy argument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Actual argument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389" name="Google Shape;38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391" name="Google Shape;391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2" name="Google Shape;39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5"/>
          <p:cNvSpPr txBox="1"/>
          <p:nvPr>
            <p:ph type="title"/>
          </p:nvPr>
        </p:nvSpPr>
        <p:spPr>
          <a:xfrm>
            <a:off x="1645920" y="351692"/>
            <a:ext cx="7040879" cy="7877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398" name="Google Shape;398;p25"/>
          <p:cNvSpPr txBox="1"/>
          <p:nvPr>
            <p:ph idx="1" type="body"/>
          </p:nvPr>
        </p:nvSpPr>
        <p:spPr>
          <a:xfrm>
            <a:off x="548640" y="1322363"/>
            <a:ext cx="8138160" cy="48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60000"/>
              <a:buNone/>
            </a:pPr>
            <a:r>
              <a:rPr b="1" lang="en-US"/>
              <a:t>MACRO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60000"/>
              <a:buNone/>
            </a:pPr>
            <a:r>
              <a:rPr b="1" lang="en-US"/>
              <a:t>    INCR </a:t>
            </a:r>
            <a:r>
              <a:rPr lang="en-US"/>
              <a:t>&amp;ARG1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60000"/>
              <a:buNone/>
            </a:pPr>
            <a:r>
              <a:rPr lang="en-US"/>
              <a:t>    MOVER AREG,&amp; ARG1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60000"/>
              <a:buNone/>
            </a:pPr>
            <a:r>
              <a:rPr lang="en-US"/>
              <a:t>    ADD AREG,&amp; ARG1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60000"/>
              <a:buNone/>
            </a:pPr>
            <a:r>
              <a:rPr lang="en-US"/>
              <a:t>    MOVEM AREG,&amp; ARG1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60000"/>
              <a:buNone/>
            </a:pPr>
            <a:r>
              <a:rPr b="1" lang="en-US"/>
              <a:t>MEND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60000"/>
              <a:buNone/>
            </a:pPr>
            <a:r>
              <a:t/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60000"/>
              <a:buNone/>
            </a:pPr>
            <a:r>
              <a:rPr lang="en-US"/>
              <a:t>START 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60000"/>
              <a:buNone/>
            </a:pPr>
            <a:r>
              <a:rPr lang="en-US"/>
              <a:t>MOVEM BREG, A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60000"/>
              <a:buNone/>
            </a:pPr>
            <a:r>
              <a:rPr lang="en-US"/>
              <a:t>ADD CREG,=‘1’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60000"/>
              <a:buNone/>
            </a:pPr>
            <a:r>
              <a:rPr lang="en-US"/>
              <a:t>SUB CREG,A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60000"/>
              <a:buNone/>
            </a:pPr>
            <a:r>
              <a:rPr b="1" lang="en-US"/>
              <a:t>INCR DATA1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60000"/>
              <a:buNone/>
            </a:pPr>
            <a:r>
              <a:rPr lang="en-US"/>
              <a:t>MUL CREG,=‘1’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60000"/>
              <a:buNone/>
            </a:pPr>
            <a:r>
              <a:rPr lang="en-US"/>
              <a:t>END </a:t>
            </a:r>
            <a:endParaRPr/>
          </a:p>
        </p:txBody>
      </p:sp>
      <p:pic>
        <p:nvPicPr>
          <p:cNvPr id="399" name="Google Shape;3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401" name="Google Shape;401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2" name="Google Shape;402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6"/>
          <p:cNvSpPr txBox="1"/>
          <p:nvPr>
            <p:ph type="title"/>
          </p:nvPr>
        </p:nvSpPr>
        <p:spPr>
          <a:xfrm>
            <a:off x="457200" y="274638"/>
            <a:ext cx="8229600" cy="6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Macro processor example</a:t>
            </a:r>
            <a:endParaRPr/>
          </a:p>
        </p:txBody>
      </p:sp>
      <p:graphicFrame>
        <p:nvGraphicFramePr>
          <p:cNvPr id="408" name="Google Shape;408;p26"/>
          <p:cNvGraphicFramePr/>
          <p:nvPr/>
        </p:nvGraphicFramePr>
        <p:xfrm>
          <a:off x="457199" y="12338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{4E610B36-9400-471F-B4F2-951312F8F16F}</a:tableStyleId>
              </a:tblPr>
              <a:tblGrid>
                <a:gridCol w="2385150"/>
              </a:tblGrid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START 200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MACRO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INCR  &amp;ARG1,&amp;ARG2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MOVER AREG, 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ADD AREG,B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MOVEM AREG,A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MEND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MOVER  AREG,=‘1’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MOVEM BREG,M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INCR  DATA1,DATA2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DATA1 DC 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DATA2 DC 10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09" name="Google Shape;409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410" name="Google Shape;410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1" name="Google Shape;411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12" name="Google Shape;412;p26"/>
          <p:cNvGraphicFramePr/>
          <p:nvPr/>
        </p:nvGraphicFramePr>
        <p:xfrm>
          <a:off x="2974019" y="16045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{4E610B36-9400-471F-B4F2-951312F8F16F}</a:tableStyleId>
              </a:tblPr>
              <a:tblGrid>
                <a:gridCol w="923925"/>
                <a:gridCol w="3428275"/>
              </a:tblGrid>
              <a:tr h="52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MDT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Instruction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8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8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8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8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3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13" name="Google Shape;413;p26"/>
          <p:cNvGraphicFramePr/>
          <p:nvPr/>
        </p:nvGraphicFramePr>
        <p:xfrm>
          <a:off x="2974019" y="42047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{4E610B36-9400-471F-B4F2-951312F8F16F}</a:tableStyleId>
              </a:tblPr>
              <a:tblGrid>
                <a:gridCol w="1440400"/>
                <a:gridCol w="1462400"/>
                <a:gridCol w="1388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MNT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Macro Name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MDT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14" name="Google Shape;414;p26"/>
          <p:cNvGraphicFramePr/>
          <p:nvPr/>
        </p:nvGraphicFramePr>
        <p:xfrm>
          <a:off x="2974019" y="53494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{4E610B36-9400-471F-B4F2-951312F8F16F}</a:tableStyleId>
              </a:tblPr>
              <a:tblGrid>
                <a:gridCol w="1202125"/>
                <a:gridCol w="2025825"/>
              </a:tblGrid>
              <a:tr h="28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ALA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Formal Argument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8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8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15" name="Google Shape;415;p26"/>
          <p:cNvSpPr txBox="1"/>
          <p:nvPr/>
        </p:nvSpPr>
        <p:spPr>
          <a:xfrm>
            <a:off x="2929203" y="1235790"/>
            <a:ext cx="14762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MDT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6"/>
          <p:cNvSpPr txBox="1"/>
          <p:nvPr/>
        </p:nvSpPr>
        <p:spPr>
          <a:xfrm>
            <a:off x="2929203" y="3823925"/>
            <a:ext cx="9942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6"/>
          <p:cNvSpPr txBox="1"/>
          <p:nvPr/>
        </p:nvSpPr>
        <p:spPr>
          <a:xfrm>
            <a:off x="2911448" y="5025272"/>
            <a:ext cx="13050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7"/>
          <p:cNvSpPr txBox="1"/>
          <p:nvPr>
            <p:ph type="title"/>
          </p:nvPr>
        </p:nvSpPr>
        <p:spPr>
          <a:xfrm>
            <a:off x="457200" y="274638"/>
            <a:ext cx="8229600" cy="6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Macro processor example</a:t>
            </a:r>
            <a:endParaRPr/>
          </a:p>
        </p:txBody>
      </p:sp>
      <p:graphicFrame>
        <p:nvGraphicFramePr>
          <p:cNvPr id="423" name="Google Shape;423;p27"/>
          <p:cNvGraphicFramePr/>
          <p:nvPr/>
        </p:nvGraphicFramePr>
        <p:xfrm>
          <a:off x="457199" y="12338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{4E610B36-9400-471F-B4F2-951312F8F16F}</a:tableStyleId>
              </a:tblPr>
              <a:tblGrid>
                <a:gridCol w="2385150"/>
              </a:tblGrid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START 200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MACRO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INCR  &amp;ARG1,&amp;ARG2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MOVER AREG, 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ADD AREG,B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MOVEM AREG,A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MEND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MOVER  AREG,=‘1’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MOVEM BREG,M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INCR  DATA1,DATA2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DATA1 DC 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DATA2 DC 10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24" name="Google Shape;424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425" name="Google Shape;425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6" name="Google Shape;426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27" name="Google Shape;427;p27"/>
          <p:cNvGraphicFramePr/>
          <p:nvPr/>
        </p:nvGraphicFramePr>
        <p:xfrm>
          <a:off x="2974019" y="16045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{4E610B36-9400-471F-B4F2-951312F8F16F}</a:tableStyleId>
              </a:tblPr>
              <a:tblGrid>
                <a:gridCol w="923925"/>
                <a:gridCol w="3428275"/>
              </a:tblGrid>
              <a:tr h="52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MDT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Instruction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8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8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8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8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3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28" name="Google Shape;428;p27"/>
          <p:cNvGraphicFramePr/>
          <p:nvPr/>
        </p:nvGraphicFramePr>
        <p:xfrm>
          <a:off x="2974019" y="42047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{4E610B36-9400-471F-B4F2-951312F8F16F}</a:tableStyleId>
              </a:tblPr>
              <a:tblGrid>
                <a:gridCol w="1440400"/>
                <a:gridCol w="1462400"/>
                <a:gridCol w="1388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MNT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Macro Name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MDT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INCR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29" name="Google Shape;429;p27"/>
          <p:cNvGraphicFramePr/>
          <p:nvPr/>
        </p:nvGraphicFramePr>
        <p:xfrm>
          <a:off x="2974019" y="53494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{4E610B36-9400-471F-B4F2-951312F8F16F}</a:tableStyleId>
              </a:tblPr>
              <a:tblGrid>
                <a:gridCol w="1202125"/>
                <a:gridCol w="2025825"/>
              </a:tblGrid>
              <a:tr h="28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ALA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Formal Argument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8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8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30" name="Google Shape;430;p27"/>
          <p:cNvSpPr txBox="1"/>
          <p:nvPr/>
        </p:nvSpPr>
        <p:spPr>
          <a:xfrm>
            <a:off x="2929203" y="1235790"/>
            <a:ext cx="14762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MDT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7"/>
          <p:cNvSpPr txBox="1"/>
          <p:nvPr/>
        </p:nvSpPr>
        <p:spPr>
          <a:xfrm>
            <a:off x="2929203" y="3823925"/>
            <a:ext cx="9942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7"/>
          <p:cNvSpPr txBox="1"/>
          <p:nvPr/>
        </p:nvSpPr>
        <p:spPr>
          <a:xfrm>
            <a:off x="2911448" y="5025272"/>
            <a:ext cx="13050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8"/>
          <p:cNvSpPr txBox="1"/>
          <p:nvPr>
            <p:ph type="title"/>
          </p:nvPr>
        </p:nvSpPr>
        <p:spPr>
          <a:xfrm>
            <a:off x="457200" y="274638"/>
            <a:ext cx="8229600" cy="6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Macro processor example</a:t>
            </a:r>
            <a:endParaRPr/>
          </a:p>
        </p:txBody>
      </p:sp>
      <p:graphicFrame>
        <p:nvGraphicFramePr>
          <p:cNvPr id="438" name="Google Shape;438;p28"/>
          <p:cNvGraphicFramePr/>
          <p:nvPr/>
        </p:nvGraphicFramePr>
        <p:xfrm>
          <a:off x="457199" y="12338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{4E610B36-9400-471F-B4F2-951312F8F16F}</a:tableStyleId>
              </a:tblPr>
              <a:tblGrid>
                <a:gridCol w="2385150"/>
              </a:tblGrid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START 200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MACRO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INCR  &amp;ARG1,&amp;ARG2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MOVER AREG, 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ADD AREG,B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MOVEM AREG,A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MEND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MOVER  AREG,=‘1’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MOVEM BREG,M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INCR  DATA1,DATA2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DATA1 DC 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DATA2 DC 10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39" name="Google Shape;439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440" name="Google Shape;440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1" name="Google Shape;441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42" name="Google Shape;442;p28"/>
          <p:cNvGraphicFramePr/>
          <p:nvPr/>
        </p:nvGraphicFramePr>
        <p:xfrm>
          <a:off x="2974019" y="16045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{4E610B36-9400-471F-B4F2-951312F8F16F}</a:tableStyleId>
              </a:tblPr>
              <a:tblGrid>
                <a:gridCol w="923925"/>
                <a:gridCol w="3428275"/>
              </a:tblGrid>
              <a:tr h="52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MDT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Instruction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8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8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8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8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3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43" name="Google Shape;443;p28"/>
          <p:cNvGraphicFramePr/>
          <p:nvPr/>
        </p:nvGraphicFramePr>
        <p:xfrm>
          <a:off x="2974019" y="42047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{4E610B36-9400-471F-B4F2-951312F8F16F}</a:tableStyleId>
              </a:tblPr>
              <a:tblGrid>
                <a:gridCol w="1440400"/>
                <a:gridCol w="1462400"/>
                <a:gridCol w="1388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MNT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Macro Name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MDT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INCR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44" name="Google Shape;444;p28"/>
          <p:cNvGraphicFramePr/>
          <p:nvPr/>
        </p:nvGraphicFramePr>
        <p:xfrm>
          <a:off x="2974019" y="53494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{4E610B36-9400-471F-B4F2-951312F8F16F}</a:tableStyleId>
              </a:tblPr>
              <a:tblGrid>
                <a:gridCol w="1202125"/>
                <a:gridCol w="2025825"/>
              </a:tblGrid>
              <a:tr h="28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ALA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Formal Argument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8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&amp;ARG1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8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&amp;ARG2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45" name="Google Shape;445;p28"/>
          <p:cNvSpPr txBox="1"/>
          <p:nvPr/>
        </p:nvSpPr>
        <p:spPr>
          <a:xfrm>
            <a:off x="2929203" y="1235790"/>
            <a:ext cx="14762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MDT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8"/>
          <p:cNvSpPr txBox="1"/>
          <p:nvPr/>
        </p:nvSpPr>
        <p:spPr>
          <a:xfrm>
            <a:off x="2929203" y="3823925"/>
            <a:ext cx="9942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8"/>
          <p:cNvSpPr txBox="1"/>
          <p:nvPr/>
        </p:nvSpPr>
        <p:spPr>
          <a:xfrm>
            <a:off x="2911448" y="5025272"/>
            <a:ext cx="13050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2"/>
          <p:cNvSpPr txBox="1"/>
          <p:nvPr>
            <p:ph type="title"/>
          </p:nvPr>
        </p:nvSpPr>
        <p:spPr>
          <a:xfrm>
            <a:off x="457200" y="274638"/>
            <a:ext cx="8229600" cy="6946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 to Macro</a:t>
            </a:r>
            <a:endParaRPr/>
          </a:p>
        </p:txBody>
      </p:sp>
      <p:sp>
        <p:nvSpPr>
          <p:cNvPr id="151" name="Google Shape;151;p92"/>
          <p:cNvSpPr txBox="1"/>
          <p:nvPr>
            <p:ph idx="1" type="body"/>
          </p:nvPr>
        </p:nvSpPr>
        <p:spPr>
          <a:xfrm>
            <a:off x="429768" y="1143000"/>
            <a:ext cx="8229600" cy="5550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000"/>
              <a:t>In the mid-1950s, when assembly language programming was commonly used to write programs for digital computers, the use of </a:t>
            </a:r>
            <a:r>
              <a:rPr b="1" lang="en-US" sz="2000"/>
              <a:t>macro instructions</a:t>
            </a:r>
            <a:r>
              <a:rPr lang="en-US" sz="2000"/>
              <a:t> was initiated for two main purposes: 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 sz="1600"/>
              <a:t>to reduce the amount of program coding that had to be written by generating several assembly language statements from one macro instruction and 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 sz="1600"/>
              <a:t>to enforce program writing standards, e.g. specifying input/output commands in standard ways.  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 sz="1600"/>
              <a:t>Macro instructions were effectively a middle step between assembly language programming and the high-level programming languages that followed, such as FORTRAN and COBOL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 sz="1600"/>
              <a:t>Eg. 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b="1" lang="en-US" sz="1600"/>
              <a:t>#define</a:t>
            </a:r>
            <a:r>
              <a:rPr lang="en-US" sz="1600"/>
              <a:t> PI 3.14159  //"PI" to be replaced with "3.14159" wherever it occurs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b="1" lang="en-US" sz="1600"/>
              <a:t>#define</a:t>
            </a:r>
            <a:r>
              <a:rPr lang="en-US" sz="1600"/>
              <a:t> pred(x) ((x)-1)   //  What this macro expands to depends on what argument </a:t>
            </a:r>
            <a:r>
              <a:rPr i="1" lang="en-US" sz="1600"/>
              <a:t>x</a:t>
            </a:r>
            <a:r>
              <a:rPr lang="en-US" sz="1600"/>
              <a:t> is passed to it. Here are some possible expansions: </a:t>
            </a:r>
            <a:endParaRPr/>
          </a:p>
          <a:p>
            <a: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600"/>
          </a:p>
          <a:p>
            <a: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1200"/>
              <a:t>pred(2) → ((2) -1) </a:t>
            </a:r>
            <a:endParaRPr/>
          </a:p>
          <a:p>
            <a: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1200"/>
              <a:t>pred(y+2) → ((y+2) -1) </a:t>
            </a:r>
            <a:endParaRPr/>
          </a:p>
          <a:p>
            <a: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1200"/>
              <a:t>pred(f(5)) → ((f(5))-1)</a:t>
            </a:r>
            <a:endParaRPr sz="1200"/>
          </a:p>
        </p:txBody>
      </p:sp>
      <p:sp>
        <p:nvSpPr>
          <p:cNvPr id="152" name="Google Shape;152;p9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9"/>
          <p:cNvSpPr txBox="1"/>
          <p:nvPr>
            <p:ph type="title"/>
          </p:nvPr>
        </p:nvSpPr>
        <p:spPr>
          <a:xfrm>
            <a:off x="457200" y="274638"/>
            <a:ext cx="8229600" cy="6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Macro processor example</a:t>
            </a:r>
            <a:endParaRPr/>
          </a:p>
        </p:txBody>
      </p:sp>
      <p:graphicFrame>
        <p:nvGraphicFramePr>
          <p:cNvPr id="453" name="Google Shape;453;p29"/>
          <p:cNvGraphicFramePr/>
          <p:nvPr/>
        </p:nvGraphicFramePr>
        <p:xfrm>
          <a:off x="457199" y="12338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{4E610B36-9400-471F-B4F2-951312F8F16F}</a:tableStyleId>
              </a:tblPr>
              <a:tblGrid>
                <a:gridCol w="2385150"/>
              </a:tblGrid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START 200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MACRO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INCR  &amp;ARG1,&amp;ARG2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MOVER AREG, 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ADD AREG,B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MOVEM AREG,A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MEND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MOVER  AREG,=‘1’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MOVEM BREG,M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INCR  DATA1,DATA2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DATA1 DC 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DATA2 DC 10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54" name="Google Shape;454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455" name="Google Shape;455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6" name="Google Shape;456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57" name="Google Shape;457;p29"/>
          <p:cNvGraphicFramePr/>
          <p:nvPr/>
        </p:nvGraphicFramePr>
        <p:xfrm>
          <a:off x="2974019" y="16045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{4E610B36-9400-471F-B4F2-951312F8F16F}</a:tableStyleId>
              </a:tblPr>
              <a:tblGrid>
                <a:gridCol w="923925"/>
                <a:gridCol w="3428275"/>
              </a:tblGrid>
              <a:tr h="52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MDT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Instruction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8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INCR  &amp;ARG1,&amp;ARG2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8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8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8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3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58" name="Google Shape;458;p29"/>
          <p:cNvGraphicFramePr/>
          <p:nvPr/>
        </p:nvGraphicFramePr>
        <p:xfrm>
          <a:off x="2974019" y="42047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{4E610B36-9400-471F-B4F2-951312F8F16F}</a:tableStyleId>
              </a:tblPr>
              <a:tblGrid>
                <a:gridCol w="1440400"/>
                <a:gridCol w="1462400"/>
                <a:gridCol w="1388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MNT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Macro Name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MDT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INCR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59" name="Google Shape;459;p29"/>
          <p:cNvGraphicFramePr/>
          <p:nvPr/>
        </p:nvGraphicFramePr>
        <p:xfrm>
          <a:off x="2974019" y="53494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{4E610B36-9400-471F-B4F2-951312F8F16F}</a:tableStyleId>
              </a:tblPr>
              <a:tblGrid>
                <a:gridCol w="1202125"/>
                <a:gridCol w="2025825"/>
              </a:tblGrid>
              <a:tr h="28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ALA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Formal Argument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8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&amp;ARG1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8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&amp;ARG2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60" name="Google Shape;460;p29"/>
          <p:cNvSpPr txBox="1"/>
          <p:nvPr/>
        </p:nvSpPr>
        <p:spPr>
          <a:xfrm>
            <a:off x="2929203" y="1235790"/>
            <a:ext cx="14762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MDT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9"/>
          <p:cNvSpPr txBox="1"/>
          <p:nvPr/>
        </p:nvSpPr>
        <p:spPr>
          <a:xfrm>
            <a:off x="2929203" y="3823925"/>
            <a:ext cx="9942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9"/>
          <p:cNvSpPr txBox="1"/>
          <p:nvPr/>
        </p:nvSpPr>
        <p:spPr>
          <a:xfrm>
            <a:off x="2911448" y="5025272"/>
            <a:ext cx="13050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0"/>
          <p:cNvSpPr txBox="1"/>
          <p:nvPr>
            <p:ph type="title"/>
          </p:nvPr>
        </p:nvSpPr>
        <p:spPr>
          <a:xfrm>
            <a:off x="457200" y="274638"/>
            <a:ext cx="8229600" cy="6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Macro processor example</a:t>
            </a:r>
            <a:endParaRPr/>
          </a:p>
        </p:txBody>
      </p:sp>
      <p:graphicFrame>
        <p:nvGraphicFramePr>
          <p:cNvPr id="468" name="Google Shape;468;p30"/>
          <p:cNvGraphicFramePr/>
          <p:nvPr/>
        </p:nvGraphicFramePr>
        <p:xfrm>
          <a:off x="457199" y="12338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{4E610B36-9400-471F-B4F2-951312F8F16F}</a:tableStyleId>
              </a:tblPr>
              <a:tblGrid>
                <a:gridCol w="2385150"/>
              </a:tblGrid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START 200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MACRO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INCR  &amp;ARG1,&amp;ARG2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MOVER AREG, 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ADD AREG,B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MOVEM AREG,A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MEND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MOVER  AREG,=‘1’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MOVEM BREG,M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INCR  DATA1,DATA2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DATA1 DC 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DATA2 DC 10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69" name="Google Shape;469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470" name="Google Shape;470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1" name="Google Shape;471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72" name="Google Shape;472;p30"/>
          <p:cNvGraphicFramePr/>
          <p:nvPr/>
        </p:nvGraphicFramePr>
        <p:xfrm>
          <a:off x="2974019" y="16045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{4E610B36-9400-471F-B4F2-951312F8F16F}</a:tableStyleId>
              </a:tblPr>
              <a:tblGrid>
                <a:gridCol w="923925"/>
                <a:gridCol w="3428275"/>
              </a:tblGrid>
              <a:tr h="52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MDT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Instruction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8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INCR  &amp;ARG1,&amp;ARG2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8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MOVER AREG, 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8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8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3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73" name="Google Shape;473;p30"/>
          <p:cNvGraphicFramePr/>
          <p:nvPr/>
        </p:nvGraphicFramePr>
        <p:xfrm>
          <a:off x="2974019" y="42047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{4E610B36-9400-471F-B4F2-951312F8F16F}</a:tableStyleId>
              </a:tblPr>
              <a:tblGrid>
                <a:gridCol w="1440400"/>
                <a:gridCol w="1462400"/>
                <a:gridCol w="1388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MNT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Macro Name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MDT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INCR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74" name="Google Shape;474;p30"/>
          <p:cNvGraphicFramePr/>
          <p:nvPr/>
        </p:nvGraphicFramePr>
        <p:xfrm>
          <a:off x="2974019" y="53494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{4E610B36-9400-471F-B4F2-951312F8F16F}</a:tableStyleId>
              </a:tblPr>
              <a:tblGrid>
                <a:gridCol w="1202125"/>
                <a:gridCol w="2025825"/>
              </a:tblGrid>
              <a:tr h="28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ALA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Formal Argument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8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&amp;ARG1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8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&amp;ARG2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75" name="Google Shape;475;p30"/>
          <p:cNvSpPr txBox="1"/>
          <p:nvPr/>
        </p:nvSpPr>
        <p:spPr>
          <a:xfrm>
            <a:off x="2929203" y="1235790"/>
            <a:ext cx="14762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MDT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30"/>
          <p:cNvSpPr txBox="1"/>
          <p:nvPr/>
        </p:nvSpPr>
        <p:spPr>
          <a:xfrm>
            <a:off x="2929203" y="3823925"/>
            <a:ext cx="9942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30"/>
          <p:cNvSpPr txBox="1"/>
          <p:nvPr/>
        </p:nvSpPr>
        <p:spPr>
          <a:xfrm>
            <a:off x="2911448" y="5025272"/>
            <a:ext cx="13050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1"/>
          <p:cNvSpPr txBox="1"/>
          <p:nvPr>
            <p:ph type="title"/>
          </p:nvPr>
        </p:nvSpPr>
        <p:spPr>
          <a:xfrm>
            <a:off x="457200" y="274638"/>
            <a:ext cx="8229600" cy="6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Macro processor example</a:t>
            </a:r>
            <a:endParaRPr/>
          </a:p>
        </p:txBody>
      </p:sp>
      <p:graphicFrame>
        <p:nvGraphicFramePr>
          <p:cNvPr id="483" name="Google Shape;483;p31"/>
          <p:cNvGraphicFramePr/>
          <p:nvPr/>
        </p:nvGraphicFramePr>
        <p:xfrm>
          <a:off x="457199" y="12338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{4E610B36-9400-471F-B4F2-951312F8F16F}</a:tableStyleId>
              </a:tblPr>
              <a:tblGrid>
                <a:gridCol w="2385150"/>
              </a:tblGrid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START 200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MACRO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INCR  &amp;ARG1,&amp;ARG2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MOVER AREG, 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ADD AREG,B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MOVEM AREG,A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MEND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MOVER  AREG,=‘1’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MOVEM BREG,M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INCR  DATA1,DATA2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DATA1 DC 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DATA2 DC 10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84" name="Google Shape;484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485" name="Google Shape;485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6" name="Google Shape;486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87" name="Google Shape;487;p31"/>
          <p:cNvGraphicFramePr/>
          <p:nvPr/>
        </p:nvGraphicFramePr>
        <p:xfrm>
          <a:off x="2974019" y="16045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{4E610B36-9400-471F-B4F2-951312F8F16F}</a:tableStyleId>
              </a:tblPr>
              <a:tblGrid>
                <a:gridCol w="923925"/>
                <a:gridCol w="3428275"/>
              </a:tblGrid>
              <a:tr h="52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MDT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Instruction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8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INCR  &amp;ARG1,&amp;ARG2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8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MOVER AREG, 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8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ADD AREG,B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8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3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88" name="Google Shape;488;p31"/>
          <p:cNvGraphicFramePr/>
          <p:nvPr/>
        </p:nvGraphicFramePr>
        <p:xfrm>
          <a:off x="2974019" y="42047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{4E610B36-9400-471F-B4F2-951312F8F16F}</a:tableStyleId>
              </a:tblPr>
              <a:tblGrid>
                <a:gridCol w="1440400"/>
                <a:gridCol w="1462400"/>
                <a:gridCol w="1388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MNT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Macro Name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MDT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INCR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89" name="Google Shape;489;p31"/>
          <p:cNvGraphicFramePr/>
          <p:nvPr/>
        </p:nvGraphicFramePr>
        <p:xfrm>
          <a:off x="2974019" y="53494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{4E610B36-9400-471F-B4F2-951312F8F16F}</a:tableStyleId>
              </a:tblPr>
              <a:tblGrid>
                <a:gridCol w="1202125"/>
                <a:gridCol w="2025825"/>
              </a:tblGrid>
              <a:tr h="28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ALA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Formal Argument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8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&amp;ARG1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8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&amp;ARG2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90" name="Google Shape;490;p31"/>
          <p:cNvSpPr txBox="1"/>
          <p:nvPr/>
        </p:nvSpPr>
        <p:spPr>
          <a:xfrm>
            <a:off x="2929203" y="1235790"/>
            <a:ext cx="14762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MDT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31"/>
          <p:cNvSpPr txBox="1"/>
          <p:nvPr/>
        </p:nvSpPr>
        <p:spPr>
          <a:xfrm>
            <a:off x="2929203" y="3823925"/>
            <a:ext cx="9942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31"/>
          <p:cNvSpPr txBox="1"/>
          <p:nvPr/>
        </p:nvSpPr>
        <p:spPr>
          <a:xfrm>
            <a:off x="2911448" y="5025272"/>
            <a:ext cx="13050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2"/>
          <p:cNvSpPr txBox="1"/>
          <p:nvPr>
            <p:ph type="title"/>
          </p:nvPr>
        </p:nvSpPr>
        <p:spPr>
          <a:xfrm>
            <a:off x="457200" y="274638"/>
            <a:ext cx="8229600" cy="6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Macro processor example</a:t>
            </a:r>
            <a:endParaRPr/>
          </a:p>
        </p:txBody>
      </p:sp>
      <p:graphicFrame>
        <p:nvGraphicFramePr>
          <p:cNvPr id="498" name="Google Shape;498;p32"/>
          <p:cNvGraphicFramePr/>
          <p:nvPr/>
        </p:nvGraphicFramePr>
        <p:xfrm>
          <a:off x="457199" y="12338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{4E610B36-9400-471F-B4F2-951312F8F16F}</a:tableStyleId>
              </a:tblPr>
              <a:tblGrid>
                <a:gridCol w="2385150"/>
              </a:tblGrid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START 200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MACRO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INCR  &amp;ARG1,&amp;ARG2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MOVER AREG, 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ADD AREG,B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MOVEM AREG,A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MEND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MOVER  AREG,=‘1’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MOVEM BREG,M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INCR  DATA1,DATA2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DATA1 DC 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DATA2 DC 10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99" name="Google Shape;499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500" name="Google Shape;500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1" name="Google Shape;501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502" name="Google Shape;502;p32"/>
          <p:cNvGraphicFramePr/>
          <p:nvPr/>
        </p:nvGraphicFramePr>
        <p:xfrm>
          <a:off x="2974019" y="16045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{4E610B36-9400-471F-B4F2-951312F8F16F}</a:tableStyleId>
              </a:tblPr>
              <a:tblGrid>
                <a:gridCol w="923925"/>
                <a:gridCol w="3428275"/>
              </a:tblGrid>
              <a:tr h="52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MDT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Instruction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8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INCR  &amp;ARG1,&amp;ARG2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8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MOVER AREG, 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8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ADD AREG,B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8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MOVEM AREG,A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3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03" name="Google Shape;503;p32"/>
          <p:cNvGraphicFramePr/>
          <p:nvPr/>
        </p:nvGraphicFramePr>
        <p:xfrm>
          <a:off x="2974019" y="42047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{4E610B36-9400-471F-B4F2-951312F8F16F}</a:tableStyleId>
              </a:tblPr>
              <a:tblGrid>
                <a:gridCol w="1440400"/>
                <a:gridCol w="1462400"/>
                <a:gridCol w="1388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MNT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Macro Name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MDT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INCR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04" name="Google Shape;504;p32"/>
          <p:cNvGraphicFramePr/>
          <p:nvPr/>
        </p:nvGraphicFramePr>
        <p:xfrm>
          <a:off x="2974019" y="53494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{4E610B36-9400-471F-B4F2-951312F8F16F}</a:tableStyleId>
              </a:tblPr>
              <a:tblGrid>
                <a:gridCol w="1202125"/>
                <a:gridCol w="2025825"/>
              </a:tblGrid>
              <a:tr h="28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ALA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Formal Argument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8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&amp;ARG1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8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&amp;ARG2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05" name="Google Shape;505;p32"/>
          <p:cNvSpPr txBox="1"/>
          <p:nvPr/>
        </p:nvSpPr>
        <p:spPr>
          <a:xfrm>
            <a:off x="2929203" y="1235790"/>
            <a:ext cx="14762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MDT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32"/>
          <p:cNvSpPr txBox="1"/>
          <p:nvPr/>
        </p:nvSpPr>
        <p:spPr>
          <a:xfrm>
            <a:off x="2929203" y="3823925"/>
            <a:ext cx="9942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32"/>
          <p:cNvSpPr txBox="1"/>
          <p:nvPr/>
        </p:nvSpPr>
        <p:spPr>
          <a:xfrm>
            <a:off x="2911448" y="5025272"/>
            <a:ext cx="13050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3"/>
          <p:cNvSpPr txBox="1"/>
          <p:nvPr>
            <p:ph type="title"/>
          </p:nvPr>
        </p:nvSpPr>
        <p:spPr>
          <a:xfrm>
            <a:off x="457200" y="274638"/>
            <a:ext cx="8229600" cy="6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Macro processor example</a:t>
            </a:r>
            <a:endParaRPr/>
          </a:p>
        </p:txBody>
      </p:sp>
      <p:graphicFrame>
        <p:nvGraphicFramePr>
          <p:cNvPr id="513" name="Google Shape;513;p33"/>
          <p:cNvGraphicFramePr/>
          <p:nvPr/>
        </p:nvGraphicFramePr>
        <p:xfrm>
          <a:off x="457199" y="12338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{4E610B36-9400-471F-B4F2-951312F8F16F}</a:tableStyleId>
              </a:tblPr>
              <a:tblGrid>
                <a:gridCol w="2385150"/>
              </a:tblGrid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START 200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MACRO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INCR  &amp;ARG1,&amp;ARG2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MOVER AREG, 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ADD AREG,B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MOVEM AREG,A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MEND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MOVER  AREG,=‘1’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MOVEM BREG,M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INCR  DATA1,DATA2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DATA1 DC 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DATA2 DC 10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14" name="Google Shape;514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515" name="Google Shape;515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6" name="Google Shape;516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517" name="Google Shape;517;p33"/>
          <p:cNvGraphicFramePr/>
          <p:nvPr/>
        </p:nvGraphicFramePr>
        <p:xfrm>
          <a:off x="2974019" y="16045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{4E610B36-9400-471F-B4F2-951312F8F16F}</a:tableStyleId>
              </a:tblPr>
              <a:tblGrid>
                <a:gridCol w="923925"/>
                <a:gridCol w="3428275"/>
              </a:tblGrid>
              <a:tr h="52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MDT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Instruction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8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INCR  &amp;ARG1,&amp;ARG2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8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MOVER AREG, 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8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ADD AREG,B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8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MOVEM AREG,A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3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18" name="Google Shape;518;p33"/>
          <p:cNvGraphicFramePr/>
          <p:nvPr/>
        </p:nvGraphicFramePr>
        <p:xfrm>
          <a:off x="2974019" y="42047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{4E610B36-9400-471F-B4F2-951312F8F16F}</a:tableStyleId>
              </a:tblPr>
              <a:tblGrid>
                <a:gridCol w="1440400"/>
                <a:gridCol w="1462400"/>
                <a:gridCol w="1388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MNT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Macro Name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MDT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INCR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19" name="Google Shape;519;p33"/>
          <p:cNvGraphicFramePr/>
          <p:nvPr/>
        </p:nvGraphicFramePr>
        <p:xfrm>
          <a:off x="2974019" y="53494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{4E610B36-9400-471F-B4F2-951312F8F16F}</a:tableStyleId>
              </a:tblPr>
              <a:tblGrid>
                <a:gridCol w="1202125"/>
                <a:gridCol w="2025825"/>
              </a:tblGrid>
              <a:tr h="28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ALA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Formal Argument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8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&amp;ARG1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8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&amp;ARG2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20" name="Google Shape;520;p33"/>
          <p:cNvSpPr txBox="1"/>
          <p:nvPr/>
        </p:nvSpPr>
        <p:spPr>
          <a:xfrm>
            <a:off x="2929203" y="1235790"/>
            <a:ext cx="14762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MDT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33"/>
          <p:cNvSpPr txBox="1"/>
          <p:nvPr/>
        </p:nvSpPr>
        <p:spPr>
          <a:xfrm>
            <a:off x="2929203" y="3823925"/>
            <a:ext cx="9942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33"/>
          <p:cNvSpPr txBox="1"/>
          <p:nvPr/>
        </p:nvSpPr>
        <p:spPr>
          <a:xfrm>
            <a:off x="2911448" y="5025272"/>
            <a:ext cx="13050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4"/>
          <p:cNvSpPr txBox="1"/>
          <p:nvPr>
            <p:ph type="title"/>
          </p:nvPr>
        </p:nvSpPr>
        <p:spPr>
          <a:xfrm>
            <a:off x="457200" y="274638"/>
            <a:ext cx="8229600" cy="6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/>
              <a:t>Output of Pass 1</a:t>
            </a:r>
            <a:endParaRPr/>
          </a:p>
        </p:txBody>
      </p:sp>
      <p:graphicFrame>
        <p:nvGraphicFramePr>
          <p:cNvPr id="528" name="Google Shape;528;p34"/>
          <p:cNvGraphicFramePr/>
          <p:nvPr/>
        </p:nvGraphicFramePr>
        <p:xfrm>
          <a:off x="538797" y="25812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{4E610B36-9400-471F-B4F2-951312F8F16F}</a:tableStyleId>
              </a:tblPr>
              <a:tblGrid>
                <a:gridCol w="1970400"/>
              </a:tblGrid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START 200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MOVER  AREG,=‘1’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MOVEM BREG,M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INCR  DATA1,DATA2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DATA1 DC 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DATA2 DC 10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29" name="Google Shape;529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530" name="Google Shape;530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1" name="Google Shape;531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532" name="Google Shape;532;p34"/>
          <p:cNvGraphicFramePr/>
          <p:nvPr/>
        </p:nvGraphicFramePr>
        <p:xfrm>
          <a:off x="2974019" y="16045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{4E610B36-9400-471F-B4F2-951312F8F16F}</a:tableStyleId>
              </a:tblPr>
              <a:tblGrid>
                <a:gridCol w="923925"/>
                <a:gridCol w="3428275"/>
              </a:tblGrid>
              <a:tr h="52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MDT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Instruction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8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INCR  &amp;ARG1,&amp;ARG2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8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MOVER AREG, 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8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ADD AREG,B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8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MOVEM AREG,A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3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33" name="Google Shape;533;p34"/>
          <p:cNvGraphicFramePr/>
          <p:nvPr/>
        </p:nvGraphicFramePr>
        <p:xfrm>
          <a:off x="2974019" y="42047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{4E610B36-9400-471F-B4F2-951312F8F16F}</a:tableStyleId>
              </a:tblPr>
              <a:tblGrid>
                <a:gridCol w="1440400"/>
                <a:gridCol w="1462400"/>
                <a:gridCol w="1388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MNT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Macro Name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MDT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INCR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34" name="Google Shape;534;p34"/>
          <p:cNvGraphicFramePr/>
          <p:nvPr/>
        </p:nvGraphicFramePr>
        <p:xfrm>
          <a:off x="2974019" y="53494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{4E610B36-9400-471F-B4F2-951312F8F16F}</a:tableStyleId>
              </a:tblPr>
              <a:tblGrid>
                <a:gridCol w="1202125"/>
                <a:gridCol w="2025825"/>
              </a:tblGrid>
              <a:tr h="28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ALA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Formal Argument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8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&amp;ARG1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8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&amp;ARG2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35" name="Google Shape;535;p34"/>
          <p:cNvSpPr txBox="1"/>
          <p:nvPr/>
        </p:nvSpPr>
        <p:spPr>
          <a:xfrm>
            <a:off x="2929203" y="1235790"/>
            <a:ext cx="14762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MDT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34"/>
          <p:cNvSpPr txBox="1"/>
          <p:nvPr/>
        </p:nvSpPr>
        <p:spPr>
          <a:xfrm>
            <a:off x="2929203" y="3823925"/>
            <a:ext cx="9942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34"/>
          <p:cNvSpPr txBox="1"/>
          <p:nvPr/>
        </p:nvSpPr>
        <p:spPr>
          <a:xfrm>
            <a:off x="2911448" y="5025272"/>
            <a:ext cx="13050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34"/>
          <p:cNvSpPr txBox="1"/>
          <p:nvPr/>
        </p:nvSpPr>
        <p:spPr>
          <a:xfrm>
            <a:off x="798990" y="1941646"/>
            <a:ext cx="14026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5"/>
          <p:cNvSpPr txBox="1"/>
          <p:nvPr>
            <p:ph type="title"/>
          </p:nvPr>
        </p:nvSpPr>
        <p:spPr>
          <a:xfrm>
            <a:off x="457200" y="274638"/>
            <a:ext cx="8229600" cy="65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/>
              <a:t>Output of Pass 2</a:t>
            </a:r>
            <a:endParaRPr/>
          </a:p>
        </p:txBody>
      </p:sp>
      <p:graphicFrame>
        <p:nvGraphicFramePr>
          <p:cNvPr id="544" name="Google Shape;544;p35"/>
          <p:cNvGraphicFramePr/>
          <p:nvPr/>
        </p:nvGraphicFramePr>
        <p:xfrm>
          <a:off x="538796" y="26254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{4E610B36-9400-471F-B4F2-951312F8F16F}</a:tableStyleId>
              </a:tblPr>
              <a:tblGrid>
                <a:gridCol w="1970400"/>
              </a:tblGrid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START 200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84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MOVER  AREG,=‘1’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MOVEM BREG,M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MOVER AREG, A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ADD AREG,B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MOVEM AREG,A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DATA1 DC 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DATA2 DC 10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45" name="Google Shape;545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546" name="Google Shape;546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7" name="Google Shape;547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548" name="Google Shape;548;p35"/>
          <p:cNvGraphicFramePr/>
          <p:nvPr/>
        </p:nvGraphicFramePr>
        <p:xfrm>
          <a:off x="2974019" y="13471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{4E610B36-9400-471F-B4F2-951312F8F16F}</a:tableStyleId>
              </a:tblPr>
              <a:tblGrid>
                <a:gridCol w="923925"/>
                <a:gridCol w="3428275"/>
              </a:tblGrid>
              <a:tr h="52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MDT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Instruction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8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INCR  &amp;ARG1,&amp;ARG2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8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MOVER AREG, 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8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ADD AREG,B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8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MOVEM AREG,A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3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49" name="Google Shape;549;p35"/>
          <p:cNvGraphicFramePr/>
          <p:nvPr/>
        </p:nvGraphicFramePr>
        <p:xfrm>
          <a:off x="2974019" y="38970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{4E610B36-9400-471F-B4F2-951312F8F16F}</a:tableStyleId>
              </a:tblPr>
              <a:tblGrid>
                <a:gridCol w="1440400"/>
                <a:gridCol w="1462400"/>
                <a:gridCol w="1388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MNT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Macro Name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MDT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INCR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50" name="Google Shape;550;p35"/>
          <p:cNvGraphicFramePr/>
          <p:nvPr/>
        </p:nvGraphicFramePr>
        <p:xfrm>
          <a:off x="2955524" y="50452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{4E610B36-9400-471F-B4F2-951312F8F16F}</a:tableStyleId>
              </a:tblPr>
              <a:tblGrid>
                <a:gridCol w="1202125"/>
                <a:gridCol w="2025825"/>
              </a:tblGrid>
              <a:tr h="28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ALA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Formal Argument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8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&amp;ARG1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8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&amp;ARG2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51" name="Google Shape;551;p35"/>
          <p:cNvSpPr txBox="1"/>
          <p:nvPr/>
        </p:nvSpPr>
        <p:spPr>
          <a:xfrm>
            <a:off x="2929203" y="929760"/>
            <a:ext cx="14762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MDT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35"/>
          <p:cNvSpPr txBox="1"/>
          <p:nvPr/>
        </p:nvSpPr>
        <p:spPr>
          <a:xfrm>
            <a:off x="2974019" y="3535029"/>
            <a:ext cx="9494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35"/>
          <p:cNvSpPr txBox="1"/>
          <p:nvPr/>
        </p:nvSpPr>
        <p:spPr>
          <a:xfrm>
            <a:off x="2920325" y="4771704"/>
            <a:ext cx="13050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35"/>
          <p:cNvSpPr txBox="1"/>
          <p:nvPr/>
        </p:nvSpPr>
        <p:spPr>
          <a:xfrm>
            <a:off x="822662" y="2086685"/>
            <a:ext cx="14026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Expansion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6"/>
          <p:cNvSpPr txBox="1"/>
          <p:nvPr>
            <p:ph type="title"/>
          </p:nvPr>
        </p:nvSpPr>
        <p:spPr>
          <a:xfrm>
            <a:off x="1041008" y="274637"/>
            <a:ext cx="7645791" cy="5834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Contd…</a:t>
            </a:r>
            <a:endParaRPr/>
          </a:p>
        </p:txBody>
      </p:sp>
      <p:sp>
        <p:nvSpPr>
          <p:cNvPr id="560" name="Google Shape;560;p36"/>
          <p:cNvSpPr txBox="1"/>
          <p:nvPr>
            <p:ph idx="1" type="body"/>
          </p:nvPr>
        </p:nvSpPr>
        <p:spPr>
          <a:xfrm>
            <a:off x="457200" y="9906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MACRO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&amp;LAB  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&amp;ARG1,&amp;ARG2,&amp;ARG3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&amp;LAB   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MOVER    AREG,  &amp;ARG1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    A DD            AREG, &amp;ARG2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    MOVEM     BREG,  &amp;ARG3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MEND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…….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LOOP1  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DATA1,DATA2,DATA3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……….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LOOP2  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DATA3,DATA2,DATA1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……..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DATA1  DC F’5’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DATA2   DC F’10’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DATA3   DC F’15’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…….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/>
          </a:p>
        </p:txBody>
      </p:sp>
      <p:pic>
        <p:nvPicPr>
          <p:cNvPr id="561" name="Google Shape;56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563" name="Google Shape;563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4" name="Google Shape;564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7"/>
          <p:cNvSpPr txBox="1"/>
          <p:nvPr>
            <p:ph type="title"/>
          </p:nvPr>
        </p:nvSpPr>
        <p:spPr>
          <a:xfrm>
            <a:off x="1195754" y="274638"/>
            <a:ext cx="7491046" cy="6116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Example Contd…</a:t>
            </a:r>
            <a:endParaRPr/>
          </a:p>
        </p:txBody>
      </p:sp>
      <p:sp>
        <p:nvSpPr>
          <p:cNvPr id="570" name="Google Shape;570;p37"/>
          <p:cNvSpPr txBox="1"/>
          <p:nvPr>
            <p:ph idx="1" type="body"/>
          </p:nvPr>
        </p:nvSpPr>
        <p:spPr>
          <a:xfrm>
            <a:off x="457200" y="990600"/>
            <a:ext cx="82296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000"/>
              <a:t> MDT                                                                      ALA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/>
          </a:p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/>
          </a:p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/>
          </a:p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/>
          </a:p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/>
          </a:p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/>
          </a:p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000"/>
              <a:t>MNT                                                                      ALA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/>
          </a:p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/>
          </a:p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/>
              <a:t> </a:t>
            </a:r>
            <a:endParaRPr/>
          </a:p>
        </p:txBody>
      </p:sp>
      <p:graphicFrame>
        <p:nvGraphicFramePr>
          <p:cNvPr id="571" name="Google Shape;571;p37"/>
          <p:cNvGraphicFramePr/>
          <p:nvPr/>
        </p:nvGraphicFramePr>
        <p:xfrm>
          <a:off x="414997" y="16642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{AADC1ECB-DF51-4467-8B75-0CF041335550}</a:tableStyleId>
              </a:tblPr>
              <a:tblGrid>
                <a:gridCol w="819500"/>
                <a:gridCol w="3523900"/>
              </a:tblGrid>
              <a:tr h="30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instruction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&amp;LAB  INCR  &amp;ARG1,&amp;ARG2,&amp;ARG3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 #0        MOVER   AREG,#1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              ADD        AREG,#2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 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             MOVEM   BREG ,#3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0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             MEND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72" name="Google Shape;572;p37"/>
          <p:cNvGraphicFramePr/>
          <p:nvPr/>
        </p:nvGraphicFramePr>
        <p:xfrm>
          <a:off x="499403" y="47091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{AADC1ECB-DF51-4467-8B75-0CF041335550}</a:tableStyleId>
              </a:tblPr>
              <a:tblGrid>
                <a:gridCol w="762000"/>
                <a:gridCol w="1600200"/>
                <a:gridCol w="2057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Name(8 bytes)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MDT index (4 bytes)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“INCRbbbb”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73" name="Google Shape;573;p37"/>
          <p:cNvGraphicFramePr/>
          <p:nvPr/>
        </p:nvGraphicFramePr>
        <p:xfrm>
          <a:off x="5334000" y="1524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{AADC1ECB-DF51-4467-8B75-0CF041335550}</a:tableStyleId>
              </a:tblPr>
              <a:tblGrid>
                <a:gridCol w="1295400"/>
                <a:gridCol w="1447800"/>
              </a:tblGrid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arguments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“LOOP1BBB”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“DATA1BBB”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“DATA2BBB”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“DATA3BBB”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74" name="Google Shape;574;p37"/>
          <p:cNvGraphicFramePr/>
          <p:nvPr/>
        </p:nvGraphicFramePr>
        <p:xfrm>
          <a:off x="5562600" y="4495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{AADC1ECB-DF51-4467-8B75-0CF041335550}</a:tableStyleId>
              </a:tblPr>
              <a:tblGrid>
                <a:gridCol w="1295400"/>
                <a:gridCol w="1447800"/>
              </a:tblGrid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arguments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“BBBBBBB”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“DATA3BBB”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“DATA2BBB”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“DATA1BBB”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575" name="Google Shape;57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577" name="Google Shape;577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8" name="Google Shape;578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584" name="Google Shape;584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5" name="Google Shape;585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mage result for macro processor pass 1 flowchart" id="586" name="Google Shape;58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495" y="0"/>
            <a:ext cx="8979505" cy="6734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158" name="Google Shape;158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Macro instructions (macros) are single -line abbreviations for group of instructions.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Macros are used to provide a program generation facility through </a:t>
            </a: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macro expansion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Many languages provide built in facilities for writing macros.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	 e.g. PL/I, C, Ada and C++, Assembly languages.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Generating preprocessors or software tools like Awk of Unix  has an equivalent effect.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A macro is a unit of specification for program generation through expansion.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/>
          </a:p>
        </p:txBody>
      </p:sp>
      <p:pic>
        <p:nvPicPr>
          <p:cNvPr id="159" name="Google Shape;15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161" name="Google Shape;161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592" name="Google Shape;592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3" name="Google Shape;593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mage result for macro processor pass 1 flowchart" id="594" name="Google Shape;59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82880"/>
            <a:ext cx="8440614" cy="6675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0"/>
          <p:cNvSpPr txBox="1"/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8611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Contd..</a:t>
            </a:r>
            <a:endParaRPr/>
          </a:p>
        </p:txBody>
      </p:sp>
      <p:sp>
        <p:nvSpPr>
          <p:cNvPr id="600" name="Google Shape;600;p40"/>
          <p:cNvSpPr txBox="1"/>
          <p:nvPr>
            <p:ph idx="1" type="body"/>
          </p:nvPr>
        </p:nvSpPr>
        <p:spPr>
          <a:xfrm>
            <a:off x="815926" y="900332"/>
            <a:ext cx="7870874" cy="5225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88235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START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88235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…….. 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88235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MACRO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88235"/>
              <a:buNone/>
            </a:pPr>
            <a:r>
              <a:rPr b="1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IN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&amp;ARG1,&amp;ARG2,&amp;ARG3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88235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  A            1,  &amp;ARG1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88235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  A             2, &amp;ARG2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88235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  A            3,  &amp;ARG3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88235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MEND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88235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   …….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88235"/>
              <a:buNone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INCR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DATA1,DATA2,DATA3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88235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   ……….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88235"/>
              <a:buNone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INCR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DATA3,DATA2,DATA1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88235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   ……..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88235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   DATA1  DC F’5’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88235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   DATA2   DC F’10’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88235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   DATA3   DC F’15’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88235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    …….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88235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    END </a:t>
            </a:r>
            <a:endParaRPr/>
          </a:p>
        </p:txBody>
      </p:sp>
      <p:pic>
        <p:nvPicPr>
          <p:cNvPr id="601" name="Google Shape;60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603" name="Google Shape;603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4" name="Google Shape;604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1"/>
          <p:cNvSpPr txBox="1"/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8611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Contd…</a:t>
            </a:r>
            <a:endParaRPr/>
          </a:p>
        </p:txBody>
      </p:sp>
      <p:sp>
        <p:nvSpPr>
          <p:cNvPr id="610" name="Google Shape;610;p41"/>
          <p:cNvSpPr txBox="1"/>
          <p:nvPr>
            <p:ph idx="1" type="body"/>
          </p:nvPr>
        </p:nvSpPr>
        <p:spPr>
          <a:xfrm>
            <a:off x="914400" y="998806"/>
            <a:ext cx="7772400" cy="5127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START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351648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MOVER  AREG,A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351648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     MOVEM AREG,B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351648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      ……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351648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     MACRO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351648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VARY  </a:t>
            </a: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&amp;ARG1,&amp;ARG2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351648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      L      1,F’5’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351648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      A      1,&amp;ARG1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351648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      A      1,&amp;ARG2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351648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 MEND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351648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     MACRO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351648"/>
              <a:buNone/>
            </a:pP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IN</a:t>
            </a: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&amp;ARG1,&amp;ARG2,&amp;ARG3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351648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       A            1,  &amp;ARG1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351648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       A             2, &amp;ARG2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351648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       A            3,  &amp;ARG3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351648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 MEND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351648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        …….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351648"/>
              <a:buNone/>
            </a:pP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INCR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DATA1,DATA2,DATA3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351648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        ……….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351648"/>
              <a:buNone/>
            </a:pP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VARY   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DATA3,DATA2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351648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        ……..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351648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        DATA1  DC F’5’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351648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        DATA2   DC F’10’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351648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        DATA3   DC F’15’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351648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         …….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351648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         END</a:t>
            </a:r>
            <a:endParaRPr/>
          </a:p>
        </p:txBody>
      </p:sp>
      <p:pic>
        <p:nvPicPr>
          <p:cNvPr id="611" name="Google Shape;61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613" name="Google Shape;613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4" name="Google Shape;614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2"/>
          <p:cNvSpPr txBox="1"/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5554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Conditional macro expansion</a:t>
            </a:r>
            <a:br>
              <a:rPr lang="en-US" sz="2400"/>
            </a:b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0" name="Google Shape;620;p42"/>
          <p:cNvSpPr txBox="1"/>
          <p:nvPr>
            <p:ph idx="1" type="body"/>
          </p:nvPr>
        </p:nvSpPr>
        <p:spPr>
          <a:xfrm>
            <a:off x="457200" y="838200"/>
            <a:ext cx="8229600" cy="5287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0915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             MACRO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0915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&amp;ARG0     VARY    &amp;COUNT,&amp;ARG1,&amp;ARG2,&amp;ARG3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0915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&amp;ARG0      A            1,  &amp;ARG1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0915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              </a:t>
            </a:r>
            <a:r>
              <a:rPr b="1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IF         (&amp;COUNT EQ 1).FINI                               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TEST IF &amp;COUNT=1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0915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              A            2,  &amp;ARG2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0915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             </a:t>
            </a:r>
            <a:r>
              <a:rPr b="1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IF         (&amp;COUNT EQ 2).FINI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TEST IF &amp;COUNT=2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0915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             A            3,  &amp;ARG3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09150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 .FINI            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MEND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0915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…….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0915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LOOP1   VARY   3, DATA1,DATA2,DATA3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0915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……….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0915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LOOP2   VARY    2,  DATA3,DATA2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0915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……..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0915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LOOP3   VARY    1,  DATA1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0915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0915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DATA1   DC F’5’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0915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DATA2   DC F’10’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0915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DATA3   DC F’15’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0915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…….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0915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1" name="Google Shape;62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623" name="Google Shape;623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4" name="Google Shape;624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3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5353"/>
              <a:buNone/>
            </a:pPr>
            <a:r>
              <a:rPr lang="en-US"/>
              <a:t>Expanded code</a:t>
            </a:r>
            <a:endParaRPr/>
          </a:p>
        </p:txBody>
      </p:sp>
      <p:sp>
        <p:nvSpPr>
          <p:cNvPr id="630" name="Google Shape;630;p43"/>
          <p:cNvSpPr txBox="1"/>
          <p:nvPr>
            <p:ph idx="1" type="body"/>
          </p:nvPr>
        </p:nvSpPr>
        <p:spPr>
          <a:xfrm>
            <a:off x="457200" y="609600"/>
            <a:ext cx="8229600" cy="5516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……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Loop1  A      1,DATA1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        A      2,DATA2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        A      3,DATA3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…….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Loop2  A      1,DATA3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        A      2,DATA2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        ………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Loop1  A      1,DATA1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…….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DATA1   DC F’5’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DATA2   DC F’10’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DATA3   DC F ’15’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800"/>
          </a:p>
        </p:txBody>
      </p:sp>
      <p:pic>
        <p:nvPicPr>
          <p:cNvPr id="631" name="Google Shape;63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633" name="Google Shape;633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4" name="Google Shape;634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4"/>
          <p:cNvSpPr txBox="1"/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8611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Contd…</a:t>
            </a:r>
            <a:endParaRPr/>
          </a:p>
        </p:txBody>
      </p:sp>
      <p:sp>
        <p:nvSpPr>
          <p:cNvPr id="640" name="Google Shape;640;p44"/>
          <p:cNvSpPr txBox="1"/>
          <p:nvPr>
            <p:ph idx="1" type="body"/>
          </p:nvPr>
        </p:nvSpPr>
        <p:spPr>
          <a:xfrm>
            <a:off x="457200" y="838200"/>
            <a:ext cx="8229600" cy="5287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Pseudo opcodes AIF &amp; AGO 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.FINI (labels starting with a period(.) are macro labels )and do not appear in the output of the macro processor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AIF (conditional branch pseudo opcodes)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AGO (unconditional branch pseudo opcodes ) or goto statement.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AIF &amp; AGO control the sequence in which the macro processor expands the statements in macro instruction</a:t>
            </a:r>
            <a:b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1" name="Google Shape;64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643" name="Google Shape;643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4" name="Google Shape;644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7"/>
          <p:cNvSpPr txBox="1"/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5554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Macro instructions defining macros</a:t>
            </a:r>
            <a:b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0" name="Google Shape;650;p47"/>
          <p:cNvSpPr txBox="1"/>
          <p:nvPr>
            <p:ph idx="1" type="body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MACRO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				DEFINE &amp;SUB               macro name: DEFINE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r>
              <a:rPr lang="en-US" sz="16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MACRO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				&amp;SUB &amp;Y                        dummy macro name 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				CNOP 0,4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Def.of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US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   of macro         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	BAL 1,*+8                        set register 1 to parameter list ptr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Macro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&amp;SUB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	                  DC  A(&amp;Y)                        parameter list ptr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			L   15,=V(&amp;SUB)              address of subroutine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				BALR  14,15                      transfer control to subroutine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r>
              <a:rPr lang="en-US" sz="16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MEND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MEND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				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				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				DEFINE COS                     outer macro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				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				……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				COS AR                             inner macro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1" name="Google Shape;651;p47"/>
          <p:cNvSpPr/>
          <p:nvPr/>
        </p:nvSpPr>
        <p:spPr>
          <a:xfrm>
            <a:off x="2743200" y="1676400"/>
            <a:ext cx="228600" cy="2133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47"/>
          <p:cNvSpPr/>
          <p:nvPr/>
        </p:nvSpPr>
        <p:spPr>
          <a:xfrm>
            <a:off x="1295400" y="1066800"/>
            <a:ext cx="152400" cy="29718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3" name="Google Shape;65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655" name="Google Shape;655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6" name="Google Shape;656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8"/>
          <p:cNvSpPr txBox="1"/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8611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A single pass algorithm for macro processor</a:t>
            </a:r>
            <a:endParaRPr/>
          </a:p>
        </p:txBody>
      </p:sp>
      <p:sp>
        <p:nvSpPr>
          <p:cNvPr id="662" name="Google Shape;662;p48"/>
          <p:cNvSpPr txBox="1"/>
          <p:nvPr>
            <p:ph idx="1" type="body"/>
          </p:nvPr>
        </p:nvSpPr>
        <p:spPr>
          <a:xfrm>
            <a:off x="555674" y="1147689"/>
            <a:ext cx="8229600" cy="5287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88235"/>
              <a:buChar char="•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MDI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:  macro definition input indicator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88235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       works like switch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88235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         keeps track of macro call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88235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MDI  is ON 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88235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         -during expansion of a macro call 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88235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          -lines are read from MDT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88235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MDI is OFF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88235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         all  other times 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88235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--the reading of MEND line indicates end of macro and terminates expansion of a call ,MDI is set off next line is obtained from regular i/p stream.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88235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88235"/>
              <a:buChar char="•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MDLC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: macro definition level counter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88235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     -- keeps track of macro definition.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88235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     -- MDLC is incremented by 1 when a MACRO is encountered and  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88235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         decremented by 1 when MEND occurs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88235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     -- MDLC is used to insure that the entire macro def. including MACROs 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88235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        &amp; MENDs get stored in MDT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88235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663" name="Google Shape;66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665" name="Google Shape;665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6" name="Google Shape;666;p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9"/>
          <p:cNvSpPr txBox="1"/>
          <p:nvPr>
            <p:ph type="title"/>
          </p:nvPr>
        </p:nvSpPr>
        <p:spPr>
          <a:xfrm>
            <a:off x="457200" y="274638"/>
            <a:ext cx="8229600" cy="182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5353"/>
              <a:buNone/>
            </a:pPr>
            <a:r>
              <a:t/>
            </a:r>
            <a:endParaRPr/>
          </a:p>
        </p:txBody>
      </p:sp>
      <p:sp>
        <p:nvSpPr>
          <p:cNvPr id="672" name="Google Shape;672;p49"/>
          <p:cNvSpPr txBox="1"/>
          <p:nvPr>
            <p:ph idx="1" type="body"/>
          </p:nvPr>
        </p:nvSpPr>
        <p:spPr>
          <a:xfrm>
            <a:off x="731520" y="984738"/>
            <a:ext cx="7955280" cy="514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START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      MACRO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DEFINE &amp;SUB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MACRO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&amp;SUB &amp;Y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CNOP 0,4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BAL 1,*+8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DC  A(&amp;Y)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L   15,=V(&amp;SUB)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BALR  14,15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MEND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MEND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DEFINE COS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……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COS AR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…….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END</a:t>
            </a:r>
            <a:endParaRPr/>
          </a:p>
        </p:txBody>
      </p:sp>
      <p:pic>
        <p:nvPicPr>
          <p:cNvPr id="673" name="Google Shape;67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675" name="Google Shape;675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6" name="Google Shape;676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aphicFrame>
        <p:nvGraphicFramePr>
          <p:cNvPr id="677" name="Google Shape;677;p49"/>
          <p:cNvGraphicFramePr/>
          <p:nvPr/>
        </p:nvGraphicFramePr>
        <p:xfrm>
          <a:off x="2684207" y="8122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{AADC1ECB-DF51-4467-8B75-0CF041335550}</a:tableStyleId>
              </a:tblPr>
              <a:tblGrid>
                <a:gridCol w="822375"/>
                <a:gridCol w="2242825"/>
              </a:tblGrid>
              <a:tr h="21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Index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instructions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678" name="Google Shape;678;p49"/>
          <p:cNvGraphicFramePr/>
          <p:nvPr/>
        </p:nvGraphicFramePr>
        <p:xfrm>
          <a:off x="5903742" y="1364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{AADC1ECB-DF51-4467-8B75-0CF041335550}</a:tableStyleId>
              </a:tblPr>
              <a:tblGrid>
                <a:gridCol w="738350"/>
                <a:gridCol w="1117000"/>
                <a:gridCol w="927675"/>
              </a:tblGrid>
              <a:tr h="49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MNT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MACRO NAME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MDT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92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92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679" name="Google Shape;679;p49"/>
          <p:cNvGraphicFramePr/>
          <p:nvPr/>
        </p:nvGraphicFramePr>
        <p:xfrm>
          <a:off x="5903742" y="3124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{4E610B36-9400-471F-B4F2-951312F8F16F}</a:tableStyleId>
              </a:tblPr>
              <a:tblGrid>
                <a:gridCol w="608400"/>
                <a:gridCol w="1087325"/>
                <a:gridCol w="1087325"/>
              </a:tblGrid>
              <a:tr h="26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ALA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Formal Argument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Actual Argument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80" name="Google Shape;680;p49"/>
          <p:cNvSpPr txBox="1"/>
          <p:nvPr/>
        </p:nvSpPr>
        <p:spPr>
          <a:xfrm>
            <a:off x="3608439" y="580103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MDT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49"/>
          <p:cNvSpPr txBox="1"/>
          <p:nvPr/>
        </p:nvSpPr>
        <p:spPr>
          <a:xfrm>
            <a:off x="6184490" y="927038"/>
            <a:ext cx="11798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49"/>
          <p:cNvSpPr txBox="1"/>
          <p:nvPr/>
        </p:nvSpPr>
        <p:spPr>
          <a:xfrm>
            <a:off x="6184490" y="2664473"/>
            <a:ext cx="11798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50"/>
          <p:cNvSpPr txBox="1"/>
          <p:nvPr>
            <p:ph type="title"/>
          </p:nvPr>
        </p:nvSpPr>
        <p:spPr>
          <a:xfrm>
            <a:off x="457200" y="274638"/>
            <a:ext cx="8229600" cy="182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5353"/>
              <a:buNone/>
            </a:pPr>
            <a:r>
              <a:t/>
            </a:r>
            <a:endParaRPr/>
          </a:p>
        </p:txBody>
      </p:sp>
      <p:sp>
        <p:nvSpPr>
          <p:cNvPr id="688" name="Google Shape;688;p50"/>
          <p:cNvSpPr txBox="1"/>
          <p:nvPr>
            <p:ph idx="1" type="body"/>
          </p:nvPr>
        </p:nvSpPr>
        <p:spPr>
          <a:xfrm>
            <a:off x="731520" y="984738"/>
            <a:ext cx="7955280" cy="514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START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      MACRO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DEFINE &amp;SUB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MACRO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&amp;SUB &amp;Y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CNOP 0,4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BAL 1,*+8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DC  A(&amp;Y)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L   15,=V(&amp;SUB)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BALR  14,15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MEND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MEND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DEFINE COS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……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COS AR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…….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END</a:t>
            </a:r>
            <a:endParaRPr/>
          </a:p>
        </p:txBody>
      </p:sp>
      <p:pic>
        <p:nvPicPr>
          <p:cNvPr id="689" name="Google Shape;68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691" name="Google Shape;691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2" name="Google Shape;692;p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aphicFrame>
        <p:nvGraphicFramePr>
          <p:cNvPr id="693" name="Google Shape;693;p50"/>
          <p:cNvGraphicFramePr/>
          <p:nvPr/>
        </p:nvGraphicFramePr>
        <p:xfrm>
          <a:off x="2684207" y="8122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{AADC1ECB-DF51-4467-8B75-0CF041335550}</a:tableStyleId>
              </a:tblPr>
              <a:tblGrid>
                <a:gridCol w="822375"/>
                <a:gridCol w="2242825"/>
              </a:tblGrid>
              <a:tr h="21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Index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instructions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DEFINE     &amp;SUB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694" name="Google Shape;694;p50"/>
          <p:cNvGraphicFramePr/>
          <p:nvPr/>
        </p:nvGraphicFramePr>
        <p:xfrm>
          <a:off x="5903742" y="1364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{AADC1ECB-DF51-4467-8B75-0CF041335550}</a:tableStyleId>
              </a:tblPr>
              <a:tblGrid>
                <a:gridCol w="738350"/>
                <a:gridCol w="1117000"/>
                <a:gridCol w="927675"/>
              </a:tblGrid>
              <a:tr h="49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MNT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MACRO NAME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MDT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92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DEFINE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92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695" name="Google Shape;695;p50"/>
          <p:cNvGraphicFramePr/>
          <p:nvPr/>
        </p:nvGraphicFramePr>
        <p:xfrm>
          <a:off x="5903742" y="3124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{4E610B36-9400-471F-B4F2-951312F8F16F}</a:tableStyleId>
              </a:tblPr>
              <a:tblGrid>
                <a:gridCol w="608400"/>
                <a:gridCol w="1087325"/>
                <a:gridCol w="1087325"/>
              </a:tblGrid>
              <a:tr h="26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ALA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Formal Argument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Actual Argument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&amp;SUB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96" name="Google Shape;696;p50"/>
          <p:cNvSpPr txBox="1"/>
          <p:nvPr/>
        </p:nvSpPr>
        <p:spPr>
          <a:xfrm>
            <a:off x="3608439" y="580103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MDT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50"/>
          <p:cNvSpPr txBox="1"/>
          <p:nvPr/>
        </p:nvSpPr>
        <p:spPr>
          <a:xfrm>
            <a:off x="6184490" y="927038"/>
            <a:ext cx="11798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50"/>
          <p:cNvSpPr txBox="1"/>
          <p:nvPr/>
        </p:nvSpPr>
        <p:spPr>
          <a:xfrm>
            <a:off x="6184490" y="2664473"/>
            <a:ext cx="11798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 (contd…)</a:t>
            </a:r>
            <a:endParaRPr/>
          </a:p>
        </p:txBody>
      </p:sp>
      <p:sp>
        <p:nvSpPr>
          <p:cNvPr id="168" name="Google Shape;168;p6"/>
          <p:cNvSpPr txBox="1"/>
          <p:nvPr>
            <p:ph idx="1" type="body"/>
          </p:nvPr>
        </p:nvSpPr>
        <p:spPr>
          <a:xfrm>
            <a:off x="393192" y="118872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161"/>
              <a:buNone/>
            </a:pPr>
            <a:r>
              <a:t/>
            </a:r>
            <a:endParaRPr b="1" sz="269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14617"/>
              <a:buNone/>
            </a:pPr>
            <a:r>
              <a:rPr b="1" lang="en-US" sz="3139">
                <a:latin typeface="Times New Roman"/>
                <a:ea typeface="Times New Roman"/>
                <a:cs typeface="Times New Roman"/>
                <a:sym typeface="Times New Roman"/>
              </a:rPr>
              <a:t>Macros are defined at the start of the program.</a:t>
            </a:r>
            <a:endParaRPr b="1" sz="313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14617"/>
              <a:buNone/>
            </a:pPr>
            <a:r>
              <a:t/>
            </a:r>
            <a:endParaRPr b="1" sz="313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14617"/>
              <a:buNone/>
            </a:pPr>
            <a:r>
              <a:rPr b="1" lang="en-US" sz="3139">
                <a:latin typeface="Times New Roman"/>
                <a:ea typeface="Times New Roman"/>
                <a:cs typeface="Times New Roman"/>
                <a:sym typeface="Times New Roman"/>
              </a:rPr>
              <a:t>A Macro Definition  consists of</a:t>
            </a:r>
            <a:endParaRPr b="1" sz="313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2871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31856"/>
              <a:buChar char="•"/>
            </a:pPr>
            <a:r>
              <a:rPr lang="en-US" sz="3139">
                <a:latin typeface="Times New Roman"/>
                <a:ea typeface="Times New Roman"/>
                <a:cs typeface="Times New Roman"/>
                <a:sym typeface="Times New Roman"/>
              </a:rPr>
              <a:t>MACRO Pseudo opcode</a:t>
            </a:r>
            <a:endParaRPr sz="313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2871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31856"/>
              <a:buChar char="•"/>
            </a:pPr>
            <a:r>
              <a:rPr lang="en-US" sz="3139">
                <a:latin typeface="Times New Roman"/>
                <a:ea typeface="Times New Roman"/>
                <a:cs typeface="Times New Roman"/>
                <a:sym typeface="Times New Roman"/>
              </a:rPr>
              <a:t>Name of macro</a:t>
            </a:r>
            <a:endParaRPr sz="313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2871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31856"/>
              <a:buChar char="•"/>
            </a:pPr>
            <a:r>
              <a:rPr lang="en-US" sz="3139">
                <a:latin typeface="Times New Roman"/>
                <a:ea typeface="Times New Roman"/>
                <a:cs typeface="Times New Roman"/>
                <a:sym typeface="Times New Roman"/>
              </a:rPr>
              <a:t>List of formal parameters</a:t>
            </a:r>
            <a:endParaRPr sz="313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2871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31856"/>
              <a:buChar char="•"/>
            </a:pPr>
            <a:r>
              <a:rPr lang="en-US" sz="3139">
                <a:latin typeface="Times New Roman"/>
                <a:ea typeface="Times New Roman"/>
                <a:cs typeface="Times New Roman"/>
                <a:sym typeface="Times New Roman"/>
              </a:rPr>
              <a:t>Body of macro(instruction) or Sequence to be abbreviated</a:t>
            </a:r>
            <a:endParaRPr sz="313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3182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3139">
                <a:latin typeface="Times New Roman"/>
                <a:ea typeface="Times New Roman"/>
                <a:cs typeface="Times New Roman"/>
                <a:sym typeface="Times New Roman"/>
              </a:rPr>
              <a:t>MEND Pseudo opcode</a:t>
            </a:r>
            <a:endParaRPr sz="313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8502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00000"/>
              <a:buFont typeface="Times New Roman"/>
              <a:buNone/>
            </a:pPr>
            <a:r>
              <a:t/>
            </a:r>
            <a:endParaRPr sz="313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10526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Macro Definition Syntax :-</a:t>
            </a:r>
            <a:endParaRPr/>
          </a:p>
          <a:p>
            <a:pPr indent="-392869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31856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1) Macro header :- It contains keyword ‘MACRO’.</a:t>
            </a:r>
            <a:endParaRPr/>
          </a:p>
          <a:p>
            <a:pPr indent="-392869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31856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2) Macro prototype statement syntax :-</a:t>
            </a:r>
            <a:endParaRPr/>
          </a:p>
          <a:p>
            <a:pPr indent="-392869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31856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&lt; Macro Name &gt; [ &amp; &lt; Formal Parameters &gt; ]</a:t>
            </a:r>
            <a:endParaRPr/>
          </a:p>
          <a:p>
            <a:pPr indent="-392869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31856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3) Model Statements :- It contains 1 or more simple assembly statements, which will replace MACRO CALL while macro expansion.</a:t>
            </a:r>
            <a:endParaRPr/>
          </a:p>
          <a:p>
            <a:pPr indent="-392869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31856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4) MACRO END MARKER :- It contains keyword ‘MEND’.</a:t>
            </a:r>
            <a:endParaRPr/>
          </a:p>
          <a:p>
            <a:pPr indent="-258502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00000"/>
              <a:buFont typeface="Times New Roman"/>
              <a:buNone/>
            </a:pPr>
            <a:r>
              <a:t/>
            </a:r>
            <a:endParaRPr sz="313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14617"/>
              <a:buNone/>
            </a:pPr>
            <a:r>
              <a:t/>
            </a:r>
            <a:endParaRPr b="1" sz="3139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84824"/>
              <a:buNone/>
            </a:pPr>
            <a:r>
              <a:t/>
            </a:r>
            <a:endParaRPr sz="3645"/>
          </a:p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33333"/>
              <a:buNone/>
            </a:pPr>
            <a:r>
              <a:t/>
            </a:r>
            <a:endParaRPr b="1" sz="2400"/>
          </a:p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33333"/>
              <a:buNone/>
            </a:pPr>
            <a:r>
              <a:t/>
            </a:r>
            <a:endParaRPr b="1" sz="2400"/>
          </a:p>
        </p:txBody>
      </p:sp>
      <p:pic>
        <p:nvPicPr>
          <p:cNvPr id="169" name="Google Shape;16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171" name="Google Shape;171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51"/>
          <p:cNvSpPr txBox="1"/>
          <p:nvPr>
            <p:ph type="title"/>
          </p:nvPr>
        </p:nvSpPr>
        <p:spPr>
          <a:xfrm>
            <a:off x="457200" y="274638"/>
            <a:ext cx="8229600" cy="182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5353"/>
              <a:buNone/>
            </a:pPr>
            <a:r>
              <a:t/>
            </a:r>
            <a:endParaRPr/>
          </a:p>
        </p:txBody>
      </p:sp>
      <p:sp>
        <p:nvSpPr>
          <p:cNvPr id="704" name="Google Shape;704;p51"/>
          <p:cNvSpPr txBox="1"/>
          <p:nvPr>
            <p:ph idx="1" type="body"/>
          </p:nvPr>
        </p:nvSpPr>
        <p:spPr>
          <a:xfrm>
            <a:off x="731520" y="984738"/>
            <a:ext cx="7955280" cy="514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START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      MACRO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DEFINE &amp;SUB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MACRO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&amp;SUB &amp;Y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CNOP 0,4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BAL 1,*+8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DC  A(&amp;Y)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L   15,=V(&amp;SUB)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BALR  14,15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MEND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MEND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DEFINE COS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……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COS AR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…….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END</a:t>
            </a:r>
            <a:endParaRPr/>
          </a:p>
        </p:txBody>
      </p:sp>
      <p:pic>
        <p:nvPicPr>
          <p:cNvPr id="705" name="Google Shape;70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707" name="Google Shape;707;p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8" name="Google Shape;708;p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aphicFrame>
        <p:nvGraphicFramePr>
          <p:cNvPr id="709" name="Google Shape;709;p51"/>
          <p:cNvGraphicFramePr/>
          <p:nvPr/>
        </p:nvGraphicFramePr>
        <p:xfrm>
          <a:off x="2684207" y="8122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{AADC1ECB-DF51-4467-8B75-0CF041335550}</a:tableStyleId>
              </a:tblPr>
              <a:tblGrid>
                <a:gridCol w="822375"/>
                <a:gridCol w="2242825"/>
              </a:tblGrid>
              <a:tr h="21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Index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instructions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DEFINE     &amp;SUB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MACRO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710" name="Google Shape;710;p51"/>
          <p:cNvGraphicFramePr/>
          <p:nvPr/>
        </p:nvGraphicFramePr>
        <p:xfrm>
          <a:off x="5903742" y="1364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{AADC1ECB-DF51-4467-8B75-0CF041335550}</a:tableStyleId>
              </a:tblPr>
              <a:tblGrid>
                <a:gridCol w="738350"/>
                <a:gridCol w="1117000"/>
                <a:gridCol w="927675"/>
              </a:tblGrid>
              <a:tr h="49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MNT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MACRO NAME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MDT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92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DEFINE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92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711" name="Google Shape;711;p51"/>
          <p:cNvGraphicFramePr/>
          <p:nvPr/>
        </p:nvGraphicFramePr>
        <p:xfrm>
          <a:off x="5903742" y="3124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{4E610B36-9400-471F-B4F2-951312F8F16F}</a:tableStyleId>
              </a:tblPr>
              <a:tblGrid>
                <a:gridCol w="608400"/>
                <a:gridCol w="1087325"/>
                <a:gridCol w="1087325"/>
              </a:tblGrid>
              <a:tr h="26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ALA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Formal Argument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Actual Argument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&amp;SUB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12" name="Google Shape;712;p51"/>
          <p:cNvSpPr txBox="1"/>
          <p:nvPr/>
        </p:nvSpPr>
        <p:spPr>
          <a:xfrm>
            <a:off x="3608439" y="580103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MDT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51"/>
          <p:cNvSpPr txBox="1"/>
          <p:nvPr/>
        </p:nvSpPr>
        <p:spPr>
          <a:xfrm>
            <a:off x="6184490" y="927038"/>
            <a:ext cx="11798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51"/>
          <p:cNvSpPr txBox="1"/>
          <p:nvPr/>
        </p:nvSpPr>
        <p:spPr>
          <a:xfrm>
            <a:off x="6184490" y="2664473"/>
            <a:ext cx="11798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2"/>
          <p:cNvSpPr txBox="1"/>
          <p:nvPr>
            <p:ph type="title"/>
          </p:nvPr>
        </p:nvSpPr>
        <p:spPr>
          <a:xfrm>
            <a:off x="457200" y="274638"/>
            <a:ext cx="8229600" cy="182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5353"/>
              <a:buNone/>
            </a:pPr>
            <a:r>
              <a:t/>
            </a:r>
            <a:endParaRPr/>
          </a:p>
        </p:txBody>
      </p:sp>
      <p:sp>
        <p:nvSpPr>
          <p:cNvPr id="720" name="Google Shape;720;p52"/>
          <p:cNvSpPr txBox="1"/>
          <p:nvPr>
            <p:ph idx="1" type="body"/>
          </p:nvPr>
        </p:nvSpPr>
        <p:spPr>
          <a:xfrm>
            <a:off x="731520" y="984738"/>
            <a:ext cx="7955280" cy="514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START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      MACRO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DEFINE &amp;SUB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MACRO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&amp;SUB &amp;Y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CNOP 0,4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BAL 1,*+8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DC  A(&amp;Y)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L   15,=V(&amp;SUB)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BALR  14,15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MEND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MEND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DEFINE COS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……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COS AR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…….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END</a:t>
            </a:r>
            <a:endParaRPr/>
          </a:p>
        </p:txBody>
      </p:sp>
      <p:pic>
        <p:nvPicPr>
          <p:cNvPr id="721" name="Google Shape;72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5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723" name="Google Shape;723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4" name="Google Shape;724;p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aphicFrame>
        <p:nvGraphicFramePr>
          <p:cNvPr id="725" name="Google Shape;725;p52"/>
          <p:cNvGraphicFramePr/>
          <p:nvPr/>
        </p:nvGraphicFramePr>
        <p:xfrm>
          <a:off x="2684207" y="8122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{AADC1ECB-DF51-4467-8B75-0CF041335550}</a:tableStyleId>
              </a:tblPr>
              <a:tblGrid>
                <a:gridCol w="822375"/>
                <a:gridCol w="2242825"/>
              </a:tblGrid>
              <a:tr h="21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Index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instructions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DEFINE     &amp;SUB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MACRO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#1              &amp;Y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726" name="Google Shape;726;p52"/>
          <p:cNvGraphicFramePr/>
          <p:nvPr/>
        </p:nvGraphicFramePr>
        <p:xfrm>
          <a:off x="5903742" y="1364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{AADC1ECB-DF51-4467-8B75-0CF041335550}</a:tableStyleId>
              </a:tblPr>
              <a:tblGrid>
                <a:gridCol w="738350"/>
                <a:gridCol w="1117000"/>
                <a:gridCol w="927675"/>
              </a:tblGrid>
              <a:tr h="49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MNT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MACRO NAME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MDT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92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DEFINE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92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727" name="Google Shape;727;p52"/>
          <p:cNvGraphicFramePr/>
          <p:nvPr/>
        </p:nvGraphicFramePr>
        <p:xfrm>
          <a:off x="5903742" y="3124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{4E610B36-9400-471F-B4F2-951312F8F16F}</a:tableStyleId>
              </a:tblPr>
              <a:tblGrid>
                <a:gridCol w="608400"/>
                <a:gridCol w="1087325"/>
                <a:gridCol w="1087325"/>
              </a:tblGrid>
              <a:tr h="26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ALA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Formal Argument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Actual Argument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&amp;SUB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COS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28" name="Google Shape;728;p52"/>
          <p:cNvSpPr txBox="1"/>
          <p:nvPr/>
        </p:nvSpPr>
        <p:spPr>
          <a:xfrm>
            <a:off x="3608439" y="580103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MDT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52"/>
          <p:cNvSpPr txBox="1"/>
          <p:nvPr/>
        </p:nvSpPr>
        <p:spPr>
          <a:xfrm>
            <a:off x="6184490" y="927038"/>
            <a:ext cx="11798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52"/>
          <p:cNvSpPr txBox="1"/>
          <p:nvPr/>
        </p:nvSpPr>
        <p:spPr>
          <a:xfrm>
            <a:off x="6184490" y="2664473"/>
            <a:ext cx="11798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53"/>
          <p:cNvSpPr txBox="1"/>
          <p:nvPr>
            <p:ph type="title"/>
          </p:nvPr>
        </p:nvSpPr>
        <p:spPr>
          <a:xfrm>
            <a:off x="457200" y="274638"/>
            <a:ext cx="8229600" cy="182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5353"/>
              <a:buNone/>
            </a:pPr>
            <a:r>
              <a:t/>
            </a:r>
            <a:endParaRPr/>
          </a:p>
        </p:txBody>
      </p:sp>
      <p:sp>
        <p:nvSpPr>
          <p:cNvPr id="736" name="Google Shape;736;p53"/>
          <p:cNvSpPr txBox="1"/>
          <p:nvPr>
            <p:ph idx="1" type="body"/>
          </p:nvPr>
        </p:nvSpPr>
        <p:spPr>
          <a:xfrm>
            <a:off x="731520" y="984738"/>
            <a:ext cx="7955280" cy="514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START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      MACRO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DEFINE &amp;SUB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MACRO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&amp;SUB &amp;Y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CNOP 0,4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BAL 1,*+8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DC  A(&amp;Y)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L   15,=V(&amp;SUB)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BALR  14,15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MEND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MEND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DEFINE COS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……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COS AR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…….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END</a:t>
            </a:r>
            <a:endParaRPr/>
          </a:p>
        </p:txBody>
      </p:sp>
      <p:pic>
        <p:nvPicPr>
          <p:cNvPr id="737" name="Google Shape;737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5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739" name="Google Shape;739;p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0" name="Google Shape;740;p5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aphicFrame>
        <p:nvGraphicFramePr>
          <p:cNvPr id="741" name="Google Shape;741;p53"/>
          <p:cNvGraphicFramePr/>
          <p:nvPr/>
        </p:nvGraphicFramePr>
        <p:xfrm>
          <a:off x="2684207" y="8122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{AADC1ECB-DF51-4467-8B75-0CF041335550}</a:tableStyleId>
              </a:tblPr>
              <a:tblGrid>
                <a:gridCol w="822375"/>
                <a:gridCol w="2242825"/>
              </a:tblGrid>
              <a:tr h="21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Index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instructions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DEFINE     &amp;SUB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MACRO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#1              &amp;Y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CNOP        0,4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742" name="Google Shape;742;p53"/>
          <p:cNvGraphicFramePr/>
          <p:nvPr/>
        </p:nvGraphicFramePr>
        <p:xfrm>
          <a:off x="5903742" y="1364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{AADC1ECB-DF51-4467-8B75-0CF041335550}</a:tableStyleId>
              </a:tblPr>
              <a:tblGrid>
                <a:gridCol w="738350"/>
                <a:gridCol w="1117000"/>
                <a:gridCol w="927675"/>
              </a:tblGrid>
              <a:tr h="49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MNT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MACRO NAME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MDT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92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DEFINE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92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743" name="Google Shape;743;p53"/>
          <p:cNvGraphicFramePr/>
          <p:nvPr/>
        </p:nvGraphicFramePr>
        <p:xfrm>
          <a:off x="5903742" y="3124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{4E610B36-9400-471F-B4F2-951312F8F16F}</a:tableStyleId>
              </a:tblPr>
              <a:tblGrid>
                <a:gridCol w="608400"/>
                <a:gridCol w="1087325"/>
                <a:gridCol w="1087325"/>
              </a:tblGrid>
              <a:tr h="26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ALA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Formal Argument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Actual Argument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&amp;SUB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44" name="Google Shape;744;p53"/>
          <p:cNvSpPr txBox="1"/>
          <p:nvPr/>
        </p:nvSpPr>
        <p:spPr>
          <a:xfrm>
            <a:off x="3608439" y="580103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MDT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53"/>
          <p:cNvSpPr txBox="1"/>
          <p:nvPr/>
        </p:nvSpPr>
        <p:spPr>
          <a:xfrm>
            <a:off x="6184490" y="927038"/>
            <a:ext cx="11798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53"/>
          <p:cNvSpPr txBox="1"/>
          <p:nvPr/>
        </p:nvSpPr>
        <p:spPr>
          <a:xfrm>
            <a:off x="6184490" y="2664473"/>
            <a:ext cx="11798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54"/>
          <p:cNvSpPr txBox="1"/>
          <p:nvPr>
            <p:ph type="title"/>
          </p:nvPr>
        </p:nvSpPr>
        <p:spPr>
          <a:xfrm>
            <a:off x="457200" y="274638"/>
            <a:ext cx="8229600" cy="182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5353"/>
              <a:buNone/>
            </a:pPr>
            <a:r>
              <a:t/>
            </a:r>
            <a:endParaRPr/>
          </a:p>
        </p:txBody>
      </p:sp>
      <p:sp>
        <p:nvSpPr>
          <p:cNvPr id="752" name="Google Shape;752;p54"/>
          <p:cNvSpPr txBox="1"/>
          <p:nvPr>
            <p:ph idx="1" type="body"/>
          </p:nvPr>
        </p:nvSpPr>
        <p:spPr>
          <a:xfrm>
            <a:off x="731520" y="984738"/>
            <a:ext cx="7955280" cy="514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START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      MACRO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DEFINE &amp;SUB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MACRO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&amp;SUB &amp;Y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CNOP 0,4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BAL 1,*+8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DC  A(&amp;Y)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L   15,=V(&amp;SUB)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BALR  14,15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MEND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MEND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DEFINE COS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……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COS AR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…….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END</a:t>
            </a:r>
            <a:endParaRPr/>
          </a:p>
        </p:txBody>
      </p:sp>
      <p:pic>
        <p:nvPicPr>
          <p:cNvPr id="753" name="Google Shape;75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p5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755" name="Google Shape;755;p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6" name="Google Shape;756;p5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aphicFrame>
        <p:nvGraphicFramePr>
          <p:cNvPr id="757" name="Google Shape;757;p54"/>
          <p:cNvGraphicFramePr/>
          <p:nvPr/>
        </p:nvGraphicFramePr>
        <p:xfrm>
          <a:off x="2684207" y="8122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{AADC1ECB-DF51-4467-8B75-0CF041335550}</a:tableStyleId>
              </a:tblPr>
              <a:tblGrid>
                <a:gridCol w="822375"/>
                <a:gridCol w="2242825"/>
              </a:tblGrid>
              <a:tr h="21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Index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instructions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DEFINE     &amp;SUB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MACRO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#1              &amp;Y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CNOP        0,4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BAL            1,*+8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758" name="Google Shape;758;p54"/>
          <p:cNvGraphicFramePr/>
          <p:nvPr/>
        </p:nvGraphicFramePr>
        <p:xfrm>
          <a:off x="5903742" y="1364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{AADC1ECB-DF51-4467-8B75-0CF041335550}</a:tableStyleId>
              </a:tblPr>
              <a:tblGrid>
                <a:gridCol w="738350"/>
                <a:gridCol w="1117000"/>
                <a:gridCol w="927675"/>
              </a:tblGrid>
              <a:tr h="49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MNT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MACRO NAME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MDT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92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DEFINE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92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759" name="Google Shape;759;p54"/>
          <p:cNvGraphicFramePr/>
          <p:nvPr/>
        </p:nvGraphicFramePr>
        <p:xfrm>
          <a:off x="5903742" y="3124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{4E610B36-9400-471F-B4F2-951312F8F16F}</a:tableStyleId>
              </a:tblPr>
              <a:tblGrid>
                <a:gridCol w="608400"/>
                <a:gridCol w="1087325"/>
                <a:gridCol w="1087325"/>
              </a:tblGrid>
              <a:tr h="26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ALA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Formal Argument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Actual Argument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&amp;SUB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60" name="Google Shape;760;p54"/>
          <p:cNvSpPr txBox="1"/>
          <p:nvPr/>
        </p:nvSpPr>
        <p:spPr>
          <a:xfrm>
            <a:off x="3608439" y="580103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MDT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54"/>
          <p:cNvSpPr txBox="1"/>
          <p:nvPr/>
        </p:nvSpPr>
        <p:spPr>
          <a:xfrm>
            <a:off x="6184490" y="927038"/>
            <a:ext cx="11798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54"/>
          <p:cNvSpPr txBox="1"/>
          <p:nvPr/>
        </p:nvSpPr>
        <p:spPr>
          <a:xfrm>
            <a:off x="6184490" y="2664473"/>
            <a:ext cx="11798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55"/>
          <p:cNvSpPr txBox="1"/>
          <p:nvPr>
            <p:ph type="title"/>
          </p:nvPr>
        </p:nvSpPr>
        <p:spPr>
          <a:xfrm>
            <a:off x="457200" y="274638"/>
            <a:ext cx="8229600" cy="182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5353"/>
              <a:buNone/>
            </a:pPr>
            <a:r>
              <a:t/>
            </a:r>
            <a:endParaRPr/>
          </a:p>
        </p:txBody>
      </p:sp>
      <p:sp>
        <p:nvSpPr>
          <p:cNvPr id="768" name="Google Shape;768;p55"/>
          <p:cNvSpPr txBox="1"/>
          <p:nvPr>
            <p:ph idx="1" type="body"/>
          </p:nvPr>
        </p:nvSpPr>
        <p:spPr>
          <a:xfrm>
            <a:off x="731520" y="984738"/>
            <a:ext cx="7955280" cy="514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START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      MACRO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DEFINE &amp;SUB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MACRO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&amp;SUB &amp;Y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CNOP 0,4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BAL 1,*+8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DC  A(&amp;Y)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L   15,=V(&amp;SUB)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BALR  14,15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MEND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MEND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DEFINE COS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……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COS AR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…….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END</a:t>
            </a:r>
            <a:endParaRPr/>
          </a:p>
        </p:txBody>
      </p:sp>
      <p:pic>
        <p:nvPicPr>
          <p:cNvPr id="769" name="Google Shape;769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771" name="Google Shape;771;p5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2" name="Google Shape;772;p5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aphicFrame>
        <p:nvGraphicFramePr>
          <p:cNvPr id="773" name="Google Shape;773;p55"/>
          <p:cNvGraphicFramePr/>
          <p:nvPr/>
        </p:nvGraphicFramePr>
        <p:xfrm>
          <a:off x="2684207" y="8122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{AADC1ECB-DF51-4467-8B75-0CF041335550}</a:tableStyleId>
              </a:tblPr>
              <a:tblGrid>
                <a:gridCol w="822375"/>
                <a:gridCol w="2242825"/>
              </a:tblGrid>
              <a:tr h="21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Index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instructions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DEFINE     &amp;SUB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MACRO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#1              &amp;Y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CNOP        0,4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BAL            1,*+8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DC              A(&amp;Y)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774" name="Google Shape;774;p55"/>
          <p:cNvGraphicFramePr/>
          <p:nvPr/>
        </p:nvGraphicFramePr>
        <p:xfrm>
          <a:off x="5903742" y="1364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{AADC1ECB-DF51-4467-8B75-0CF041335550}</a:tableStyleId>
              </a:tblPr>
              <a:tblGrid>
                <a:gridCol w="738350"/>
                <a:gridCol w="1117000"/>
                <a:gridCol w="927675"/>
              </a:tblGrid>
              <a:tr h="49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MNT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MACRO NAME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MDT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92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DEFINE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92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775" name="Google Shape;775;p55"/>
          <p:cNvGraphicFramePr/>
          <p:nvPr/>
        </p:nvGraphicFramePr>
        <p:xfrm>
          <a:off x="5903742" y="3124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{4E610B36-9400-471F-B4F2-951312F8F16F}</a:tableStyleId>
              </a:tblPr>
              <a:tblGrid>
                <a:gridCol w="608400"/>
                <a:gridCol w="1087325"/>
                <a:gridCol w="1087325"/>
              </a:tblGrid>
              <a:tr h="26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ALA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Formal Argument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Actual Argument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&amp;SUB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76" name="Google Shape;776;p55"/>
          <p:cNvSpPr txBox="1"/>
          <p:nvPr/>
        </p:nvSpPr>
        <p:spPr>
          <a:xfrm>
            <a:off x="3608439" y="580103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MDT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55"/>
          <p:cNvSpPr txBox="1"/>
          <p:nvPr/>
        </p:nvSpPr>
        <p:spPr>
          <a:xfrm>
            <a:off x="6184490" y="927038"/>
            <a:ext cx="11798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55"/>
          <p:cNvSpPr txBox="1"/>
          <p:nvPr/>
        </p:nvSpPr>
        <p:spPr>
          <a:xfrm>
            <a:off x="6184490" y="2664473"/>
            <a:ext cx="11798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56"/>
          <p:cNvSpPr txBox="1"/>
          <p:nvPr>
            <p:ph type="title"/>
          </p:nvPr>
        </p:nvSpPr>
        <p:spPr>
          <a:xfrm>
            <a:off x="457200" y="274638"/>
            <a:ext cx="8229600" cy="182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5353"/>
              <a:buNone/>
            </a:pPr>
            <a:r>
              <a:t/>
            </a:r>
            <a:endParaRPr/>
          </a:p>
        </p:txBody>
      </p:sp>
      <p:sp>
        <p:nvSpPr>
          <p:cNvPr id="784" name="Google Shape;784;p56"/>
          <p:cNvSpPr txBox="1"/>
          <p:nvPr>
            <p:ph idx="1" type="body"/>
          </p:nvPr>
        </p:nvSpPr>
        <p:spPr>
          <a:xfrm>
            <a:off x="731520" y="984738"/>
            <a:ext cx="7955280" cy="514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START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      MACRO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DEFINE &amp;SUB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MACRO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&amp;SUB &amp;Y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CNOP 0,4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BAL 1,*+8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DC  A(&amp;Y)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L   15,=V(&amp;SUB)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BALR  14,15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MEND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MEND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DEFINE COS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……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COS AR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…….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END</a:t>
            </a:r>
            <a:endParaRPr/>
          </a:p>
        </p:txBody>
      </p:sp>
      <p:pic>
        <p:nvPicPr>
          <p:cNvPr id="785" name="Google Shape;785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5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787" name="Google Shape;787;p5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8" name="Google Shape;788;p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aphicFrame>
        <p:nvGraphicFramePr>
          <p:cNvPr id="789" name="Google Shape;789;p56"/>
          <p:cNvGraphicFramePr/>
          <p:nvPr/>
        </p:nvGraphicFramePr>
        <p:xfrm>
          <a:off x="2684207" y="8122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{AADC1ECB-DF51-4467-8B75-0CF041335550}</a:tableStyleId>
              </a:tblPr>
              <a:tblGrid>
                <a:gridCol w="822375"/>
                <a:gridCol w="2242825"/>
              </a:tblGrid>
              <a:tr h="21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Index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instructions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DEFINE     &amp;SUB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MACRO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#1              &amp;Y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CNOP        0,4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BAL            1,*+8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DC              A(&amp;Y)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                 15,=V(#1)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790" name="Google Shape;790;p56"/>
          <p:cNvGraphicFramePr/>
          <p:nvPr/>
        </p:nvGraphicFramePr>
        <p:xfrm>
          <a:off x="5903742" y="1364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{AADC1ECB-DF51-4467-8B75-0CF041335550}</a:tableStyleId>
              </a:tblPr>
              <a:tblGrid>
                <a:gridCol w="738350"/>
                <a:gridCol w="1117000"/>
                <a:gridCol w="927675"/>
              </a:tblGrid>
              <a:tr h="49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MNT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MACRO NAME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MDT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37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DEFINE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92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791" name="Google Shape;791;p56"/>
          <p:cNvGraphicFramePr/>
          <p:nvPr/>
        </p:nvGraphicFramePr>
        <p:xfrm>
          <a:off x="5903742" y="3124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{4E610B36-9400-471F-B4F2-951312F8F16F}</a:tableStyleId>
              </a:tblPr>
              <a:tblGrid>
                <a:gridCol w="608400"/>
                <a:gridCol w="1087325"/>
                <a:gridCol w="1087325"/>
              </a:tblGrid>
              <a:tr h="26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ALA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Formal Argument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Actual Argument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&amp;SUB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92" name="Google Shape;792;p56"/>
          <p:cNvSpPr txBox="1"/>
          <p:nvPr/>
        </p:nvSpPr>
        <p:spPr>
          <a:xfrm>
            <a:off x="3608439" y="580103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MDT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56"/>
          <p:cNvSpPr txBox="1"/>
          <p:nvPr/>
        </p:nvSpPr>
        <p:spPr>
          <a:xfrm>
            <a:off x="6184490" y="927038"/>
            <a:ext cx="11798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56"/>
          <p:cNvSpPr txBox="1"/>
          <p:nvPr/>
        </p:nvSpPr>
        <p:spPr>
          <a:xfrm>
            <a:off x="6184490" y="2664473"/>
            <a:ext cx="11798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57"/>
          <p:cNvSpPr txBox="1"/>
          <p:nvPr>
            <p:ph type="title"/>
          </p:nvPr>
        </p:nvSpPr>
        <p:spPr>
          <a:xfrm>
            <a:off x="457200" y="274638"/>
            <a:ext cx="8229600" cy="182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5353"/>
              <a:buNone/>
            </a:pPr>
            <a:r>
              <a:t/>
            </a:r>
            <a:endParaRPr/>
          </a:p>
        </p:txBody>
      </p:sp>
      <p:sp>
        <p:nvSpPr>
          <p:cNvPr id="800" name="Google Shape;800;p57"/>
          <p:cNvSpPr txBox="1"/>
          <p:nvPr>
            <p:ph idx="1" type="body"/>
          </p:nvPr>
        </p:nvSpPr>
        <p:spPr>
          <a:xfrm>
            <a:off x="731520" y="984738"/>
            <a:ext cx="7955280" cy="514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START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      MACRO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DEFINE &amp;SUB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MACRO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&amp;SUB &amp;Y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CNOP 0,4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BAL 1,*+8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DC  A(&amp;Y)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L   15,=V(&amp;SUB)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BALR  14,15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MEND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MEND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DEFINE COS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……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COS AR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…….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END</a:t>
            </a:r>
            <a:endParaRPr/>
          </a:p>
        </p:txBody>
      </p:sp>
      <p:pic>
        <p:nvPicPr>
          <p:cNvPr id="801" name="Google Shape;80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5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803" name="Google Shape;803;p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4" name="Google Shape;804;p5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aphicFrame>
        <p:nvGraphicFramePr>
          <p:cNvPr id="805" name="Google Shape;805;p57"/>
          <p:cNvGraphicFramePr/>
          <p:nvPr/>
        </p:nvGraphicFramePr>
        <p:xfrm>
          <a:off x="2684207" y="8122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{AADC1ECB-DF51-4467-8B75-0CF041335550}</a:tableStyleId>
              </a:tblPr>
              <a:tblGrid>
                <a:gridCol w="822375"/>
                <a:gridCol w="2242825"/>
              </a:tblGrid>
              <a:tr h="21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Index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instructions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DEFINE     &amp;SUB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MACRO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#1              &amp;Y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CNOP        0,4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BAL            1,*+8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DC              A(&amp;Y)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                 15,=V(#1)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BALR         14,15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806" name="Google Shape;806;p57"/>
          <p:cNvGraphicFramePr/>
          <p:nvPr/>
        </p:nvGraphicFramePr>
        <p:xfrm>
          <a:off x="5903742" y="1364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{AADC1ECB-DF51-4467-8B75-0CF041335550}</a:tableStyleId>
              </a:tblPr>
              <a:tblGrid>
                <a:gridCol w="738350"/>
                <a:gridCol w="1117000"/>
                <a:gridCol w="927675"/>
              </a:tblGrid>
              <a:tr h="49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MNT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MACRO NAME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MDT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92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DEFINE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92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807" name="Google Shape;807;p57"/>
          <p:cNvGraphicFramePr/>
          <p:nvPr/>
        </p:nvGraphicFramePr>
        <p:xfrm>
          <a:off x="5903742" y="3124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{4E610B36-9400-471F-B4F2-951312F8F16F}</a:tableStyleId>
              </a:tblPr>
              <a:tblGrid>
                <a:gridCol w="608400"/>
                <a:gridCol w="1087325"/>
                <a:gridCol w="1087325"/>
              </a:tblGrid>
              <a:tr h="26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ALA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Formal Argument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Actual Argument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&amp;SUB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08" name="Google Shape;808;p57"/>
          <p:cNvSpPr txBox="1"/>
          <p:nvPr/>
        </p:nvSpPr>
        <p:spPr>
          <a:xfrm>
            <a:off x="3608439" y="580103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MDT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57"/>
          <p:cNvSpPr txBox="1"/>
          <p:nvPr/>
        </p:nvSpPr>
        <p:spPr>
          <a:xfrm>
            <a:off x="6184490" y="927038"/>
            <a:ext cx="11798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57"/>
          <p:cNvSpPr txBox="1"/>
          <p:nvPr/>
        </p:nvSpPr>
        <p:spPr>
          <a:xfrm>
            <a:off x="6184490" y="2664473"/>
            <a:ext cx="11798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58"/>
          <p:cNvSpPr txBox="1"/>
          <p:nvPr>
            <p:ph type="title"/>
          </p:nvPr>
        </p:nvSpPr>
        <p:spPr>
          <a:xfrm>
            <a:off x="457200" y="274638"/>
            <a:ext cx="8229600" cy="182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5353"/>
              <a:buNone/>
            </a:pPr>
            <a:r>
              <a:t/>
            </a:r>
            <a:endParaRPr/>
          </a:p>
        </p:txBody>
      </p:sp>
      <p:sp>
        <p:nvSpPr>
          <p:cNvPr id="816" name="Google Shape;816;p58"/>
          <p:cNvSpPr txBox="1"/>
          <p:nvPr>
            <p:ph idx="1" type="body"/>
          </p:nvPr>
        </p:nvSpPr>
        <p:spPr>
          <a:xfrm>
            <a:off x="731520" y="984738"/>
            <a:ext cx="7955280" cy="514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START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      MACRO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DEFINE &amp;SUB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MACRO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&amp;SUB &amp;Y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CNOP 0,4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BAL 1,*+8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DC  A(&amp;Y)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L   15,=V(&amp;SUB)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BALR  14,15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MEND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MEND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DEFINE COS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……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COS AR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…….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END</a:t>
            </a:r>
            <a:endParaRPr/>
          </a:p>
        </p:txBody>
      </p:sp>
      <p:pic>
        <p:nvPicPr>
          <p:cNvPr id="817" name="Google Shape;81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818" name="Google Shape;818;p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819" name="Google Shape;819;p5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0" name="Google Shape;820;p5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aphicFrame>
        <p:nvGraphicFramePr>
          <p:cNvPr id="821" name="Google Shape;821;p58"/>
          <p:cNvGraphicFramePr/>
          <p:nvPr/>
        </p:nvGraphicFramePr>
        <p:xfrm>
          <a:off x="2684207" y="8122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{AADC1ECB-DF51-4467-8B75-0CF041335550}</a:tableStyleId>
              </a:tblPr>
              <a:tblGrid>
                <a:gridCol w="822375"/>
                <a:gridCol w="2242825"/>
              </a:tblGrid>
              <a:tr h="21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Index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instructions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DEFINE     &amp;SUB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MACRO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#1              &amp;Y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CNOP        0,4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BAL            1,*+8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DC              A(&amp;Y)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                 15,=V(#1)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BALR         14,15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822" name="Google Shape;822;p58"/>
          <p:cNvGraphicFramePr/>
          <p:nvPr/>
        </p:nvGraphicFramePr>
        <p:xfrm>
          <a:off x="5903742" y="1364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{AADC1ECB-DF51-4467-8B75-0CF041335550}</a:tableStyleId>
              </a:tblPr>
              <a:tblGrid>
                <a:gridCol w="738350"/>
                <a:gridCol w="1117000"/>
                <a:gridCol w="927675"/>
              </a:tblGrid>
              <a:tr h="49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MNT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MACRO NAME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MDT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92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DEFINE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92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823" name="Google Shape;823;p58"/>
          <p:cNvGraphicFramePr/>
          <p:nvPr/>
        </p:nvGraphicFramePr>
        <p:xfrm>
          <a:off x="5903742" y="3124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{4E610B36-9400-471F-B4F2-951312F8F16F}</a:tableStyleId>
              </a:tblPr>
              <a:tblGrid>
                <a:gridCol w="608400"/>
                <a:gridCol w="1087325"/>
                <a:gridCol w="1087325"/>
              </a:tblGrid>
              <a:tr h="26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ALA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Formal Argument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Actual Argument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&amp;SUB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COS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24" name="Google Shape;824;p58"/>
          <p:cNvSpPr txBox="1"/>
          <p:nvPr/>
        </p:nvSpPr>
        <p:spPr>
          <a:xfrm>
            <a:off x="3608439" y="580103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MDT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58"/>
          <p:cNvSpPr txBox="1"/>
          <p:nvPr/>
        </p:nvSpPr>
        <p:spPr>
          <a:xfrm>
            <a:off x="6184490" y="927038"/>
            <a:ext cx="11798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58"/>
          <p:cNvSpPr txBox="1"/>
          <p:nvPr/>
        </p:nvSpPr>
        <p:spPr>
          <a:xfrm>
            <a:off x="6184490" y="2664473"/>
            <a:ext cx="11798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59"/>
          <p:cNvSpPr txBox="1"/>
          <p:nvPr>
            <p:ph type="title"/>
          </p:nvPr>
        </p:nvSpPr>
        <p:spPr>
          <a:xfrm>
            <a:off x="457200" y="274638"/>
            <a:ext cx="8229600" cy="182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5353"/>
              <a:buNone/>
            </a:pPr>
            <a:r>
              <a:t/>
            </a:r>
            <a:endParaRPr/>
          </a:p>
        </p:txBody>
      </p:sp>
      <p:sp>
        <p:nvSpPr>
          <p:cNvPr id="832" name="Google Shape;832;p59"/>
          <p:cNvSpPr txBox="1"/>
          <p:nvPr>
            <p:ph idx="1" type="body"/>
          </p:nvPr>
        </p:nvSpPr>
        <p:spPr>
          <a:xfrm>
            <a:off x="731520" y="984738"/>
            <a:ext cx="7955280" cy="514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START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      MACRO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DEFINE &amp;SUB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MACRO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&amp;SUB &amp;Y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CNOP 0,4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BAL 1,*+8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DC  A(&amp;Y)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L   15,=V(&amp;SUB)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BALR  14,15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MEND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MEND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DEFINE COS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……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COS AR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…….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END</a:t>
            </a:r>
            <a:endParaRPr/>
          </a:p>
        </p:txBody>
      </p:sp>
      <p:pic>
        <p:nvPicPr>
          <p:cNvPr id="833" name="Google Shape;833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834" name="Google Shape;834;p5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835" name="Google Shape;835;p5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6" name="Google Shape;836;p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aphicFrame>
        <p:nvGraphicFramePr>
          <p:cNvPr id="837" name="Google Shape;837;p59"/>
          <p:cNvGraphicFramePr/>
          <p:nvPr/>
        </p:nvGraphicFramePr>
        <p:xfrm>
          <a:off x="2684207" y="8122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{AADC1ECB-DF51-4467-8B75-0CF041335550}</a:tableStyleId>
              </a:tblPr>
              <a:tblGrid>
                <a:gridCol w="822375"/>
                <a:gridCol w="2242825"/>
              </a:tblGrid>
              <a:tr h="21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Index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instructions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DEFINE     &amp;SUB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MACRO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#1              &amp;Y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CNOP        0,4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BAL            1,*+8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DC              A(&amp;Y)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                 15,=V(#1)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BALR         14,15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838" name="Google Shape;838;p59"/>
          <p:cNvGraphicFramePr/>
          <p:nvPr/>
        </p:nvGraphicFramePr>
        <p:xfrm>
          <a:off x="5903742" y="1364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{AADC1ECB-DF51-4467-8B75-0CF041335550}</a:tableStyleId>
              </a:tblPr>
              <a:tblGrid>
                <a:gridCol w="738350"/>
                <a:gridCol w="1117000"/>
                <a:gridCol w="927675"/>
              </a:tblGrid>
              <a:tr h="49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MNT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MACRO NAME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MDT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92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DEFINE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92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COS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839" name="Google Shape;839;p59"/>
          <p:cNvGraphicFramePr/>
          <p:nvPr/>
        </p:nvGraphicFramePr>
        <p:xfrm>
          <a:off x="5903742" y="3124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{4E610B36-9400-471F-B4F2-951312F8F16F}</a:tableStyleId>
              </a:tblPr>
              <a:tblGrid>
                <a:gridCol w="608400"/>
                <a:gridCol w="1087325"/>
                <a:gridCol w="1087325"/>
              </a:tblGrid>
              <a:tr h="26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ALA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Formal Argument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Actual Argument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&amp;SUB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COS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40" name="Google Shape;840;p59"/>
          <p:cNvSpPr txBox="1"/>
          <p:nvPr/>
        </p:nvSpPr>
        <p:spPr>
          <a:xfrm>
            <a:off x="3608439" y="580103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MDT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59"/>
          <p:cNvSpPr txBox="1"/>
          <p:nvPr/>
        </p:nvSpPr>
        <p:spPr>
          <a:xfrm>
            <a:off x="6184490" y="927038"/>
            <a:ext cx="11798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59"/>
          <p:cNvSpPr txBox="1"/>
          <p:nvPr/>
        </p:nvSpPr>
        <p:spPr>
          <a:xfrm>
            <a:off x="6184490" y="2664473"/>
            <a:ext cx="11798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60"/>
          <p:cNvSpPr txBox="1"/>
          <p:nvPr>
            <p:ph type="title"/>
          </p:nvPr>
        </p:nvSpPr>
        <p:spPr>
          <a:xfrm>
            <a:off x="457200" y="274638"/>
            <a:ext cx="8229600" cy="182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5353"/>
              <a:buNone/>
            </a:pPr>
            <a:r>
              <a:t/>
            </a:r>
            <a:endParaRPr/>
          </a:p>
        </p:txBody>
      </p:sp>
      <p:sp>
        <p:nvSpPr>
          <p:cNvPr id="848" name="Google Shape;848;p60"/>
          <p:cNvSpPr txBox="1"/>
          <p:nvPr>
            <p:ph idx="1" type="body"/>
          </p:nvPr>
        </p:nvSpPr>
        <p:spPr>
          <a:xfrm>
            <a:off x="731520" y="984738"/>
            <a:ext cx="7955280" cy="514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START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      MACRO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DEFINE &amp;SUB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MACRO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&amp;SUB &amp;Y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CNOP 0,4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BAL 1,*+8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DC  A(&amp;Y)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L   15,=V(&amp;SUB)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BALR  14,15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MEND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MEND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DEFINE COS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……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COS AR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…….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END</a:t>
            </a:r>
            <a:endParaRPr/>
          </a:p>
        </p:txBody>
      </p:sp>
      <p:pic>
        <p:nvPicPr>
          <p:cNvPr id="849" name="Google Shape;849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p6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851" name="Google Shape;851;p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2" name="Google Shape;852;p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aphicFrame>
        <p:nvGraphicFramePr>
          <p:cNvPr id="853" name="Google Shape;853;p60"/>
          <p:cNvGraphicFramePr/>
          <p:nvPr/>
        </p:nvGraphicFramePr>
        <p:xfrm>
          <a:off x="2684207" y="8122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{AADC1ECB-DF51-4467-8B75-0CF041335550}</a:tableStyleId>
              </a:tblPr>
              <a:tblGrid>
                <a:gridCol w="822375"/>
                <a:gridCol w="2242825"/>
              </a:tblGrid>
              <a:tr h="21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Index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instructions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DEFINE     &amp;SUB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MACRO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#1              &amp;Y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CNOP        0,4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BAL            1,*+8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DC              A(&amp;Y)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                 15,=V(#1)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BALR         14,15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854" name="Google Shape;854;p60"/>
          <p:cNvGraphicFramePr/>
          <p:nvPr/>
        </p:nvGraphicFramePr>
        <p:xfrm>
          <a:off x="5903742" y="1364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{AADC1ECB-DF51-4467-8B75-0CF041335550}</a:tableStyleId>
              </a:tblPr>
              <a:tblGrid>
                <a:gridCol w="738350"/>
                <a:gridCol w="1117000"/>
                <a:gridCol w="927675"/>
              </a:tblGrid>
              <a:tr h="49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MNT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MACRO NAME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MDT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92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DEFINE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92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855" name="Google Shape;855;p60"/>
          <p:cNvGraphicFramePr/>
          <p:nvPr/>
        </p:nvGraphicFramePr>
        <p:xfrm>
          <a:off x="5903742" y="3124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{4E610B36-9400-471F-B4F2-951312F8F16F}</a:tableStyleId>
              </a:tblPr>
              <a:tblGrid>
                <a:gridCol w="608400"/>
                <a:gridCol w="1087325"/>
                <a:gridCol w="1087325"/>
              </a:tblGrid>
              <a:tr h="26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ALA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Formal Argument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Actual Argument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&amp;SUB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COS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56" name="Google Shape;856;p60"/>
          <p:cNvSpPr txBox="1"/>
          <p:nvPr/>
        </p:nvSpPr>
        <p:spPr>
          <a:xfrm>
            <a:off x="3608439" y="580103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MDT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60"/>
          <p:cNvSpPr txBox="1"/>
          <p:nvPr/>
        </p:nvSpPr>
        <p:spPr>
          <a:xfrm>
            <a:off x="6184490" y="927038"/>
            <a:ext cx="11798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60"/>
          <p:cNvSpPr txBox="1"/>
          <p:nvPr/>
        </p:nvSpPr>
        <p:spPr>
          <a:xfrm>
            <a:off x="6184490" y="2664473"/>
            <a:ext cx="11798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efee60568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79" name="Google Shape;179;gcefee60568_0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Macro name with a set of actual parameters, is replaced by some code, generated from macro body. </a:t>
            </a: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This is called macro expansion.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Two types of expansions: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Lexical expansion: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It implies replacement of a character string by another character string during program generation.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Semantic expansion: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Generation of type specific instructions for manipulation of byte and word operands.</a:t>
            </a:r>
            <a:endParaRPr/>
          </a:p>
        </p:txBody>
      </p:sp>
      <p:sp>
        <p:nvSpPr>
          <p:cNvPr id="180" name="Google Shape;180;gcefee60568_0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1" name="Google Shape;181;gcefee6056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053" y="4767644"/>
            <a:ext cx="8058150" cy="1560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61"/>
          <p:cNvSpPr txBox="1"/>
          <p:nvPr>
            <p:ph type="title"/>
          </p:nvPr>
        </p:nvSpPr>
        <p:spPr>
          <a:xfrm>
            <a:off x="457200" y="274638"/>
            <a:ext cx="8229600" cy="182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5353"/>
              <a:buNone/>
            </a:pPr>
            <a:r>
              <a:t/>
            </a:r>
            <a:endParaRPr/>
          </a:p>
        </p:txBody>
      </p:sp>
      <p:sp>
        <p:nvSpPr>
          <p:cNvPr id="864" name="Google Shape;864;p61"/>
          <p:cNvSpPr txBox="1"/>
          <p:nvPr>
            <p:ph idx="1" type="body"/>
          </p:nvPr>
        </p:nvSpPr>
        <p:spPr>
          <a:xfrm>
            <a:off x="731520" y="984738"/>
            <a:ext cx="7955280" cy="514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START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      MACRO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DEFINE &amp;SUB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MACRO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&amp;SUB &amp;Y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CNOP 0,4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BAL 1,*+8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DC  A(&amp;Y)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L   15,=V(&amp;SUB)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BALR  14,15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MEND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MEND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DEFINE COS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……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COS AR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…….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END</a:t>
            </a:r>
            <a:endParaRPr/>
          </a:p>
        </p:txBody>
      </p:sp>
      <p:pic>
        <p:nvPicPr>
          <p:cNvPr id="865" name="Google Shape;865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866" name="Google Shape;866;p6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867" name="Google Shape;867;p6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8" name="Google Shape;868;p6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aphicFrame>
        <p:nvGraphicFramePr>
          <p:cNvPr id="869" name="Google Shape;869;p61"/>
          <p:cNvGraphicFramePr/>
          <p:nvPr/>
        </p:nvGraphicFramePr>
        <p:xfrm>
          <a:off x="2684207" y="8122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{AADC1ECB-DF51-4467-8B75-0CF041335550}</a:tableStyleId>
              </a:tblPr>
              <a:tblGrid>
                <a:gridCol w="822375"/>
                <a:gridCol w="2242825"/>
              </a:tblGrid>
              <a:tr h="21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Index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instructions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DEFINE     &amp;SUB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MACRO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#1              &amp;Y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CNOP        0,4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BAL            1,*+8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DC              A(&amp;Y)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                 15,=V(#1)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BALR         14,15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COS           &amp;Y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870" name="Google Shape;870;p61"/>
          <p:cNvGraphicFramePr/>
          <p:nvPr/>
        </p:nvGraphicFramePr>
        <p:xfrm>
          <a:off x="5903742" y="1364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{AADC1ECB-DF51-4467-8B75-0CF041335550}</a:tableStyleId>
              </a:tblPr>
              <a:tblGrid>
                <a:gridCol w="738350"/>
                <a:gridCol w="1117000"/>
                <a:gridCol w="927675"/>
              </a:tblGrid>
              <a:tr h="49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MNT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MACRO NAME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MDT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92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DEFINE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92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COS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871" name="Google Shape;871;p61"/>
          <p:cNvGraphicFramePr/>
          <p:nvPr/>
        </p:nvGraphicFramePr>
        <p:xfrm>
          <a:off x="5903742" y="3124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{4E610B36-9400-471F-B4F2-951312F8F16F}</a:tableStyleId>
              </a:tblPr>
              <a:tblGrid>
                <a:gridCol w="608400"/>
                <a:gridCol w="1087325"/>
                <a:gridCol w="1087325"/>
              </a:tblGrid>
              <a:tr h="26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ALA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Formal Argument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Actual Argument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&amp;SUB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COS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&amp;Y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72" name="Google Shape;872;p61"/>
          <p:cNvSpPr txBox="1"/>
          <p:nvPr/>
        </p:nvSpPr>
        <p:spPr>
          <a:xfrm>
            <a:off x="3608439" y="580103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MDT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61"/>
          <p:cNvSpPr txBox="1"/>
          <p:nvPr/>
        </p:nvSpPr>
        <p:spPr>
          <a:xfrm>
            <a:off x="6184490" y="927038"/>
            <a:ext cx="11798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61"/>
          <p:cNvSpPr txBox="1"/>
          <p:nvPr/>
        </p:nvSpPr>
        <p:spPr>
          <a:xfrm>
            <a:off x="6184490" y="2664473"/>
            <a:ext cx="11798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2"/>
          <p:cNvSpPr txBox="1"/>
          <p:nvPr>
            <p:ph type="title"/>
          </p:nvPr>
        </p:nvSpPr>
        <p:spPr>
          <a:xfrm>
            <a:off x="457200" y="274638"/>
            <a:ext cx="8229600" cy="182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5353"/>
              <a:buNone/>
            </a:pPr>
            <a:r>
              <a:t/>
            </a:r>
            <a:endParaRPr/>
          </a:p>
        </p:txBody>
      </p:sp>
      <p:sp>
        <p:nvSpPr>
          <p:cNvPr id="880" name="Google Shape;880;p62"/>
          <p:cNvSpPr txBox="1"/>
          <p:nvPr>
            <p:ph idx="1" type="body"/>
          </p:nvPr>
        </p:nvSpPr>
        <p:spPr>
          <a:xfrm>
            <a:off x="731520" y="984738"/>
            <a:ext cx="7955280" cy="514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START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      MACRO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DEFINE &amp;SUB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MACRO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&amp;SUB &amp;Y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CNOP 0,4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BAL 1,*+8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DC  A(&amp;Y)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L   15,=V(&amp;SUB)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BALR  14,15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MEND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MEND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DEFINE COS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……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COS AR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…….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END</a:t>
            </a:r>
            <a:endParaRPr/>
          </a:p>
        </p:txBody>
      </p:sp>
      <p:pic>
        <p:nvPicPr>
          <p:cNvPr id="881" name="Google Shape;881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882" name="Google Shape;882;p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883" name="Google Shape;883;p6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4" name="Google Shape;884;p6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aphicFrame>
        <p:nvGraphicFramePr>
          <p:cNvPr id="885" name="Google Shape;885;p62"/>
          <p:cNvGraphicFramePr/>
          <p:nvPr/>
        </p:nvGraphicFramePr>
        <p:xfrm>
          <a:off x="2684207" y="8122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{AADC1ECB-DF51-4467-8B75-0CF041335550}</a:tableStyleId>
              </a:tblPr>
              <a:tblGrid>
                <a:gridCol w="822375"/>
                <a:gridCol w="2242825"/>
              </a:tblGrid>
              <a:tr h="21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Index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instructions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DEFINE     &amp;SUB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MACRO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#1              &amp;Y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CNOP        0,4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BAL            1,*+8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DC              A(&amp;Y)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                 15,=V(#1)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BALR         14,15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COS           &amp;Y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CNOP        0,4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886" name="Google Shape;886;p62"/>
          <p:cNvGraphicFramePr/>
          <p:nvPr/>
        </p:nvGraphicFramePr>
        <p:xfrm>
          <a:off x="5903742" y="1364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{AADC1ECB-DF51-4467-8B75-0CF041335550}</a:tableStyleId>
              </a:tblPr>
              <a:tblGrid>
                <a:gridCol w="738350"/>
                <a:gridCol w="1117000"/>
                <a:gridCol w="927675"/>
              </a:tblGrid>
              <a:tr h="49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MNT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MACRO NAME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MDT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92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DEFINE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92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COS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887" name="Google Shape;887;p62"/>
          <p:cNvGraphicFramePr/>
          <p:nvPr/>
        </p:nvGraphicFramePr>
        <p:xfrm>
          <a:off x="5903742" y="3124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{4E610B36-9400-471F-B4F2-951312F8F16F}</a:tableStyleId>
              </a:tblPr>
              <a:tblGrid>
                <a:gridCol w="608400"/>
                <a:gridCol w="1087325"/>
                <a:gridCol w="1087325"/>
              </a:tblGrid>
              <a:tr h="26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ALA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Formal Argument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Actual Argument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&amp;SUB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COS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&amp;Y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88" name="Google Shape;888;p62"/>
          <p:cNvSpPr txBox="1"/>
          <p:nvPr/>
        </p:nvSpPr>
        <p:spPr>
          <a:xfrm>
            <a:off x="3608439" y="580103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MDT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62"/>
          <p:cNvSpPr txBox="1"/>
          <p:nvPr/>
        </p:nvSpPr>
        <p:spPr>
          <a:xfrm>
            <a:off x="6184490" y="927038"/>
            <a:ext cx="11798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62"/>
          <p:cNvSpPr txBox="1"/>
          <p:nvPr/>
        </p:nvSpPr>
        <p:spPr>
          <a:xfrm>
            <a:off x="6184490" y="2664473"/>
            <a:ext cx="11798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63"/>
          <p:cNvSpPr txBox="1"/>
          <p:nvPr>
            <p:ph type="title"/>
          </p:nvPr>
        </p:nvSpPr>
        <p:spPr>
          <a:xfrm>
            <a:off x="457200" y="274638"/>
            <a:ext cx="8229600" cy="182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5353"/>
              <a:buNone/>
            </a:pPr>
            <a:r>
              <a:t/>
            </a:r>
            <a:endParaRPr/>
          </a:p>
        </p:txBody>
      </p:sp>
      <p:sp>
        <p:nvSpPr>
          <p:cNvPr id="896" name="Google Shape;896;p63"/>
          <p:cNvSpPr txBox="1"/>
          <p:nvPr>
            <p:ph idx="1" type="body"/>
          </p:nvPr>
        </p:nvSpPr>
        <p:spPr>
          <a:xfrm>
            <a:off x="731520" y="984738"/>
            <a:ext cx="7955280" cy="514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START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      MACRO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DEFINE &amp;SUB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MACRO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&amp;SUB &amp;Y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CNOP 0,4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BAL 1,*+8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DC  A(&amp;Y)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L   15,=V(&amp;SUB)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BALR  14,15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MEND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MEND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DEFINE COS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……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COS AR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…….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END</a:t>
            </a:r>
            <a:endParaRPr/>
          </a:p>
        </p:txBody>
      </p:sp>
      <p:pic>
        <p:nvPicPr>
          <p:cNvPr id="897" name="Google Shape;897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p6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899" name="Google Shape;899;p6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0" name="Google Shape;900;p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aphicFrame>
        <p:nvGraphicFramePr>
          <p:cNvPr id="901" name="Google Shape;901;p63"/>
          <p:cNvGraphicFramePr/>
          <p:nvPr/>
        </p:nvGraphicFramePr>
        <p:xfrm>
          <a:off x="2684207" y="8122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{AADC1ECB-DF51-4467-8B75-0CF041335550}</a:tableStyleId>
              </a:tblPr>
              <a:tblGrid>
                <a:gridCol w="822375"/>
                <a:gridCol w="2242825"/>
              </a:tblGrid>
              <a:tr h="21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Index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instructions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DEFINE     &amp;SUB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MACRO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#1              &amp;Y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CNOP        0,4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BAL            1,*+8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DC              A(&amp;Y)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                 15,=V(#1)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BALR         14,15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COS           &amp;Y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CNOP        0,4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BAL            1,*+8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02" name="Google Shape;902;p63"/>
          <p:cNvGraphicFramePr/>
          <p:nvPr/>
        </p:nvGraphicFramePr>
        <p:xfrm>
          <a:off x="5903742" y="1364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{AADC1ECB-DF51-4467-8B75-0CF041335550}</a:tableStyleId>
              </a:tblPr>
              <a:tblGrid>
                <a:gridCol w="738350"/>
                <a:gridCol w="1117000"/>
                <a:gridCol w="927675"/>
              </a:tblGrid>
              <a:tr h="49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MNT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MACRO NAME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MDT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92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DEFINE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92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COS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03" name="Google Shape;903;p63"/>
          <p:cNvGraphicFramePr/>
          <p:nvPr/>
        </p:nvGraphicFramePr>
        <p:xfrm>
          <a:off x="5903742" y="3124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{4E610B36-9400-471F-B4F2-951312F8F16F}</a:tableStyleId>
              </a:tblPr>
              <a:tblGrid>
                <a:gridCol w="608400"/>
                <a:gridCol w="1087325"/>
                <a:gridCol w="1087325"/>
              </a:tblGrid>
              <a:tr h="26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ALA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Formal Argument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Actual Argument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&amp;SUB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COS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&amp;Y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04" name="Google Shape;904;p63"/>
          <p:cNvSpPr txBox="1"/>
          <p:nvPr/>
        </p:nvSpPr>
        <p:spPr>
          <a:xfrm>
            <a:off x="3608439" y="580103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MDT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63"/>
          <p:cNvSpPr txBox="1"/>
          <p:nvPr/>
        </p:nvSpPr>
        <p:spPr>
          <a:xfrm>
            <a:off x="6184490" y="927038"/>
            <a:ext cx="11798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63"/>
          <p:cNvSpPr txBox="1"/>
          <p:nvPr/>
        </p:nvSpPr>
        <p:spPr>
          <a:xfrm>
            <a:off x="6184490" y="2664473"/>
            <a:ext cx="11798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64"/>
          <p:cNvSpPr txBox="1"/>
          <p:nvPr>
            <p:ph type="title"/>
          </p:nvPr>
        </p:nvSpPr>
        <p:spPr>
          <a:xfrm>
            <a:off x="457200" y="274638"/>
            <a:ext cx="8229600" cy="182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5353"/>
              <a:buNone/>
            </a:pPr>
            <a:r>
              <a:t/>
            </a:r>
            <a:endParaRPr/>
          </a:p>
        </p:txBody>
      </p:sp>
      <p:sp>
        <p:nvSpPr>
          <p:cNvPr id="912" name="Google Shape;912;p64"/>
          <p:cNvSpPr txBox="1"/>
          <p:nvPr>
            <p:ph idx="1" type="body"/>
          </p:nvPr>
        </p:nvSpPr>
        <p:spPr>
          <a:xfrm>
            <a:off x="731520" y="984738"/>
            <a:ext cx="7955280" cy="514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START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      MACRO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DEFINE &amp;SUB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MACRO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&amp;SUB &amp;Y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CNOP 0,4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BAL 1,*+8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DC  A(&amp;Y)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L   15,=V(&amp;SUB)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BALR  14,15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MEND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MEND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DEFINE COS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……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COS AR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…….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END</a:t>
            </a:r>
            <a:endParaRPr/>
          </a:p>
        </p:txBody>
      </p:sp>
      <p:pic>
        <p:nvPicPr>
          <p:cNvPr id="913" name="Google Shape;91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914" name="Google Shape;914;p6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915" name="Google Shape;915;p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6" name="Google Shape;916;p6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aphicFrame>
        <p:nvGraphicFramePr>
          <p:cNvPr id="917" name="Google Shape;917;p64"/>
          <p:cNvGraphicFramePr/>
          <p:nvPr/>
        </p:nvGraphicFramePr>
        <p:xfrm>
          <a:off x="2684207" y="8122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{AADC1ECB-DF51-4467-8B75-0CF041335550}</a:tableStyleId>
              </a:tblPr>
              <a:tblGrid>
                <a:gridCol w="822375"/>
                <a:gridCol w="2242825"/>
              </a:tblGrid>
              <a:tr h="21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Index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instructions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DEFINE     &amp;SUB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MACRO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#1              &amp;Y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CNOP        0,4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BAL            1,*+8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DC              A(&amp;Y)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                 15,=V(#1)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BALR         14,15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COS           &amp;Y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CNOP        0,4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BAL            1,*+8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DC              A(#1)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18" name="Google Shape;918;p64"/>
          <p:cNvGraphicFramePr/>
          <p:nvPr/>
        </p:nvGraphicFramePr>
        <p:xfrm>
          <a:off x="5903742" y="1364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{AADC1ECB-DF51-4467-8B75-0CF041335550}</a:tableStyleId>
              </a:tblPr>
              <a:tblGrid>
                <a:gridCol w="738350"/>
                <a:gridCol w="1117000"/>
                <a:gridCol w="927675"/>
              </a:tblGrid>
              <a:tr h="49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MNT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MACRO NAME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MDT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92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DEFINE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92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COS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19" name="Google Shape;919;p64"/>
          <p:cNvGraphicFramePr/>
          <p:nvPr/>
        </p:nvGraphicFramePr>
        <p:xfrm>
          <a:off x="5903742" y="3124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{4E610B36-9400-471F-B4F2-951312F8F16F}</a:tableStyleId>
              </a:tblPr>
              <a:tblGrid>
                <a:gridCol w="608400"/>
                <a:gridCol w="1087325"/>
                <a:gridCol w="1087325"/>
              </a:tblGrid>
              <a:tr h="26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ALA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Formal Argument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Actual Argument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&amp;SUB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COS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&amp;Y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20" name="Google Shape;920;p64"/>
          <p:cNvSpPr txBox="1"/>
          <p:nvPr/>
        </p:nvSpPr>
        <p:spPr>
          <a:xfrm>
            <a:off x="3608439" y="580103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MDT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64"/>
          <p:cNvSpPr txBox="1"/>
          <p:nvPr/>
        </p:nvSpPr>
        <p:spPr>
          <a:xfrm>
            <a:off x="6184490" y="927038"/>
            <a:ext cx="11798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64"/>
          <p:cNvSpPr txBox="1"/>
          <p:nvPr/>
        </p:nvSpPr>
        <p:spPr>
          <a:xfrm>
            <a:off x="6184490" y="2664473"/>
            <a:ext cx="11798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65"/>
          <p:cNvSpPr txBox="1"/>
          <p:nvPr>
            <p:ph type="title"/>
          </p:nvPr>
        </p:nvSpPr>
        <p:spPr>
          <a:xfrm>
            <a:off x="457200" y="274638"/>
            <a:ext cx="8229600" cy="182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5353"/>
              <a:buNone/>
            </a:pPr>
            <a:r>
              <a:t/>
            </a:r>
            <a:endParaRPr/>
          </a:p>
        </p:txBody>
      </p:sp>
      <p:sp>
        <p:nvSpPr>
          <p:cNvPr id="928" name="Google Shape;928;p65"/>
          <p:cNvSpPr txBox="1"/>
          <p:nvPr>
            <p:ph idx="1" type="body"/>
          </p:nvPr>
        </p:nvSpPr>
        <p:spPr>
          <a:xfrm>
            <a:off x="731520" y="984738"/>
            <a:ext cx="7955280" cy="514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START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      MACRO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DEFINE &amp;SUB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MACRO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&amp;SUB &amp;Y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CNOP 0,4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BAL 1,*+8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DC  A(&amp;Y)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L   15,=V(&amp;SUB)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BALR  14,15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MEND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MEND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DEFINE COS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……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COS AR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…….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END</a:t>
            </a:r>
            <a:endParaRPr/>
          </a:p>
        </p:txBody>
      </p:sp>
      <p:pic>
        <p:nvPicPr>
          <p:cNvPr id="929" name="Google Shape;929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930" name="Google Shape;930;p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931" name="Google Shape;931;p6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2" name="Google Shape;932;p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aphicFrame>
        <p:nvGraphicFramePr>
          <p:cNvPr id="933" name="Google Shape;933;p65"/>
          <p:cNvGraphicFramePr/>
          <p:nvPr/>
        </p:nvGraphicFramePr>
        <p:xfrm>
          <a:off x="2684207" y="8122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{AADC1ECB-DF51-4467-8B75-0CF041335550}</a:tableStyleId>
              </a:tblPr>
              <a:tblGrid>
                <a:gridCol w="822375"/>
                <a:gridCol w="2242825"/>
              </a:tblGrid>
              <a:tr h="21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Index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instructions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DEFINE     &amp;SUB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MACRO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#1              &amp;Y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CNOP        0,4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BAL            1,*+8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DC              A(&amp;Y)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                 15,=V(#1)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BALR         14,15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COS           &amp;Y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CNOP        0,4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BAL            1,*+8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DC              A(#1)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                 15,=V(COS)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44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34" name="Google Shape;934;p65"/>
          <p:cNvGraphicFramePr/>
          <p:nvPr/>
        </p:nvGraphicFramePr>
        <p:xfrm>
          <a:off x="5903742" y="1364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{AADC1ECB-DF51-4467-8B75-0CF041335550}</a:tableStyleId>
              </a:tblPr>
              <a:tblGrid>
                <a:gridCol w="738350"/>
                <a:gridCol w="1117000"/>
                <a:gridCol w="927675"/>
              </a:tblGrid>
              <a:tr h="49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MNT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MACRO NAME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MDT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92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DEFINE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92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COS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35" name="Google Shape;935;p65"/>
          <p:cNvGraphicFramePr/>
          <p:nvPr/>
        </p:nvGraphicFramePr>
        <p:xfrm>
          <a:off x="5903742" y="3124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{4E610B36-9400-471F-B4F2-951312F8F16F}</a:tableStyleId>
              </a:tblPr>
              <a:tblGrid>
                <a:gridCol w="608400"/>
                <a:gridCol w="1087325"/>
                <a:gridCol w="1087325"/>
              </a:tblGrid>
              <a:tr h="26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ALA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Formal Argument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Actual Argument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&amp;SUB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COS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&amp;Y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36" name="Google Shape;936;p65"/>
          <p:cNvSpPr txBox="1"/>
          <p:nvPr/>
        </p:nvSpPr>
        <p:spPr>
          <a:xfrm>
            <a:off x="3608439" y="580103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MDT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65"/>
          <p:cNvSpPr txBox="1"/>
          <p:nvPr/>
        </p:nvSpPr>
        <p:spPr>
          <a:xfrm>
            <a:off x="6184490" y="927038"/>
            <a:ext cx="11798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65"/>
          <p:cNvSpPr txBox="1"/>
          <p:nvPr/>
        </p:nvSpPr>
        <p:spPr>
          <a:xfrm>
            <a:off x="6184490" y="2664473"/>
            <a:ext cx="11798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66"/>
          <p:cNvSpPr txBox="1"/>
          <p:nvPr>
            <p:ph type="title"/>
          </p:nvPr>
        </p:nvSpPr>
        <p:spPr>
          <a:xfrm>
            <a:off x="457200" y="274638"/>
            <a:ext cx="8229600" cy="182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5353"/>
              <a:buNone/>
            </a:pPr>
            <a:r>
              <a:t/>
            </a:r>
            <a:endParaRPr/>
          </a:p>
        </p:txBody>
      </p:sp>
      <p:sp>
        <p:nvSpPr>
          <p:cNvPr id="944" name="Google Shape;944;p66"/>
          <p:cNvSpPr txBox="1"/>
          <p:nvPr>
            <p:ph idx="1" type="body"/>
          </p:nvPr>
        </p:nvSpPr>
        <p:spPr>
          <a:xfrm>
            <a:off x="731520" y="984738"/>
            <a:ext cx="7955280" cy="514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START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      MACRO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DEFINE &amp;SUB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MACRO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&amp;SUB &amp;Y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CNOP 0,4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BAL 1,*+8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DC  A(&amp;Y)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L   15,=V(&amp;SUB)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BALR  14,15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MEND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MEND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DEFINE COS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……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COS AR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…….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END</a:t>
            </a:r>
            <a:endParaRPr/>
          </a:p>
        </p:txBody>
      </p:sp>
      <p:pic>
        <p:nvPicPr>
          <p:cNvPr id="945" name="Google Shape;945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946" name="Google Shape;946;p6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947" name="Google Shape;947;p6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8" name="Google Shape;948;p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aphicFrame>
        <p:nvGraphicFramePr>
          <p:cNvPr id="949" name="Google Shape;949;p66"/>
          <p:cNvGraphicFramePr/>
          <p:nvPr/>
        </p:nvGraphicFramePr>
        <p:xfrm>
          <a:off x="2684207" y="8122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{AADC1ECB-DF51-4467-8B75-0CF041335550}</a:tableStyleId>
              </a:tblPr>
              <a:tblGrid>
                <a:gridCol w="822375"/>
                <a:gridCol w="2242825"/>
              </a:tblGrid>
              <a:tr h="21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Index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instructions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DEFINE     &amp;SUB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MACRO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#1              &amp;Y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CNOP        0,4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BAL            1,*+8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DC              A(&amp;Y)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                 15,=V(#1)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BALR         14,15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COS           &amp;Y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CNOP        0,4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BAL            1,*+8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DC              A(#1)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                 15,=V(COS)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BALR         14,15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50" name="Google Shape;950;p66"/>
          <p:cNvGraphicFramePr/>
          <p:nvPr/>
        </p:nvGraphicFramePr>
        <p:xfrm>
          <a:off x="5903742" y="1364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{AADC1ECB-DF51-4467-8B75-0CF041335550}</a:tableStyleId>
              </a:tblPr>
              <a:tblGrid>
                <a:gridCol w="738350"/>
                <a:gridCol w="1117000"/>
                <a:gridCol w="927675"/>
              </a:tblGrid>
              <a:tr h="49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MNT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MACRO NAME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MDT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92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DEFINE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92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COS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51" name="Google Shape;951;p66"/>
          <p:cNvGraphicFramePr/>
          <p:nvPr/>
        </p:nvGraphicFramePr>
        <p:xfrm>
          <a:off x="5903742" y="3124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{4E610B36-9400-471F-B4F2-951312F8F16F}</a:tableStyleId>
              </a:tblPr>
              <a:tblGrid>
                <a:gridCol w="608400"/>
                <a:gridCol w="1087325"/>
                <a:gridCol w="1087325"/>
              </a:tblGrid>
              <a:tr h="26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ALA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Formal Argument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Actual Argument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&amp;SUB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COS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&amp;Y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52" name="Google Shape;952;p66"/>
          <p:cNvSpPr txBox="1"/>
          <p:nvPr/>
        </p:nvSpPr>
        <p:spPr>
          <a:xfrm>
            <a:off x="3608439" y="580103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MDT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66"/>
          <p:cNvSpPr txBox="1"/>
          <p:nvPr/>
        </p:nvSpPr>
        <p:spPr>
          <a:xfrm>
            <a:off x="6184490" y="927038"/>
            <a:ext cx="11798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66"/>
          <p:cNvSpPr txBox="1"/>
          <p:nvPr/>
        </p:nvSpPr>
        <p:spPr>
          <a:xfrm>
            <a:off x="6184490" y="2664473"/>
            <a:ext cx="11798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67"/>
          <p:cNvSpPr txBox="1"/>
          <p:nvPr>
            <p:ph type="title"/>
          </p:nvPr>
        </p:nvSpPr>
        <p:spPr>
          <a:xfrm>
            <a:off x="457200" y="274638"/>
            <a:ext cx="8229600" cy="182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5353"/>
              <a:buNone/>
            </a:pPr>
            <a:r>
              <a:t/>
            </a:r>
            <a:endParaRPr/>
          </a:p>
        </p:txBody>
      </p:sp>
      <p:sp>
        <p:nvSpPr>
          <p:cNvPr id="960" name="Google Shape;960;p67"/>
          <p:cNvSpPr txBox="1"/>
          <p:nvPr>
            <p:ph idx="1" type="body"/>
          </p:nvPr>
        </p:nvSpPr>
        <p:spPr>
          <a:xfrm>
            <a:off x="731520" y="984738"/>
            <a:ext cx="7955280" cy="514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START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      MACRO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DEFINE &amp;SUB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MACRO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&amp;SUB &amp;Y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CNOP 0,4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BAL 1,*+8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DC  A(&amp;Y)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L   15,=V(&amp;SUB)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BALR  14,15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MEND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MEND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DEFINE COS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……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COS AR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…….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END</a:t>
            </a:r>
            <a:endParaRPr/>
          </a:p>
        </p:txBody>
      </p:sp>
      <p:pic>
        <p:nvPicPr>
          <p:cNvPr id="961" name="Google Shape;961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962" name="Google Shape;962;p6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963" name="Google Shape;963;p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4" name="Google Shape;964;p6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aphicFrame>
        <p:nvGraphicFramePr>
          <p:cNvPr id="965" name="Google Shape;965;p67"/>
          <p:cNvGraphicFramePr/>
          <p:nvPr/>
        </p:nvGraphicFramePr>
        <p:xfrm>
          <a:off x="2684207" y="8122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{AADC1ECB-DF51-4467-8B75-0CF041335550}</a:tableStyleId>
              </a:tblPr>
              <a:tblGrid>
                <a:gridCol w="822375"/>
                <a:gridCol w="2242825"/>
              </a:tblGrid>
              <a:tr h="21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Index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instructions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DEFINE     &amp;SUB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MACRO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#1              &amp;Y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CNOP        0,4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BAL            1,*+8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DC              A(&amp;Y)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                 15,=V(#1)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BALR         14,15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COS           &amp;Y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CNOP        0,4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BAL            1,*+8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DC              A(#1)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                 15,=V(COS)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BALR         14,15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66" name="Google Shape;966;p67"/>
          <p:cNvGraphicFramePr/>
          <p:nvPr/>
        </p:nvGraphicFramePr>
        <p:xfrm>
          <a:off x="5903742" y="1364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{AADC1ECB-DF51-4467-8B75-0CF041335550}</a:tableStyleId>
              </a:tblPr>
              <a:tblGrid>
                <a:gridCol w="738350"/>
                <a:gridCol w="1117000"/>
                <a:gridCol w="927675"/>
              </a:tblGrid>
              <a:tr h="49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MNT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MACRO NAME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MDT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92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DEFINE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92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COS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67" name="Google Shape;967;p67"/>
          <p:cNvGraphicFramePr/>
          <p:nvPr/>
        </p:nvGraphicFramePr>
        <p:xfrm>
          <a:off x="5899091" y="29915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{4E610B36-9400-471F-B4F2-951312F8F16F}</a:tableStyleId>
              </a:tblPr>
              <a:tblGrid>
                <a:gridCol w="608400"/>
                <a:gridCol w="1087325"/>
                <a:gridCol w="1087325"/>
              </a:tblGrid>
              <a:tr h="26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ALA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Formal Argument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Actual Argument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&amp;SUB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COS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&amp;Y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68" name="Google Shape;968;p67"/>
          <p:cNvSpPr txBox="1"/>
          <p:nvPr/>
        </p:nvSpPr>
        <p:spPr>
          <a:xfrm>
            <a:off x="3608439" y="580103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MDT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67"/>
          <p:cNvSpPr txBox="1"/>
          <p:nvPr/>
        </p:nvSpPr>
        <p:spPr>
          <a:xfrm>
            <a:off x="6184490" y="927038"/>
            <a:ext cx="11798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67"/>
          <p:cNvSpPr txBox="1"/>
          <p:nvPr/>
        </p:nvSpPr>
        <p:spPr>
          <a:xfrm>
            <a:off x="6184490" y="2664473"/>
            <a:ext cx="11798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67"/>
          <p:cNvSpPr/>
          <p:nvPr/>
        </p:nvSpPr>
        <p:spPr>
          <a:xfrm>
            <a:off x="5826577" y="4227871"/>
            <a:ext cx="193223" cy="2027702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67"/>
          <p:cNvSpPr txBox="1"/>
          <p:nvPr/>
        </p:nvSpPr>
        <p:spPr>
          <a:xfrm>
            <a:off x="6292645" y="4876800"/>
            <a:ext cx="192712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Expansion of Define Cos call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68"/>
          <p:cNvSpPr txBox="1"/>
          <p:nvPr>
            <p:ph type="title"/>
          </p:nvPr>
        </p:nvSpPr>
        <p:spPr>
          <a:xfrm>
            <a:off x="457200" y="274638"/>
            <a:ext cx="8229600" cy="182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5353"/>
              <a:buNone/>
            </a:pPr>
            <a:r>
              <a:t/>
            </a:r>
            <a:endParaRPr/>
          </a:p>
        </p:txBody>
      </p:sp>
      <p:sp>
        <p:nvSpPr>
          <p:cNvPr id="978" name="Google Shape;978;p68"/>
          <p:cNvSpPr txBox="1"/>
          <p:nvPr>
            <p:ph idx="1" type="body"/>
          </p:nvPr>
        </p:nvSpPr>
        <p:spPr>
          <a:xfrm>
            <a:off x="731520" y="984738"/>
            <a:ext cx="7955280" cy="514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START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      MACRO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DEFINE &amp;SUB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MACRO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&amp;SUB &amp;Y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CNOP 0,4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BAL 1,*+8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DC  A(&amp;Y)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L   15,=V(&amp;SUB)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BALR  14,15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MEND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MEND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DEFINE COS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……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COS AR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…….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END</a:t>
            </a:r>
            <a:endParaRPr/>
          </a:p>
        </p:txBody>
      </p:sp>
      <p:pic>
        <p:nvPicPr>
          <p:cNvPr id="979" name="Google Shape;979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980" name="Google Shape;980;p6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981" name="Google Shape;981;p6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2" name="Google Shape;982;p6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aphicFrame>
        <p:nvGraphicFramePr>
          <p:cNvPr id="983" name="Google Shape;983;p68"/>
          <p:cNvGraphicFramePr/>
          <p:nvPr/>
        </p:nvGraphicFramePr>
        <p:xfrm>
          <a:off x="2684207" y="8122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{AADC1ECB-DF51-4467-8B75-0CF041335550}</a:tableStyleId>
              </a:tblPr>
              <a:tblGrid>
                <a:gridCol w="822375"/>
                <a:gridCol w="2242825"/>
              </a:tblGrid>
              <a:tr h="21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Index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instructions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DEFINE     &amp;SUB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MACRO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#1              &amp;Y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CNOP        0,4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BAL            1,*+8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DC              A(&amp;Y)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                 15,=V(#1)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BALR         14,15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COS           &amp;Y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CNOP        0,4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BAL            1,*+8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DC              A(#1)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                 15,=V(COS)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BALR         14,15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84" name="Google Shape;984;p68"/>
          <p:cNvGraphicFramePr/>
          <p:nvPr/>
        </p:nvGraphicFramePr>
        <p:xfrm>
          <a:off x="5903742" y="1364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{AADC1ECB-DF51-4467-8B75-0CF041335550}</a:tableStyleId>
              </a:tblPr>
              <a:tblGrid>
                <a:gridCol w="738350"/>
                <a:gridCol w="1117000"/>
                <a:gridCol w="927675"/>
              </a:tblGrid>
              <a:tr h="49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MNT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MACRO NAME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MDT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92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DEFINE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92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COS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85" name="Google Shape;985;p68"/>
          <p:cNvGraphicFramePr/>
          <p:nvPr/>
        </p:nvGraphicFramePr>
        <p:xfrm>
          <a:off x="5903742" y="3124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{4E610B36-9400-471F-B4F2-951312F8F16F}</a:tableStyleId>
              </a:tblPr>
              <a:tblGrid>
                <a:gridCol w="608400"/>
                <a:gridCol w="1087325"/>
                <a:gridCol w="1087325"/>
              </a:tblGrid>
              <a:tr h="26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ALA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Formal Argument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Actual Argument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&amp;SUB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COS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#2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&amp;Y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86" name="Google Shape;986;p68"/>
          <p:cNvSpPr txBox="1"/>
          <p:nvPr/>
        </p:nvSpPr>
        <p:spPr>
          <a:xfrm>
            <a:off x="3608439" y="580103"/>
            <a:ext cx="1143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MDT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68"/>
          <p:cNvSpPr txBox="1"/>
          <p:nvPr/>
        </p:nvSpPr>
        <p:spPr>
          <a:xfrm>
            <a:off x="6184490" y="927038"/>
            <a:ext cx="11798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68"/>
          <p:cNvSpPr txBox="1"/>
          <p:nvPr/>
        </p:nvSpPr>
        <p:spPr>
          <a:xfrm>
            <a:off x="6184490" y="2664473"/>
            <a:ext cx="11798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68"/>
          <p:cNvSpPr txBox="1"/>
          <p:nvPr/>
        </p:nvSpPr>
        <p:spPr>
          <a:xfrm>
            <a:off x="6184490" y="5336480"/>
            <a:ext cx="2320413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CNOP        0,4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BAL            1,*+8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DC              A(#1)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                 15,=V(COS)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BALR         14,15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68"/>
          <p:cNvSpPr txBox="1"/>
          <p:nvPr/>
        </p:nvSpPr>
        <p:spPr>
          <a:xfrm>
            <a:off x="6184490" y="4496564"/>
            <a:ext cx="211393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Expansion of COS AR call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45"/>
          <p:cNvSpPr txBox="1"/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8611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Macro calls within macros</a:t>
            </a:r>
            <a:endParaRPr/>
          </a:p>
        </p:txBody>
      </p:sp>
      <p:sp>
        <p:nvSpPr>
          <p:cNvPr id="996" name="Google Shape;996;p45"/>
          <p:cNvSpPr txBox="1"/>
          <p:nvPr>
            <p:ph idx="1" type="body"/>
          </p:nvPr>
        </p:nvSpPr>
        <p:spPr>
          <a:xfrm>
            <a:off x="759654" y="1026942"/>
            <a:ext cx="7927145" cy="5099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3968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MACRO 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3968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ADD1      &amp;ARG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3968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MOVER  AREG, &amp;ARG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3968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ADD AREG, =‘1’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3968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MOVEM   AREG,&amp;ARG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3968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MEND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3968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3968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MACRO 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3968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ADDS       &amp;ARG1,&amp;ARG2,&amp;ARG3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3968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ADD1        &amp;ARG1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3968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ADD1        &amp;ARG2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3968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ADD1        &amp;ARG3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53968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MEND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2857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……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2857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ADDS   DATA1,DATA2,DATA3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2857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……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2857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DATA1  DC  F’5’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2857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DATA2  DC  F’10’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2857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DATA3  DC  F’15’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2857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…….. </a:t>
            </a:r>
            <a:endParaRPr/>
          </a:p>
        </p:txBody>
      </p:sp>
      <p:pic>
        <p:nvPicPr>
          <p:cNvPr id="997" name="Google Shape;99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998" name="Google Shape;998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999" name="Google Shape;999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0" name="Google Shape;1000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46"/>
          <p:cNvSpPr txBox="1"/>
          <p:nvPr>
            <p:ph type="title"/>
          </p:nvPr>
        </p:nvSpPr>
        <p:spPr>
          <a:xfrm>
            <a:off x="457200" y="0"/>
            <a:ext cx="822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5554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Contd…</a:t>
            </a:r>
            <a:endParaRPr/>
          </a:p>
        </p:txBody>
      </p:sp>
      <p:sp>
        <p:nvSpPr>
          <p:cNvPr id="1006" name="Google Shape;1006;p46"/>
          <p:cNvSpPr txBox="1"/>
          <p:nvPr>
            <p:ph idx="1" type="body"/>
          </p:nvPr>
        </p:nvSpPr>
        <p:spPr>
          <a:xfrm>
            <a:off x="457200" y="609600"/>
            <a:ext cx="8229600" cy="58474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307692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Source				expanded source                       expanded source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307692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		level 1	                             level 2             	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307692"/>
              <a:buNone/>
            </a:pPr>
            <a:r>
              <a:rPr b="1" lang="en-US" sz="5200">
                <a:latin typeface="Times New Roman"/>
                <a:ea typeface="Times New Roman"/>
                <a:cs typeface="Times New Roman"/>
                <a:sym typeface="Times New Roman"/>
              </a:rPr>
              <a:t>MACRO  </a:t>
            </a:r>
            <a:r>
              <a:rPr lang="en-US" sz="52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</a:t>
            </a:r>
            <a:endParaRPr sz="5200"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307692"/>
              <a:buNone/>
            </a:pPr>
            <a:r>
              <a:rPr lang="en-US" sz="5200">
                <a:latin typeface="Times New Roman"/>
                <a:ea typeface="Times New Roman"/>
                <a:cs typeface="Times New Roman"/>
                <a:sym typeface="Times New Roman"/>
              </a:rPr>
              <a:t>ADD1      &amp;ARG</a:t>
            </a:r>
            <a:endParaRPr sz="5200"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307692"/>
              <a:buNone/>
            </a:pPr>
            <a:r>
              <a:rPr lang="en-US" sz="5200">
                <a:latin typeface="Times New Roman"/>
                <a:ea typeface="Times New Roman"/>
                <a:cs typeface="Times New Roman"/>
                <a:sym typeface="Times New Roman"/>
              </a:rPr>
              <a:t>L               1,&amp;ARG</a:t>
            </a:r>
            <a:endParaRPr sz="5200"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307692"/>
              <a:buNone/>
            </a:pPr>
            <a:r>
              <a:rPr lang="en-US" sz="5200">
                <a:latin typeface="Times New Roman"/>
                <a:ea typeface="Times New Roman"/>
                <a:cs typeface="Times New Roman"/>
                <a:sym typeface="Times New Roman"/>
              </a:rPr>
              <a:t>A               1,F’1’</a:t>
            </a:r>
            <a:endParaRPr sz="5200"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307692"/>
              <a:buNone/>
            </a:pPr>
            <a:r>
              <a:rPr lang="en-US" sz="5200">
                <a:latin typeface="Times New Roman"/>
                <a:ea typeface="Times New Roman"/>
                <a:cs typeface="Times New Roman"/>
                <a:sym typeface="Times New Roman"/>
              </a:rPr>
              <a:t>ST              1,&amp;ARG</a:t>
            </a:r>
            <a:endParaRPr sz="5200"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307692"/>
              <a:buNone/>
            </a:pPr>
            <a:r>
              <a:rPr b="1" lang="en-US" sz="5200">
                <a:latin typeface="Times New Roman"/>
                <a:ea typeface="Times New Roman"/>
                <a:cs typeface="Times New Roman"/>
                <a:sym typeface="Times New Roman"/>
              </a:rPr>
              <a:t>MEND</a:t>
            </a:r>
            <a:endParaRPr sz="5200"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307692"/>
              <a:buNone/>
            </a:pPr>
            <a:r>
              <a:rPr b="1" lang="en-US" sz="5200">
                <a:latin typeface="Times New Roman"/>
                <a:ea typeface="Times New Roman"/>
                <a:cs typeface="Times New Roman"/>
                <a:sym typeface="Times New Roman"/>
              </a:rPr>
              <a:t>MACRO </a:t>
            </a:r>
            <a:endParaRPr sz="5200"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307692"/>
              <a:buNone/>
            </a:pPr>
            <a:r>
              <a:rPr lang="en-US" sz="5200">
                <a:latin typeface="Times New Roman"/>
                <a:ea typeface="Times New Roman"/>
                <a:cs typeface="Times New Roman"/>
                <a:sym typeface="Times New Roman"/>
              </a:rPr>
              <a:t>ADDS       &amp;ARG1,&amp;ARG2,&amp;ARG3</a:t>
            </a:r>
            <a:endParaRPr sz="5200"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307692"/>
              <a:buNone/>
            </a:pPr>
            <a:r>
              <a:rPr lang="en-US" sz="5200">
                <a:latin typeface="Times New Roman"/>
                <a:ea typeface="Times New Roman"/>
                <a:cs typeface="Times New Roman"/>
                <a:sym typeface="Times New Roman"/>
              </a:rPr>
              <a:t>ADD1        &amp;ARG1</a:t>
            </a:r>
            <a:endParaRPr sz="5200"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307692"/>
              <a:buNone/>
            </a:pPr>
            <a:r>
              <a:rPr lang="en-US" sz="5200">
                <a:latin typeface="Times New Roman"/>
                <a:ea typeface="Times New Roman"/>
                <a:cs typeface="Times New Roman"/>
                <a:sym typeface="Times New Roman"/>
              </a:rPr>
              <a:t>ADD1        &amp;ARG2</a:t>
            </a:r>
            <a:endParaRPr sz="5200"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307692"/>
              <a:buNone/>
            </a:pPr>
            <a:r>
              <a:rPr lang="en-US" sz="5200">
                <a:latin typeface="Times New Roman"/>
                <a:ea typeface="Times New Roman"/>
                <a:cs typeface="Times New Roman"/>
                <a:sym typeface="Times New Roman"/>
              </a:rPr>
              <a:t>ADD1        &amp;ARG3                                   expansion of ADDS	expansion of ADD1</a:t>
            </a:r>
            <a:endParaRPr sz="5200"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307692"/>
              <a:buNone/>
            </a:pPr>
            <a:r>
              <a:rPr b="1" lang="en-US" sz="5200">
                <a:latin typeface="Times New Roman"/>
                <a:ea typeface="Times New Roman"/>
                <a:cs typeface="Times New Roman"/>
                <a:sym typeface="Times New Roman"/>
              </a:rPr>
              <a:t>MEND</a:t>
            </a:r>
            <a:endParaRPr sz="5200"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307692"/>
              <a:buNone/>
            </a:pPr>
            <a:r>
              <a:rPr lang="en-US" sz="5200">
                <a:latin typeface="Times New Roman"/>
                <a:ea typeface="Times New Roman"/>
                <a:cs typeface="Times New Roman"/>
                <a:sym typeface="Times New Roman"/>
              </a:rPr>
              <a:t>…….                                                                                                       L     1,DATA1</a:t>
            </a:r>
            <a:endParaRPr sz="5200"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73504"/>
              <a:buNone/>
            </a:pPr>
            <a:r>
              <a:rPr lang="en-US" sz="5200">
                <a:latin typeface="Times New Roman"/>
                <a:ea typeface="Times New Roman"/>
                <a:cs typeface="Times New Roman"/>
                <a:sym typeface="Times New Roman"/>
              </a:rPr>
              <a:t>……                                                             ADD1 DATA1                  A    1,F’1’        </a:t>
            </a:r>
            <a:endParaRPr sz="5200"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73504"/>
              <a:buNone/>
            </a:pPr>
            <a:r>
              <a:rPr lang="en-US" sz="52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ST   1,DATA1</a:t>
            </a:r>
            <a:endParaRPr sz="5200"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73504"/>
              <a:buNone/>
            </a:pPr>
            <a:r>
              <a:rPr lang="en-US" sz="5200">
                <a:latin typeface="Times New Roman"/>
                <a:ea typeface="Times New Roman"/>
                <a:cs typeface="Times New Roman"/>
                <a:sym typeface="Times New Roman"/>
              </a:rPr>
              <a:t>ADDS   DATA1,DATA2,DATA3              ADD1 DATA 2                  L    1,DATA2</a:t>
            </a:r>
            <a:endParaRPr sz="5200"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73504"/>
              <a:buNone/>
            </a:pPr>
            <a:r>
              <a:rPr lang="en-US" sz="52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A     1,F’1’</a:t>
            </a:r>
            <a:endParaRPr sz="5200"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73504"/>
              <a:buNone/>
            </a:pPr>
            <a:r>
              <a:rPr lang="en-US" sz="5200">
                <a:latin typeface="Times New Roman"/>
                <a:ea typeface="Times New Roman"/>
                <a:cs typeface="Times New Roman"/>
                <a:sym typeface="Times New Roman"/>
              </a:rPr>
              <a:t>……                                                             ADD1 DATA3                   ST    1,DATA2</a:t>
            </a:r>
            <a:endParaRPr sz="5200"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73504"/>
              <a:buNone/>
            </a:pPr>
            <a:r>
              <a:rPr lang="en-US" sz="5200">
                <a:latin typeface="Times New Roman"/>
                <a:ea typeface="Times New Roman"/>
                <a:cs typeface="Times New Roman"/>
                <a:sym typeface="Times New Roman"/>
              </a:rPr>
              <a:t>……                                                                                                         L      1,DATA3</a:t>
            </a:r>
            <a:endParaRPr sz="5200"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73504"/>
              <a:buNone/>
            </a:pPr>
            <a:r>
              <a:rPr lang="en-US" sz="5200">
                <a:latin typeface="Times New Roman"/>
                <a:ea typeface="Times New Roman"/>
                <a:cs typeface="Times New Roman"/>
                <a:sym typeface="Times New Roman"/>
              </a:rPr>
              <a:t>DATA1  DC  F’5’                                                                                   A      1,F’1’</a:t>
            </a:r>
            <a:endParaRPr sz="5200"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73504"/>
              <a:buNone/>
            </a:pPr>
            <a:r>
              <a:rPr lang="en-US" sz="5200">
                <a:latin typeface="Times New Roman"/>
                <a:ea typeface="Times New Roman"/>
                <a:cs typeface="Times New Roman"/>
                <a:sym typeface="Times New Roman"/>
              </a:rPr>
              <a:t>DATA2  DC  F’10’                                                                                 ST     1,DATA3  </a:t>
            </a:r>
            <a:endParaRPr sz="5200"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73504"/>
              <a:buNone/>
            </a:pPr>
            <a:r>
              <a:rPr lang="en-US" sz="5200">
                <a:latin typeface="Times New Roman"/>
                <a:ea typeface="Times New Roman"/>
                <a:cs typeface="Times New Roman"/>
                <a:sym typeface="Times New Roman"/>
              </a:rPr>
              <a:t>DATA3  DC  F’15’</a:t>
            </a:r>
            <a:endParaRPr sz="5200"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73504"/>
              <a:buNone/>
            </a:pPr>
            <a:r>
              <a:rPr lang="en-US" sz="5200"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  <a:endParaRPr sz="5200"/>
          </a:p>
        </p:txBody>
      </p:sp>
      <p:cxnSp>
        <p:nvCxnSpPr>
          <p:cNvPr id="1007" name="Google Shape;1007;p46"/>
          <p:cNvCxnSpPr/>
          <p:nvPr/>
        </p:nvCxnSpPr>
        <p:spPr>
          <a:xfrm rot="5400000">
            <a:off x="616842" y="2941112"/>
            <a:ext cx="4800600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8" name="Google Shape;1008;p46"/>
          <p:cNvCxnSpPr/>
          <p:nvPr/>
        </p:nvCxnSpPr>
        <p:spPr>
          <a:xfrm flipH="1" rot="-5400000">
            <a:off x="2498774" y="2747303"/>
            <a:ext cx="4572000" cy="76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9" name="Google Shape;1009;p46"/>
          <p:cNvSpPr/>
          <p:nvPr/>
        </p:nvSpPr>
        <p:spPr>
          <a:xfrm>
            <a:off x="3188677" y="4372707"/>
            <a:ext cx="152400" cy="10668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46"/>
          <p:cNvSpPr/>
          <p:nvPr/>
        </p:nvSpPr>
        <p:spPr>
          <a:xfrm>
            <a:off x="5065542" y="4144111"/>
            <a:ext cx="76200" cy="533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46"/>
          <p:cNvSpPr/>
          <p:nvPr/>
        </p:nvSpPr>
        <p:spPr>
          <a:xfrm>
            <a:off x="5093677" y="4824048"/>
            <a:ext cx="45719" cy="609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46"/>
          <p:cNvSpPr/>
          <p:nvPr/>
        </p:nvSpPr>
        <p:spPr>
          <a:xfrm>
            <a:off x="5079609" y="5594249"/>
            <a:ext cx="76200" cy="533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3" name="Google Shape;101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014" name="Google Shape;1014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1015" name="Google Shape;1015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6" name="Google Shape;1016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 txBox="1"/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8611"/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Macro-processor</a:t>
            </a:r>
            <a:endParaRPr/>
          </a:p>
        </p:txBody>
      </p:sp>
      <p:sp>
        <p:nvSpPr>
          <p:cNvPr id="187" name="Google Shape;187;p7"/>
          <p:cNvSpPr txBox="1"/>
          <p:nvPr>
            <p:ph idx="1" type="body"/>
          </p:nvPr>
        </p:nvSpPr>
        <p:spPr>
          <a:xfrm>
            <a:off x="457200" y="762000"/>
            <a:ext cx="8229600" cy="536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Many times some blocks of code is repeated in the course of a program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They may consists of code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   -- to save or exchange set of registers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   -- to set up linkages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   -- to perform a series of arithmetic operations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In this situation macro instruction facility is useful.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Programmer defines a single instruction to represent a block of code.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For every occurrence of this one line instruction the assembler will substitute the entire block.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8" name="Google Shape;18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190" name="Google Shape;19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69"/>
          <p:cNvSpPr txBox="1"/>
          <p:nvPr>
            <p:ph type="title"/>
          </p:nvPr>
        </p:nvSpPr>
        <p:spPr>
          <a:xfrm>
            <a:off x="457200" y="274638"/>
            <a:ext cx="8229600" cy="106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5353"/>
              <a:buNone/>
            </a:pPr>
            <a:r>
              <a:t/>
            </a:r>
            <a:endParaRPr/>
          </a:p>
        </p:txBody>
      </p:sp>
      <p:sp>
        <p:nvSpPr>
          <p:cNvPr id="1022" name="Google Shape;1022;p69"/>
          <p:cNvSpPr txBox="1"/>
          <p:nvPr>
            <p:ph idx="1" type="body"/>
          </p:nvPr>
        </p:nvSpPr>
        <p:spPr>
          <a:xfrm>
            <a:off x="703384" y="829994"/>
            <a:ext cx="7983415" cy="5655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START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MACRO 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ADD1      &amp;ARG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L               1,&amp;ARG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A               1,F’1’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ST              1,&amp;ARG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MEND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….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MACRO 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ADDS       &amp;ARG1,&amp;ARG2,&amp;ARG3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ADD1        &amp;ARG1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ADD1        &amp;ARG2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ADD1        &amp;ARG3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MEND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……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ADDS   DATA1,DATA2,DATA3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……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DATA1  DC  F’5’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DATA2  DC  F’10’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DATA3  DC  F’15’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…….. 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000"/>
              <a:t>END</a:t>
            </a:r>
            <a:endParaRPr sz="1400"/>
          </a:p>
        </p:txBody>
      </p:sp>
      <p:pic>
        <p:nvPicPr>
          <p:cNvPr id="1023" name="Google Shape;1023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024" name="Google Shape;1024;p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1025" name="Google Shape;1025;p6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6" name="Google Shape;1026;p6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70"/>
          <p:cNvSpPr txBox="1"/>
          <p:nvPr>
            <p:ph type="title"/>
          </p:nvPr>
        </p:nvSpPr>
        <p:spPr>
          <a:xfrm>
            <a:off x="457200" y="274638"/>
            <a:ext cx="8229600" cy="106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5353"/>
              <a:buNone/>
            </a:pPr>
            <a:r>
              <a:t/>
            </a:r>
            <a:endParaRPr/>
          </a:p>
        </p:txBody>
      </p:sp>
      <p:sp>
        <p:nvSpPr>
          <p:cNvPr id="1032" name="Google Shape;1032;p70"/>
          <p:cNvSpPr txBox="1"/>
          <p:nvPr>
            <p:ph idx="1" type="body"/>
          </p:nvPr>
        </p:nvSpPr>
        <p:spPr>
          <a:xfrm>
            <a:off x="604910" y="787790"/>
            <a:ext cx="8081889" cy="5689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307692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START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307692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307692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…..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307692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MACRO 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307692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ADD1      &amp;ARG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307692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               1,&amp;ARG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307692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               1,F’1’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307692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              1,&amp;ARG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307692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MEND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307692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….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307692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MACRO 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307692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ADDS       &amp;ARG1,&amp;ARG2,&amp;ARG3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307692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ADD1        &amp;ARG1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307692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ADD1        &amp;ARG2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307692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ADD1        &amp;ARG3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307692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MEND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307692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……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307692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ADDS   DATA1,DATA2,DATA3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307692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……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307692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DATA1  DC  F’5’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307692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DATA2  DC  F’10’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307692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DATA3  DC  F’15’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307692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…….. 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307692"/>
              <a:buNone/>
            </a:pPr>
            <a:r>
              <a:rPr lang="en-US"/>
              <a:t>END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307692"/>
              <a:buNone/>
            </a:pPr>
            <a:r>
              <a:t/>
            </a:r>
            <a:endParaRPr/>
          </a:p>
        </p:txBody>
      </p:sp>
      <p:graphicFrame>
        <p:nvGraphicFramePr>
          <p:cNvPr id="1033" name="Google Shape;1033;p70"/>
          <p:cNvGraphicFramePr/>
          <p:nvPr/>
        </p:nvGraphicFramePr>
        <p:xfrm>
          <a:off x="4052668" y="8827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{AADC1ECB-DF51-4467-8B75-0CF041335550}</a:tableStyleId>
              </a:tblPr>
              <a:tblGrid>
                <a:gridCol w="1124425"/>
                <a:gridCol w="30665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Index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instructions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ADD1 &amp;ARG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 1,#1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 1,F’1’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ST 1 ,#1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ADDS &amp;ARG1,&amp;ARG2,&amp;ARG3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ADD1 #1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ADD1 #2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ADD1 #3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034" name="Google Shape;1034;p70"/>
          <p:cNvGraphicFramePr/>
          <p:nvPr/>
        </p:nvGraphicFramePr>
        <p:xfrm>
          <a:off x="3657600" y="5029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{AADC1ECB-DF51-4467-8B75-0CF041335550}</a:tableStyleId>
              </a:tblPr>
              <a:tblGrid>
                <a:gridCol w="1244600"/>
                <a:gridCol w="1244600"/>
                <a:gridCol w="1244600"/>
              </a:tblGrid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MNT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MACRO NAME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MDT INDEX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ADD1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ADDS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035" name="Google Shape;1035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036" name="Google Shape;1036;p7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1037" name="Google Shape;1037;p7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8" name="Google Shape;1038;p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71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Contd…</a:t>
            </a:r>
            <a:endParaRPr/>
          </a:p>
        </p:txBody>
      </p:sp>
      <p:sp>
        <p:nvSpPr>
          <p:cNvPr id="1044" name="Google Shape;1044;p71"/>
          <p:cNvSpPr txBox="1"/>
          <p:nvPr>
            <p:ph idx="1" type="body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MDTP= 6 when ADDS is called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And MDI is set ON 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Then READ function increments MDTP , gets line from the MDT(line 7)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Then MDTP = MDTP+1 =7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So it is ADD1 DATA1 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Then MDTP =1 so here previous value of MDTP i.e. 7 will be lost.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This the problem with macro calls within macros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So it will work recursively.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means to process one macro before it is finished with another then to continue with the previous or outer.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Recursive procedures usually operate by means of stack.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Each stack frame is associated with each recursive call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Here status of unfinished computations is preserved.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/>
          </a:p>
        </p:txBody>
      </p:sp>
      <p:pic>
        <p:nvPicPr>
          <p:cNvPr id="1045" name="Google Shape;1045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046" name="Google Shape;1046;p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1047" name="Google Shape;1047;p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8" name="Google Shape;1048;p7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9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054" name="Google Shape;1054;p9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System Programming &amp; Operating System - TE: Macro Definition and call, Nested Macro Calls, (wikinote.org)</a:t>
            </a:r>
            <a:endParaRPr/>
          </a:p>
        </p:txBody>
      </p:sp>
      <p:sp>
        <p:nvSpPr>
          <p:cNvPr id="1055" name="Google Shape;1055;p9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"/>
          <p:cNvSpPr txBox="1"/>
          <p:nvPr>
            <p:ph idx="1" type="body"/>
          </p:nvPr>
        </p:nvSpPr>
        <p:spPr>
          <a:xfrm>
            <a:off x="457200" y="928477"/>
            <a:ext cx="4040188" cy="337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Macros</a:t>
            </a:r>
            <a:endParaRPr/>
          </a:p>
        </p:txBody>
      </p:sp>
      <p:sp>
        <p:nvSpPr>
          <p:cNvPr id="197" name="Google Shape;197;p8"/>
          <p:cNvSpPr txBox="1"/>
          <p:nvPr>
            <p:ph idx="2" type="body"/>
          </p:nvPr>
        </p:nvSpPr>
        <p:spPr>
          <a:xfrm>
            <a:off x="457200" y="1209828"/>
            <a:ext cx="4040188" cy="5225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Macro is Preprocessed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Type Checking is done in Macro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Macro increases the code length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Speed of Execution using Macro is Faster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 Compilation, macro name is replaced by macro value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Macros are useful when small code is repeated many times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Macro does not check any Compile-Time Errors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not require CALL and RETURN</a:t>
            </a:r>
            <a:endParaRPr/>
          </a:p>
        </p:txBody>
      </p:sp>
      <p:sp>
        <p:nvSpPr>
          <p:cNvPr id="198" name="Google Shape;198;p8"/>
          <p:cNvSpPr txBox="1"/>
          <p:nvPr>
            <p:ph idx="3" type="body"/>
          </p:nvPr>
        </p:nvSpPr>
        <p:spPr>
          <a:xfrm>
            <a:off x="4645025" y="942545"/>
            <a:ext cx="4041775" cy="2954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/>
          </a:p>
        </p:txBody>
      </p:sp>
      <p:sp>
        <p:nvSpPr>
          <p:cNvPr id="199" name="Google Shape;199;p8"/>
          <p:cNvSpPr txBox="1"/>
          <p:nvPr>
            <p:ph idx="4" type="body"/>
          </p:nvPr>
        </p:nvSpPr>
        <p:spPr>
          <a:xfrm>
            <a:off x="4645025" y="1139490"/>
            <a:ext cx="4041775" cy="5296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is Compiled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Checking is done in functions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Function keeps the code length unaffected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Speed of Execution using Function is Slower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During function call, transfer of control takes place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 are useful when large code is to be written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checks Compile-Time Errors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Requires CALL and RETURN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8"/>
          <p:cNvSpPr txBox="1"/>
          <p:nvPr>
            <p:ph idx="10" type="dt"/>
          </p:nvPr>
        </p:nvSpPr>
        <p:spPr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0000"/>
                </a:solidFill>
              </a:rPr>
              <a:t>3/27/2020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1" name="Google Shape;201;p8"/>
          <p:cNvSpPr txBox="1"/>
          <p:nvPr>
            <p:ph idx="12" type="sldNum"/>
          </p:nvPr>
        </p:nvSpPr>
        <p:spPr>
          <a:xfrm>
            <a:off x="7086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02" name="Google Shape;202;p8"/>
          <p:cNvSpPr txBox="1"/>
          <p:nvPr>
            <p:ph idx="11" type="ftr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3" name="Google Shape;203;p8"/>
          <p:cNvSpPr txBox="1"/>
          <p:nvPr>
            <p:ph type="title"/>
          </p:nvPr>
        </p:nvSpPr>
        <p:spPr>
          <a:xfrm>
            <a:off x="457200" y="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Macros and Functions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 txBox="1"/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5353"/>
              <a:buNone/>
            </a:pPr>
            <a:r>
              <a:rPr lang="en-US"/>
              <a:t>Macro Instruction</a:t>
            </a:r>
            <a:endParaRPr/>
          </a:p>
        </p:txBody>
      </p:sp>
      <p:sp>
        <p:nvSpPr>
          <p:cNvPr id="209" name="Google Shape;209;p10"/>
          <p:cNvSpPr txBox="1"/>
          <p:nvPr>
            <p:ph idx="1" type="body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Start of definition                                                               MACRO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Macro name                                                                       [              ]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Sequence to be abbreviated                                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End of definition                                                                  MEND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3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3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Macro Example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3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MACRO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INCR 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ADD      1,DATA                    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ADD      2,DATA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3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ADD      3,DATA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3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MEND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3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3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INCR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3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INCR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28571"/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0" name="Google Shape;210;p10"/>
          <p:cNvCxnSpPr/>
          <p:nvPr/>
        </p:nvCxnSpPr>
        <p:spPr>
          <a:xfrm>
            <a:off x="2133600" y="1143100"/>
            <a:ext cx="21336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1" name="Google Shape;211;p10"/>
          <p:cNvCxnSpPr/>
          <p:nvPr/>
        </p:nvCxnSpPr>
        <p:spPr>
          <a:xfrm flipH="1" rot="10800000">
            <a:off x="2076450" y="1360350"/>
            <a:ext cx="2247900" cy="22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2" name="Google Shape;212;p10"/>
          <p:cNvCxnSpPr/>
          <p:nvPr/>
        </p:nvCxnSpPr>
        <p:spPr>
          <a:xfrm flipH="1" rot="10800000">
            <a:off x="2724150" y="1596800"/>
            <a:ext cx="1657500" cy="1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13" name="Google Shape;213;p10"/>
          <p:cNvSpPr/>
          <p:nvPr/>
        </p:nvSpPr>
        <p:spPr>
          <a:xfrm>
            <a:off x="4724400" y="1619575"/>
            <a:ext cx="152400" cy="6858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4" name="Google Shape;214;p10"/>
          <p:cNvCxnSpPr/>
          <p:nvPr/>
        </p:nvCxnSpPr>
        <p:spPr>
          <a:xfrm>
            <a:off x="5029200" y="2209800"/>
            <a:ext cx="9906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" name="Google Shape;215;p10"/>
          <p:cNvCxnSpPr/>
          <p:nvPr/>
        </p:nvCxnSpPr>
        <p:spPr>
          <a:xfrm>
            <a:off x="5029200" y="1961725"/>
            <a:ext cx="9906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6" name="Google Shape;216;p10"/>
          <p:cNvCxnSpPr/>
          <p:nvPr/>
        </p:nvCxnSpPr>
        <p:spPr>
          <a:xfrm>
            <a:off x="5029200" y="1713650"/>
            <a:ext cx="9906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10"/>
          <p:cNvCxnSpPr/>
          <p:nvPr/>
        </p:nvCxnSpPr>
        <p:spPr>
          <a:xfrm>
            <a:off x="2133600" y="2357200"/>
            <a:ext cx="1981200" cy="20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218" name="Google Shape;21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3/27/2020</a:t>
            </a:r>
            <a:endParaRPr/>
          </a:p>
        </p:txBody>
      </p:sp>
      <p:sp>
        <p:nvSpPr>
          <p:cNvPr id="220" name="Google Shape;22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" name="Google Shape;221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Pradnya.Kulkarni</dc:creator>
</cp:coreProperties>
</file>