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50"/>
  </p:notesMasterIdLst>
  <p:sldIdLst>
    <p:sldId id="256" r:id="rId3"/>
    <p:sldId id="257" r:id="rId4"/>
    <p:sldId id="259" r:id="rId5"/>
    <p:sldId id="261" r:id="rId6"/>
    <p:sldId id="262" r:id="rId7"/>
    <p:sldId id="263" r:id="rId8"/>
    <p:sldId id="338" r:id="rId9"/>
    <p:sldId id="264" r:id="rId10"/>
    <p:sldId id="265" r:id="rId11"/>
    <p:sldId id="266" r:id="rId12"/>
    <p:sldId id="267" r:id="rId13"/>
    <p:sldId id="373" r:id="rId14"/>
    <p:sldId id="268" r:id="rId15"/>
    <p:sldId id="269" r:id="rId16"/>
    <p:sldId id="270" r:id="rId17"/>
    <p:sldId id="374" r:id="rId18"/>
    <p:sldId id="375"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1" r:id="rId32"/>
    <p:sldId id="392" r:id="rId33"/>
    <p:sldId id="394" r:id="rId34"/>
    <p:sldId id="395" r:id="rId35"/>
    <p:sldId id="396" r:id="rId36"/>
    <p:sldId id="397" r:id="rId37"/>
    <p:sldId id="399" r:id="rId38"/>
    <p:sldId id="377" r:id="rId39"/>
    <p:sldId id="400" r:id="rId40"/>
    <p:sldId id="401" r:id="rId41"/>
    <p:sldId id="402" r:id="rId42"/>
    <p:sldId id="376" r:id="rId43"/>
    <p:sldId id="403" r:id="rId44"/>
    <p:sldId id="404" r:id="rId45"/>
    <p:sldId id="405" r:id="rId46"/>
    <p:sldId id="406" r:id="rId47"/>
    <p:sldId id="407" r:id="rId48"/>
    <p:sldId id="408"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3" roundtripDataSignature="AMtx7mj88XKzV1IOGA/7+yyLoNH1vtxw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CFC5D2-4A80-46B1-BC5E-9740D1F5B4B2}">
  <a:tblStyle styleId="{40CFC5D2-4A80-46B1-BC5E-9740D1F5B4B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0" d="100"/>
          <a:sy n="70" d="100"/>
        </p:scale>
        <p:origin x="12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104"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10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103"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40697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4209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1" name="Google Shape;30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0057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0" name="Google Shape;31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94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0" name="Google Shape;31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734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8" name="Google Shape;3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907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4" name="Google Shape;32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8039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3030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393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679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3005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444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5" name="Google Shape;22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4636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387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4214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4842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4026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7878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0332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443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3317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1827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989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1" name="Google Shape;2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9117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0169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0578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3292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2882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48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2139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1153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5303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6331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430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5262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536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935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7" name="Google Shape;2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141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1" name="Google Shape;2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074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5" name="Google Shape;28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3674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3" name="Google Shape;2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181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8"/>
        <p:cNvGrpSpPr/>
        <p:nvPr/>
      </p:nvGrpSpPr>
      <p:grpSpPr>
        <a:xfrm>
          <a:off x="0" y="0"/>
          <a:ext cx="0" cy="0"/>
          <a:chOff x="0" y="0"/>
          <a:chExt cx="0" cy="0"/>
        </a:xfrm>
      </p:grpSpPr>
      <p:sp>
        <p:nvSpPr>
          <p:cNvPr id="19" name="Google Shape;19;p59"/>
          <p:cNvSpPr/>
          <p:nvPr/>
        </p:nvSpPr>
        <p:spPr>
          <a:xfrm>
            <a:off x="0" y="5970588"/>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59"/>
          <p:cNvSpPr/>
          <p:nvPr/>
        </p:nvSpPr>
        <p:spPr>
          <a:xfrm>
            <a:off x="-9525" y="6053138"/>
            <a:ext cx="2249488"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 name="Google Shape;21;p59"/>
          <p:cNvSpPr/>
          <p:nvPr/>
        </p:nvSpPr>
        <p:spPr>
          <a:xfrm>
            <a:off x="2359025" y="6043613"/>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59"/>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9"/>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59"/>
          <p:cNvSpPr txBox="1">
            <a:spLocks noGrp="1"/>
          </p:cNvSpPr>
          <p:nvPr>
            <p:ph type="dt" idx="10"/>
          </p:nvPr>
        </p:nvSpPr>
        <p:spPr>
          <a:xfrm>
            <a:off x="76200" y="6069013"/>
            <a:ext cx="20574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5" name="Google Shape;25;p59"/>
          <p:cNvSpPr txBox="1">
            <a:spLocks noGrp="1"/>
          </p:cNvSpPr>
          <p:nvPr>
            <p:ph type="ftr" idx="11"/>
          </p:nvPr>
        </p:nvSpPr>
        <p:spPr>
          <a:xfrm>
            <a:off x="2085975" y="236538"/>
            <a:ext cx="586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9"/>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92"/>
        <p:cNvGrpSpPr/>
        <p:nvPr/>
      </p:nvGrpSpPr>
      <p:grpSpPr>
        <a:xfrm>
          <a:off x="0" y="0"/>
          <a:ext cx="0" cy="0"/>
          <a:chOff x="0" y="0"/>
          <a:chExt cx="0" cy="0"/>
        </a:xfrm>
      </p:grpSpPr>
      <p:sp>
        <p:nvSpPr>
          <p:cNvPr id="93" name="Google Shape;93;p67"/>
          <p:cNvSpPr/>
          <p:nvPr/>
        </p:nvSpPr>
        <p:spPr>
          <a:xfrm>
            <a:off x="-9525" y="4572000"/>
            <a:ext cx="9144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67"/>
          <p:cNvSpPr/>
          <p:nvPr/>
        </p:nvSpPr>
        <p:spPr>
          <a:xfrm>
            <a:off x="-9525" y="4664075"/>
            <a:ext cx="1463675"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67"/>
          <p:cNvSpPr/>
          <p:nvPr/>
        </p:nvSpPr>
        <p:spPr>
          <a:xfrm>
            <a:off x="1544638" y="4654550"/>
            <a:ext cx="7599362"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67"/>
          <p:cNvSpPr/>
          <p:nvPr/>
        </p:nvSpPr>
        <p:spPr>
          <a:xfrm>
            <a:off x="1447800" y="0"/>
            <a:ext cx="100013"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 name="Google Shape;97;p67"/>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00"/>
              </a:spcBef>
              <a:spcAft>
                <a:spcPts val="0"/>
              </a:spcAft>
              <a:buSzPts val="1020"/>
              <a:buFont typeface="Twentieth Century"/>
              <a:buNone/>
              <a:defRPr sz="1700"/>
            </a:lvl1pPr>
            <a:lvl2pPr marL="914400" lvl="1" indent="-228600" algn="l">
              <a:lnSpc>
                <a:spcPct val="100000"/>
              </a:lnSpc>
              <a:spcBef>
                <a:spcPts val="550"/>
              </a:spcBef>
              <a:spcAft>
                <a:spcPts val="0"/>
              </a:spcAft>
              <a:buSzPts val="840"/>
              <a:buFont typeface="Twentieth Century"/>
              <a:buNone/>
              <a:defRPr sz="1200"/>
            </a:lvl2pPr>
            <a:lvl3pPr marL="1371600" lvl="2" indent="-228600" algn="l">
              <a:lnSpc>
                <a:spcPct val="100000"/>
              </a:lnSpc>
              <a:spcBef>
                <a:spcPts val="500"/>
              </a:spcBef>
              <a:spcAft>
                <a:spcPts val="0"/>
              </a:spcAft>
              <a:buSzPts val="750"/>
              <a:buFont typeface="Twentieth Century"/>
              <a:buNone/>
              <a:defRPr sz="1000"/>
            </a:lvl3pPr>
            <a:lvl4pPr marL="1828800" lvl="3" indent="-228600" algn="l">
              <a:lnSpc>
                <a:spcPct val="100000"/>
              </a:lnSpc>
              <a:spcBef>
                <a:spcPts val="400"/>
              </a:spcBef>
              <a:spcAft>
                <a:spcPts val="0"/>
              </a:spcAft>
              <a:buSzPts val="675"/>
              <a:buFont typeface="Twentieth Century"/>
              <a:buNone/>
              <a:defRPr sz="900"/>
            </a:lvl4pPr>
            <a:lvl5pPr marL="2286000" lvl="4" indent="-228600" algn="l">
              <a:lnSpc>
                <a:spcPct val="100000"/>
              </a:lnSpc>
              <a:spcBef>
                <a:spcPts val="400"/>
              </a:spcBef>
              <a:spcAft>
                <a:spcPts val="0"/>
              </a:spcAft>
              <a:buSzPts val="585"/>
              <a:buFont typeface="Twentieth Century"/>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67"/>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2800"/>
              <a:buFont typeface="Twentieth Century"/>
              <a:buNone/>
              <a:defRPr sz="28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67"/>
          <p:cNvSpPr>
            <a:spLocks noGrp="1"/>
          </p:cNvSpPr>
          <p:nvPr>
            <p:ph type="pic" idx="2"/>
          </p:nvPr>
        </p:nvSpPr>
        <p:spPr>
          <a:xfrm>
            <a:off x="1560576" y="0"/>
            <a:ext cx="7583424" cy="4568952"/>
          </a:xfrm>
          <a:prstGeom prst="rect">
            <a:avLst/>
          </a:prstGeom>
          <a:solidFill>
            <a:srgbClr val="CFD7E7"/>
          </a:solidFill>
          <a:ln>
            <a:noFill/>
          </a:ln>
        </p:spPr>
      </p:sp>
      <p:sp>
        <p:nvSpPr>
          <p:cNvPr id="100" name="Google Shape;100;p67"/>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1" name="Google Shape;101;p67"/>
          <p:cNvSpPr txBox="1">
            <a:spLocks noGrp="1"/>
          </p:cNvSpPr>
          <p:nvPr>
            <p:ph type="sldNum" idx="12"/>
          </p:nvPr>
        </p:nvSpPr>
        <p:spPr>
          <a:xfrm>
            <a:off x="0" y="4667250"/>
            <a:ext cx="1447800" cy="6635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102" name="Google Shape;102;p67"/>
          <p:cNvSpPr txBox="1">
            <a:spLocks noGrp="1"/>
          </p:cNvSpPr>
          <p:nvPr>
            <p:ph type="ftr" idx="11"/>
          </p:nvPr>
        </p:nvSpPr>
        <p:spPr>
          <a:xfrm>
            <a:off x="1600200" y="6248400"/>
            <a:ext cx="4572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3"/>
        <p:cNvGrpSpPr/>
        <p:nvPr/>
      </p:nvGrpSpPr>
      <p:grpSpPr>
        <a:xfrm>
          <a:off x="0" y="0"/>
          <a:ext cx="0" cy="0"/>
          <a:chOff x="0" y="0"/>
          <a:chExt cx="0" cy="0"/>
        </a:xfrm>
      </p:grpSpPr>
      <p:sp>
        <p:nvSpPr>
          <p:cNvPr id="104" name="Google Shape;104;p68"/>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68"/>
          <p:cNvSpPr txBox="1">
            <a:spLocks noGrp="1"/>
          </p:cNvSpPr>
          <p:nvPr>
            <p:ph type="body" idx="1"/>
          </p:nvPr>
        </p:nvSpPr>
        <p:spPr>
          <a:xfrm rot="5400000">
            <a:off x="2247900" y="-190499"/>
            <a:ext cx="4876800" cy="8458199"/>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6" name="Google Shape;106;p6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7" name="Google Shape;107;p68"/>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68"/>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9"/>
        <p:cNvGrpSpPr/>
        <p:nvPr/>
      </p:nvGrpSpPr>
      <p:grpSpPr>
        <a:xfrm>
          <a:off x="0" y="0"/>
          <a:ext cx="0" cy="0"/>
          <a:chOff x="0" y="0"/>
          <a:chExt cx="0" cy="0"/>
        </a:xfrm>
      </p:grpSpPr>
      <p:sp>
        <p:nvSpPr>
          <p:cNvPr id="110" name="Google Shape;110;p69"/>
          <p:cNvSpPr/>
          <p:nvPr/>
        </p:nvSpPr>
        <p:spPr>
          <a:xfrm>
            <a:off x="6096000" y="0"/>
            <a:ext cx="32067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69"/>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2" name="Google Shape;112;p69"/>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 name="Google Shape;113;p69"/>
          <p:cNvSpPr txBox="1">
            <a:spLocks noGrp="1"/>
          </p:cNvSpPr>
          <p:nvPr>
            <p:ph type="title"/>
          </p:nvPr>
        </p:nvSpPr>
        <p:spPr>
          <a:xfrm rot="5400000">
            <a:off x="4823619" y="2339181"/>
            <a:ext cx="5516563"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69"/>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5" name="Google Shape;115;p69"/>
          <p:cNvSpPr txBox="1">
            <a:spLocks noGrp="1"/>
          </p:cNvSpPr>
          <p:nvPr>
            <p:ph type="dt" idx="10"/>
          </p:nvPr>
        </p:nvSpPr>
        <p:spPr>
          <a:xfrm>
            <a:off x="6553200" y="6248400"/>
            <a:ext cx="2209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6" name="Google Shape;116;p69"/>
          <p:cNvSpPr txBox="1">
            <a:spLocks noGrp="1"/>
          </p:cNvSpPr>
          <p:nvPr>
            <p:ph type="ftr" idx="11"/>
          </p:nvPr>
        </p:nvSpPr>
        <p:spPr>
          <a:xfrm>
            <a:off x="457200" y="6248400"/>
            <a:ext cx="55737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9"/>
          <p:cNvSpPr txBox="1">
            <a:spLocks noGrp="1"/>
          </p:cNvSpPr>
          <p:nvPr>
            <p:ph type="sldNum" idx="12"/>
          </p:nvPr>
        </p:nvSpPr>
        <p:spPr>
          <a:xfrm rot="5400000">
            <a:off x="5989638" y="144462"/>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8"/>
        <p:cNvGrpSpPr/>
        <p:nvPr/>
      </p:nvGrpSpPr>
      <p:grpSpPr>
        <a:xfrm>
          <a:off x="0" y="0"/>
          <a:ext cx="0" cy="0"/>
          <a:chOff x="0" y="0"/>
          <a:chExt cx="0" cy="0"/>
        </a:xfrm>
      </p:grpSpPr>
      <p:sp>
        <p:nvSpPr>
          <p:cNvPr id="119" name="Google Shape;119;p70"/>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7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1" name="Google Shape;121;p70"/>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70"/>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6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6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0" name="Google Shape;40;p60"/>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0"/>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1"/>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61"/>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1"/>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47"/>
        <p:cNvGrpSpPr/>
        <p:nvPr/>
      </p:nvGrpSpPr>
      <p:grpSpPr>
        <a:xfrm>
          <a:off x="0" y="0"/>
          <a:ext cx="0" cy="0"/>
          <a:chOff x="0" y="0"/>
          <a:chExt cx="0" cy="0"/>
        </a:xfrm>
      </p:grpSpPr>
      <p:sp>
        <p:nvSpPr>
          <p:cNvPr id="48" name="Google Shape;48;p58"/>
          <p:cNvSpPr/>
          <p:nvPr/>
        </p:nvSpPr>
        <p:spPr>
          <a:xfrm>
            <a:off x="0" y="5970588"/>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58"/>
          <p:cNvSpPr/>
          <p:nvPr/>
        </p:nvSpPr>
        <p:spPr>
          <a:xfrm>
            <a:off x="-9525" y="6053138"/>
            <a:ext cx="2249488"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 name="Google Shape;50;p58"/>
          <p:cNvSpPr/>
          <p:nvPr/>
        </p:nvSpPr>
        <p:spPr>
          <a:xfrm>
            <a:off x="2359025" y="6043613"/>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 name="Google Shape;51;p58"/>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8"/>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53" name="Google Shape;53;p58"/>
          <p:cNvSpPr txBox="1">
            <a:spLocks noGrp="1"/>
          </p:cNvSpPr>
          <p:nvPr>
            <p:ph type="dt" idx="10"/>
          </p:nvPr>
        </p:nvSpPr>
        <p:spPr>
          <a:xfrm>
            <a:off x="76200" y="6069013"/>
            <a:ext cx="20574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54" name="Google Shape;54;p58"/>
          <p:cNvSpPr txBox="1">
            <a:spLocks noGrp="1"/>
          </p:cNvSpPr>
          <p:nvPr>
            <p:ph type="ftr" idx="11"/>
          </p:nvPr>
        </p:nvSpPr>
        <p:spPr>
          <a:xfrm>
            <a:off x="2085975" y="236538"/>
            <a:ext cx="586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8"/>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56"/>
        <p:cNvGrpSpPr/>
        <p:nvPr/>
      </p:nvGrpSpPr>
      <p:grpSpPr>
        <a:xfrm>
          <a:off x="0" y="0"/>
          <a:ext cx="0" cy="0"/>
          <a:chOff x="0" y="0"/>
          <a:chExt cx="0" cy="0"/>
        </a:xfrm>
      </p:grpSpPr>
      <p:sp>
        <p:nvSpPr>
          <p:cNvPr id="57" name="Google Shape;57;p62"/>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62"/>
          <p:cNvSpPr/>
          <p:nvPr/>
        </p:nvSpPr>
        <p:spPr>
          <a:xfrm>
            <a:off x="0" y="1600200"/>
            <a:ext cx="12954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62"/>
          <p:cNvSpPr/>
          <p:nvPr/>
        </p:nvSpPr>
        <p:spPr>
          <a:xfrm>
            <a:off x="1371600" y="1600200"/>
            <a:ext cx="77724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 name="Google Shape;60;p62"/>
          <p:cNvSpPr txBox="1">
            <a:spLocks noGrp="1"/>
          </p:cNvSpPr>
          <p:nvPr>
            <p:ph type="body" idx="1"/>
          </p:nvPr>
        </p:nvSpPr>
        <p:spPr>
          <a:xfrm>
            <a:off x="1371600" y="2743200"/>
            <a:ext cx="7123113" cy="167322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00"/>
              </a:spcBef>
              <a:spcAft>
                <a:spcPts val="0"/>
              </a:spcAft>
              <a:buSzPts val="1680"/>
              <a:buNone/>
              <a:defRPr sz="2800">
                <a:solidFill>
                  <a:schemeClr val="dk2"/>
                </a:solidFill>
              </a:defRPr>
            </a:lvl1pPr>
            <a:lvl2pPr marL="914400" lvl="1" indent="-228600" algn="l">
              <a:lnSpc>
                <a:spcPct val="100000"/>
              </a:lnSpc>
              <a:spcBef>
                <a:spcPts val="550"/>
              </a:spcBef>
              <a:spcAft>
                <a:spcPts val="0"/>
              </a:spcAft>
              <a:buSzPts val="1260"/>
              <a:buNone/>
              <a:defRPr sz="1800">
                <a:solidFill>
                  <a:srgbClr val="888888"/>
                </a:solidFill>
              </a:defRPr>
            </a:lvl2pPr>
            <a:lvl3pPr marL="1371600" lvl="2" indent="-228600" algn="l">
              <a:lnSpc>
                <a:spcPct val="100000"/>
              </a:lnSpc>
              <a:spcBef>
                <a:spcPts val="500"/>
              </a:spcBef>
              <a:spcAft>
                <a:spcPts val="0"/>
              </a:spcAft>
              <a:buSzPts val="1200"/>
              <a:buNone/>
              <a:defRPr sz="1600">
                <a:solidFill>
                  <a:srgbClr val="888888"/>
                </a:solidFill>
              </a:defRPr>
            </a:lvl3pPr>
            <a:lvl4pPr marL="1828800" lvl="3" indent="-228600" algn="l">
              <a:lnSpc>
                <a:spcPct val="100000"/>
              </a:lnSpc>
              <a:spcBef>
                <a:spcPts val="400"/>
              </a:spcBef>
              <a:spcAft>
                <a:spcPts val="0"/>
              </a:spcAft>
              <a:buSzPts val="1050"/>
              <a:buNone/>
              <a:defRPr sz="1400">
                <a:solidFill>
                  <a:srgbClr val="888888"/>
                </a:solidFill>
              </a:defRPr>
            </a:lvl4pPr>
            <a:lvl5pPr marL="2286000" lvl="4" indent="-228600" algn="l">
              <a:lnSpc>
                <a:spcPct val="100000"/>
              </a:lnSpc>
              <a:spcBef>
                <a:spcPts val="400"/>
              </a:spcBef>
              <a:spcAft>
                <a:spcPts val="0"/>
              </a:spcAft>
              <a:buSzPts val="91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62"/>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4400"/>
              <a:buFont typeface="Twentieth Century"/>
              <a:buNone/>
              <a:defRPr sz="4400" b="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3" name="Google Shape;63;p62"/>
          <p:cNvSpPr txBox="1">
            <a:spLocks noGrp="1"/>
          </p:cNvSpPr>
          <p:nvPr>
            <p:ph type="sldNum" idx="12"/>
          </p:nvPr>
        </p:nvSpPr>
        <p:spPr>
          <a:xfrm>
            <a:off x="0" y="1752600"/>
            <a:ext cx="12954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62"/>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3"/>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3"/>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63"/>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9" name="Google Shape;69;p6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6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63"/>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64"/>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4"/>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64"/>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64"/>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lnSpc>
                <a:spcPct val="100000"/>
              </a:lnSpc>
              <a:spcBef>
                <a:spcPts val="700"/>
              </a:spcBef>
              <a:spcAft>
                <a:spcPts val="0"/>
              </a:spcAft>
              <a:buSzPts val="1200"/>
              <a:buFont typeface="Twentieth Century"/>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64"/>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lnSpc>
                <a:spcPct val="100000"/>
              </a:lnSpc>
              <a:spcBef>
                <a:spcPts val="700"/>
              </a:spcBef>
              <a:spcAft>
                <a:spcPts val="0"/>
              </a:spcAft>
              <a:buSzPts val="1200"/>
              <a:buFont typeface="Twentieth Century"/>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8" name="Google Shape;78;p6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Google Shape;79;p6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80" name="Google Shape;80;p64"/>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1"/>
        <p:cNvGrpSpPr/>
        <p:nvPr/>
      </p:nvGrpSpPr>
      <p:grpSpPr>
        <a:xfrm>
          <a:off x="0" y="0"/>
          <a:ext cx="0" cy="0"/>
          <a:chOff x="0" y="0"/>
          <a:chExt cx="0" cy="0"/>
        </a:xfrm>
      </p:grpSpPr>
      <p:sp>
        <p:nvSpPr>
          <p:cNvPr id="82" name="Google Shape;82;p6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3" name="Google Shape;83;p65"/>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5"/>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sp>
        <p:nvSpPr>
          <p:cNvPr id="86" name="Google Shape;86;p66"/>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400"/>
              <a:buFont typeface="Twentieth Century"/>
              <a:buNone/>
              <a:defRPr sz="4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66"/>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66"/>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6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0" name="Google Shape;90;p66"/>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6"/>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9pPr>
          </a:lstStyle>
          <a:p>
            <a:endParaRPr/>
          </a:p>
        </p:txBody>
      </p:sp>
      <p:sp>
        <p:nvSpPr>
          <p:cNvPr id="11" name="Google Shape;11;p57"/>
          <p:cNvSpPr txBox="1">
            <a:spLocks noGrp="1"/>
          </p:cNvSpPr>
          <p:nvPr>
            <p:ph type="body" idx="1"/>
          </p:nvPr>
        </p:nvSpPr>
        <p:spPr>
          <a:xfrm>
            <a:off x="457200" y="1600200"/>
            <a:ext cx="8458199" cy="487680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lt1"/>
                </a:solidFill>
                <a:latin typeface="Twentieth Century"/>
                <a:ea typeface="Twentieth Century"/>
                <a:cs typeface="Twentieth Century"/>
                <a:sym typeface="Twentieth Century"/>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lt1"/>
                </a:solidFill>
                <a:latin typeface="Twentieth Century"/>
                <a:ea typeface="Twentieth Century"/>
                <a:cs typeface="Twentieth Century"/>
                <a:sym typeface="Twentieth Century"/>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00000"/>
              </a:lnSpc>
              <a:spcBef>
                <a:spcPts val="400"/>
              </a:spcBef>
              <a:spcAft>
                <a:spcPts val="0"/>
              </a:spcAft>
              <a:buClr>
                <a:srgbClr val="A28E6A"/>
              </a:buClr>
              <a:buSzPts val="1500"/>
              <a:buFont typeface="Noto Sans Symbols"/>
              <a:buChar char="■"/>
              <a:defRPr sz="2000" b="0" i="0" u="none" strike="noStrike" cap="none">
                <a:solidFill>
                  <a:schemeClr val="lt1"/>
                </a:solidFill>
                <a:latin typeface="Twentieth Century"/>
                <a:ea typeface="Twentieth Century"/>
                <a:cs typeface="Twentieth Century"/>
                <a:sym typeface="Twentieth Century"/>
              </a:defRPr>
            </a:lvl4pPr>
            <a:lvl5pPr marL="2286000" marR="0" lvl="4" indent="-311150" algn="l" rtl="0">
              <a:lnSpc>
                <a:spcPct val="100000"/>
              </a:lnSpc>
              <a:spcBef>
                <a:spcPts val="400"/>
              </a:spcBef>
              <a:spcAft>
                <a:spcPts val="0"/>
              </a:spcAft>
              <a:buClr>
                <a:srgbClr val="956251"/>
              </a:buClr>
              <a:buSzPts val="1300"/>
              <a:buFont typeface="Noto Sans Symbols"/>
              <a:buChar char="■"/>
              <a:defRPr sz="2000" b="0" i="0" u="none" strike="noStrike" cap="none">
                <a:solidFill>
                  <a:schemeClr val="lt1"/>
                </a:solidFill>
                <a:latin typeface="Twentieth Century"/>
                <a:ea typeface="Twentieth Century"/>
                <a:cs typeface="Twentieth Century"/>
                <a:sym typeface="Twentieth Century"/>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2" name="Google Shape;12;p57"/>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p57"/>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57"/>
          <p:cNvSpPr/>
          <p:nvPr/>
        </p:nvSpPr>
        <p:spPr>
          <a:xfrm>
            <a:off x="0" y="121920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5;p57"/>
          <p:cNvSpPr/>
          <p:nvPr/>
        </p:nvSpPr>
        <p:spPr>
          <a:xfrm>
            <a:off x="590550" y="121920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57"/>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pic>
        <p:nvPicPr>
          <p:cNvPr id="17" name="Google Shape;17;p57"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8153400" y="76200"/>
            <a:ext cx="990600"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56"/>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9" name="Google Shape;29;p56"/>
          <p:cNvSpPr txBox="1">
            <a:spLocks noGrp="1"/>
          </p:cNvSpPr>
          <p:nvPr>
            <p:ph type="body" idx="1"/>
          </p:nvPr>
        </p:nvSpPr>
        <p:spPr>
          <a:xfrm>
            <a:off x="457200" y="1600200"/>
            <a:ext cx="8458199" cy="487680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56"/>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 name="Google Shape;31;p56"/>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56"/>
          <p:cNvSpPr/>
          <p:nvPr/>
        </p:nvSpPr>
        <p:spPr>
          <a:xfrm>
            <a:off x="0" y="121920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56"/>
          <p:cNvSpPr/>
          <p:nvPr/>
        </p:nvSpPr>
        <p:spPr>
          <a:xfrm>
            <a:off x="590550" y="121920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56"/>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pic>
        <p:nvPicPr>
          <p:cNvPr id="35" name="Google Shape;35;p56" descr="https://scontent-bom1-1.cdninstagram.com/vp/8923e2c79198b32fa65340b40c861791/5BACF7C9/t51.2885-19/s150x150/25021636_134077777379048_2853527330310062080_n.jpg"/>
          <p:cNvPicPr preferRelativeResize="0"/>
          <p:nvPr/>
        </p:nvPicPr>
        <p:blipFill rotWithShape="1">
          <a:blip r:embed="rId14">
            <a:alphaModFix/>
          </a:blip>
          <a:srcRect/>
          <a:stretch/>
        </p:blipFill>
        <p:spPr>
          <a:xfrm>
            <a:off x="8153400" y="76200"/>
            <a:ext cx="990600"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otes.pmr-insignia.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
          <p:cNvSpPr txBox="1">
            <a:spLocks noGrp="1"/>
          </p:cNvSpPr>
          <p:nvPr>
            <p:ph type="ctrTitle"/>
          </p:nvPr>
        </p:nvSpPr>
        <p:spPr>
          <a:xfrm>
            <a:off x="276224" y="1981200"/>
            <a:ext cx="8715375" cy="1828800"/>
          </a:xfrm>
          <a:prstGeom prst="rect">
            <a:avLst/>
          </a:prstGeom>
          <a:noFill/>
          <a:ln>
            <a:noFill/>
          </a:ln>
        </p:spPr>
        <p:txBody>
          <a:bodyPr spcFirstLastPara="1" wrap="square" lIns="91425" tIns="45700" rIns="91425" bIns="45700" anchor="b" anchorCtr="0">
            <a:noAutofit/>
          </a:bodyPr>
          <a:lstStyle/>
          <a:p>
            <a:pPr lvl="0" algn="ctr"/>
            <a:r>
              <a:rPr lang="en-US" sz="4000" dirty="0">
                <a:latin typeface="Times New Roman"/>
                <a:ea typeface="Times New Roman"/>
                <a:cs typeface="Times New Roman"/>
                <a:sym typeface="Times New Roman"/>
              </a:rPr>
              <a:t>UNIT – IV</a:t>
            </a:r>
            <a:br>
              <a:rPr lang="en-US" sz="4000" dirty="0">
                <a:latin typeface="Times New Roman"/>
                <a:ea typeface="Times New Roman"/>
                <a:cs typeface="Times New Roman"/>
                <a:sym typeface="Times New Roman"/>
              </a:rPr>
            </a:br>
            <a:r>
              <a:rPr lang="en-US" sz="4000" dirty="0">
                <a:latin typeface="Times New Roman"/>
                <a:ea typeface="Times New Roman"/>
                <a:cs typeface="Times New Roman"/>
                <a:sym typeface="Times New Roman"/>
              </a:rPr>
              <a:t>Semantic Analysis and Intermediate Code Generation</a:t>
            </a:r>
            <a:endParaRPr dirty="0"/>
          </a:p>
        </p:txBody>
      </p:sp>
      <p:sp>
        <p:nvSpPr>
          <p:cNvPr id="219" name="Google Shape;219;p1"/>
          <p:cNvSpPr txBox="1">
            <a:spLocks noGrp="1"/>
          </p:cNvSpPr>
          <p:nvPr>
            <p:ph type="subTitle" idx="1"/>
          </p:nvPr>
        </p:nvSpPr>
        <p:spPr>
          <a:xfrm>
            <a:off x="2362201" y="5355893"/>
            <a:ext cx="7115033" cy="11435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560"/>
              <a:buNone/>
            </a:pPr>
            <a:endParaRPr sz="2400" dirty="0"/>
          </a:p>
          <a:p>
            <a:pPr marL="0" lvl="0" indent="0" algn="l" rtl="0">
              <a:lnSpc>
                <a:spcPct val="100000"/>
              </a:lnSpc>
              <a:spcBef>
                <a:spcPts val="700"/>
              </a:spcBef>
              <a:spcAft>
                <a:spcPts val="0"/>
              </a:spcAft>
              <a:buSzPts val="1560"/>
              <a:buNone/>
            </a:pPr>
            <a:endParaRPr sz="2400" dirty="0"/>
          </a:p>
          <a:p>
            <a:pPr marL="0" lvl="0" indent="0" algn="l" rtl="0">
              <a:lnSpc>
                <a:spcPct val="100000"/>
              </a:lnSpc>
              <a:spcBef>
                <a:spcPts val="700"/>
              </a:spcBef>
              <a:spcAft>
                <a:spcPts val="0"/>
              </a:spcAft>
              <a:buSzPts val="1560"/>
              <a:buNone/>
            </a:pPr>
            <a:r>
              <a:rPr lang="en-US" sz="2000" dirty="0"/>
              <a:t>Subject : </a:t>
            </a:r>
            <a:r>
              <a:rPr lang="en-US" sz="2000" b="1" dirty="0"/>
              <a:t>System Software and Compiler Design </a:t>
            </a:r>
            <a:endParaRPr sz="2000" dirty="0"/>
          </a:p>
        </p:txBody>
      </p:sp>
      <p:sp>
        <p:nvSpPr>
          <p:cNvPr id="220" name="Google Shape;220;p1"/>
          <p:cNvSpPr txBox="1"/>
          <p:nvPr/>
        </p:nvSpPr>
        <p:spPr>
          <a:xfrm>
            <a:off x="-128516" y="3954439"/>
            <a:ext cx="8915400" cy="1828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lt2"/>
              </a:solidFill>
              <a:latin typeface="Twentieth Century"/>
              <a:ea typeface="Twentieth Century"/>
              <a:cs typeface="Twentieth Century"/>
              <a:sym typeface="Twentieth Century"/>
            </a:endParaRPr>
          </a:p>
        </p:txBody>
      </p:sp>
      <p:sp>
        <p:nvSpPr>
          <p:cNvPr id="221" name="Google Shape;221;p1"/>
          <p:cNvSpPr txBox="1"/>
          <p:nvPr/>
        </p:nvSpPr>
        <p:spPr>
          <a:xfrm>
            <a:off x="136478" y="6019800"/>
            <a:ext cx="2225723"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40"/>
              <a:buFont typeface="Noto Sans Symbols"/>
              <a:buNone/>
            </a:pPr>
            <a:r>
              <a:rPr lang="en-US" sz="1600" b="1" i="0" u="none" strike="noStrike" cap="none" dirty="0">
                <a:solidFill>
                  <a:srgbClr val="FFFFFF"/>
                </a:solidFill>
                <a:latin typeface="Twentieth Century"/>
                <a:ea typeface="Twentieth Century"/>
                <a:cs typeface="Twentieth Century"/>
                <a:sym typeface="Twentieth Century"/>
              </a:rPr>
              <a:t>Final Year BTECH</a:t>
            </a:r>
            <a:endParaRPr sz="1600" b="1" i="0" u="none" strike="noStrike" cap="none" dirty="0">
              <a:solidFill>
                <a:srgbClr val="000000"/>
              </a:solidFill>
              <a:sym typeface="Arial"/>
            </a:endParaRPr>
          </a:p>
        </p:txBody>
      </p:sp>
      <p:pic>
        <p:nvPicPr>
          <p:cNvPr id="222" name="Google Shape;222;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Types of Three -Address Statements</a:t>
            </a:r>
          </a:p>
        </p:txBody>
      </p:sp>
      <p:sp>
        <p:nvSpPr>
          <p:cNvPr id="304" name="Google Shape;304;p11"/>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10</a:t>
            </a:fld>
            <a:endParaRPr/>
          </a:p>
        </p:txBody>
      </p:sp>
      <p:sp>
        <p:nvSpPr>
          <p:cNvPr id="306" name="Google Shape;306;p11"/>
          <p:cNvSpPr txBox="1"/>
          <p:nvPr/>
        </p:nvSpPr>
        <p:spPr>
          <a:xfrm>
            <a:off x="332014" y="1341437"/>
            <a:ext cx="8458200" cy="5632271"/>
          </a:xfrm>
          <a:prstGeom prst="rect">
            <a:avLst/>
          </a:prstGeom>
          <a:noFill/>
          <a:ln>
            <a:noFill/>
          </a:ln>
        </p:spPr>
        <p:txBody>
          <a:bodyPr spcFirstLastPara="1" wrap="square" lIns="91425" tIns="45700" rIns="91425" bIns="45700" anchor="t" anchorCtr="0">
            <a:spAutoFit/>
          </a:bodyPr>
          <a:lstStyle/>
          <a:p>
            <a:pPr marL="285750" lvl="0" indent="-285750" algn="just">
              <a:buSzPts val="1600"/>
              <a:buFont typeface="Arial" panose="020B0604020202020204" pitchFamily="34" charset="0"/>
              <a:buChar char="•"/>
            </a:pPr>
            <a:endParaRPr lang="en-US" sz="1800" dirty="0">
              <a:solidFill>
                <a:schemeClr val="dk1"/>
              </a:solidFill>
              <a:latin typeface="Times New Roman"/>
              <a:ea typeface="Times New Roman"/>
              <a:cs typeface="Times New Roman"/>
              <a:sym typeface="Times New Roman"/>
            </a:endParaRPr>
          </a:p>
          <a:p>
            <a:pPr marL="285750" lvl="0" indent="-285750" algn="just">
              <a:buSzPts val="1600"/>
              <a:buFont typeface="Wingdings" panose="05000000000000000000" pitchFamily="2" charset="2"/>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The common three-address statements are:</a:t>
            </a:r>
          </a:p>
          <a:p>
            <a:pPr lvl="0" algn="just">
              <a:buSzPts val="1600"/>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1.  Assignment statements of the form x : = y op z, where op is a binary arithmetic or logical operation.</a:t>
            </a:r>
          </a:p>
          <a:p>
            <a:pPr lvl="0"/>
            <a:r>
              <a:rPr lang="en-US" sz="1800" b="1" dirty="0">
                <a:latin typeface="Times New Roman" panose="02020603050405020304" pitchFamily="18" charset="0"/>
                <a:cs typeface="Times New Roman" panose="02020603050405020304" pitchFamily="18" charset="0"/>
              </a:rPr>
              <a:t>	Assignment instructions </a:t>
            </a:r>
            <a:r>
              <a:rPr lang="en-US" sz="1800" dirty="0">
                <a:latin typeface="Times New Roman" panose="02020603050405020304" pitchFamily="18" charset="0"/>
                <a:cs typeface="Times New Roman" panose="02020603050405020304" pitchFamily="18" charset="0"/>
              </a:rPr>
              <a:t>of the form </a:t>
            </a:r>
            <a:r>
              <a:rPr lang="en-US" sz="1800" b="1" dirty="0">
                <a:latin typeface="Times New Roman" panose="02020603050405020304" pitchFamily="18" charset="0"/>
                <a:cs typeface="Times New Roman" panose="02020603050405020304" pitchFamily="18" charset="0"/>
              </a:rPr>
              <a:t>x : = </a:t>
            </a:r>
            <a:r>
              <a:rPr lang="en-US" sz="1800" b="1" i="1" dirty="0">
                <a:latin typeface="Times New Roman" panose="02020603050405020304" pitchFamily="18" charset="0"/>
                <a:cs typeface="Times New Roman" panose="02020603050405020304" pitchFamily="18" charset="0"/>
              </a:rPr>
              <a:t>op </a:t>
            </a:r>
            <a:r>
              <a:rPr lang="en-US" sz="1800" b="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where </a:t>
            </a:r>
            <a:r>
              <a:rPr lang="en-US" sz="1800" b="1" i="1" dirty="0">
                <a:latin typeface="Times New Roman" panose="02020603050405020304" pitchFamily="18" charset="0"/>
                <a:cs typeface="Times New Roman" panose="02020603050405020304" pitchFamily="18" charset="0"/>
              </a:rPr>
              <a:t>op </a:t>
            </a:r>
            <a:r>
              <a:rPr lang="en-US" sz="1800" dirty="0">
                <a:latin typeface="Times New Roman" panose="02020603050405020304" pitchFamily="18" charset="0"/>
                <a:cs typeface="Times New Roman" panose="02020603050405020304" pitchFamily="18" charset="0"/>
              </a:rPr>
              <a:t>is a unary operation. 	Essential unary operations include unary minus, logical negation, shift 	operators, and conversion operators that, for example, convert a fixed-point 	number to a floating-point number</a:t>
            </a:r>
          </a:p>
          <a:p>
            <a:pPr marL="342900" lvl="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lvl="0"/>
            <a:r>
              <a:rPr lang="en-US" sz="1800" dirty="0">
                <a:solidFill>
                  <a:schemeClr val="dk1"/>
                </a:solidFill>
                <a:latin typeface="Times New Roman" panose="02020603050405020304" pitchFamily="18" charset="0"/>
                <a:ea typeface="Times New Roman"/>
                <a:cs typeface="Times New Roman" panose="02020603050405020304" pitchFamily="18" charset="0"/>
              </a:rPr>
              <a:t>2.  Copy Statements of the form x : = y where the value of y is assigned to x.</a:t>
            </a:r>
          </a:p>
          <a:p>
            <a:pPr lvl="0"/>
            <a:r>
              <a:rPr lang="en-US" sz="1800" dirty="0">
                <a:solidFill>
                  <a:schemeClr val="dk1"/>
                </a:solidFill>
                <a:latin typeface="Times New Roman" panose="02020603050405020304" pitchFamily="18" charset="0"/>
                <a:ea typeface="Times New Roman"/>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3.  The </a:t>
            </a:r>
            <a:r>
              <a:rPr lang="en-US" sz="1800" b="1" dirty="0">
                <a:latin typeface="Times New Roman" panose="02020603050405020304" pitchFamily="18" charset="0"/>
                <a:cs typeface="Times New Roman" panose="02020603050405020304" pitchFamily="18" charset="0"/>
              </a:rPr>
              <a:t>unconditional jump </a:t>
            </a:r>
            <a:r>
              <a:rPr lang="en-US" sz="1800" b="1" dirty="0" err="1">
                <a:latin typeface="Times New Roman" panose="02020603050405020304" pitchFamily="18" charset="0"/>
                <a:cs typeface="Times New Roman" panose="02020603050405020304" pitchFamily="18" charset="0"/>
              </a:rPr>
              <a:t>goto</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 The three-address statement with label L is the next to be executed.</a:t>
            </a:r>
          </a:p>
          <a:p>
            <a:r>
              <a:rPr lang="en-US" sz="1800" b="1" dirty="0">
                <a:latin typeface="Times New Roman" panose="02020603050405020304" pitchFamily="18" charset="0"/>
                <a:cs typeface="Times New Roman" panose="02020603050405020304" pitchFamily="18" charset="0"/>
              </a:rPr>
              <a:t>4.  Conditional jumps </a:t>
            </a:r>
            <a:r>
              <a:rPr lang="en-US" sz="1800" dirty="0">
                <a:latin typeface="Times New Roman" panose="02020603050405020304" pitchFamily="18" charset="0"/>
                <a:cs typeface="Times New Roman" panose="02020603050405020304" pitchFamily="18" charset="0"/>
              </a:rPr>
              <a:t>such as </a:t>
            </a:r>
            <a:r>
              <a:rPr lang="en-US" sz="1800" b="1" dirty="0">
                <a:latin typeface="Times New Roman" panose="02020603050405020304" pitchFamily="18" charset="0"/>
                <a:cs typeface="Times New Roman" panose="02020603050405020304" pitchFamily="18" charset="0"/>
              </a:rPr>
              <a:t>if </a:t>
            </a:r>
            <a:r>
              <a:rPr lang="en-US" sz="1800" b="1" i="1" dirty="0">
                <a:latin typeface="Times New Roman" panose="02020603050405020304" pitchFamily="18" charset="0"/>
                <a:cs typeface="Times New Roman" panose="02020603050405020304" pitchFamily="18" charset="0"/>
              </a:rPr>
              <a:t>x </a:t>
            </a:r>
            <a:r>
              <a:rPr lang="en-US" sz="1800" b="1" i="1" dirty="0" err="1">
                <a:latin typeface="Times New Roman" panose="02020603050405020304" pitchFamily="18" charset="0"/>
                <a:cs typeface="Times New Roman" panose="02020603050405020304" pitchFamily="18" charset="0"/>
              </a:rPr>
              <a:t>relop</a:t>
            </a:r>
            <a:r>
              <a:rPr lang="en-US" sz="1800" b="1" i="1" dirty="0">
                <a:latin typeface="Times New Roman" panose="02020603050405020304" pitchFamily="18" charset="0"/>
                <a:cs typeface="Times New Roman" panose="02020603050405020304" pitchFamily="18" charset="0"/>
              </a:rPr>
              <a:t> y </a:t>
            </a:r>
            <a:r>
              <a:rPr lang="en-US" sz="1800" b="1" dirty="0" err="1">
                <a:latin typeface="Times New Roman" panose="02020603050405020304" pitchFamily="18" charset="0"/>
                <a:cs typeface="Times New Roman" panose="02020603050405020304" pitchFamily="18" charset="0"/>
              </a:rPr>
              <a:t>goto</a:t>
            </a:r>
            <a:r>
              <a:rPr lang="en-US" sz="1800" b="1" dirty="0">
                <a:latin typeface="Times New Roman" panose="02020603050405020304" pitchFamily="18" charset="0"/>
                <a:cs typeface="Times New Roman" panose="02020603050405020304" pitchFamily="18" charset="0"/>
              </a:rPr>
              <a:t> L</a:t>
            </a:r>
            <a:r>
              <a:rPr lang="en-US" sz="1800" dirty="0">
                <a:latin typeface="Times New Roman" panose="02020603050405020304" pitchFamily="18" charset="0"/>
                <a:cs typeface="Times New Roman" panose="02020603050405020304" pitchFamily="18" charset="0"/>
              </a:rPr>
              <a:t>. This instruction applies a relational operator (&lt;, =, &gt;=, etc. ) to </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cs typeface="Times New Roman" panose="02020603050405020304" pitchFamily="18" charset="0"/>
              </a:rPr>
              <a:t>and </a:t>
            </a:r>
            <a:r>
              <a:rPr lang="en-US" sz="1800" i="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and executes the statement with label L next if </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cs typeface="Times New Roman" panose="02020603050405020304" pitchFamily="18" charset="0"/>
              </a:rPr>
              <a:t>stands in relation </a:t>
            </a:r>
            <a:r>
              <a:rPr lang="en-US" sz="1800" i="1" dirty="0" err="1">
                <a:latin typeface="Times New Roman" panose="02020603050405020304" pitchFamily="18" charset="0"/>
                <a:cs typeface="Times New Roman" panose="02020603050405020304" pitchFamily="18" charset="0"/>
              </a:rPr>
              <a:t>relop</a:t>
            </a:r>
            <a:r>
              <a:rPr lang="en-US" sz="1800" i="1" dirty="0">
                <a:latin typeface="Times New Roman" panose="02020603050405020304" pitchFamily="18" charset="0"/>
                <a:cs typeface="Times New Roman" panose="02020603050405020304" pitchFamily="18" charset="0"/>
              </a:rPr>
              <a:t> to y</a:t>
            </a:r>
            <a:r>
              <a:rPr lang="en-US" sz="1800" dirty="0">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If not, the three-address statement following if </a:t>
            </a:r>
            <a:r>
              <a:rPr lang="en-US" sz="1800" i="1" dirty="0">
                <a:solidFill>
                  <a:schemeClr val="tx1"/>
                </a:solidFill>
                <a:latin typeface="Times New Roman" panose="02020603050405020304" pitchFamily="18" charset="0"/>
                <a:cs typeface="Times New Roman" panose="02020603050405020304" pitchFamily="18" charset="0"/>
              </a:rPr>
              <a:t>x </a:t>
            </a:r>
            <a:r>
              <a:rPr lang="en-US" sz="1800" i="1" dirty="0" err="1">
                <a:solidFill>
                  <a:schemeClr val="tx1"/>
                </a:solidFill>
                <a:latin typeface="Times New Roman" panose="02020603050405020304" pitchFamily="18" charset="0"/>
                <a:cs typeface="Times New Roman" panose="02020603050405020304" pitchFamily="18" charset="0"/>
              </a:rPr>
              <a:t>relop</a:t>
            </a:r>
            <a:r>
              <a:rPr lang="en-US" sz="1800" i="1" dirty="0">
                <a:solidFill>
                  <a:schemeClr val="tx1"/>
                </a:solidFill>
                <a:latin typeface="Times New Roman" panose="02020603050405020304" pitchFamily="18" charset="0"/>
                <a:cs typeface="Times New Roman" panose="02020603050405020304" pitchFamily="18" charset="0"/>
              </a:rPr>
              <a:t> y </a:t>
            </a:r>
            <a:r>
              <a:rPr lang="en-US" sz="1800" dirty="0" err="1">
                <a:solidFill>
                  <a:schemeClr val="tx1"/>
                </a:solidFill>
                <a:latin typeface="Times New Roman" panose="02020603050405020304" pitchFamily="18" charset="0"/>
                <a:cs typeface="Times New Roman" panose="02020603050405020304" pitchFamily="18" charset="0"/>
                <a:hlinkClick r:id="rId3"/>
              </a:rPr>
              <a:t>goto</a:t>
            </a:r>
            <a:r>
              <a:rPr lang="en-US" sz="1800" dirty="0">
                <a:solidFill>
                  <a:schemeClr val="tx1"/>
                </a:solidFill>
                <a:latin typeface="Times New Roman" panose="02020603050405020304" pitchFamily="18" charset="0"/>
                <a:cs typeface="Times New Roman" panose="02020603050405020304" pitchFamily="18" charset="0"/>
                <a:hlinkClick r:id="rId3"/>
              </a:rPr>
              <a:t> L is executed next</a:t>
            </a:r>
            <a:r>
              <a:rPr lang="en-US" sz="1800" dirty="0">
                <a:solidFill>
                  <a:schemeClr val="tx1"/>
                </a:solidFill>
                <a:latin typeface="Times New Roman" panose="02020603050405020304" pitchFamily="18" charset="0"/>
                <a:cs typeface="Times New Roman" panose="02020603050405020304" pitchFamily="18" charset="0"/>
              </a:rPr>
              <a:t>, as in the usual sequence.</a:t>
            </a:r>
          </a:p>
          <a:p>
            <a:r>
              <a:rPr lang="en-US" sz="1800" dirty="0">
                <a:solidFill>
                  <a:schemeClr val="tx1"/>
                </a:solidFill>
                <a:latin typeface="Times New Roman" panose="02020603050405020304" pitchFamily="18" charset="0"/>
                <a:cs typeface="Times New Roman" panose="02020603050405020304" pitchFamily="18" charset="0"/>
              </a:rPr>
              <a:t> </a:t>
            </a:r>
          </a:p>
          <a:p>
            <a:pPr lvl="0"/>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2"/>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Types of Three -Address Statements</a:t>
            </a:r>
            <a:endParaRPr sz="2800" b="1" dirty="0">
              <a:latin typeface="Times New Roman"/>
              <a:ea typeface="Times New Roman"/>
              <a:cs typeface="Times New Roman"/>
              <a:sym typeface="Times New Roman"/>
            </a:endParaRPr>
          </a:p>
        </p:txBody>
      </p:sp>
      <p:sp>
        <p:nvSpPr>
          <p:cNvPr id="313" name="Google Shape;313;p1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11</a:t>
            </a:fld>
            <a:endParaRPr/>
          </a:p>
        </p:txBody>
      </p:sp>
      <p:sp>
        <p:nvSpPr>
          <p:cNvPr id="2" name="Rectangle 1"/>
          <p:cNvSpPr/>
          <p:nvPr/>
        </p:nvSpPr>
        <p:spPr>
          <a:xfrm>
            <a:off x="634621" y="2209800"/>
            <a:ext cx="7431206" cy="3447098"/>
          </a:xfrm>
          <a:prstGeom prst="rect">
            <a:avLst/>
          </a:prstGeom>
        </p:spPr>
        <p:txBody>
          <a:bodyPr wrap="square">
            <a:spAutoFit/>
          </a:bodyPr>
          <a:lstStyle/>
          <a:p>
            <a:r>
              <a:rPr lang="en-US" sz="18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param</a:t>
            </a:r>
            <a:r>
              <a:rPr lang="en-US" sz="2000" dirty="0">
                <a:latin typeface="Times New Roman" panose="02020603050405020304" pitchFamily="18" charset="0"/>
                <a:cs typeface="Times New Roman" panose="02020603050405020304" pitchFamily="18" charset="0"/>
              </a:rPr>
              <a:t> x and call p, n for procedure calls and return y, where y representing a returned value is optional. For example,</a:t>
            </a:r>
          </a:p>
          <a:p>
            <a:r>
              <a:rPr lang="en-US" sz="2000" dirty="0" err="1">
                <a:latin typeface="Times New Roman" panose="02020603050405020304" pitchFamily="18" charset="0"/>
                <a:cs typeface="Times New Roman" panose="02020603050405020304" pitchFamily="18" charset="0"/>
              </a:rPr>
              <a:t>param</a:t>
            </a:r>
            <a:r>
              <a:rPr lang="en-US" sz="2000" dirty="0">
                <a:latin typeface="Times New Roman" panose="02020603050405020304" pitchFamily="18" charset="0"/>
                <a:cs typeface="Times New Roman" panose="02020603050405020304" pitchFamily="18" charset="0"/>
              </a:rPr>
              <a:t> x1 </a:t>
            </a:r>
            <a:r>
              <a:rPr lang="en-US" sz="2000" dirty="0" err="1">
                <a:latin typeface="Times New Roman" panose="02020603050405020304" pitchFamily="18" charset="0"/>
                <a:cs typeface="Times New Roman" panose="02020603050405020304" pitchFamily="18" charset="0"/>
              </a:rPr>
              <a:t>param</a:t>
            </a:r>
            <a:r>
              <a:rPr lang="en-US" sz="2000" dirty="0">
                <a:latin typeface="Times New Roman" panose="02020603050405020304" pitchFamily="18" charset="0"/>
                <a:cs typeface="Times New Roman" panose="02020603050405020304" pitchFamily="18" charset="0"/>
              </a:rPr>
              <a:t> x2</a:t>
            </a:r>
          </a:p>
          <a:p>
            <a:r>
              <a:rPr lang="en-US" sz="2000" dirty="0">
                <a:latin typeface="Times New Roman" panose="02020603050405020304" pitchFamily="18" charset="0"/>
                <a:cs typeface="Times New Roman" panose="02020603050405020304" pitchFamily="18" charset="0"/>
              </a:rPr>
              <a:t>. . .</a:t>
            </a:r>
          </a:p>
          <a:p>
            <a:r>
              <a:rPr lang="en-US" sz="2000" dirty="0" err="1">
                <a:latin typeface="Times New Roman" panose="02020603050405020304" pitchFamily="18" charset="0"/>
                <a:cs typeface="Times New Roman" panose="02020603050405020304" pitchFamily="18" charset="0"/>
              </a:rPr>
              <a:t>param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p,n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generated as part of a call of the procedure p(x1, x2, …. ,</a:t>
            </a:r>
            <a:r>
              <a:rPr lang="en-US" sz="2000" dirty="0" err="1">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6.  Indexed assignments of the form x : = y[</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and x[</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 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Address and pointer assignments of the form x : = &amp;y , x : = *y, and *x : = y.</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2"/>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Three -Address Statements: Example </a:t>
            </a:r>
            <a:endParaRPr sz="2800" b="1" dirty="0">
              <a:latin typeface="Times New Roman"/>
              <a:ea typeface="Times New Roman"/>
              <a:cs typeface="Times New Roman"/>
              <a:sym typeface="Times New Roman"/>
            </a:endParaRPr>
          </a:p>
        </p:txBody>
      </p:sp>
      <p:sp>
        <p:nvSpPr>
          <p:cNvPr id="313" name="Google Shape;313;p1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12</a:t>
            </a:fld>
            <a:endParaRPr/>
          </a:p>
        </p:txBody>
      </p:sp>
      <p:sp>
        <p:nvSpPr>
          <p:cNvPr id="5" name="Rectangle 3"/>
          <p:cNvSpPr>
            <a:spLocks noGrp="1" noChangeArrowheads="1"/>
          </p:cNvSpPr>
          <p:nvPr>
            <p:ph type="body" idx="1"/>
          </p:nvPr>
        </p:nvSpPr>
        <p:spPr>
          <a:xfrm>
            <a:off x="609600" y="1371600"/>
            <a:ext cx="7924800" cy="4648200"/>
          </a:xfrm>
        </p:spPr>
        <p:txBody>
          <a:bodyPr/>
          <a:lstStyle/>
          <a:p>
            <a:pPr eaLnBrk="1" hangingPunct="1"/>
            <a:r>
              <a:rPr lang="en-US" sz="2400" dirty="0">
                <a:latin typeface="Times New Roman" panose="02020603050405020304" pitchFamily="18" charset="0"/>
                <a:cs typeface="Times New Roman" panose="02020603050405020304" pitchFamily="18" charset="0"/>
              </a:rPr>
              <a:t>Consider the statement </a:t>
            </a:r>
          </a:p>
          <a:p>
            <a:pPr eaLnBrk="1" hangingPunct="1">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do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while (a[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v) ;</a:t>
            </a:r>
          </a:p>
          <a:p>
            <a:pPr eaLnBrk="1" hangingPunct="1">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eaLnBrk="1" hangingPunct="1"/>
            <a:endParaRPr lang="en-US" dirty="0"/>
          </a:p>
        </p:txBody>
      </p:sp>
      <p:pic>
        <p:nvPicPr>
          <p:cNvPr id="3" name="Picture 2"/>
          <p:cNvPicPr>
            <a:picLocks noChangeAspect="1"/>
          </p:cNvPicPr>
          <p:nvPr/>
        </p:nvPicPr>
        <p:blipFill>
          <a:blip r:embed="rId3"/>
          <a:stretch>
            <a:fillRect/>
          </a:stretch>
        </p:blipFill>
        <p:spPr>
          <a:xfrm>
            <a:off x="1194523" y="2407831"/>
            <a:ext cx="6754953" cy="2042337"/>
          </a:xfrm>
          <a:prstGeom prst="rect">
            <a:avLst/>
          </a:prstGeom>
        </p:spPr>
      </p:pic>
      <p:sp>
        <p:nvSpPr>
          <p:cNvPr id="7" name="Rectangle 5"/>
          <p:cNvSpPr>
            <a:spLocks noChangeArrowheads="1"/>
          </p:cNvSpPr>
          <p:nvPr/>
        </p:nvSpPr>
        <p:spPr bwMode="auto">
          <a:xfrm>
            <a:off x="685800" y="5045075"/>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multiplication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8 is appropriate for an array of elements that each take 8 units of space.</a:t>
            </a:r>
          </a:p>
        </p:txBody>
      </p:sp>
    </p:spTree>
    <p:extLst>
      <p:ext uri="{BB962C8B-B14F-4D97-AF65-F5344CB8AC3E}">
        <p14:creationId xmlns:p14="http://schemas.microsoft.com/office/powerpoint/2010/main" val="348985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0" y="171920"/>
            <a:ext cx="8153400" cy="990600"/>
          </a:xfrm>
          <a:prstGeom prst="rect">
            <a:avLst/>
          </a:prstGeom>
          <a:noFill/>
          <a:ln>
            <a:noFill/>
          </a:ln>
        </p:spPr>
        <p:txBody>
          <a:bodyPr spcFirstLastPara="1" wrap="square" lIns="91425" tIns="45700" rIns="91425" bIns="45700" anchor="ctr" anchorCtr="0">
            <a:noAutofit/>
          </a:bodyPr>
          <a:lstStyle/>
          <a:p>
            <a:pPr lvl="0" algn="ctr"/>
            <a:r>
              <a:rPr lang="en-US" sz="3200" b="1" dirty="0">
                <a:latin typeface="Times New Roman"/>
                <a:ea typeface="Times New Roman"/>
                <a:cs typeface="Times New Roman"/>
                <a:sym typeface="Times New Roman"/>
              </a:rPr>
              <a:t>Implementation of Three-Address Statements</a:t>
            </a:r>
            <a:endParaRPr sz="3200" dirty="0"/>
          </a:p>
        </p:txBody>
      </p:sp>
      <p:sp>
        <p:nvSpPr>
          <p:cNvPr id="2" name="Rectangle 1"/>
          <p:cNvSpPr/>
          <p:nvPr/>
        </p:nvSpPr>
        <p:spPr>
          <a:xfrm>
            <a:off x="580030" y="1697813"/>
            <a:ext cx="8018060" cy="4281172"/>
          </a:xfrm>
          <a:prstGeom prst="rect">
            <a:avLst/>
          </a:prstGeom>
        </p:spPr>
        <p:txBody>
          <a:bodyPr wrap="square">
            <a:spAutoFit/>
          </a:bodyPr>
          <a:lstStyle/>
          <a:p>
            <a:pPr marL="342900" lvl="0" indent="-342900" fontAlgn="base">
              <a:lnSpc>
                <a:spcPct val="90000"/>
              </a:lnSpc>
              <a:spcBef>
                <a:spcPct val="20000"/>
              </a:spcBef>
              <a:spcAft>
                <a:spcPct val="0"/>
              </a:spcAft>
              <a:buClr>
                <a:srgbClr val="996666"/>
              </a:buClr>
              <a:buSzPct val="800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Three address code instructions can be implemented as objects or as records with fields for the operator and the operands. Three such representations are called </a:t>
            </a:r>
          </a:p>
          <a:p>
            <a:pPr marL="742950" lvl="1" indent="-285750" fontAlgn="base">
              <a:lnSpc>
                <a:spcPct val="90000"/>
              </a:lnSpc>
              <a:spcBef>
                <a:spcPct val="20000"/>
              </a:spcBef>
              <a:spcAft>
                <a:spcPct val="0"/>
              </a:spcAft>
              <a:buClr>
                <a:srgbClr val="99CCFF"/>
              </a:buClr>
              <a:buSzPct val="70000"/>
              <a:buFont typeface="Wingdings" panose="05000000000000000000" pitchFamily="2" charset="2"/>
              <a:buChar char="l"/>
            </a:pPr>
            <a:r>
              <a:rPr lang="en-US" sz="1800" b="1" i="1" dirty="0">
                <a:latin typeface="Times New Roman" panose="02020603050405020304" pitchFamily="18" charset="0"/>
                <a:cs typeface="Times New Roman" panose="02020603050405020304" pitchFamily="18" charset="0"/>
              </a:rPr>
              <a:t>Quadruples</a:t>
            </a:r>
            <a:r>
              <a:rPr lang="en-US" sz="1800" dirty="0">
                <a:latin typeface="Times New Roman" panose="02020603050405020304" pitchFamily="18" charset="0"/>
                <a:cs typeface="Times New Roman" panose="02020603050405020304" pitchFamily="18" charset="0"/>
              </a:rPr>
              <a:t> A quadruple (or just "quad') has four fields, which we call op, </a:t>
            </a:r>
            <a:r>
              <a:rPr lang="en-US" sz="1800" dirty="0" err="1">
                <a:latin typeface="Times New Roman" panose="02020603050405020304" pitchFamily="18" charset="0"/>
                <a:cs typeface="Times New Roman" panose="02020603050405020304" pitchFamily="18" charset="0"/>
              </a:rPr>
              <a:t>arg</a:t>
            </a:r>
            <a:r>
              <a:rPr lang="en-US" sz="1800" dirty="0">
                <a:latin typeface="Times New Roman" panose="02020603050405020304" pitchFamily="18" charset="0"/>
                <a:cs typeface="Times New Roman" panose="02020603050405020304" pitchFamily="18" charset="0"/>
              </a:rPr>
              <a:t>,, arg2,  and result</a:t>
            </a:r>
          </a:p>
          <a:p>
            <a:pPr marL="742950" lvl="1" indent="-285750" fontAlgn="base">
              <a:lnSpc>
                <a:spcPct val="90000"/>
              </a:lnSpc>
              <a:spcBef>
                <a:spcPct val="20000"/>
              </a:spcBef>
              <a:spcAft>
                <a:spcPct val="0"/>
              </a:spcAft>
              <a:buClr>
                <a:srgbClr val="99CCFF"/>
              </a:buClr>
              <a:buSzPct val="70000"/>
              <a:buFont typeface="Wingdings" panose="05000000000000000000" pitchFamily="2" charset="2"/>
              <a:buChar char="l"/>
            </a:pPr>
            <a:r>
              <a:rPr lang="en-US" sz="1800" b="1" i="1" dirty="0">
                <a:latin typeface="Times New Roman" panose="02020603050405020304" pitchFamily="18" charset="0"/>
                <a:cs typeface="Times New Roman" panose="02020603050405020304" pitchFamily="18" charset="0"/>
              </a:rPr>
              <a:t>Triples: </a:t>
            </a:r>
            <a:r>
              <a:rPr lang="en-US" sz="1800" dirty="0">
                <a:latin typeface="Times New Roman" panose="02020603050405020304" pitchFamily="18" charset="0"/>
                <a:cs typeface="Times New Roman" panose="02020603050405020304" pitchFamily="18" charset="0"/>
              </a:rPr>
              <a:t>A triple has only three fields, which we call op, arg1, and arg2. the DAG and triple representations of expressions are equivalent</a:t>
            </a:r>
          </a:p>
          <a:p>
            <a:pPr marL="742950" lvl="1" indent="-285750" fontAlgn="base">
              <a:lnSpc>
                <a:spcPct val="90000"/>
              </a:lnSpc>
              <a:spcBef>
                <a:spcPct val="20000"/>
              </a:spcBef>
              <a:spcAft>
                <a:spcPct val="0"/>
              </a:spcAft>
              <a:buClr>
                <a:srgbClr val="99CCFF"/>
              </a:buClr>
              <a:buSzPct val="70000"/>
              <a:buFont typeface="Wingdings" panose="05000000000000000000" pitchFamily="2" charset="2"/>
              <a:buChar char="l"/>
            </a:pPr>
            <a:r>
              <a:rPr lang="en-US" sz="1800" b="1" i="1" dirty="0">
                <a:latin typeface="Times New Roman" panose="02020603050405020304" pitchFamily="18" charset="0"/>
                <a:cs typeface="Times New Roman" panose="02020603050405020304" pitchFamily="18" charset="0"/>
              </a:rPr>
              <a:t>Indirect Triples: </a:t>
            </a:r>
            <a:r>
              <a:rPr lang="en-US" sz="1800" dirty="0">
                <a:latin typeface="Times New Roman" panose="02020603050405020304" pitchFamily="18" charset="0"/>
                <a:cs typeface="Times New Roman" panose="02020603050405020304" pitchFamily="18" charset="0"/>
              </a:rPr>
              <a:t>consist of a listing of pointers to triples, rather than a listing of triples themselves.</a:t>
            </a:r>
          </a:p>
          <a:p>
            <a:pPr marL="742950" lvl="1" indent="-285750" fontAlgn="base">
              <a:lnSpc>
                <a:spcPct val="90000"/>
              </a:lnSpc>
              <a:spcBef>
                <a:spcPct val="20000"/>
              </a:spcBef>
              <a:spcAft>
                <a:spcPct val="0"/>
              </a:spcAft>
              <a:buClr>
                <a:srgbClr val="99CCFF"/>
              </a:buClr>
              <a:buSzPct val="70000"/>
              <a:buFont typeface="Wingdings" panose="05000000000000000000" pitchFamily="2" charset="2"/>
              <a:buChar char="l"/>
            </a:pPr>
            <a:endParaRPr lang="en-US" sz="2000" dirty="0"/>
          </a:p>
          <a:p>
            <a:pPr marL="342900" lvl="0" indent="-342900" fontAlgn="base">
              <a:lnSpc>
                <a:spcPct val="90000"/>
              </a:lnSpc>
              <a:spcBef>
                <a:spcPct val="20000"/>
              </a:spcBef>
              <a:spcAft>
                <a:spcPct val="0"/>
              </a:spcAft>
              <a:buClr>
                <a:srgbClr val="996666"/>
              </a:buClr>
              <a:buSzPct val="800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The benefit of </a:t>
            </a:r>
            <a:r>
              <a:rPr lang="en-US" sz="1800" b="1" dirty="0">
                <a:latin typeface="Times New Roman" panose="02020603050405020304" pitchFamily="18" charset="0"/>
                <a:cs typeface="Times New Roman" panose="02020603050405020304" pitchFamily="18" charset="0"/>
              </a:rPr>
              <a:t>Quadruples</a:t>
            </a:r>
            <a:r>
              <a:rPr lang="en-US" sz="1800" dirty="0">
                <a:latin typeface="Times New Roman" panose="02020603050405020304" pitchFamily="18" charset="0"/>
                <a:cs typeface="Times New Roman" panose="02020603050405020304" pitchFamily="18" charset="0"/>
              </a:rPr>
              <a:t> over </a:t>
            </a:r>
            <a:r>
              <a:rPr lang="en-US" sz="1800" b="1" dirty="0">
                <a:latin typeface="Times New Roman" panose="02020603050405020304" pitchFamily="18" charset="0"/>
                <a:cs typeface="Times New Roman" panose="02020603050405020304" pitchFamily="18" charset="0"/>
              </a:rPr>
              <a:t>Triples</a:t>
            </a:r>
            <a:r>
              <a:rPr lang="en-US" sz="1800" dirty="0">
                <a:latin typeface="Times New Roman" panose="02020603050405020304" pitchFamily="18" charset="0"/>
                <a:cs typeface="Times New Roman" panose="02020603050405020304" pitchFamily="18" charset="0"/>
              </a:rPr>
              <a:t> can be seen in an optimizing compiler, where instructions are often moved around</a:t>
            </a:r>
            <a:r>
              <a:rPr lang="en-US" sz="2400" dirty="0"/>
              <a:t>.</a:t>
            </a:r>
          </a:p>
          <a:p>
            <a:pPr marL="342900" lvl="0" indent="-342900" fontAlgn="base">
              <a:lnSpc>
                <a:spcPct val="90000"/>
              </a:lnSpc>
              <a:spcBef>
                <a:spcPct val="20000"/>
              </a:spcBef>
              <a:spcAft>
                <a:spcPct val="0"/>
              </a:spcAft>
              <a:buClr>
                <a:srgbClr val="996666"/>
              </a:buClr>
              <a:buSzPct val="800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With </a:t>
            </a:r>
            <a:r>
              <a:rPr lang="en-US" sz="1800" b="1" i="1" dirty="0">
                <a:latin typeface="Times New Roman" panose="02020603050405020304" pitchFamily="18" charset="0"/>
                <a:cs typeface="Times New Roman" panose="02020603050405020304" pitchFamily="18" charset="0"/>
              </a:rPr>
              <a:t>quadruples</a:t>
            </a:r>
            <a:r>
              <a:rPr lang="en-US" sz="1800" dirty="0">
                <a:latin typeface="Times New Roman" panose="02020603050405020304" pitchFamily="18" charset="0"/>
                <a:cs typeface="Times New Roman" panose="02020603050405020304" pitchFamily="18" charset="0"/>
              </a:rPr>
              <a:t>, if we move an instruction that computes a temporary </a:t>
            </a:r>
            <a:r>
              <a:rPr lang="en-US" sz="1800" b="1" i="1"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then the instructions that use </a:t>
            </a:r>
            <a:r>
              <a:rPr lang="en-US" sz="1800" b="1" i="1"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require no change. With </a:t>
            </a:r>
            <a:r>
              <a:rPr lang="en-US" sz="1800" b="1" i="1" dirty="0">
                <a:latin typeface="Times New Roman" panose="02020603050405020304" pitchFamily="18" charset="0"/>
                <a:cs typeface="Times New Roman" panose="02020603050405020304" pitchFamily="18" charset="0"/>
              </a:rPr>
              <a:t>triples</a:t>
            </a:r>
            <a:r>
              <a:rPr lang="en-US" sz="1800" dirty="0">
                <a:latin typeface="Times New Roman" panose="02020603050405020304" pitchFamily="18" charset="0"/>
                <a:cs typeface="Times New Roman" panose="02020603050405020304" pitchFamily="18" charset="0"/>
              </a:rPr>
              <a:t>, the result of an operation is referred to by its position, so moving an instruction may require to change all references to that result. </a:t>
            </a:r>
            <a:r>
              <a:rPr lang="en-US" sz="1800" b="1" i="1" dirty="0">
                <a:latin typeface="Times New Roman" panose="02020603050405020304" pitchFamily="18" charset="0"/>
                <a:cs typeface="Times New Roman" panose="02020603050405020304" pitchFamily="18" charset="0"/>
              </a:rPr>
              <a:t>This problem does not occur with indirect triples</a:t>
            </a:r>
            <a:r>
              <a:rPr lang="en-US" sz="1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3"/>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Quadruples</a:t>
            </a:r>
          </a:p>
        </p:txBody>
      </p:sp>
      <p:sp>
        <p:nvSpPr>
          <p:cNvPr id="327" name="Google Shape;327;p1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14</a:t>
            </a:fld>
            <a:endParaRPr/>
          </a:p>
        </p:txBody>
      </p:sp>
      <p:sp>
        <p:nvSpPr>
          <p:cNvPr id="2" name="Rectangle 1"/>
          <p:cNvSpPr/>
          <p:nvPr/>
        </p:nvSpPr>
        <p:spPr>
          <a:xfrm>
            <a:off x="29761" y="1596274"/>
            <a:ext cx="8895297" cy="2308324"/>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quadruple is a record structure with four fields, which are, op, arg1, arg2 and result.</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op field contains an internal code for the operator. The three-address statement x : = y op z is represented by placing y in arg1, z in arg2 and x in result</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contents of fields arg1, arg2 and result are normally pointers to the symbol-table entries for the names represented by these fields. If so, temporary names must be entered into the symbol table as they are created.</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544" y="4037197"/>
            <a:ext cx="5910357" cy="222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Triples</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15</a:t>
            </a:fld>
            <a:endParaRPr/>
          </a:p>
        </p:txBody>
      </p:sp>
      <p:sp>
        <p:nvSpPr>
          <p:cNvPr id="5" name="Rectangle 4"/>
          <p:cNvSpPr/>
          <p:nvPr/>
        </p:nvSpPr>
        <p:spPr>
          <a:xfrm>
            <a:off x="624624" y="1655788"/>
            <a:ext cx="8145889" cy="2246769"/>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avoid entering temporary names into the symbol table, we might refer to a temporary value by the position of the statement that computes it.</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we	do so, three-address statements can be represented by records with only three fields: op, arg1 and arg2.</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fields arg1 and arg2, for the arguments of op, are either pointers to the symbol table or pointers into the triple structure ( for temporary values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Since three fields are used, this intermediate code format is known as triples.</a:t>
            </a:r>
          </a:p>
          <a:p>
            <a:endParaRPr lang="en-US" dirty="0"/>
          </a:p>
        </p:txBody>
      </p:sp>
      <p:pic>
        <p:nvPicPr>
          <p:cNvPr id="6" name="Picture 5"/>
          <p:cNvPicPr>
            <a:picLocks noChangeAspect="1"/>
          </p:cNvPicPr>
          <p:nvPr/>
        </p:nvPicPr>
        <p:blipFill>
          <a:blip r:embed="rId3"/>
          <a:stretch>
            <a:fillRect/>
          </a:stretch>
        </p:blipFill>
        <p:spPr>
          <a:xfrm>
            <a:off x="1671883" y="4041542"/>
            <a:ext cx="5182049" cy="24325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Triples</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16</a:t>
            </a:fld>
            <a:endParaRPr/>
          </a:p>
        </p:txBody>
      </p:sp>
      <p:sp>
        <p:nvSpPr>
          <p:cNvPr id="2" name="Rectangle 1"/>
          <p:cNvSpPr/>
          <p:nvPr/>
        </p:nvSpPr>
        <p:spPr>
          <a:xfrm>
            <a:off x="624625" y="1813842"/>
            <a:ext cx="7849673" cy="646331"/>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ternary operation like x[</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 y requires two entries in the triple structure as shown as below while x : = y[</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naturally represented as two operations.</a:t>
            </a:r>
          </a:p>
        </p:txBody>
      </p:sp>
      <p:pic>
        <p:nvPicPr>
          <p:cNvPr id="3" name="Picture 2"/>
          <p:cNvPicPr>
            <a:picLocks noChangeAspect="1"/>
          </p:cNvPicPr>
          <p:nvPr/>
        </p:nvPicPr>
        <p:blipFill>
          <a:blip r:embed="rId3"/>
          <a:stretch>
            <a:fillRect/>
          </a:stretch>
        </p:blipFill>
        <p:spPr>
          <a:xfrm>
            <a:off x="1330011" y="3460258"/>
            <a:ext cx="6438900" cy="2152650"/>
          </a:xfrm>
          <a:prstGeom prst="rect">
            <a:avLst/>
          </a:prstGeom>
        </p:spPr>
      </p:pic>
    </p:spTree>
    <p:extLst>
      <p:ext uri="{BB962C8B-B14F-4D97-AF65-F5344CB8AC3E}">
        <p14:creationId xmlns:p14="http://schemas.microsoft.com/office/powerpoint/2010/main" val="56929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Indirect Triples</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17</a:t>
            </a:fld>
            <a:endParaRPr/>
          </a:p>
        </p:txBody>
      </p:sp>
      <p:sp>
        <p:nvSpPr>
          <p:cNvPr id="5" name="Rectangle 4"/>
          <p:cNvSpPr/>
          <p:nvPr/>
        </p:nvSpPr>
        <p:spPr>
          <a:xfrm>
            <a:off x="533400" y="1705932"/>
            <a:ext cx="7105651" cy="2031325"/>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Another implementation of three-address code is that of listing pointers to triples, rather than listing the triples themselves. This implementation is called indirect triples.</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For example, let us use an array statement to list pointers to triples in the desired order. Then the triples shown above might be represented as follows:</a:t>
            </a:r>
          </a:p>
        </p:txBody>
      </p:sp>
      <p:pic>
        <p:nvPicPr>
          <p:cNvPr id="6" name="Picture 5"/>
          <p:cNvPicPr>
            <a:picLocks noChangeAspect="1"/>
          </p:cNvPicPr>
          <p:nvPr/>
        </p:nvPicPr>
        <p:blipFill>
          <a:blip r:embed="rId3"/>
          <a:stretch>
            <a:fillRect/>
          </a:stretch>
        </p:blipFill>
        <p:spPr>
          <a:xfrm>
            <a:off x="1845635" y="3979514"/>
            <a:ext cx="3804234" cy="2133785"/>
          </a:xfrm>
          <a:prstGeom prst="rect">
            <a:avLst/>
          </a:prstGeom>
        </p:spPr>
      </p:pic>
    </p:spTree>
    <p:extLst>
      <p:ext uri="{BB962C8B-B14F-4D97-AF65-F5344CB8AC3E}">
        <p14:creationId xmlns:p14="http://schemas.microsoft.com/office/powerpoint/2010/main" val="237464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NEED FOR SEMANTIC ANALYSIS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18</a:t>
            </a:fld>
            <a:endParaRPr/>
          </a:p>
        </p:txBody>
      </p:sp>
      <p:sp>
        <p:nvSpPr>
          <p:cNvPr id="2" name="Rectangle 1"/>
          <p:cNvSpPr/>
          <p:nvPr/>
        </p:nvSpPr>
        <p:spPr>
          <a:xfrm>
            <a:off x="624624" y="1658092"/>
            <a:ext cx="8013189" cy="4247317"/>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Semantic analysis is a phase by a compiler that adds semantic information to the parse tree and performs certain checks based on this information.</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logically follows the parsing phase, in which the parse tree is generated, and logically precedes the code generation phase, in which  (intermediate/target) code is generated. (In a compiler implementation, it may be possible to fold different phases into one pass.)</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Typical examples of semantic information that is added and checked is typing information ( type checking ) and the binding of variables and function names to their definitions ( object binding ).</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Sometimes also some early code optimization is done in this phase. For this phase the compiler usually maintains symbol tables in which it stores what each symbol (variable names, function names, etc.) refers to.</a:t>
            </a:r>
          </a:p>
        </p:txBody>
      </p:sp>
    </p:spTree>
    <p:extLst>
      <p:ext uri="{BB962C8B-B14F-4D97-AF65-F5344CB8AC3E}">
        <p14:creationId xmlns:p14="http://schemas.microsoft.com/office/powerpoint/2010/main" val="362805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128789" y="11269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Semantic Errors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19</a:t>
            </a:fld>
            <a:endParaRPr/>
          </a:p>
        </p:txBody>
      </p:sp>
      <p:sp>
        <p:nvSpPr>
          <p:cNvPr id="3" name="Rectangle 2"/>
          <p:cNvSpPr/>
          <p:nvPr/>
        </p:nvSpPr>
        <p:spPr>
          <a:xfrm>
            <a:off x="792049" y="1833788"/>
            <a:ext cx="7759523" cy="2585323"/>
          </a:xfrm>
          <a:prstGeom prst="rect">
            <a:avLst/>
          </a:prstGeom>
        </p:spPr>
        <p:txBody>
          <a:bodyPr wrap="square">
            <a:spAutoFit/>
          </a:bodyPr>
          <a:lstStyle/>
          <a:p>
            <a:r>
              <a:rPr lang="en-US" sz="1800" dirty="0">
                <a:latin typeface="Times New Roman" panose="02020603050405020304" pitchFamily="18" charset="0"/>
                <a:cs typeface="Times New Roman" panose="02020603050405020304" pitchFamily="18" charset="0"/>
              </a:rPr>
              <a:t>We have mentioned some of the semantics errors that the semantic analyzer is expected to recognize:</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Type mismatch</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Undeclared variable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Reserved identifier misuse.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Multiple declaration of variable in a scope.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Accessing an out of scope variable.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Actual and formal parameter mismatch.</a:t>
            </a:r>
          </a:p>
        </p:txBody>
      </p:sp>
    </p:spTree>
    <p:extLst>
      <p:ext uri="{BB962C8B-B14F-4D97-AF65-F5344CB8AC3E}">
        <p14:creationId xmlns:p14="http://schemas.microsoft.com/office/powerpoint/2010/main" val="339743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title"/>
          </p:nvPr>
        </p:nvSpPr>
        <p:spPr>
          <a:xfrm>
            <a:off x="650097"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dirty="0">
                <a:latin typeface="Times New Roman"/>
                <a:ea typeface="Times New Roman"/>
                <a:cs typeface="Times New Roman"/>
                <a:sym typeface="Times New Roman"/>
              </a:rPr>
              <a:t>Unit IV : Contents</a:t>
            </a:r>
            <a:endParaRPr dirty="0"/>
          </a:p>
        </p:txBody>
      </p:sp>
      <p:sp>
        <p:nvSpPr>
          <p:cNvPr id="228" name="Google Shape;228;p2"/>
          <p:cNvSpPr txBox="1">
            <a:spLocks noGrp="1"/>
          </p:cNvSpPr>
          <p:nvPr>
            <p:ph type="body" idx="1"/>
          </p:nvPr>
        </p:nvSpPr>
        <p:spPr>
          <a:xfrm>
            <a:off x="389996" y="1463675"/>
            <a:ext cx="8754003" cy="5114546"/>
          </a:xfrm>
          <a:prstGeom prst="rect">
            <a:avLst/>
          </a:prstGeom>
          <a:noFill/>
          <a:ln>
            <a:noFill/>
          </a:ln>
        </p:spPr>
        <p:txBody>
          <a:bodyPr spcFirstLastPara="1" wrap="square" lIns="91425" tIns="45700" rIns="91425" bIns="45700" anchor="t" anchorCtr="0">
            <a:noAutofit/>
          </a:bodyPr>
          <a:lstStyle/>
          <a:p>
            <a:pPr marL="319088" lvl="0" indent="-227648" algn="l" rtl="0">
              <a:lnSpc>
                <a:spcPct val="100000"/>
              </a:lnSpc>
              <a:spcBef>
                <a:spcPts val="0"/>
              </a:spcBef>
              <a:spcAft>
                <a:spcPts val="0"/>
              </a:spcAft>
              <a:buSzPts val="1440"/>
              <a:buNone/>
            </a:pPr>
            <a:endParaRPr sz="2400" dirty="0">
              <a:latin typeface="Times New Roman"/>
              <a:ea typeface="Times New Roman"/>
              <a:cs typeface="Times New Roman"/>
              <a:sym typeface="Times New Roman"/>
            </a:endParaRPr>
          </a:p>
          <a:p>
            <a:pPr marL="0" lvl="0" indent="0">
              <a:spcBef>
                <a:spcPts val="0"/>
              </a:spcBef>
              <a:buSzPts val="1440"/>
              <a:buNone/>
            </a:pPr>
            <a:r>
              <a:rPr lang="en-US" sz="2400" b="1" dirty="0">
                <a:solidFill>
                  <a:srgbClr val="000000"/>
                </a:solidFill>
                <a:latin typeface="Times New Roman"/>
                <a:ea typeface="Times New Roman"/>
                <a:cs typeface="Times New Roman"/>
                <a:sym typeface="Times New Roman"/>
              </a:rPr>
              <a:t>Semantic Analysis:</a:t>
            </a:r>
          </a:p>
          <a:p>
            <a:pPr marL="342900" indent="-342900">
              <a:spcBef>
                <a:spcPts val="0"/>
              </a:spcBef>
              <a:buSzPts val="1440"/>
            </a:pPr>
            <a:r>
              <a:rPr lang="en-US" sz="2400" dirty="0">
                <a:solidFill>
                  <a:srgbClr val="000000"/>
                </a:solidFill>
                <a:latin typeface="Times New Roman"/>
                <a:ea typeface="Times New Roman"/>
                <a:cs typeface="Times New Roman"/>
                <a:sym typeface="Times New Roman"/>
              </a:rPr>
              <a:t>Need, Syntax Directed Translation</a:t>
            </a:r>
          </a:p>
          <a:p>
            <a:pPr marL="342900" indent="-342900">
              <a:spcBef>
                <a:spcPts val="0"/>
              </a:spcBef>
              <a:buSzPts val="1440"/>
            </a:pPr>
            <a:r>
              <a:rPr lang="en-US" sz="2400" dirty="0">
                <a:solidFill>
                  <a:srgbClr val="000000"/>
                </a:solidFill>
                <a:latin typeface="Times New Roman"/>
                <a:ea typeface="Times New Roman"/>
                <a:cs typeface="Times New Roman"/>
                <a:sym typeface="Times New Roman"/>
              </a:rPr>
              <a:t>Syntax Directed Definitions</a:t>
            </a:r>
          </a:p>
          <a:p>
            <a:pPr marL="342900" indent="-342900">
              <a:spcBef>
                <a:spcPts val="0"/>
              </a:spcBef>
              <a:buSzPts val="1440"/>
            </a:pPr>
            <a:r>
              <a:rPr lang="en-US" sz="2400" dirty="0">
                <a:solidFill>
                  <a:srgbClr val="000000"/>
                </a:solidFill>
                <a:latin typeface="Times New Roman"/>
                <a:ea typeface="Times New Roman"/>
                <a:cs typeface="Times New Roman"/>
                <a:sym typeface="Times New Roman"/>
              </a:rPr>
              <a:t>Translation of </a:t>
            </a:r>
          </a:p>
          <a:p>
            <a:pPr marL="800100" lvl="1" indent="-342900">
              <a:spcBef>
                <a:spcPts val="0"/>
              </a:spcBef>
              <a:buSzPts val="1440"/>
              <a:buFont typeface="Wingdings" panose="05000000000000000000" pitchFamily="2" charset="2"/>
              <a:buChar char="Ø"/>
            </a:pPr>
            <a:r>
              <a:rPr lang="en-US" sz="2400" dirty="0">
                <a:solidFill>
                  <a:srgbClr val="000000"/>
                </a:solidFill>
                <a:latin typeface="Times New Roman"/>
                <a:ea typeface="Times New Roman"/>
                <a:cs typeface="Times New Roman"/>
                <a:sym typeface="Times New Roman"/>
              </a:rPr>
              <a:t>Assignment Statements </a:t>
            </a:r>
          </a:p>
          <a:p>
            <a:pPr marL="800100" lvl="1" indent="-342900">
              <a:spcBef>
                <a:spcPts val="0"/>
              </a:spcBef>
              <a:buSzPts val="1440"/>
              <a:buFont typeface="Wingdings" panose="05000000000000000000" pitchFamily="2" charset="2"/>
              <a:buChar char="Ø"/>
            </a:pPr>
            <a:r>
              <a:rPr lang="en-US" sz="2400" dirty="0">
                <a:solidFill>
                  <a:srgbClr val="000000"/>
                </a:solidFill>
                <a:latin typeface="Times New Roman"/>
                <a:ea typeface="Times New Roman"/>
                <a:cs typeface="Times New Roman"/>
                <a:sym typeface="Times New Roman"/>
              </a:rPr>
              <a:t>Iterative statements,</a:t>
            </a:r>
          </a:p>
          <a:p>
            <a:pPr marL="800100" lvl="1" indent="-342900">
              <a:spcBef>
                <a:spcPts val="0"/>
              </a:spcBef>
              <a:buSzPts val="1440"/>
              <a:buFont typeface="Wingdings" panose="05000000000000000000" pitchFamily="2" charset="2"/>
              <a:buChar char="Ø"/>
            </a:pPr>
            <a:r>
              <a:rPr lang="en-US" sz="2400" dirty="0">
                <a:solidFill>
                  <a:srgbClr val="000000"/>
                </a:solidFill>
                <a:latin typeface="Times New Roman"/>
                <a:ea typeface="Times New Roman"/>
                <a:cs typeface="Times New Roman"/>
                <a:sym typeface="Times New Roman"/>
              </a:rPr>
              <a:t>Boolean expression</a:t>
            </a:r>
          </a:p>
          <a:p>
            <a:pPr marL="800100" lvl="1" indent="-342900">
              <a:spcBef>
                <a:spcPts val="0"/>
              </a:spcBef>
              <a:buSzPts val="1440"/>
              <a:buFont typeface="Wingdings" panose="05000000000000000000" pitchFamily="2" charset="2"/>
              <a:buChar char="Ø"/>
            </a:pPr>
            <a:r>
              <a:rPr lang="en-US" sz="2400" dirty="0">
                <a:solidFill>
                  <a:srgbClr val="000000"/>
                </a:solidFill>
                <a:latin typeface="Times New Roman"/>
                <a:ea typeface="Times New Roman"/>
                <a:cs typeface="Times New Roman"/>
                <a:sym typeface="Times New Roman"/>
              </a:rPr>
              <a:t>conditional statements, </a:t>
            </a:r>
          </a:p>
          <a:p>
            <a:pPr marL="342900" lvl="0" indent="-342900">
              <a:spcBef>
                <a:spcPts val="0"/>
              </a:spcBef>
              <a:buSzPts val="1440"/>
            </a:pPr>
            <a:r>
              <a:rPr lang="en-US" sz="2400" dirty="0">
                <a:solidFill>
                  <a:srgbClr val="000000"/>
                </a:solidFill>
                <a:latin typeface="Times New Roman"/>
                <a:ea typeface="Times New Roman"/>
                <a:cs typeface="Times New Roman"/>
                <a:sym typeface="Times New Roman"/>
              </a:rPr>
              <a:t>Type Checking and Type conversion</a:t>
            </a:r>
          </a:p>
          <a:p>
            <a:pPr marL="0" indent="0">
              <a:spcBef>
                <a:spcPts val="0"/>
              </a:spcBef>
              <a:buSzPts val="1440"/>
              <a:buNone/>
            </a:pPr>
            <a:r>
              <a:rPr lang="en-US" sz="2400" b="1" dirty="0">
                <a:solidFill>
                  <a:srgbClr val="000000"/>
                </a:solidFill>
                <a:latin typeface="Times New Roman"/>
                <a:ea typeface="Times New Roman"/>
                <a:cs typeface="Times New Roman"/>
                <a:sym typeface="Times New Roman"/>
              </a:rPr>
              <a:t>Intermediate Code Formats: </a:t>
            </a:r>
          </a:p>
          <a:p>
            <a:pPr marL="342900" lvl="0" indent="-342900">
              <a:spcBef>
                <a:spcPts val="0"/>
              </a:spcBef>
              <a:buSzPts val="1440"/>
            </a:pPr>
            <a:r>
              <a:rPr lang="en-US" sz="2400" dirty="0">
                <a:solidFill>
                  <a:srgbClr val="000000"/>
                </a:solidFill>
                <a:latin typeface="Times New Roman"/>
                <a:ea typeface="Times New Roman"/>
                <a:cs typeface="Times New Roman"/>
                <a:sym typeface="Times New Roman"/>
              </a:rPr>
              <a:t>Postfix notation, Parse and syntax tress, </a:t>
            </a:r>
          </a:p>
          <a:p>
            <a:pPr marL="342900" lvl="0" indent="-342900">
              <a:spcBef>
                <a:spcPts val="0"/>
              </a:spcBef>
              <a:buSzPts val="1440"/>
            </a:pPr>
            <a:r>
              <a:rPr lang="en-US" sz="2400" dirty="0">
                <a:solidFill>
                  <a:srgbClr val="000000"/>
                </a:solidFill>
                <a:latin typeface="Times New Roman"/>
                <a:ea typeface="Times New Roman"/>
                <a:cs typeface="Times New Roman"/>
                <a:sym typeface="Times New Roman"/>
              </a:rPr>
              <a:t>Three address code, quadruples and triples</a:t>
            </a:r>
          </a:p>
          <a:p>
            <a:pPr marL="342900" lvl="0" indent="-342900">
              <a:spcBef>
                <a:spcPts val="0"/>
              </a:spcBef>
              <a:buSzPts val="1440"/>
            </a:pPr>
            <a:endParaRPr lang="en-US" sz="2400" dirty="0">
              <a:solidFill>
                <a:srgbClr val="000000"/>
              </a:solidFill>
              <a:latin typeface="Times New Roman"/>
              <a:ea typeface="Times New Roman"/>
              <a:cs typeface="Times New Roman"/>
              <a:sym typeface="Times New Roman"/>
            </a:endParaRPr>
          </a:p>
        </p:txBody>
      </p:sp>
      <p:sp>
        <p:nvSpPr>
          <p:cNvPr id="229" name="Google Shape;229;p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128789" y="11269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Syntax Directed Deﬁnitions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20</a:t>
            </a:fld>
            <a:endParaRPr/>
          </a:p>
        </p:txBody>
      </p:sp>
      <p:sp>
        <p:nvSpPr>
          <p:cNvPr id="3" name="Rectangle 2"/>
          <p:cNvSpPr/>
          <p:nvPr/>
        </p:nvSpPr>
        <p:spPr>
          <a:xfrm>
            <a:off x="533401" y="1808030"/>
            <a:ext cx="8610600" cy="2585323"/>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Syntax Directed Deﬁnitions are a generalization of context-free grammars in which:</a:t>
            </a:r>
          </a:p>
          <a:p>
            <a:pPr algn="just"/>
            <a:r>
              <a:rPr lang="en-US" sz="1800" dirty="0">
                <a:latin typeface="Times New Roman" panose="02020603050405020304" pitchFamily="18" charset="0"/>
                <a:cs typeface="Times New Roman" panose="02020603050405020304" pitchFamily="18" charset="0"/>
              </a:rPr>
              <a:t>     1. Grammar symbols have an associated set of Attributes;</a:t>
            </a:r>
          </a:p>
          <a:p>
            <a:pPr algn="just"/>
            <a:r>
              <a:rPr lang="en-US" sz="1800" dirty="0">
                <a:latin typeface="Times New Roman" panose="02020603050405020304" pitchFamily="18" charset="0"/>
                <a:cs typeface="Times New Roman" panose="02020603050405020304" pitchFamily="18" charset="0"/>
              </a:rPr>
              <a:t>     2. Productions are associated with Semantic Rules for computing the values </a:t>
            </a:r>
          </a:p>
          <a:p>
            <a:pPr algn="just"/>
            <a:r>
              <a:rPr lang="en-US" sz="1800" dirty="0">
                <a:latin typeface="Times New Roman" panose="02020603050405020304" pitchFamily="18" charset="0"/>
                <a:cs typeface="Times New Roman" panose="02020603050405020304" pitchFamily="18" charset="0"/>
              </a:rPr>
              <a:t>        of  attributes.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Such formalism generates Annotated Parse-Trees where each node of the tree is a record with a ﬁeld for each attribute (e.g., </a:t>
            </a:r>
            <a:r>
              <a:rPr lang="en-US" sz="1800" dirty="0" err="1">
                <a:latin typeface="Times New Roman" panose="02020603050405020304" pitchFamily="18" charset="0"/>
                <a:cs typeface="Times New Roman" panose="02020603050405020304" pitchFamily="18" charset="0"/>
              </a:rPr>
              <a:t>X.a</a:t>
            </a:r>
            <a:r>
              <a:rPr lang="en-US" sz="1800" dirty="0">
                <a:latin typeface="Times New Roman" panose="02020603050405020304" pitchFamily="18" charset="0"/>
                <a:cs typeface="Times New Roman" panose="02020603050405020304" pitchFamily="18" charset="0"/>
              </a:rPr>
              <a:t> indicates the attribute a of the grammar symbol X). </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value of an attribute of a grammar symbol at a given parse-tree node is deﬁned by </a:t>
            </a:r>
          </a:p>
          <a:p>
            <a:pPr algn="just"/>
            <a:r>
              <a:rPr lang="en-US" sz="1800" dirty="0">
                <a:latin typeface="Times New Roman" panose="02020603050405020304" pitchFamily="18" charset="0"/>
                <a:cs typeface="Times New Roman" panose="02020603050405020304" pitchFamily="18" charset="0"/>
              </a:rPr>
              <a:t>      a   semantic rule associated with the production used at that node.</a:t>
            </a:r>
          </a:p>
        </p:txBody>
      </p:sp>
    </p:spTree>
    <p:extLst>
      <p:ext uri="{BB962C8B-B14F-4D97-AF65-F5344CB8AC3E}">
        <p14:creationId xmlns:p14="http://schemas.microsoft.com/office/powerpoint/2010/main" val="366239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128789" y="11269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ATTRIBUTE GRAMMAR</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21</a:t>
            </a:fld>
            <a:endParaRPr/>
          </a:p>
        </p:txBody>
      </p:sp>
      <p:sp>
        <p:nvSpPr>
          <p:cNvPr id="3" name="Rectangle 2"/>
          <p:cNvSpPr/>
          <p:nvPr/>
        </p:nvSpPr>
        <p:spPr>
          <a:xfrm>
            <a:off x="266700" y="1704999"/>
            <a:ext cx="8610600" cy="5355312"/>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Attributes are properties associated with grammar symbols. Attributes can be numbers, strings, memory locations, data types, etc.</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Attribute grammar is a special form of context-free grammar where some additional information (attributes) are appended to one or more of its non-terminals in order to provide context-sensitive information.</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Attribute grammar is a medium to provide semantics to the context-free grammar and it can help specify the syntax and semantics of a programming language. Attribute grammar (when viewed as a parse-tree) can pass values or information among the nodes of a tree.</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right part of the CFG contains the semantic rules that specify how the grammar should be interpreted. Here, the values of non-terminals E and T are added together and the result is copied to the non-terminal E.</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Semantic attributes may be assigned to their values from their domain at the time of parsing and evaluated at the time of assignment or conditions.</a:t>
            </a:r>
          </a:p>
          <a:p>
            <a:pPr algn="just"/>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47756" y="4533985"/>
            <a:ext cx="5333333" cy="437259"/>
          </a:xfrm>
          <a:prstGeom prst="rect">
            <a:avLst/>
          </a:prstGeom>
        </p:spPr>
      </p:pic>
    </p:spTree>
    <p:extLst>
      <p:ext uri="{BB962C8B-B14F-4D97-AF65-F5344CB8AC3E}">
        <p14:creationId xmlns:p14="http://schemas.microsoft.com/office/powerpoint/2010/main" val="1829767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128789" y="11269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ATTRIBUTE TYPES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22</a:t>
            </a:fld>
            <a:endParaRPr/>
          </a:p>
        </p:txBody>
      </p:sp>
      <p:sp>
        <p:nvSpPr>
          <p:cNvPr id="4" name="Rectangle 3"/>
          <p:cNvSpPr/>
          <p:nvPr/>
        </p:nvSpPr>
        <p:spPr>
          <a:xfrm>
            <a:off x="740534" y="1724644"/>
            <a:ext cx="7875431" cy="646331"/>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Based on the way the attributes get their values, they can be broadly divided into two categories : synthesized attributes and inherited attributes</a:t>
            </a:r>
          </a:p>
        </p:txBody>
      </p:sp>
      <p:pic>
        <p:nvPicPr>
          <p:cNvPr id="5" name="Picture 4"/>
          <p:cNvPicPr>
            <a:picLocks noChangeAspect="1"/>
          </p:cNvPicPr>
          <p:nvPr/>
        </p:nvPicPr>
        <p:blipFill>
          <a:blip r:embed="rId3"/>
          <a:stretch>
            <a:fillRect/>
          </a:stretch>
        </p:blipFill>
        <p:spPr>
          <a:xfrm>
            <a:off x="842493" y="2992329"/>
            <a:ext cx="7984902" cy="1300765"/>
          </a:xfrm>
          <a:prstGeom prst="rect">
            <a:avLst/>
          </a:prstGeom>
        </p:spPr>
      </p:pic>
    </p:spTree>
    <p:extLst>
      <p:ext uri="{BB962C8B-B14F-4D97-AF65-F5344CB8AC3E}">
        <p14:creationId xmlns:p14="http://schemas.microsoft.com/office/powerpoint/2010/main" val="180009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128789" y="11269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Synthesized Attributes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23</a:t>
            </a:fld>
            <a:endParaRPr/>
          </a:p>
        </p:txBody>
      </p:sp>
      <p:sp>
        <p:nvSpPr>
          <p:cNvPr id="4" name="Rectangle 3"/>
          <p:cNvSpPr/>
          <p:nvPr/>
        </p:nvSpPr>
        <p:spPr>
          <a:xfrm>
            <a:off x="740534" y="1724644"/>
            <a:ext cx="7875431" cy="2585323"/>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These are those attributes which get their values from their children nodes i.e. value of synthesized attribute at node is computed from the values of attributes at children nodes in parse tree.</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illustrate, assume the following production:</a:t>
            </a:r>
          </a:p>
          <a:p>
            <a:pPr lvl="2" algn="just"/>
            <a:r>
              <a:rPr lang="en-US" sz="1800" dirty="0">
                <a:latin typeface="Times New Roman" panose="02020603050405020304" pitchFamily="18" charset="0"/>
                <a:cs typeface="Times New Roman" panose="02020603050405020304" pitchFamily="18" charset="0"/>
              </a:rPr>
              <a:t>	S -&gt; ABC</a:t>
            </a:r>
          </a:p>
          <a:p>
            <a:pPr algn="just"/>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A.a,B.a,C.a</a:t>
            </a: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S is taking values from its child nodes (A, B, C), then it is said to be a synthesized attribute, as the values of ABC are synthesized to S.</a:t>
            </a:r>
          </a:p>
        </p:txBody>
      </p:sp>
      <p:sp>
        <p:nvSpPr>
          <p:cNvPr id="2" name="Rectangle 1"/>
          <p:cNvSpPr/>
          <p:nvPr/>
        </p:nvSpPr>
        <p:spPr>
          <a:xfrm>
            <a:off x="740534" y="4438755"/>
            <a:ext cx="7411791" cy="2308324"/>
          </a:xfrm>
          <a:prstGeom prst="rect">
            <a:avLst/>
          </a:prstGeom>
        </p:spPr>
        <p:txBody>
          <a:bodyPr wrap="square">
            <a:spAutoFit/>
          </a:bodyPr>
          <a:lstStyle/>
          <a:p>
            <a:pPr marL="285750" indent="-285750"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Computation of Synthesized Attributes</a:t>
            </a:r>
          </a:p>
          <a:p>
            <a:pPr algn="just"/>
            <a:r>
              <a:rPr lang="en-US" sz="1800" dirty="0">
                <a:latin typeface="Times New Roman" panose="02020603050405020304" pitchFamily="18" charset="0"/>
                <a:cs typeface="Times New Roman" panose="02020603050405020304" pitchFamily="18" charset="0"/>
              </a:rPr>
              <a:t>	Write the SDD using appropriate semantic rules for each production 	in given grammar.</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The annotated parse tree is generated and attribute values are 	computed in bottom up manner.</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The value obtained at root node is the final output.</a:t>
            </a:r>
          </a:p>
        </p:txBody>
      </p:sp>
    </p:spTree>
    <p:extLst>
      <p:ext uri="{BB962C8B-B14F-4D97-AF65-F5344CB8AC3E}">
        <p14:creationId xmlns:p14="http://schemas.microsoft.com/office/powerpoint/2010/main" val="111122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128789" y="11269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Synthesized Attributes: Example</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24</a:t>
            </a:fld>
            <a:endParaRPr/>
          </a:p>
        </p:txBody>
      </p:sp>
      <p:sp>
        <p:nvSpPr>
          <p:cNvPr id="4" name="Rectangle 3"/>
          <p:cNvSpPr/>
          <p:nvPr/>
        </p:nvSpPr>
        <p:spPr>
          <a:xfrm>
            <a:off x="740534" y="1724644"/>
            <a:ext cx="7875431" cy="2308324"/>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Consider the following grammar:</a:t>
            </a:r>
          </a:p>
          <a:p>
            <a:r>
              <a:rPr lang="en-US" sz="1800" dirty="0"/>
              <a:t>	S --&gt; E</a:t>
            </a:r>
          </a:p>
          <a:p>
            <a:r>
              <a:rPr lang="en-US" sz="1800" dirty="0"/>
              <a:t>	E --&gt; E1  + T </a:t>
            </a:r>
          </a:p>
          <a:p>
            <a:r>
              <a:rPr lang="en-US" sz="1800" dirty="0"/>
              <a:t>	E --&gt; T </a:t>
            </a:r>
          </a:p>
          <a:p>
            <a:r>
              <a:rPr lang="en-US" sz="1800" dirty="0"/>
              <a:t>	T --&gt; T1  * F </a:t>
            </a:r>
          </a:p>
          <a:p>
            <a:r>
              <a:rPr lang="en-US" sz="1800" dirty="0"/>
              <a:t>	T --&gt; F</a:t>
            </a:r>
          </a:p>
          <a:p>
            <a:r>
              <a:rPr lang="en-US" sz="1800" dirty="0"/>
              <a:t>	F --&gt; digit</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740534" y="3848302"/>
            <a:ext cx="7746643" cy="369332"/>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SDD for the above grammar can be written as follow</a:t>
            </a:r>
          </a:p>
        </p:txBody>
      </p:sp>
      <p:pic>
        <p:nvPicPr>
          <p:cNvPr id="5" name="Picture 4"/>
          <p:cNvPicPr>
            <a:picLocks noChangeAspect="1"/>
          </p:cNvPicPr>
          <p:nvPr/>
        </p:nvPicPr>
        <p:blipFill>
          <a:blip r:embed="rId3"/>
          <a:stretch>
            <a:fillRect/>
          </a:stretch>
        </p:blipFill>
        <p:spPr>
          <a:xfrm>
            <a:off x="392804" y="4275392"/>
            <a:ext cx="8885115" cy="2234681"/>
          </a:xfrm>
          <a:prstGeom prst="rect">
            <a:avLst/>
          </a:prstGeom>
        </p:spPr>
      </p:pic>
    </p:spTree>
    <p:extLst>
      <p:ext uri="{BB962C8B-B14F-4D97-AF65-F5344CB8AC3E}">
        <p14:creationId xmlns:p14="http://schemas.microsoft.com/office/powerpoint/2010/main" val="227142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Synthesized Attributes: Example</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25</a:t>
            </a:fld>
            <a:endParaRPr/>
          </a:p>
        </p:txBody>
      </p:sp>
      <p:sp>
        <p:nvSpPr>
          <p:cNvPr id="4" name="Rectangle 3"/>
          <p:cNvSpPr/>
          <p:nvPr/>
        </p:nvSpPr>
        <p:spPr>
          <a:xfrm>
            <a:off x="740534" y="1724644"/>
            <a:ext cx="7875431" cy="646331"/>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Let us assume an input string 4 * 5 + 6 for computing synthesized attributes. The annotated parse tree for the input string is</a:t>
            </a:r>
          </a:p>
        </p:txBody>
      </p:sp>
      <p:grpSp>
        <p:nvGrpSpPr>
          <p:cNvPr id="2" name="Group 2"/>
          <p:cNvGrpSpPr>
            <a:grpSpLocks/>
          </p:cNvGrpSpPr>
          <p:nvPr/>
        </p:nvGrpSpPr>
        <p:grpSpPr bwMode="auto">
          <a:xfrm>
            <a:off x="1136517" y="2575773"/>
            <a:ext cx="6462019" cy="4134118"/>
            <a:chOff x="1471" y="398"/>
            <a:chExt cx="8974" cy="4584"/>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 y="839"/>
              <a:ext cx="8974" cy="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a:off x="6634" y="398"/>
              <a:ext cx="0" cy="442"/>
            </a:xfrm>
            <a:prstGeom prst="line">
              <a:avLst/>
            </a:prstGeom>
            <a:noFill/>
            <a:ln w="9144">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9931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ANNOTATED PARSE TREE</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26</a:t>
            </a:fld>
            <a:endParaRPr/>
          </a:p>
        </p:txBody>
      </p:sp>
      <p:sp>
        <p:nvSpPr>
          <p:cNvPr id="4" name="Rectangle 3"/>
          <p:cNvSpPr/>
          <p:nvPr/>
        </p:nvSpPr>
        <p:spPr>
          <a:xfrm>
            <a:off x="740534" y="1730582"/>
            <a:ext cx="7875431" cy="646331"/>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parse tree containing the values of attributes at each node for given input string is called annotated or decorated parse tree</a:t>
            </a:r>
          </a:p>
        </p:txBody>
      </p:sp>
      <p:grpSp>
        <p:nvGrpSpPr>
          <p:cNvPr id="2" name="Group 2"/>
          <p:cNvGrpSpPr>
            <a:grpSpLocks/>
          </p:cNvGrpSpPr>
          <p:nvPr/>
        </p:nvGrpSpPr>
        <p:grpSpPr bwMode="auto">
          <a:xfrm>
            <a:off x="1136517" y="2575773"/>
            <a:ext cx="6462019" cy="4134118"/>
            <a:chOff x="1471" y="398"/>
            <a:chExt cx="8974" cy="4584"/>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 y="839"/>
              <a:ext cx="8974" cy="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a:off x="6634" y="398"/>
              <a:ext cx="0" cy="442"/>
            </a:xfrm>
            <a:prstGeom prst="line">
              <a:avLst/>
            </a:prstGeom>
            <a:noFill/>
            <a:ln w="9144">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5106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Inherited Attributes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27</a:t>
            </a:fld>
            <a:endParaRPr/>
          </a:p>
        </p:txBody>
      </p:sp>
      <p:sp>
        <p:nvSpPr>
          <p:cNvPr id="4" name="Rectangle 3"/>
          <p:cNvSpPr/>
          <p:nvPr/>
        </p:nvSpPr>
        <p:spPr>
          <a:xfrm>
            <a:off x="740534" y="1730582"/>
            <a:ext cx="7875431" cy="4247317"/>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These are the attributes which inherit their values from their parent or sibling nodes. i.e. value of inherited attributes are computed by value of parent or sibling nodes.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EXAMPLE:</a:t>
            </a:r>
          </a:p>
          <a:p>
            <a:pPr algn="just"/>
            <a:r>
              <a:rPr lang="en-US" sz="1800" dirty="0">
                <a:latin typeface="Times New Roman" panose="02020603050405020304" pitchFamily="18" charset="0"/>
                <a:cs typeface="Times New Roman" panose="02020603050405020304" pitchFamily="18" charset="0"/>
              </a:rPr>
              <a:t>	A --&gt; BCD	{ C.in = A.in, </a:t>
            </a:r>
            <a:r>
              <a:rPr lang="en-US" sz="1800" dirty="0" err="1">
                <a:latin typeface="Times New Roman" panose="02020603050405020304" pitchFamily="18" charset="0"/>
                <a:cs typeface="Times New Roman" panose="02020603050405020304" pitchFamily="18" charset="0"/>
              </a:rPr>
              <a:t>C.type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B.type</a:t>
            </a:r>
            <a:r>
              <a:rPr lang="en-US" sz="1800" dirty="0">
                <a:latin typeface="Times New Roman" panose="02020603050405020304" pitchFamily="18" charset="0"/>
                <a:cs typeface="Times New Roman" panose="02020603050405020304" pitchFamily="18" charset="0"/>
              </a:rPr>
              <a:t> }	</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 can get values from A, C and D. C can take values from A, B, and D. Likewise, D can take values from A, B, and C.</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Computation of Inherited Attributes</a:t>
            </a:r>
          </a:p>
          <a:p>
            <a:pPr algn="just"/>
            <a:r>
              <a:rPr lang="en-US" sz="1800" dirty="0">
                <a:latin typeface="Times New Roman" panose="02020603050405020304" pitchFamily="18" charset="0"/>
                <a:cs typeface="Times New Roman" panose="02020603050405020304" pitchFamily="18" charset="0"/>
              </a:rPr>
              <a:t>	Construct the SDD using semantic actions.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The annotated parse tree is generated and attribute values are computed in 	top down manner.</a:t>
            </a:r>
          </a:p>
        </p:txBody>
      </p:sp>
    </p:spTree>
    <p:extLst>
      <p:ext uri="{BB962C8B-B14F-4D97-AF65-F5344CB8AC3E}">
        <p14:creationId xmlns:p14="http://schemas.microsoft.com/office/powerpoint/2010/main" val="409354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Inherited Attributes: Example</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28</a:t>
            </a:fld>
            <a:endParaRPr/>
          </a:p>
        </p:txBody>
      </p:sp>
      <p:sp>
        <p:nvSpPr>
          <p:cNvPr id="4" name="Rectangle 3"/>
          <p:cNvSpPr/>
          <p:nvPr/>
        </p:nvSpPr>
        <p:spPr>
          <a:xfrm>
            <a:off x="740534" y="1463675"/>
            <a:ext cx="7875431" cy="2585323"/>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Consider the following grammar:</a:t>
            </a:r>
          </a:p>
          <a:p>
            <a:r>
              <a:rPr lang="en-US" sz="1800" dirty="0"/>
              <a:t>D --&gt; T L</a:t>
            </a:r>
          </a:p>
          <a:p>
            <a:r>
              <a:rPr lang="en-US" sz="1800" dirty="0"/>
              <a:t>T --&gt; </a:t>
            </a:r>
            <a:r>
              <a:rPr lang="en-US" sz="1800" dirty="0" err="1"/>
              <a:t>int</a:t>
            </a:r>
            <a:r>
              <a:rPr lang="en-US" sz="1800" dirty="0"/>
              <a:t> </a:t>
            </a:r>
          </a:p>
          <a:p>
            <a:r>
              <a:rPr lang="en-US" sz="1800" dirty="0"/>
              <a:t>T --&gt; float</a:t>
            </a:r>
          </a:p>
          <a:p>
            <a:r>
              <a:rPr lang="en-US" sz="1800" dirty="0"/>
              <a:t>T --&gt; double</a:t>
            </a:r>
          </a:p>
          <a:p>
            <a:r>
              <a:rPr lang="en-US" sz="1800" dirty="0"/>
              <a:t>L --&gt; L1, id</a:t>
            </a:r>
          </a:p>
          <a:p>
            <a:r>
              <a:rPr lang="en-US" sz="1800" dirty="0"/>
              <a:t>L --&gt; id</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SDD for the above grammar can be written as follow</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56444" y="3992451"/>
            <a:ext cx="7051184" cy="2865549"/>
          </a:xfrm>
          <a:prstGeom prst="rect">
            <a:avLst/>
          </a:prstGeom>
        </p:spPr>
      </p:pic>
    </p:spTree>
    <p:extLst>
      <p:ext uri="{BB962C8B-B14F-4D97-AF65-F5344CB8AC3E}">
        <p14:creationId xmlns:p14="http://schemas.microsoft.com/office/powerpoint/2010/main" val="146931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Inherited Attributes: Example</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29</a:t>
            </a:fld>
            <a:endParaRPr/>
          </a:p>
        </p:txBody>
      </p:sp>
      <p:sp>
        <p:nvSpPr>
          <p:cNvPr id="3" name="Rectangle 2"/>
          <p:cNvSpPr/>
          <p:nvPr/>
        </p:nvSpPr>
        <p:spPr>
          <a:xfrm>
            <a:off x="533399" y="1617234"/>
            <a:ext cx="8507569" cy="646331"/>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Let us assume an input string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c for computing inherited attributes. The annotated parse tree for the input string is</a:t>
            </a:r>
          </a:p>
        </p:txBody>
      </p:sp>
      <p:pic>
        <p:nvPicPr>
          <p:cNvPr id="5" name="Picture 4"/>
          <p:cNvPicPr>
            <a:picLocks noChangeAspect="1"/>
          </p:cNvPicPr>
          <p:nvPr/>
        </p:nvPicPr>
        <p:blipFill>
          <a:blip r:embed="rId3"/>
          <a:stretch>
            <a:fillRect/>
          </a:stretch>
        </p:blipFill>
        <p:spPr>
          <a:xfrm>
            <a:off x="1817175" y="2263565"/>
            <a:ext cx="6000117" cy="2425332"/>
          </a:xfrm>
          <a:prstGeom prst="rect">
            <a:avLst/>
          </a:prstGeom>
        </p:spPr>
      </p:pic>
      <p:sp>
        <p:nvSpPr>
          <p:cNvPr id="6" name="Rectangle 5"/>
          <p:cNvSpPr/>
          <p:nvPr/>
        </p:nvSpPr>
        <p:spPr>
          <a:xfrm>
            <a:off x="1031747" y="4842457"/>
            <a:ext cx="8009221" cy="1754326"/>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value of L nodes is obtained from </a:t>
            </a:r>
            <a:r>
              <a:rPr lang="en-US" sz="1800" dirty="0" err="1">
                <a:latin typeface="Times New Roman" panose="02020603050405020304" pitchFamily="18" charset="0"/>
                <a:cs typeface="Times New Roman" panose="02020603050405020304" pitchFamily="18" charset="0"/>
              </a:rPr>
              <a:t>T.type</a:t>
            </a:r>
            <a:r>
              <a:rPr lang="en-US" sz="1800" dirty="0">
                <a:latin typeface="Times New Roman" panose="02020603050405020304" pitchFamily="18" charset="0"/>
                <a:cs typeface="Times New Roman" panose="02020603050405020304" pitchFamily="18" charset="0"/>
              </a:rPr>
              <a:t> (sibling) which is basically lexical value obtained as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float or double.</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Then L node gives type of identifiers a and c. The computation of type is done in top down manner or preorder traversal.</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Using function </a:t>
            </a:r>
            <a:r>
              <a:rPr lang="en-US" sz="1800" dirty="0" err="1">
                <a:latin typeface="Times New Roman" panose="02020603050405020304" pitchFamily="18" charset="0"/>
                <a:cs typeface="Times New Roman" panose="02020603050405020304" pitchFamily="18" charset="0"/>
              </a:rPr>
              <a:t>Enter_type</a:t>
            </a:r>
            <a:r>
              <a:rPr lang="en-US" sz="1800" dirty="0">
                <a:latin typeface="Times New Roman" panose="02020603050405020304" pitchFamily="18" charset="0"/>
                <a:cs typeface="Times New Roman" panose="02020603050405020304" pitchFamily="18" charset="0"/>
              </a:rPr>
              <a:t> the type of identifiers a and c is inserted in symbol table at corresponding </a:t>
            </a:r>
            <a:r>
              <a:rPr lang="en-US" sz="1800" dirty="0" err="1">
                <a:latin typeface="Times New Roman" panose="02020603050405020304" pitchFamily="18" charset="0"/>
                <a:cs typeface="Times New Roman" panose="02020603050405020304" pitchFamily="18" charset="0"/>
              </a:rPr>
              <a:t>id.entry</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087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a:t>
            </a:fld>
            <a:endParaRPr/>
          </a:p>
        </p:txBody>
      </p:sp>
      <p:sp>
        <p:nvSpPr>
          <p:cNvPr id="244" name="Google Shape;244;p4"/>
          <p:cNvSpPr txBox="1">
            <a:spLocks noGrp="1"/>
          </p:cNvSpPr>
          <p:nvPr>
            <p:ph type="title"/>
          </p:nvPr>
        </p:nvSpPr>
        <p:spPr>
          <a:xfrm>
            <a:off x="496078" y="166687"/>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Intermediate Code generator</a:t>
            </a:r>
            <a:endParaRPr sz="2800" b="1" dirty="0">
              <a:latin typeface="Times New Roman"/>
              <a:ea typeface="Times New Roman"/>
              <a:cs typeface="Times New Roman"/>
              <a:sym typeface="Times New Roman"/>
            </a:endParaRPr>
          </a:p>
        </p:txBody>
      </p:sp>
      <p:sp>
        <p:nvSpPr>
          <p:cNvPr id="248" name="Google Shape;248;p4"/>
          <p:cNvSpPr txBox="1"/>
          <p:nvPr/>
        </p:nvSpPr>
        <p:spPr>
          <a:xfrm>
            <a:off x="533400" y="1638228"/>
            <a:ext cx="8448742" cy="4696630"/>
          </a:xfrm>
          <a:prstGeom prst="rect">
            <a:avLst/>
          </a:prstGeom>
          <a:noFill/>
          <a:ln>
            <a:noFill/>
          </a:ln>
        </p:spPr>
        <p:txBody>
          <a:bodyPr spcFirstLastPara="1" wrap="square" lIns="91425" tIns="45700" rIns="91425" bIns="45700" anchor="t" anchorCtr="0">
            <a:spAutoFit/>
          </a:bodyPr>
          <a:lstStyle/>
          <a:p>
            <a:pPr marL="285750" lvl="0" indent="-285750" algn="just">
              <a:buSzPts val="1600"/>
              <a:buFont typeface="Wingdings" panose="05000000000000000000" pitchFamily="2" charset="2"/>
              <a:buChar char="§"/>
            </a:pPr>
            <a:r>
              <a:rPr lang="en-US" sz="2000" dirty="0">
                <a:solidFill>
                  <a:srgbClr val="3E3E3E"/>
                </a:solidFill>
                <a:latin typeface="Times New Roman"/>
                <a:ea typeface="Times New Roman"/>
                <a:cs typeface="Times New Roman"/>
                <a:sym typeface="Times New Roman"/>
              </a:rPr>
              <a:t>The front  end translates a source program into  an intermediate representation from which the back end generates target code.</a:t>
            </a:r>
          </a:p>
          <a:p>
            <a:pPr lvl="0" algn="just">
              <a:buSzPts val="1600"/>
            </a:pPr>
            <a:endParaRPr lang="en-US" sz="2000" dirty="0">
              <a:solidFill>
                <a:srgbClr val="3E3E3E"/>
              </a:solidFill>
              <a:latin typeface="Times New Roman"/>
              <a:ea typeface="Times New Roman"/>
              <a:cs typeface="Times New Roman"/>
              <a:sym typeface="Times New Roman"/>
            </a:endParaRPr>
          </a:p>
          <a:p>
            <a:pPr marL="285750" lvl="0" indent="-285750" algn="just">
              <a:buSzPts val="1600"/>
              <a:buFont typeface="Wingdings" panose="05000000000000000000" pitchFamily="2" charset="2"/>
              <a:buChar char="§"/>
            </a:pPr>
            <a:r>
              <a:rPr lang="en-US" sz="2000" b="1" dirty="0">
                <a:solidFill>
                  <a:srgbClr val="3E3E3E"/>
                </a:solidFill>
                <a:latin typeface="Times New Roman"/>
                <a:ea typeface="Times New Roman"/>
                <a:cs typeface="Times New Roman"/>
              </a:rPr>
              <a:t>Benefits of using a machine-independent intermediate form are:</a:t>
            </a:r>
          </a:p>
          <a:p>
            <a:pPr>
              <a:spcBef>
                <a:spcPts val="40"/>
              </a:spcBef>
            </a:pPr>
            <a:r>
              <a:rPr lang="en-US" sz="2000" b="1" dirty="0">
                <a:solidFill>
                  <a:srgbClr val="3E3E3E"/>
                </a:solidFill>
                <a:latin typeface="Times New Roman"/>
                <a:ea typeface="Times New Roman"/>
                <a:cs typeface="Times New Roman"/>
              </a:rPr>
              <a:t> </a:t>
            </a:r>
          </a:p>
          <a:p>
            <a:pPr marL="342900" marR="1031875" lvl="3" indent="-342900">
              <a:lnSpc>
                <a:spcPct val="128000"/>
              </a:lnSpc>
              <a:buSzPts val="1200"/>
              <a:buFont typeface="+mj-lt"/>
              <a:buAutoNum type="arabicPeriod"/>
              <a:tabLst>
                <a:tab pos="597535" algn="l"/>
              </a:tabLst>
            </a:pPr>
            <a:r>
              <a:rPr lang="en-US" sz="2000" dirty="0">
                <a:latin typeface="Times New Roman" panose="02020603050405020304" pitchFamily="18" charset="0"/>
                <a:ea typeface="Times New Roman" panose="02020603050405020304" pitchFamily="18" charset="0"/>
              </a:rPr>
              <a:t>Retargeting</a:t>
            </a:r>
            <a:r>
              <a:rPr lang="en-US" sz="2000" spc="1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is</a:t>
            </a:r>
            <a:r>
              <a:rPr lang="en-US" sz="2000" spc="8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facilitated.</a:t>
            </a:r>
            <a:r>
              <a:rPr lang="en-US" sz="2000" spc="1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That</a:t>
            </a:r>
            <a:r>
              <a:rPr lang="en-US" sz="2000" spc="9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is,</a:t>
            </a:r>
            <a:r>
              <a:rPr lang="en-US" sz="2000" spc="1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a:t>
            </a:r>
            <a:r>
              <a:rPr lang="en-US" sz="2000" spc="9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compiler</a:t>
            </a:r>
            <a:r>
              <a:rPr lang="en-US" sz="2000" spc="10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for</a:t>
            </a:r>
            <a:r>
              <a:rPr lang="en-US" sz="2000" spc="8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a:t>
            </a:r>
            <a:r>
              <a:rPr lang="en-US" sz="2000" spc="9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different</a:t>
            </a:r>
            <a:r>
              <a:rPr lang="en-US" sz="2000" spc="1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machine</a:t>
            </a:r>
            <a:r>
              <a:rPr lang="en-US" sz="2000" spc="9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can</a:t>
            </a:r>
            <a:r>
              <a:rPr lang="en-US" sz="2000" spc="7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be</a:t>
            </a:r>
            <a:r>
              <a:rPr lang="en-US" sz="2000" spc="9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created</a:t>
            </a:r>
            <a:r>
              <a:rPr lang="en-US" sz="2000" spc="-28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by</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attaching</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back</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end</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for</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 new</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machine to</a:t>
            </a:r>
            <a:r>
              <a:rPr lang="en-US" sz="2000" spc="3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a:t>
            </a:r>
            <a:r>
              <a:rPr lang="en-US" sz="2000" spc="-5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existing</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front</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end. </a:t>
            </a:r>
          </a:p>
          <a:p>
            <a:pPr marL="342900" marR="1031875" lvl="3" indent="-342900">
              <a:lnSpc>
                <a:spcPct val="128000"/>
              </a:lnSpc>
              <a:buSzPts val="1200"/>
              <a:buFont typeface="+mj-lt"/>
              <a:buAutoNum type="arabicPeriod"/>
              <a:tabLst>
                <a:tab pos="597535" algn="l"/>
              </a:tabLst>
            </a:pPr>
            <a:r>
              <a:rPr lang="en-US" sz="2000" dirty="0">
                <a:latin typeface="Times New Roman" panose="02020603050405020304" pitchFamily="18" charset="0"/>
                <a:ea typeface="Times New Roman" panose="02020603050405020304" pitchFamily="18" charset="0"/>
              </a:rPr>
              <a:t>A</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machine-independent</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code</a:t>
            </a:r>
            <a:r>
              <a:rPr lang="en-US" sz="2000" spc="-6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optimizer can</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be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applied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to</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intermediate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representation.</a:t>
            </a:r>
          </a:p>
          <a:p>
            <a:pPr marL="342900" marR="1031875" lvl="3" indent="-342900">
              <a:lnSpc>
                <a:spcPct val="128000"/>
              </a:lnSpc>
              <a:buSzPts val="1200"/>
              <a:buFont typeface="+mj-lt"/>
              <a:buAutoNum type="arabicPeriod"/>
              <a:tabLst>
                <a:tab pos="597535" algn="l"/>
              </a:tabLst>
            </a:pPr>
            <a:endParaRPr lang="en-US" sz="2000" dirty="0">
              <a:latin typeface="Times New Roman" panose="02020603050405020304" pitchFamily="18" charset="0"/>
              <a:ea typeface="Times New Roman" panose="02020603050405020304" pitchFamily="18" charset="0"/>
            </a:endParaRPr>
          </a:p>
          <a:p>
            <a:pPr marL="342900" marR="1031875" lvl="3" indent="-342900">
              <a:lnSpc>
                <a:spcPct val="128000"/>
              </a:lnSpc>
              <a:buSzPts val="1200"/>
              <a:buFont typeface="+mj-lt"/>
              <a:buAutoNum type="arabicPeriod"/>
              <a:tabLst>
                <a:tab pos="597535" algn="l"/>
              </a:tabLst>
            </a:pPr>
            <a:endParaRPr lang="en-US" sz="2000" dirty="0">
              <a:latin typeface="Times New Roman" panose="02020603050405020304" pitchFamily="18" charset="0"/>
              <a:ea typeface="Times New Roman" panose="02020603050405020304" pitchFamily="18" charset="0"/>
            </a:endParaRPr>
          </a:p>
          <a:p>
            <a:pPr marL="285750" lvl="0" indent="-285750" algn="just">
              <a:buSzPts val="1600"/>
              <a:buFont typeface="Wingdings" panose="05000000000000000000" pitchFamily="2" charset="2"/>
              <a:buChar char="§"/>
            </a:pPr>
            <a:endParaRPr sz="2000" b="0" i="0" u="none" strike="noStrike" cap="none" dirty="0">
              <a:solidFill>
                <a:schemeClr val="dk1"/>
              </a:solidFill>
              <a:latin typeface="Times New Roman"/>
              <a:ea typeface="Times New Roman"/>
              <a:cs typeface="Times New Roman"/>
              <a:sym typeface="Times New Roman"/>
            </a:endParaRPr>
          </a:p>
        </p:txBody>
      </p:sp>
      <p:pic>
        <p:nvPicPr>
          <p:cNvPr id="15" name="Picture 8" descr="int-code-schema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183138"/>
            <a:ext cx="7724775"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Implementing Syntax Directed Deﬁnitions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30</a:t>
            </a:fld>
            <a:endParaRPr/>
          </a:p>
        </p:txBody>
      </p:sp>
      <p:sp>
        <p:nvSpPr>
          <p:cNvPr id="3" name="Rectangle 2"/>
          <p:cNvSpPr/>
          <p:nvPr/>
        </p:nvSpPr>
        <p:spPr>
          <a:xfrm>
            <a:off x="533399" y="1617234"/>
            <a:ext cx="8507569" cy="3416320"/>
          </a:xfrm>
          <a:prstGeom prst="rect">
            <a:avLst/>
          </a:prstGeom>
        </p:spPr>
        <p:txBody>
          <a:bodyPr wrap="square">
            <a:spAutoFit/>
          </a:bodyPr>
          <a:lstStyle/>
          <a:p>
            <a:pPr marL="342900" indent="-342900" algn="just">
              <a:buAutoNum type="arabicPeriod"/>
            </a:pPr>
            <a:r>
              <a:rPr lang="en-US" sz="1800" b="1" dirty="0">
                <a:latin typeface="Times New Roman" panose="02020603050405020304" pitchFamily="18" charset="0"/>
                <a:cs typeface="Times New Roman" panose="02020603050405020304" pitchFamily="18" charset="0"/>
              </a:rPr>
              <a:t>Dependency Graphs</a:t>
            </a:r>
          </a:p>
          <a:p>
            <a:pPr algn="just"/>
            <a:endParaRPr lang="en-US" sz="18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Implementing a Syntax Directed Deﬁnition consists primarily in ﬁnding an order for the evaluation of attributes</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Each attribute value must be available when a computation is performed.</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Dependency Graphs are the most general technique used to evaluate syntax directed deﬁnitions with both synthesized and inherited attributes.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Annotated parse tree shows the values of attributes, dependency graph helps to determine how those values are computed</a:t>
            </a:r>
          </a:p>
        </p:txBody>
      </p:sp>
    </p:spTree>
    <p:extLst>
      <p:ext uri="{BB962C8B-B14F-4D97-AF65-F5344CB8AC3E}">
        <p14:creationId xmlns:p14="http://schemas.microsoft.com/office/powerpoint/2010/main" val="3743753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Implementing Syntax Directed Deﬁnitions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31</a:t>
            </a:fld>
            <a:endParaRPr/>
          </a:p>
        </p:txBody>
      </p:sp>
      <p:sp>
        <p:nvSpPr>
          <p:cNvPr id="3" name="Rectangle 2"/>
          <p:cNvSpPr/>
          <p:nvPr/>
        </p:nvSpPr>
        <p:spPr>
          <a:xfrm>
            <a:off x="533400" y="1463675"/>
            <a:ext cx="8108325" cy="2862322"/>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interdependencies among the attributes of the various nodes of a parse-tree can be depicted by a directed graph called a dependency graph.</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lvl="2" indent="-285750"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There is a node for each attribute;</a:t>
            </a:r>
          </a:p>
          <a:p>
            <a:pPr marL="285750" lvl="2" indent="-285750" algn="just">
              <a:buFont typeface="Wingdings" panose="05000000000000000000" pitchFamily="2" charset="2"/>
              <a:buChar char="§"/>
            </a:pPr>
            <a:endParaRPr lang="en-US" sz="18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attribute b depends on an attribute c there is a link from the node for c to the node for b (b ← c).</a:t>
            </a:r>
          </a:p>
          <a:p>
            <a:pPr marL="285750" indent="-285750" algn="just">
              <a:buFont typeface="Wingdings" panose="05000000000000000000" pitchFamily="2" charset="2"/>
              <a:buChar char="§"/>
            </a:pPr>
            <a:endParaRPr lang="en-US" sz="18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Dependency Rule: If an attribute b depends from an attribute c, then we need to ﬁnd the semantic rule for c ﬁrst and then the semantic rule for b.</a:t>
            </a:r>
          </a:p>
        </p:txBody>
      </p:sp>
      <p:pic>
        <p:nvPicPr>
          <p:cNvPr id="2" name="Picture 1"/>
          <p:cNvPicPr>
            <a:picLocks noChangeAspect="1"/>
          </p:cNvPicPr>
          <p:nvPr/>
        </p:nvPicPr>
        <p:blipFill>
          <a:blip r:embed="rId3"/>
          <a:stretch>
            <a:fillRect/>
          </a:stretch>
        </p:blipFill>
        <p:spPr>
          <a:xfrm>
            <a:off x="1887243" y="4479556"/>
            <a:ext cx="4596782" cy="2204579"/>
          </a:xfrm>
          <a:prstGeom prst="rect">
            <a:avLst/>
          </a:prstGeom>
        </p:spPr>
      </p:pic>
    </p:spTree>
    <p:extLst>
      <p:ext uri="{BB962C8B-B14F-4D97-AF65-F5344CB8AC3E}">
        <p14:creationId xmlns:p14="http://schemas.microsoft.com/office/powerpoint/2010/main" val="1461441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Implementing Syntax Directed Deﬁnitions</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32</a:t>
            </a:fld>
            <a:endParaRPr/>
          </a:p>
        </p:txBody>
      </p:sp>
      <p:pic>
        <p:nvPicPr>
          <p:cNvPr id="4" name="Picture 3"/>
          <p:cNvPicPr>
            <a:picLocks noChangeAspect="1"/>
          </p:cNvPicPr>
          <p:nvPr/>
        </p:nvPicPr>
        <p:blipFill>
          <a:blip r:embed="rId3"/>
          <a:stretch>
            <a:fillRect/>
          </a:stretch>
        </p:blipFill>
        <p:spPr>
          <a:xfrm>
            <a:off x="2386015" y="2253802"/>
            <a:ext cx="4682134" cy="2342166"/>
          </a:xfrm>
          <a:prstGeom prst="rect">
            <a:avLst/>
          </a:prstGeom>
        </p:spPr>
      </p:pic>
      <p:sp>
        <p:nvSpPr>
          <p:cNvPr id="5" name="Rectangle 4"/>
          <p:cNvSpPr/>
          <p:nvPr/>
        </p:nvSpPr>
        <p:spPr>
          <a:xfrm>
            <a:off x="2386015" y="4867402"/>
            <a:ext cx="5724124" cy="646331"/>
          </a:xfrm>
          <a:prstGeom prst="rect">
            <a:avLst/>
          </a:prstGeom>
        </p:spPr>
        <p:txBody>
          <a:bodyPr wrap="square">
            <a:spAutoFit/>
          </a:bodyPr>
          <a:lstStyle/>
          <a:p>
            <a:pPr algn="just"/>
            <a:r>
              <a:rPr lang="en-US" sz="1800" dirty="0">
                <a:latin typeface="Times New Roman" panose="02020603050405020304" pitchFamily="18" charset="0"/>
                <a:cs typeface="Times New Roman" panose="02020603050405020304" pitchFamily="18" charset="0"/>
              </a:rPr>
              <a:t>Dependency graph for declaration statements.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635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Evaluation order</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33</a:t>
            </a:fld>
            <a:endParaRPr/>
          </a:p>
        </p:txBody>
      </p:sp>
      <p:sp>
        <p:nvSpPr>
          <p:cNvPr id="2" name="Rectangle 1"/>
          <p:cNvSpPr/>
          <p:nvPr/>
        </p:nvSpPr>
        <p:spPr>
          <a:xfrm>
            <a:off x="636431" y="1839590"/>
            <a:ext cx="7721958" cy="4185761"/>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dependency graph characterizes the possible order in which we can calculate the attributes at various nodes of the parse tree.</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there is an edge from node M to N, then the attribute corresponding to M first be evaluated before evaluating N.</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Thus the allowable orders of evaluation are N1,N2…..,</a:t>
            </a:r>
            <a:r>
              <a:rPr lang="en-US" sz="1800" dirty="0" err="1">
                <a:latin typeface="Times New Roman" panose="02020603050405020304" pitchFamily="18" charset="0"/>
                <a:cs typeface="Times New Roman" panose="02020603050405020304" pitchFamily="18" charset="0"/>
              </a:rPr>
              <a:t>Nk</a:t>
            </a:r>
            <a:r>
              <a:rPr lang="en-US" sz="1800" dirty="0">
                <a:latin typeface="Times New Roman" panose="02020603050405020304" pitchFamily="18" charset="0"/>
                <a:cs typeface="Times New Roman" panose="02020603050405020304" pitchFamily="18" charset="0"/>
              </a:rPr>
              <a:t> such that if there is an edge from Ni </a:t>
            </a:r>
            <a:r>
              <a:rPr lang="en-US" sz="1800" dirty="0" err="1">
                <a:latin typeface="Times New Roman" panose="02020603050405020304" pitchFamily="18" charset="0"/>
                <a:cs typeface="Times New Roman" panose="02020603050405020304" pitchFamily="18" charset="0"/>
              </a:rPr>
              <a:t>toNj</a:t>
            </a:r>
            <a:r>
              <a:rPr lang="en-US" sz="1800" dirty="0">
                <a:latin typeface="Times New Roman" panose="02020603050405020304" pitchFamily="18" charset="0"/>
                <a:cs typeface="Times New Roman" panose="02020603050405020304" pitchFamily="18" charset="0"/>
              </a:rPr>
              <a:t> then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&lt;j</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Such an ordering embeds a directed graph into a linear order, and is called a topological sort of the graph.</a:t>
            </a:r>
          </a:p>
          <a:p>
            <a:pPr marL="285750" indent="-285750"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there is any cycle in the graph ,then there is no topologicalsort.ie, there is no way to evaluate SDD on this parse tree.</a:t>
            </a:r>
          </a:p>
          <a:p>
            <a:endParaRPr lang="en-US" dirty="0"/>
          </a:p>
        </p:txBody>
      </p:sp>
    </p:spTree>
    <p:extLst>
      <p:ext uri="{BB962C8B-B14F-4D97-AF65-F5344CB8AC3E}">
        <p14:creationId xmlns:p14="http://schemas.microsoft.com/office/powerpoint/2010/main" val="168230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br>
              <a:rPr lang="en-US" sz="2800" b="1"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TYPES OF SDT’S</a:t>
            </a:r>
            <a:br>
              <a:rPr lang="en-US" sz="2800" b="1" dirty="0">
                <a:latin typeface="Times New Roman"/>
                <a:ea typeface="Times New Roman"/>
                <a:cs typeface="Times New Roman"/>
                <a:sym typeface="Times New Roman"/>
              </a:rPr>
            </a:br>
            <a:br>
              <a:rPr lang="en-US" sz="2800" b="1" dirty="0">
                <a:latin typeface="Times New Roman"/>
                <a:ea typeface="Times New Roman"/>
                <a:cs typeface="Times New Roman"/>
                <a:sym typeface="Times New Roman"/>
              </a:rPr>
            </a:br>
            <a:endParaRPr lang="en-US"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34</a:t>
            </a:fld>
            <a:endParaRPr/>
          </a:p>
        </p:txBody>
      </p:sp>
      <p:sp>
        <p:nvSpPr>
          <p:cNvPr id="2" name="Rectangle 1"/>
          <p:cNvSpPr/>
          <p:nvPr/>
        </p:nvSpPr>
        <p:spPr>
          <a:xfrm>
            <a:off x="636431" y="1839590"/>
            <a:ext cx="7721958" cy="646331"/>
          </a:xfrm>
          <a:prstGeom prst="rect">
            <a:avLst/>
          </a:prstGeom>
        </p:spPr>
        <p:txBody>
          <a:bodyPr wrap="square">
            <a:spAutoFit/>
          </a:bodyPr>
          <a:lstStyle/>
          <a:p>
            <a:r>
              <a:rPr lang="en-US" sz="1800" dirty="0">
                <a:latin typeface="Times New Roman" panose="02020603050405020304" pitchFamily="18" charset="0"/>
                <a:cs typeface="Times New Roman" panose="02020603050405020304" pitchFamily="18" charset="0"/>
              </a:rPr>
              <a:t>1.	S–attributed definition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L –attributed definition</a:t>
            </a:r>
            <a:endParaRPr lang="en-US" dirty="0"/>
          </a:p>
        </p:txBody>
      </p:sp>
    </p:spTree>
    <p:extLst>
      <p:ext uri="{BB962C8B-B14F-4D97-AF65-F5344CB8AC3E}">
        <p14:creationId xmlns:p14="http://schemas.microsoft.com/office/powerpoint/2010/main" val="990715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740534" y="98773"/>
            <a:ext cx="8153400" cy="990600"/>
          </a:xfrm>
          <a:prstGeom prst="rect">
            <a:avLst/>
          </a:prstGeom>
          <a:noFill/>
          <a:ln>
            <a:noFill/>
          </a:ln>
        </p:spPr>
        <p:txBody>
          <a:bodyPr spcFirstLastPara="1" wrap="square" lIns="91425" tIns="45700" rIns="91425" bIns="45700" anchor="ctr" anchorCtr="0">
            <a:noAutofit/>
          </a:bodyPr>
          <a:lstStyle/>
          <a:p>
            <a:pPr lvl="0" algn="ctr"/>
            <a:br>
              <a:rPr lang="en-US" sz="2800" b="1"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S-attributed Definition</a:t>
            </a:r>
            <a:br>
              <a:rPr lang="en-US" sz="2800" b="1" dirty="0">
                <a:latin typeface="Times New Roman"/>
                <a:ea typeface="Times New Roman"/>
                <a:cs typeface="Times New Roman"/>
                <a:sym typeface="Times New Roman"/>
              </a:rPr>
            </a:br>
            <a:endParaRPr lang="en-US"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35</a:t>
            </a:fld>
            <a:endParaRPr/>
          </a:p>
        </p:txBody>
      </p:sp>
      <p:sp>
        <p:nvSpPr>
          <p:cNvPr id="2" name="Rectangle 1"/>
          <p:cNvSpPr/>
          <p:nvPr/>
        </p:nvSpPr>
        <p:spPr>
          <a:xfrm>
            <a:off x="636431" y="1839590"/>
            <a:ext cx="7721958" cy="3693319"/>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 stands for synthesized</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an SDT uses only synthesized attributes, it is called as S-attributed SDT.</a:t>
            </a:r>
          </a:p>
          <a:p>
            <a:r>
              <a:rPr lang="en-US" sz="1800" dirty="0">
                <a:latin typeface="Times New Roman" panose="02020603050405020304" pitchFamily="18" charset="0"/>
                <a:cs typeface="Times New Roman" panose="02020603050405020304" pitchFamily="18" charset="0"/>
              </a:rPr>
              <a:t>     EXAMPLE:</a:t>
            </a:r>
          </a:p>
          <a:p>
            <a:r>
              <a:rPr lang="en-US" sz="1800" dirty="0">
                <a:latin typeface="Times New Roman" panose="02020603050405020304" pitchFamily="18" charset="0"/>
                <a:cs typeface="Times New Roman" panose="02020603050405020304" pitchFamily="18" charset="0"/>
              </a:rPr>
              <a:t>	A</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BC	{ </a:t>
            </a:r>
            <a:r>
              <a:rPr lang="en-US" sz="1800" dirty="0" err="1">
                <a:latin typeface="Times New Roman" panose="02020603050405020304" pitchFamily="18" charset="0"/>
                <a:cs typeface="Times New Roman" panose="02020603050405020304" pitchFamily="18" charset="0"/>
              </a:rPr>
              <a:t>A.a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B.a,C.a</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S-attributed SDTs are evaluated in bottom-up parsing, as the values of the parent nodes depend upon the values of the child nodes.</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Semantic actions are placed in rightmost place of RHS. </a:t>
            </a:r>
          </a:p>
          <a:p>
            <a:r>
              <a:rPr lang="en-US" sz="1800" dirty="0">
                <a:latin typeface="Times New Roman" panose="02020603050405020304" pitchFamily="18" charset="0"/>
                <a:cs typeface="Times New Roman" panose="02020603050405020304" pitchFamily="18" charset="0"/>
              </a:rPr>
              <a:t>	A</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BCD{	}.</a:t>
            </a:r>
          </a:p>
          <a:p>
            <a:r>
              <a:rPr lang="en-US" sz="1800" dirty="0">
                <a:latin typeface="Times New Roman" panose="02020603050405020304" pitchFamily="18" charset="0"/>
                <a:cs typeface="Times New Roman" panose="02020603050405020304" pitchFamily="18" charset="0"/>
              </a:rPr>
              <a:t>Note: (Also write SDD for desk calculator as example).</a:t>
            </a:r>
          </a:p>
          <a:p>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9097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804929" y="0"/>
            <a:ext cx="8153400" cy="990600"/>
          </a:xfrm>
          <a:prstGeom prst="rect">
            <a:avLst/>
          </a:prstGeom>
          <a:noFill/>
          <a:ln>
            <a:noFill/>
          </a:ln>
        </p:spPr>
        <p:txBody>
          <a:bodyPr spcFirstLastPara="1" wrap="square" lIns="91425" tIns="45700" rIns="91425" bIns="45700" anchor="ctr" anchorCtr="0">
            <a:noAutofit/>
          </a:bodyPr>
          <a:lstStyle/>
          <a:p>
            <a:pPr lvl="0" algn="ctr"/>
            <a:br>
              <a:rPr lang="en-US" sz="2800" b="1"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L –Attributed Definition</a:t>
            </a: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36</a:t>
            </a:fld>
            <a:endParaRPr/>
          </a:p>
        </p:txBody>
      </p:sp>
      <p:sp>
        <p:nvSpPr>
          <p:cNvPr id="3" name="Rectangle 2"/>
          <p:cNvSpPr/>
          <p:nvPr/>
        </p:nvSpPr>
        <p:spPr>
          <a:xfrm>
            <a:off x="701899" y="1683849"/>
            <a:ext cx="6973910" cy="4524315"/>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 stands for one parse from left to right.</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an SDT uses both synthesized attributes and inherited attributes with a restriction that inherited attribute can inherit values from parent and left siblings only, it is called as L-attributed SDT.</a:t>
            </a:r>
          </a:p>
          <a:p>
            <a:r>
              <a:rPr lang="en-US" sz="1800" dirty="0">
                <a:latin typeface="Times New Roman" panose="02020603050405020304" pitchFamily="18" charset="0"/>
                <a:cs typeface="Times New Roman" panose="02020603050405020304" pitchFamily="18" charset="0"/>
              </a:rPr>
              <a:t>	EXAMPLE:</a:t>
            </a:r>
          </a:p>
          <a:p>
            <a:r>
              <a:rPr lang="en-US" sz="1800" dirty="0">
                <a:latin typeface="Times New Roman" panose="02020603050405020304" pitchFamily="18" charset="0"/>
                <a:cs typeface="Times New Roman" panose="02020603050405020304" pitchFamily="18" charset="0"/>
              </a:rPr>
              <a:t>	A</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BCD {</a:t>
            </a:r>
            <a:r>
              <a:rPr lang="en-US" sz="1800" dirty="0" err="1">
                <a:latin typeface="Times New Roman" panose="02020603050405020304" pitchFamily="18" charset="0"/>
                <a:cs typeface="Times New Roman" panose="02020603050405020304" pitchFamily="18" charset="0"/>
              </a:rPr>
              <a:t>B.a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B.a</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D.a</a:t>
            </a:r>
            <a:r>
              <a:rPr lang="en-US" sz="1800" dirty="0">
                <a:latin typeface="Times New Roman" panose="02020603050405020304" pitchFamily="18" charset="0"/>
                <a:cs typeface="Times New Roman" panose="02020603050405020304" pitchFamily="18" charset="0"/>
              </a:rPr>
              <a:t>  This is not possible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Attributes in L-attributed SDTs are evaluated by depth-first and left-to-right parsing manner.</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Semantic actions are placed anywhere in RHS.</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A</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}BC</a:t>
            </a:r>
          </a:p>
          <a:p>
            <a:r>
              <a:rPr lang="en-US" sz="1800" dirty="0">
                <a:latin typeface="Times New Roman" panose="02020603050405020304" pitchFamily="18" charset="0"/>
                <a:cs typeface="Times New Roman" panose="02020603050405020304" pitchFamily="18" charset="0"/>
              </a:rPr>
              <a:t>             B{ }C</a:t>
            </a:r>
          </a:p>
          <a:p>
            <a:r>
              <a:rPr lang="en-US" sz="1800" dirty="0">
                <a:latin typeface="Times New Roman" panose="02020603050405020304" pitchFamily="18" charset="0"/>
                <a:cs typeface="Times New Roman" panose="02020603050405020304" pitchFamily="18" charset="0"/>
              </a:rPr>
              <a:t>             BC{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Note: (Also write SDD for declaration statement as example)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an attribute is S attributed, it is also L attributed</a:t>
            </a:r>
          </a:p>
        </p:txBody>
      </p:sp>
    </p:spTree>
    <p:extLst>
      <p:ext uri="{BB962C8B-B14F-4D97-AF65-F5344CB8AC3E}">
        <p14:creationId xmlns:p14="http://schemas.microsoft.com/office/powerpoint/2010/main" val="190079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Type Checking</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37</a:t>
            </a:fld>
            <a:endParaRPr/>
          </a:p>
        </p:txBody>
      </p:sp>
      <p:sp>
        <p:nvSpPr>
          <p:cNvPr id="5" name="Rectangle 4"/>
          <p:cNvSpPr/>
          <p:nvPr/>
        </p:nvSpPr>
        <p:spPr>
          <a:xfrm>
            <a:off x="533400" y="1705932"/>
            <a:ext cx="8430296" cy="3970318"/>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compiler must check that the program follows the </a:t>
            </a:r>
            <a:r>
              <a:rPr lang="en-US" sz="1800" b="1" dirty="0">
                <a:latin typeface="Times New Roman" panose="02020603050405020304" pitchFamily="18" charset="0"/>
                <a:cs typeface="Times New Roman" panose="02020603050405020304" pitchFamily="18" charset="0"/>
              </a:rPr>
              <a:t>Type Rules </a:t>
            </a:r>
            <a:r>
              <a:rPr lang="en-US" sz="1800" dirty="0">
                <a:latin typeface="Times New Roman" panose="02020603050405020304" pitchFamily="18" charset="0"/>
                <a:cs typeface="Times New Roman" panose="02020603050405020304" pitchFamily="18" charset="0"/>
              </a:rPr>
              <a:t>of the language.</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Information about </a:t>
            </a:r>
            <a:r>
              <a:rPr lang="en-US" sz="1800" b="1" dirty="0">
                <a:latin typeface="Times New Roman" panose="02020603050405020304" pitchFamily="18" charset="0"/>
                <a:cs typeface="Times New Roman" panose="02020603050405020304" pitchFamily="18" charset="0"/>
              </a:rPr>
              <a:t>Data Types </a:t>
            </a:r>
            <a:r>
              <a:rPr lang="en-US" sz="1800" dirty="0">
                <a:latin typeface="Times New Roman" panose="02020603050405020304" pitchFamily="18" charset="0"/>
                <a:cs typeface="Times New Roman" panose="02020603050405020304" pitchFamily="18" charset="0"/>
              </a:rPr>
              <a:t>is maintained and computed by the 	compiler.</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Type Checker </a:t>
            </a:r>
            <a:r>
              <a:rPr lang="en-US" sz="1800" dirty="0">
                <a:latin typeface="Times New Roman" panose="02020603050405020304" pitchFamily="18" charset="0"/>
                <a:cs typeface="Times New Roman" panose="02020603050405020304" pitchFamily="18" charset="0"/>
              </a:rPr>
              <a:t>is a module of a compiler devoted to type checking tasks.</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Examples of Tasks.</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operator mod is defined only if the operands are integers;</a:t>
            </a:r>
          </a:p>
          <a:p>
            <a:endParaRPr lang="en-US" sz="1800" dirty="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	--Indexing is allowed only on an array and the index must be an integer;</a:t>
            </a:r>
          </a:p>
          <a:p>
            <a:pPr lvl="2"/>
            <a:endParaRPr lang="en-US" sz="1800" dirty="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	--A function must have a precise number of arguments and the parameters must 	have a correct type;</a:t>
            </a:r>
          </a:p>
        </p:txBody>
      </p:sp>
    </p:spTree>
    <p:extLst>
      <p:ext uri="{BB962C8B-B14F-4D97-AF65-F5344CB8AC3E}">
        <p14:creationId xmlns:p14="http://schemas.microsoft.com/office/powerpoint/2010/main" val="4202935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Type Checking</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38</a:t>
            </a:fld>
            <a:endParaRPr/>
          </a:p>
        </p:txBody>
      </p:sp>
      <p:sp>
        <p:nvSpPr>
          <p:cNvPr id="2" name="Rectangle 1"/>
          <p:cNvSpPr/>
          <p:nvPr/>
        </p:nvSpPr>
        <p:spPr>
          <a:xfrm>
            <a:off x="633594" y="1695618"/>
            <a:ext cx="8004220" cy="2585323"/>
          </a:xfrm>
          <a:prstGeom prst="rect">
            <a:avLst/>
          </a:prstGeom>
        </p:spPr>
        <p:txBody>
          <a:bodyPr wrap="square">
            <a:spAutoFit/>
          </a:bodyPr>
          <a:lstStyle/>
          <a:p>
            <a:r>
              <a:rPr lang="en-US" sz="1800" b="1" dirty="0">
                <a:latin typeface="Times New Roman" panose="02020603050405020304" pitchFamily="18" charset="0"/>
                <a:cs typeface="Times New Roman" panose="02020603050405020304" pitchFamily="18" charset="0"/>
              </a:rPr>
              <a:t>What is type?</a:t>
            </a:r>
          </a:p>
          <a:p>
            <a:pPr marL="285750" lvl="2"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Type is a notion or a rule that varies from language to language.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So type checking is done to ensure that whether the source program follows the</a:t>
            </a:r>
          </a:p>
          <a:p>
            <a:r>
              <a:rPr lang="en-US" sz="1800" dirty="0">
                <a:latin typeface="Times New Roman" panose="02020603050405020304" pitchFamily="18" charset="0"/>
                <a:cs typeface="Times New Roman" panose="02020603050405020304" pitchFamily="18" charset="0"/>
              </a:rPr>
              <a:t> syntactic and semantic rule of that language.</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Type checking can be of two types:</a:t>
            </a:r>
          </a:p>
          <a:p>
            <a:r>
              <a:rPr lang="en-US" sz="1800" dirty="0">
                <a:latin typeface="Times New Roman" panose="02020603050405020304" pitchFamily="18" charset="0"/>
                <a:cs typeface="Times New Roman" panose="02020603050405020304" pitchFamily="18" charset="0"/>
              </a:rPr>
              <a:t>	1.	Static checking (Done at compile time)</a:t>
            </a:r>
          </a:p>
          <a:p>
            <a:r>
              <a:rPr lang="en-US" sz="1800" dirty="0">
                <a:latin typeface="Times New Roman" panose="02020603050405020304" pitchFamily="18" charset="0"/>
                <a:cs typeface="Times New Roman" panose="02020603050405020304" pitchFamily="18" charset="0"/>
              </a:rPr>
              <a:t>	2.	Dynamic checking. (Done during run time)</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596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Static Type Checking</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39</a:t>
            </a:fld>
            <a:endParaRPr/>
          </a:p>
        </p:txBody>
      </p:sp>
      <p:sp>
        <p:nvSpPr>
          <p:cNvPr id="2" name="Rectangle 1"/>
          <p:cNvSpPr/>
          <p:nvPr/>
        </p:nvSpPr>
        <p:spPr>
          <a:xfrm>
            <a:off x="762383" y="1669860"/>
            <a:ext cx="8004220" cy="3477875"/>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Static type checking is done at compile time.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information the type checker needs is obtained via declarations and stored in a master symbol table. After this information is collected, the types involved in each operation are checked. </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It is very difficult for a language that only does static type checking to meet the full definition of strongly typed.</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example, if a and b are of type int and we assign very large values to 	them, a * b may not be in the acceptable range of </a:t>
            </a:r>
            <a:r>
              <a:rPr lang="en-US" sz="2000" dirty="0" err="1">
                <a:latin typeface="Times New Roman" panose="02020603050405020304" pitchFamily="18" charset="0"/>
                <a:cs typeface="Times New Roman" panose="02020603050405020304" pitchFamily="18" charset="0"/>
              </a:rPr>
              <a:t>ints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3115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4</a:t>
            </a:fld>
            <a:endParaRPr/>
          </a:p>
        </p:txBody>
      </p:sp>
      <p:sp>
        <p:nvSpPr>
          <p:cNvPr id="266" name="Google Shape;266;p6"/>
          <p:cNvSpPr txBox="1"/>
          <p:nvPr/>
        </p:nvSpPr>
        <p:spPr>
          <a:xfrm>
            <a:off x="709127" y="248615"/>
            <a:ext cx="8153400" cy="990600"/>
          </a:xfrm>
          <a:prstGeom prst="rect">
            <a:avLst/>
          </a:prstGeom>
          <a:noFill/>
          <a:ln>
            <a:noFill/>
          </a:ln>
        </p:spPr>
        <p:txBody>
          <a:bodyPr spcFirstLastPara="1" wrap="square" lIns="91425" tIns="45700" rIns="91425" bIns="45700" anchor="ctr" anchorCtr="0">
            <a:noAutofit/>
          </a:bodyPr>
          <a:lstStyle/>
          <a:p>
            <a:pPr lvl="0" algn="ctr">
              <a:buSzPts val="2800"/>
            </a:pPr>
            <a:r>
              <a:rPr lang="en-US" sz="2800" b="1" dirty="0">
                <a:solidFill>
                  <a:schemeClr val="dk2"/>
                </a:solidFill>
                <a:latin typeface="Times New Roman"/>
                <a:ea typeface="Times New Roman"/>
                <a:cs typeface="Times New Roman"/>
                <a:sym typeface="Times New Roman"/>
              </a:rPr>
              <a:t>Intermediate Languages</a:t>
            </a:r>
            <a:endParaRPr lang="en-US" sz="2800" b="1" i="0" u="none" strike="noStrike" cap="none" dirty="0">
              <a:solidFill>
                <a:schemeClr val="dk2"/>
              </a:solidFill>
              <a:latin typeface="Times New Roman"/>
              <a:ea typeface="Times New Roman"/>
              <a:cs typeface="Times New Roman"/>
              <a:sym typeface="Times New Roman"/>
            </a:endParaRPr>
          </a:p>
        </p:txBody>
      </p:sp>
      <p:sp>
        <p:nvSpPr>
          <p:cNvPr id="4" name="Rectangle 3"/>
          <p:cNvSpPr/>
          <p:nvPr/>
        </p:nvSpPr>
        <p:spPr>
          <a:xfrm>
            <a:off x="533400" y="1904666"/>
            <a:ext cx="8078337" cy="3847207"/>
          </a:xfrm>
          <a:prstGeom prst="rect">
            <a:avLst/>
          </a:prstGeom>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Three ways of intermediate representation:</a:t>
            </a:r>
          </a:p>
          <a:p>
            <a:endParaRPr lang="en-US" sz="2000" dirty="0">
              <a:latin typeface="Times New Roman" panose="02020603050405020304" pitchFamily="18" charset="0"/>
              <a:cs typeface="Times New Roman" panose="02020603050405020304" pitchFamily="18" charset="0"/>
            </a:endParaRPr>
          </a:p>
          <a:p>
            <a:pPr marL="285750" lvl="5"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Syntax tree</a:t>
            </a:r>
          </a:p>
          <a:p>
            <a:pPr lvl="2"/>
            <a:endParaRPr lang="en-US" sz="2000" dirty="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Postfix notation</a:t>
            </a:r>
          </a:p>
          <a:p>
            <a:pPr marL="342900" lvl="2"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Three address code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semantic rules for generating three-address code from common programming language constructs are similar to those for constructing syntax trees or for generating postfix notation.</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title"/>
          </p:nvPr>
        </p:nvSpPr>
        <p:spPr>
          <a:xfrm>
            <a:off x="484414"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Dynamic Type Checking</a:t>
            </a:r>
            <a:endParaRPr sz="2800" b="1" dirty="0">
              <a:latin typeface="Times New Roman"/>
              <a:ea typeface="Times New Roman"/>
              <a:cs typeface="Times New Roman"/>
              <a:sym typeface="Times New Roman"/>
            </a:endParaRPr>
          </a:p>
        </p:txBody>
      </p:sp>
      <p:sp>
        <p:nvSpPr>
          <p:cNvPr id="335" name="Google Shape;335;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40</a:t>
            </a:fld>
            <a:endParaRPr/>
          </a:p>
        </p:txBody>
      </p:sp>
      <p:sp>
        <p:nvSpPr>
          <p:cNvPr id="2" name="Rectangle 1"/>
          <p:cNvSpPr/>
          <p:nvPr/>
        </p:nvSpPr>
        <p:spPr>
          <a:xfrm>
            <a:off x="533400" y="1463675"/>
            <a:ext cx="8004220" cy="5324535"/>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Dynamic type checking is implemented by including type information for each data location at run time</a:t>
            </a:r>
          </a:p>
          <a:p>
            <a:r>
              <a:rPr lang="en-US" sz="2000" dirty="0">
                <a:latin typeface="Times New Roman" panose="02020603050405020304" pitchFamily="18" charset="0"/>
                <a:cs typeface="Times New Roman" panose="02020603050405020304" pitchFamily="18" charset="0"/>
              </a:rPr>
              <a:t>	– For example, a variable of type double would contain both the 	actual double value and some kind of tag indicating "double type”</a:t>
            </a:r>
          </a:p>
          <a:p>
            <a:r>
              <a:rPr lang="en-US" sz="2000" dirty="0">
                <a:latin typeface="Times New Roman" panose="02020603050405020304" pitchFamily="18" charset="0"/>
                <a:cs typeface="Times New Roman" panose="02020603050405020304" pitchFamily="18" charset="0"/>
              </a:rPr>
              <a:t>	– The execution of any operation begins by first checking these 	type tags</a:t>
            </a:r>
          </a:p>
          <a:p>
            <a:r>
              <a:rPr lang="en-US" sz="2000" dirty="0">
                <a:latin typeface="Times New Roman" panose="02020603050405020304" pitchFamily="18" charset="0"/>
                <a:cs typeface="Times New Roman" panose="02020603050405020304" pitchFamily="18" charset="0"/>
              </a:rPr>
              <a:t>	– The operation is performed only if everything checks out. 	Otherwise, a type error occurs and usually halts execution</a:t>
            </a:r>
          </a:p>
          <a:p>
            <a:r>
              <a:rPr lang="en-US" sz="2000" dirty="0">
                <a:latin typeface="Times New Roman" panose="02020603050405020304" pitchFamily="18" charset="0"/>
                <a:cs typeface="Times New Roman" panose="02020603050405020304" pitchFamily="18" charset="0"/>
              </a:rPr>
              <a:t>	 For example, when an add operation is invoked, it first 	examines the type tags of the two operands to ensure they are 	compatible.</a:t>
            </a:r>
          </a:p>
          <a:p>
            <a:r>
              <a:rPr lang="en-US" sz="2000" dirty="0">
                <a:latin typeface="Times New Roman" panose="02020603050405020304" pitchFamily="18" charset="0"/>
                <a:cs typeface="Times New Roman" panose="02020603050405020304" pitchFamily="18" charset="0"/>
              </a:rPr>
              <a:t>	– Another example is array out of bound</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Normally done in languages that do not require prior data type declaration of variables at compile time – For example LISP, JavaScript etc.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Dynamic type checking clearly comes with a run time performance penalty, but it usually much more difficult to subvert and can report errors that are not possible to detect at compile time.</a:t>
            </a:r>
          </a:p>
        </p:txBody>
      </p:sp>
    </p:spTree>
    <p:extLst>
      <p:ext uri="{BB962C8B-B14F-4D97-AF65-F5344CB8AC3E}">
        <p14:creationId xmlns:p14="http://schemas.microsoft.com/office/powerpoint/2010/main" val="537981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Implicit Type Conversion</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41</a:t>
            </a:fld>
            <a:endParaRPr lang="en-US"/>
          </a:p>
        </p:txBody>
      </p:sp>
      <p:sp>
        <p:nvSpPr>
          <p:cNvPr id="4" name="Rectangle 3"/>
          <p:cNvSpPr/>
          <p:nvPr/>
        </p:nvSpPr>
        <p:spPr>
          <a:xfrm>
            <a:off x="533400" y="1463675"/>
            <a:ext cx="8468932" cy="5016758"/>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Many compilers have built-in functionality for correcting the simplest of type errors.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Implicit type conversion, or coercion, is when a compiler finds a type error and then changes the type of the variable to an appropriate type.</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happens in C, for example, when an addition example, when an addition operation is performed on a mix of integer and floating point values.</a:t>
            </a:r>
          </a:p>
          <a:p>
            <a:r>
              <a:rPr lang="en-US" sz="2000" dirty="0">
                <a:latin typeface="Times New Roman" panose="02020603050405020304" pitchFamily="18" charset="0"/>
                <a:cs typeface="Times New Roman" panose="02020603050405020304" pitchFamily="18" charset="0"/>
              </a:rPr>
              <a:t>	– The integer values are implicitly promoted before the 	addition is performed.</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Other languages are much stricter about type coercion. – Ada and Pascal, for example, provide almost no automatic coercions, requiring the programmer to take explicit actions to convert between various numeric types.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The question of whether to provide a coercion capability or not is controversial.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Coercions can free a programmer from worrying about details, but they can also hide serious errors that might otherwise have popped up during compilation.</a:t>
            </a:r>
          </a:p>
        </p:txBody>
      </p:sp>
    </p:spTree>
    <p:extLst>
      <p:ext uri="{BB962C8B-B14F-4D97-AF65-F5344CB8AC3E}">
        <p14:creationId xmlns:p14="http://schemas.microsoft.com/office/powerpoint/2010/main" val="1093385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Types of Static Type Checking</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42</a:t>
            </a:fld>
            <a:endParaRPr lang="en-US"/>
          </a:p>
        </p:txBody>
      </p:sp>
      <p:sp>
        <p:nvSpPr>
          <p:cNvPr id="4" name="Rectangle 3"/>
          <p:cNvSpPr/>
          <p:nvPr/>
        </p:nvSpPr>
        <p:spPr>
          <a:xfrm>
            <a:off x="675068" y="2094739"/>
            <a:ext cx="8468932" cy="1631216"/>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Four types of static type checks</a:t>
            </a:r>
          </a:p>
          <a:p>
            <a:r>
              <a:rPr lang="en-US" sz="2000" dirty="0">
                <a:latin typeface="Times New Roman" panose="02020603050405020304" pitchFamily="18" charset="0"/>
                <a:cs typeface="Times New Roman" panose="02020603050405020304" pitchFamily="18" charset="0"/>
              </a:rPr>
              <a:t>	– Type checks</a:t>
            </a:r>
          </a:p>
          <a:p>
            <a:r>
              <a:rPr lang="en-US" sz="2000" dirty="0">
                <a:latin typeface="Times New Roman" panose="02020603050405020304" pitchFamily="18" charset="0"/>
                <a:cs typeface="Times New Roman" panose="02020603050405020304" pitchFamily="18" charset="0"/>
              </a:rPr>
              <a:t>	– Flow of control checking</a:t>
            </a:r>
          </a:p>
          <a:p>
            <a:r>
              <a:rPr lang="en-US" sz="2000" dirty="0">
                <a:latin typeface="Times New Roman" panose="02020603050405020304" pitchFamily="18" charset="0"/>
                <a:cs typeface="Times New Roman" panose="02020603050405020304" pitchFamily="18" charset="0"/>
              </a:rPr>
              <a:t>	– Uniqueness Checking</a:t>
            </a:r>
          </a:p>
          <a:p>
            <a:r>
              <a:rPr lang="en-US" sz="2000" dirty="0">
                <a:latin typeface="Times New Roman" panose="02020603050405020304" pitchFamily="18" charset="0"/>
                <a:cs typeface="Times New Roman" panose="02020603050405020304" pitchFamily="18" charset="0"/>
              </a:rPr>
              <a:t>	– Name related checks</a:t>
            </a:r>
          </a:p>
        </p:txBody>
      </p:sp>
    </p:spTree>
    <p:extLst>
      <p:ext uri="{BB962C8B-B14F-4D97-AF65-F5344CB8AC3E}">
        <p14:creationId xmlns:p14="http://schemas.microsoft.com/office/powerpoint/2010/main" val="235770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Type Checks</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43</a:t>
            </a:fld>
            <a:endParaRPr lang="en-US"/>
          </a:p>
        </p:txBody>
      </p:sp>
      <p:sp>
        <p:nvSpPr>
          <p:cNvPr id="4" name="Rectangle 3"/>
          <p:cNvSpPr/>
          <p:nvPr/>
        </p:nvSpPr>
        <p:spPr>
          <a:xfrm>
            <a:off x="365975" y="1539875"/>
            <a:ext cx="8468932" cy="1200329"/>
          </a:xfrm>
          <a:prstGeom prst="rect">
            <a:avLst/>
          </a:prstGeom>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make it sure that the operator is applied to compatible operands</a:t>
            </a:r>
          </a:p>
          <a:p>
            <a:r>
              <a:rPr lang="en-US" sz="1800" dirty="0">
                <a:latin typeface="Times New Roman" panose="02020603050405020304" pitchFamily="18" charset="0"/>
                <a:cs typeface="Times New Roman" panose="02020603050405020304" pitchFamily="18" charset="0"/>
              </a:rPr>
              <a:t>	– A Compiler must report an error if an operator is applied to 	incompatible operands</a:t>
            </a:r>
          </a:p>
          <a:p>
            <a:r>
              <a:rPr lang="en-US" sz="1800" dirty="0">
                <a:latin typeface="Times New Roman" panose="02020603050405020304" pitchFamily="18" charset="0"/>
                <a:cs typeface="Times New Roman" panose="02020603050405020304" pitchFamily="18" charset="0"/>
              </a:rPr>
              <a:t>	– For example : An integer variable is added with a character variable</a:t>
            </a:r>
          </a:p>
        </p:txBody>
      </p:sp>
      <p:sp>
        <p:nvSpPr>
          <p:cNvPr id="5" name="Rectangle 4"/>
          <p:cNvSpPr/>
          <p:nvPr/>
        </p:nvSpPr>
        <p:spPr>
          <a:xfrm>
            <a:off x="1007529" y="3687215"/>
            <a:ext cx="6162540" cy="3139321"/>
          </a:xfrm>
          <a:prstGeom prst="rect">
            <a:avLst/>
          </a:prstGeom>
        </p:spPr>
        <p:txBody>
          <a:bodyPr wrap="square">
            <a:spAutoFit/>
          </a:bodyPr>
          <a:lstStyle/>
          <a:p>
            <a:r>
              <a:rPr lang="en-US" sz="1800" b="1" dirty="0">
                <a:latin typeface="Times New Roman" panose="02020603050405020304" pitchFamily="18" charset="0"/>
                <a:cs typeface="Times New Roman" panose="02020603050405020304" pitchFamily="18" charset="0"/>
              </a:rPr>
              <a:t>Example</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sum;</a:t>
            </a:r>
          </a:p>
          <a:p>
            <a:r>
              <a:rPr lang="en-US" sz="1800" dirty="0">
                <a:latin typeface="Times New Roman" panose="02020603050405020304" pitchFamily="18" charset="0"/>
                <a:cs typeface="Times New Roman" panose="02020603050405020304" pitchFamily="18" charset="0"/>
              </a:rPr>
              <a:t>float a, b;</a:t>
            </a:r>
          </a:p>
          <a:p>
            <a:r>
              <a:rPr lang="en-US" sz="1800" dirty="0">
                <a:latin typeface="Times New Roman" panose="02020603050405020304" pitchFamily="18" charset="0"/>
                <a:cs typeface="Times New Roman" panose="02020603050405020304" pitchFamily="18" charset="0"/>
              </a:rPr>
              <a:t>Sum = a + b;</a:t>
            </a:r>
          </a:p>
          <a:p>
            <a:r>
              <a:rPr lang="en-US" sz="1800" dirty="0">
                <a:latin typeface="Times New Roman" panose="02020603050405020304" pitchFamily="18" charset="0"/>
                <a:cs typeface="Times New Roman" panose="02020603050405020304" pitchFamily="18" charset="0"/>
              </a:rPr>
              <a:t>Product = a * b;</a:t>
            </a:r>
          </a:p>
          <a:p>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a.type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&amp;&amp; </a:t>
            </a:r>
            <a:r>
              <a:rPr lang="en-US" sz="1800" dirty="0" err="1">
                <a:latin typeface="Times New Roman" panose="02020603050405020304" pitchFamily="18" charset="0"/>
                <a:cs typeface="Times New Roman" panose="02020603050405020304" pitchFamily="18" charset="0"/>
              </a:rPr>
              <a:t>b.type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then</a:t>
            </a:r>
          </a:p>
          <a:p>
            <a:r>
              <a:rPr lang="en-US" sz="1800" dirty="0" err="1">
                <a:latin typeface="Times New Roman" panose="02020603050405020304" pitchFamily="18" charset="0"/>
                <a:cs typeface="Times New Roman" panose="02020603050405020304" pitchFamily="18" charset="0"/>
              </a:rPr>
              <a:t>Sum.type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int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Else error</a:t>
            </a:r>
          </a:p>
          <a:p>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a.type</a:t>
            </a:r>
            <a:r>
              <a:rPr lang="en-US" sz="1800" dirty="0">
                <a:latin typeface="Times New Roman" panose="02020603050405020304" pitchFamily="18" charset="0"/>
                <a:cs typeface="Times New Roman" panose="02020603050405020304" pitchFamily="18" charset="0"/>
              </a:rPr>
              <a:t> = float &amp;&amp; </a:t>
            </a:r>
            <a:r>
              <a:rPr lang="en-US" sz="1800" dirty="0" err="1">
                <a:latin typeface="Times New Roman" panose="02020603050405020304" pitchFamily="18" charset="0"/>
                <a:cs typeface="Times New Roman" panose="02020603050405020304" pitchFamily="18" charset="0"/>
              </a:rPr>
              <a:t>b.type</a:t>
            </a:r>
            <a:r>
              <a:rPr lang="en-US" sz="1800" dirty="0">
                <a:latin typeface="Times New Roman" panose="02020603050405020304" pitchFamily="18" charset="0"/>
                <a:cs typeface="Times New Roman" panose="02020603050405020304" pitchFamily="18" charset="0"/>
              </a:rPr>
              <a:t> = float then</a:t>
            </a:r>
          </a:p>
          <a:p>
            <a:r>
              <a:rPr lang="en-US" sz="1800" dirty="0" err="1">
                <a:latin typeface="Times New Roman" panose="02020603050405020304" pitchFamily="18" charset="0"/>
                <a:cs typeface="Times New Roman" panose="02020603050405020304" pitchFamily="18" charset="0"/>
              </a:rPr>
              <a:t>Sum.type</a:t>
            </a:r>
            <a:r>
              <a:rPr lang="en-US" sz="1800" dirty="0">
                <a:latin typeface="Times New Roman" panose="02020603050405020304" pitchFamily="18" charset="0"/>
                <a:cs typeface="Times New Roman" panose="02020603050405020304" pitchFamily="18" charset="0"/>
              </a:rPr>
              <a:t> = float</a:t>
            </a:r>
          </a:p>
          <a:p>
            <a:r>
              <a:rPr lang="en-US" sz="1800" dirty="0">
                <a:latin typeface="Times New Roman" panose="02020603050405020304" pitchFamily="18" charset="0"/>
                <a:cs typeface="Times New Roman" panose="02020603050405020304" pitchFamily="18" charset="0"/>
              </a:rPr>
              <a:t>Else error</a:t>
            </a:r>
          </a:p>
        </p:txBody>
      </p:sp>
      <p:pic>
        <p:nvPicPr>
          <p:cNvPr id="6" name="Picture 5"/>
          <p:cNvPicPr>
            <a:picLocks noChangeAspect="1"/>
          </p:cNvPicPr>
          <p:nvPr/>
        </p:nvPicPr>
        <p:blipFill>
          <a:blip r:embed="rId2"/>
          <a:stretch>
            <a:fillRect/>
          </a:stretch>
        </p:blipFill>
        <p:spPr>
          <a:xfrm>
            <a:off x="1262129" y="2740204"/>
            <a:ext cx="6170682" cy="1063911"/>
          </a:xfrm>
          <a:prstGeom prst="rect">
            <a:avLst/>
          </a:prstGeom>
        </p:spPr>
      </p:pic>
    </p:spTree>
    <p:extLst>
      <p:ext uri="{BB962C8B-B14F-4D97-AF65-F5344CB8AC3E}">
        <p14:creationId xmlns:p14="http://schemas.microsoft.com/office/powerpoint/2010/main" val="3745852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 Flow of control checking</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44</a:t>
            </a:fld>
            <a:endParaRPr lang="en-US"/>
          </a:p>
        </p:txBody>
      </p:sp>
      <p:sp>
        <p:nvSpPr>
          <p:cNvPr id="4" name="Rectangle 3"/>
          <p:cNvSpPr/>
          <p:nvPr/>
        </p:nvSpPr>
        <p:spPr>
          <a:xfrm>
            <a:off x="365975" y="1539875"/>
            <a:ext cx="8468932" cy="1938992"/>
          </a:xfrm>
          <a:prstGeom prst="rect">
            <a:avLst/>
          </a:prstGeom>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Flow of control checking</a:t>
            </a:r>
          </a:p>
          <a:p>
            <a:r>
              <a:rPr lang="en-US" sz="2400" dirty="0">
                <a:latin typeface="Times New Roman" panose="02020603050405020304" pitchFamily="18" charset="0"/>
                <a:cs typeface="Times New Roman" panose="02020603050405020304" pitchFamily="18" charset="0"/>
              </a:rPr>
              <a:t>	– Checking of branching statements</a:t>
            </a:r>
          </a:p>
          <a:p>
            <a:r>
              <a:rPr lang="en-US" sz="2400" dirty="0">
                <a:latin typeface="Times New Roman" panose="02020603050405020304" pitchFamily="18" charset="0"/>
                <a:cs typeface="Times New Roman" panose="02020603050405020304" pitchFamily="18" charset="0"/>
              </a:rPr>
              <a:t>	 GOTO, BREAK, and CONTINUE etc.</a:t>
            </a:r>
          </a:p>
          <a:p>
            <a:r>
              <a:rPr lang="en-US" sz="2400" dirty="0">
                <a:latin typeface="Times New Roman" panose="02020603050405020304" pitchFamily="18" charset="0"/>
                <a:cs typeface="Times New Roman" panose="02020603050405020304" pitchFamily="18" charset="0"/>
              </a:rPr>
              <a:t>	If branching location exists or not</a:t>
            </a:r>
          </a:p>
          <a:p>
            <a:r>
              <a:rPr lang="en-US" sz="2400" dirty="0">
                <a:latin typeface="Times New Roman" panose="02020603050405020304" pitchFamily="18" charset="0"/>
                <a:cs typeface="Times New Roman" panose="02020603050405020304" pitchFamily="18" charset="0"/>
              </a:rPr>
              <a:t>	– If it does not exist, then error is reported</a:t>
            </a:r>
          </a:p>
        </p:txBody>
      </p:sp>
    </p:spTree>
    <p:extLst>
      <p:ext uri="{BB962C8B-B14F-4D97-AF65-F5344CB8AC3E}">
        <p14:creationId xmlns:p14="http://schemas.microsoft.com/office/powerpoint/2010/main" val="3760062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 Uniqueness Checking</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45</a:t>
            </a:fld>
            <a:endParaRPr lang="en-US"/>
          </a:p>
        </p:txBody>
      </p:sp>
      <p:sp>
        <p:nvSpPr>
          <p:cNvPr id="4" name="Rectangle 3"/>
          <p:cNvSpPr/>
          <p:nvPr/>
        </p:nvSpPr>
        <p:spPr>
          <a:xfrm>
            <a:off x="430369" y="1964878"/>
            <a:ext cx="8468932" cy="1569660"/>
          </a:xfrm>
          <a:prstGeom prst="rect">
            <a:avLst/>
          </a:prstGeom>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Make it sure unique declaration of variable in a scope</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No multiple declaration of the same variable in the same</a:t>
            </a:r>
          </a:p>
          <a:p>
            <a:r>
              <a:rPr lang="en-US" sz="2400" dirty="0">
                <a:latin typeface="Times New Roman" panose="02020603050405020304" pitchFamily="18" charset="0"/>
                <a:cs typeface="Times New Roman" panose="02020603050405020304" pitchFamily="18" charset="0"/>
              </a:rPr>
              <a:t>     scope must exist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 two variables with the same name in a scope</a:t>
            </a:r>
          </a:p>
        </p:txBody>
      </p:sp>
    </p:spTree>
    <p:extLst>
      <p:ext uri="{BB962C8B-B14F-4D97-AF65-F5344CB8AC3E}">
        <p14:creationId xmlns:p14="http://schemas.microsoft.com/office/powerpoint/2010/main" val="866924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 Name related checks</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46</a:t>
            </a:fld>
            <a:endParaRPr lang="en-US"/>
          </a:p>
        </p:txBody>
      </p:sp>
      <p:sp>
        <p:nvSpPr>
          <p:cNvPr id="4" name="Rectangle 3"/>
          <p:cNvSpPr/>
          <p:nvPr/>
        </p:nvSpPr>
        <p:spPr>
          <a:xfrm>
            <a:off x="430369" y="1964878"/>
            <a:ext cx="8468932" cy="3046988"/>
          </a:xfrm>
          <a:prstGeom prst="rect">
            <a:avLst/>
          </a:prstGeom>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the same name appears both in the beginning and the</a:t>
            </a:r>
          </a:p>
          <a:p>
            <a:r>
              <a:rPr lang="en-US" sz="2400" dirty="0">
                <a:latin typeface="Times New Roman" panose="02020603050405020304" pitchFamily="18" charset="0"/>
                <a:cs typeface="Times New Roman" panose="02020603050405020304" pitchFamily="18" charset="0"/>
              </a:rPr>
              <a:t>   ending of a construct</a:t>
            </a:r>
          </a:p>
          <a:p>
            <a:r>
              <a:rPr lang="en-US" sz="2400" dirty="0">
                <a:latin typeface="Times New Roman" panose="02020603050405020304" pitchFamily="18" charset="0"/>
                <a:cs typeface="Times New Roman" panose="02020603050405020304" pitchFamily="18" charset="0"/>
              </a:rPr>
              <a:t>  – It is the duty of compiler to make it sure that the same</a:t>
            </a:r>
          </a:p>
          <a:p>
            <a:r>
              <a:rPr lang="en-US" sz="2400" dirty="0">
                <a:latin typeface="Times New Roman" panose="02020603050405020304" pitchFamily="18" charset="0"/>
                <a:cs typeface="Times New Roman" panose="02020603050405020304" pitchFamily="18" charset="0"/>
              </a:rPr>
              <a:t>    name appears at both the places </a:t>
            </a:r>
          </a:p>
          <a:p>
            <a:r>
              <a:rPr lang="en-US" sz="2400" dirty="0">
                <a:latin typeface="Times New Roman" panose="02020603050405020304" pitchFamily="18" charset="0"/>
                <a:cs typeface="Times New Roman" panose="02020603050405020304" pitchFamily="18" charset="0"/>
              </a:rPr>
              <a:t>	– Example</a:t>
            </a:r>
          </a:p>
          <a:p>
            <a:r>
              <a:rPr lang="en-US" sz="2400" dirty="0">
                <a:latin typeface="Times New Roman" panose="02020603050405020304" pitchFamily="18" charset="0"/>
                <a:cs typeface="Times New Roman" panose="02020603050405020304" pitchFamily="18" charset="0"/>
              </a:rPr>
              <a:t>	Unary statement</a:t>
            </a:r>
          </a:p>
          <a:p>
            <a:r>
              <a:rPr lang="en-US" sz="2400" dirty="0">
                <a:latin typeface="Times New Roman" panose="02020603050405020304" pitchFamily="18" charset="0"/>
                <a:cs typeface="Times New Roman" panose="02020603050405020304" pitchFamily="18" charset="0"/>
              </a:rPr>
              <a:t>	– Unit++</a:t>
            </a:r>
          </a:p>
          <a:p>
            <a:r>
              <a:rPr lang="en-US" sz="2400" dirty="0">
                <a:latin typeface="Times New Roman" panose="02020603050405020304" pitchFamily="18" charset="0"/>
                <a:cs typeface="Times New Roman" panose="02020603050405020304" pitchFamily="18" charset="0"/>
              </a:rPr>
              <a:t>	– Unit = unit +1</a:t>
            </a:r>
          </a:p>
        </p:txBody>
      </p:sp>
    </p:spTree>
    <p:extLst>
      <p:ext uri="{BB962C8B-B14F-4D97-AF65-F5344CB8AC3E}">
        <p14:creationId xmlns:p14="http://schemas.microsoft.com/office/powerpoint/2010/main" val="1093408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a:ea typeface="Times New Roman"/>
                <a:cs typeface="Times New Roman"/>
              </a:rPr>
              <a:t> Coercions</a:t>
            </a:r>
          </a:p>
        </p:txBody>
      </p:sp>
      <p:sp>
        <p:nvSpPr>
          <p:cNvPr id="3" name="Slide Number Placeholder 2"/>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47</a:t>
            </a:fld>
            <a:endParaRPr lang="en-US"/>
          </a:p>
        </p:txBody>
      </p:sp>
      <p:sp>
        <p:nvSpPr>
          <p:cNvPr id="4" name="Rectangle 3"/>
          <p:cNvSpPr/>
          <p:nvPr/>
        </p:nvSpPr>
        <p:spPr>
          <a:xfrm>
            <a:off x="430369" y="1964878"/>
            <a:ext cx="8468932" cy="3416320"/>
          </a:xfrm>
          <a:prstGeom prst="rect">
            <a:avLst/>
          </a:prstGeom>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case of type mismatch</a:t>
            </a:r>
          </a:p>
          <a:p>
            <a:r>
              <a:rPr lang="en-US" sz="2400" dirty="0">
                <a:latin typeface="Times New Roman" panose="02020603050405020304" pitchFamily="18" charset="0"/>
                <a:cs typeface="Times New Roman" panose="02020603050405020304" pitchFamily="18" charset="0"/>
              </a:rPr>
              <a:t>– Incompatible operands at the two sides of an operator</a:t>
            </a:r>
          </a:p>
          <a:p>
            <a:r>
              <a:rPr lang="en-US" sz="2400" dirty="0">
                <a:latin typeface="Times New Roman" panose="02020603050405020304" pitchFamily="18" charset="0"/>
                <a:cs typeface="Times New Roman" panose="02020603050405020304" pitchFamily="18" charset="0"/>
              </a:rPr>
              <a:t>    • The compiler may perform implicit type conversion</a:t>
            </a:r>
          </a:p>
          <a:p>
            <a:r>
              <a:rPr lang="en-US" sz="2400" dirty="0">
                <a:latin typeface="Times New Roman" panose="02020603050405020304" pitchFamily="18" charset="0"/>
                <a:cs typeface="Times New Roman" panose="02020603050405020304" pitchFamily="18" charset="0"/>
              </a:rPr>
              <a:t>    • Called Coercions</a:t>
            </a:r>
          </a:p>
          <a:p>
            <a:r>
              <a:rPr lang="en-US" sz="2400" dirty="0">
                <a:latin typeface="Times New Roman" panose="02020603050405020304" pitchFamily="18" charset="0"/>
                <a:cs typeface="Times New Roman" panose="02020603050405020304" pitchFamily="18" charset="0"/>
              </a:rPr>
              <a:t>    • Coercion may occur</a:t>
            </a:r>
          </a:p>
          <a:p>
            <a:r>
              <a:rPr lang="en-US" sz="2400" dirty="0">
                <a:latin typeface="Times New Roman" panose="02020603050405020304" pitchFamily="18" charset="0"/>
                <a:cs typeface="Times New Roman" panose="02020603050405020304" pitchFamily="18" charset="0"/>
              </a:rPr>
              <a:t>  – Incompatibility in assignment statement</a:t>
            </a:r>
          </a:p>
          <a:p>
            <a:r>
              <a:rPr lang="en-US" sz="2400" dirty="0">
                <a:latin typeface="Times New Roman" panose="02020603050405020304" pitchFamily="18" charset="0"/>
                <a:cs typeface="Times New Roman" panose="02020603050405020304" pitchFamily="18" charset="0"/>
              </a:rPr>
              <a:t>  – Incompatible operands of an arithmetic operator</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Lvalue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Rvalue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Float   =   int </a:t>
            </a:r>
          </a:p>
        </p:txBody>
      </p:sp>
    </p:spTree>
    <p:extLst>
      <p:ext uri="{BB962C8B-B14F-4D97-AF65-F5344CB8AC3E}">
        <p14:creationId xmlns:p14="http://schemas.microsoft.com/office/powerpoint/2010/main" val="45948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7"/>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5</a:t>
            </a:fld>
            <a:endParaRPr/>
          </a:p>
        </p:txBody>
      </p:sp>
      <p:sp>
        <p:nvSpPr>
          <p:cNvPr id="272" name="Google Shape;272;p7"/>
          <p:cNvSpPr txBox="1"/>
          <p:nvPr/>
        </p:nvSpPr>
        <p:spPr>
          <a:xfrm>
            <a:off x="361950" y="1752600"/>
            <a:ext cx="8420100" cy="2862282"/>
          </a:xfrm>
          <a:prstGeom prst="rect">
            <a:avLst/>
          </a:prstGeom>
          <a:noFill/>
          <a:ln>
            <a:noFill/>
          </a:ln>
        </p:spPr>
        <p:txBody>
          <a:bodyPr spcFirstLastPara="1" wrap="square" lIns="91425" tIns="45700" rIns="91425" bIns="45700" anchor="t" anchorCtr="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syntax tree depicts the natural hierarchical structure of a source program</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dag (Directed Acyclic Graph) </a:t>
            </a:r>
            <a:r>
              <a:rPr lang="en-US" sz="2000" dirty="0">
                <a:latin typeface="Times New Roman" panose="02020603050405020304" pitchFamily="18" charset="0"/>
                <a:cs typeface="Times New Roman" panose="02020603050405020304" pitchFamily="18" charset="0"/>
              </a:rPr>
              <a:t>gives the same information but in a more compact way because common </a:t>
            </a:r>
            <a:r>
              <a:rPr lang="en-US" sz="2000" dirty="0" err="1">
                <a:latin typeface="Times New Roman" panose="02020603050405020304" pitchFamily="18" charset="0"/>
                <a:cs typeface="Times New Roman" panose="02020603050405020304" pitchFamily="18" charset="0"/>
              </a:rPr>
              <a:t>subexpressions</a:t>
            </a:r>
            <a:r>
              <a:rPr lang="en-US" sz="2000" dirty="0">
                <a:latin typeface="Times New Roman" panose="02020603050405020304" pitchFamily="18" charset="0"/>
                <a:cs typeface="Times New Roman" panose="02020603050405020304" pitchFamily="18" charset="0"/>
              </a:rPr>
              <a:t> are identified</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 syntax tree and dag for the assignment statement </a:t>
            </a:r>
            <a:r>
              <a:rPr lang="en-US" sz="2000" b="1" dirty="0">
                <a:latin typeface="Times New Roman" panose="02020603050405020304" pitchFamily="18" charset="0"/>
                <a:cs typeface="Times New Roman" panose="02020603050405020304" pitchFamily="18" charset="0"/>
              </a:rPr>
              <a:t>a : = b * - c + b * - c </a:t>
            </a:r>
            <a:r>
              <a:rPr lang="en-US" sz="2000" dirty="0">
                <a:latin typeface="Times New Roman" panose="02020603050405020304" pitchFamily="18" charset="0"/>
                <a:cs typeface="Times New Roman" panose="02020603050405020304" pitchFamily="18" charset="0"/>
              </a:rPr>
              <a:t>are as follows:</a:t>
            </a:r>
          </a:p>
          <a:p>
            <a:br>
              <a:rPr lang="en-US" sz="2000" dirty="0">
                <a:latin typeface="Times New Roman" panose="02020603050405020304" pitchFamily="18" charset="0"/>
                <a:cs typeface="Times New Roman" panose="02020603050405020304" pitchFamily="18" charset="0"/>
              </a:rPr>
            </a:b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74" name="Google Shape;274;p7"/>
          <p:cNvSpPr txBox="1">
            <a:spLocks noGrp="1"/>
          </p:cNvSpPr>
          <p:nvPr>
            <p:ph type="title"/>
          </p:nvPr>
        </p:nvSpPr>
        <p:spPr>
          <a:xfrm>
            <a:off x="496078" y="341234"/>
            <a:ext cx="7885922" cy="629483"/>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Syntax Tree</a:t>
            </a:r>
          </a:p>
        </p:txBody>
      </p:sp>
      <p:pic>
        <p:nvPicPr>
          <p:cNvPr id="2" name="Picture 1"/>
          <p:cNvPicPr>
            <a:picLocks noChangeAspect="1"/>
          </p:cNvPicPr>
          <p:nvPr/>
        </p:nvPicPr>
        <p:blipFill>
          <a:blip r:embed="rId3"/>
          <a:stretch>
            <a:fillRect/>
          </a:stretch>
        </p:blipFill>
        <p:spPr>
          <a:xfrm>
            <a:off x="1158069" y="4121162"/>
            <a:ext cx="7223931" cy="25512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
          <p:cNvSpPr txBox="1">
            <a:spLocks noGrp="1"/>
          </p:cNvSpPr>
          <p:nvPr>
            <p:ph type="title"/>
          </p:nvPr>
        </p:nvSpPr>
        <p:spPr>
          <a:xfrm>
            <a:off x="496078"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Postfix Notation</a:t>
            </a:r>
          </a:p>
        </p:txBody>
      </p:sp>
      <p:sp>
        <p:nvSpPr>
          <p:cNvPr id="280" name="Google Shape;280;p8"/>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6</a:t>
            </a:fld>
            <a:endParaRPr/>
          </a:p>
        </p:txBody>
      </p:sp>
      <p:sp>
        <p:nvSpPr>
          <p:cNvPr id="2" name="Rectangle 1"/>
          <p:cNvSpPr/>
          <p:nvPr/>
        </p:nvSpPr>
        <p:spPr>
          <a:xfrm>
            <a:off x="533400" y="2025511"/>
            <a:ext cx="8392236" cy="1631216"/>
          </a:xfrm>
          <a:prstGeom prst="rect">
            <a:avLst/>
          </a:prstGeom>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Postfix notation is a linearized representation of a syntax tree; it is a list of the nodes of the tree in which a node appears immediately after its children. The postfix notation for the syntax tree given above is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 b c </a:t>
            </a:r>
            <a:r>
              <a:rPr lang="en-US" sz="2000" b="1" dirty="0" err="1">
                <a:latin typeface="Times New Roman" panose="02020603050405020304" pitchFamily="18" charset="0"/>
                <a:cs typeface="Times New Roman" panose="02020603050405020304" pitchFamily="18" charset="0"/>
              </a:rPr>
              <a:t>uminus</a:t>
            </a:r>
            <a:r>
              <a:rPr lang="en-US" sz="2000" b="1" dirty="0">
                <a:latin typeface="Times New Roman" panose="02020603050405020304" pitchFamily="18" charset="0"/>
                <a:cs typeface="Times New Roman" panose="02020603050405020304" pitchFamily="18" charset="0"/>
              </a:rPr>
              <a:t> * b c </a:t>
            </a:r>
            <a:r>
              <a:rPr lang="en-US" sz="2000" b="1" dirty="0" err="1">
                <a:latin typeface="Times New Roman" panose="02020603050405020304" pitchFamily="18" charset="0"/>
                <a:cs typeface="Times New Roman" panose="02020603050405020304" pitchFamily="18" charset="0"/>
              </a:rPr>
              <a:t>uminus</a:t>
            </a:r>
            <a:r>
              <a:rPr lang="en-US" sz="2000" b="1" dirty="0">
                <a:latin typeface="Times New Roman" panose="02020603050405020304" pitchFamily="18" charset="0"/>
                <a:cs typeface="Times New Roman" panose="02020603050405020304" pitchFamily="18" charset="0"/>
              </a:rPr>
              <a:t> * + assign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496078" y="228600"/>
            <a:ext cx="8153400"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Three-Address Code</a:t>
            </a:r>
          </a:p>
        </p:txBody>
      </p:sp>
      <p:sp>
        <p:nvSpPr>
          <p:cNvPr id="254" name="Google Shape;254;p5"/>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7</a:t>
            </a:fld>
            <a:endParaRPr/>
          </a:p>
        </p:txBody>
      </p:sp>
      <p:sp>
        <p:nvSpPr>
          <p:cNvPr id="256" name="Google Shape;256;p5"/>
          <p:cNvSpPr txBox="1"/>
          <p:nvPr/>
        </p:nvSpPr>
        <p:spPr>
          <a:xfrm>
            <a:off x="494523" y="1752601"/>
            <a:ext cx="8268477" cy="4585830"/>
          </a:xfrm>
          <a:prstGeom prst="rect">
            <a:avLst/>
          </a:prstGeom>
          <a:noFill/>
          <a:ln>
            <a:noFill/>
          </a:ln>
        </p:spPr>
        <p:txBody>
          <a:bodyPr spcFirstLastPara="1" wrap="square" lIns="91425" tIns="45700" rIns="91425" bIns="45700" anchor="t" anchorCtr="0">
            <a:spAutoFit/>
          </a:bodyPr>
          <a:lstStyle/>
          <a:p>
            <a:pPr marL="342900" lvl="0" indent="-342900" algn="just">
              <a:buSzPts val="1800"/>
              <a:buFont typeface="Wingdings" panose="05000000000000000000" pitchFamily="2" charset="2"/>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Three-address code is a sequence of statements of the general form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x : = y </a:t>
            </a:r>
            <a:r>
              <a:rPr lang="en-US" sz="2000" i="1" dirty="0">
                <a:latin typeface="Times New Roman" panose="02020603050405020304" pitchFamily="18" charset="0"/>
                <a:cs typeface="Times New Roman" panose="02020603050405020304" pitchFamily="18" charset="0"/>
              </a:rPr>
              <a:t>op </a:t>
            </a:r>
            <a:r>
              <a:rPr lang="en-US" sz="2000" dirty="0">
                <a:latin typeface="Times New Roman" panose="02020603050405020304" pitchFamily="18" charset="0"/>
                <a:cs typeface="Times New Roman" panose="02020603050405020304" pitchFamily="18" charset="0"/>
              </a:rPr>
              <a:t>z</a:t>
            </a:r>
          </a:p>
          <a:p>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where x, y and z are names, constants, or compiler-generated temporaries; </a:t>
            </a:r>
            <a:r>
              <a:rPr lang="en-US" sz="2000" i="1" dirty="0">
                <a:latin typeface="Times New Roman" panose="02020603050405020304" pitchFamily="18" charset="0"/>
                <a:cs typeface="Times New Roman" panose="02020603050405020304" pitchFamily="18" charset="0"/>
              </a:rPr>
              <a:t>op </a:t>
            </a:r>
            <a:r>
              <a:rPr lang="en-US" sz="2000" dirty="0">
                <a:latin typeface="Times New Roman" panose="02020603050405020304" pitchFamily="18" charset="0"/>
                <a:cs typeface="Times New Roman" panose="02020603050405020304" pitchFamily="18" charset="0"/>
              </a:rPr>
              <a:t>stands for any operator, such as a fixed- or floating-point arithmetic operator, or a logical operator on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valued data. Thus a source language expression like x+ y*z might be translated into a sequence</a:t>
            </a:r>
          </a:p>
          <a:p>
            <a:r>
              <a:rPr lang="en-US" sz="2000" dirty="0">
                <a:latin typeface="Times New Roman" panose="02020603050405020304" pitchFamily="18" charset="0"/>
                <a:cs typeface="Times New Roman" panose="02020603050405020304" pitchFamily="18" charset="0"/>
              </a:rPr>
              <a:t>	t1 : = y * z</a:t>
            </a:r>
          </a:p>
          <a:p>
            <a:r>
              <a:rPr lang="en-US" sz="2000" dirty="0">
                <a:latin typeface="Times New Roman" panose="02020603050405020304" pitchFamily="18" charset="0"/>
                <a:cs typeface="Times New Roman" panose="02020603050405020304" pitchFamily="18" charset="0"/>
              </a:rPr>
              <a:t>	 t2 : = x + t1</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where t1 and t2 are compiler-generated temporary names.</a:t>
            </a:r>
          </a:p>
          <a:p>
            <a:br>
              <a:rPr lang="en-US" sz="1800" dirty="0"/>
            </a:br>
            <a:endParaRPr lang="en-US" sz="1800" dirty="0">
              <a:solidFill>
                <a:schemeClr val="dk1"/>
              </a:solidFill>
              <a:latin typeface="Times New Roman"/>
              <a:ea typeface="Times New Roman"/>
              <a:cs typeface="Times New Roman"/>
              <a:sym typeface="Times New Roman"/>
            </a:endParaRPr>
          </a:p>
          <a:p>
            <a:pPr lvl="0" algn="just">
              <a:buSzPts val="1800"/>
            </a:pPr>
            <a:r>
              <a:rPr lang="en-US" sz="1800" dirty="0">
                <a:solidFill>
                  <a:schemeClr val="dk1"/>
                </a:solidFill>
                <a:latin typeface="Times New Roman"/>
                <a:ea typeface="Times New Roman"/>
                <a:cs typeface="Times New Roman"/>
                <a:sym typeface="Times New Roman"/>
              </a:rPr>
              <a:t> </a:t>
            </a: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0105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9"/>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8</a:t>
            </a:fld>
            <a:endParaRPr/>
          </a:p>
        </p:txBody>
      </p:sp>
      <p:sp>
        <p:nvSpPr>
          <p:cNvPr id="288" name="Google Shape;288;p9"/>
          <p:cNvSpPr txBox="1">
            <a:spLocks noGrp="1"/>
          </p:cNvSpPr>
          <p:nvPr>
            <p:ph type="title"/>
          </p:nvPr>
        </p:nvSpPr>
        <p:spPr>
          <a:xfrm>
            <a:off x="69981" y="341506"/>
            <a:ext cx="8422433" cy="990600"/>
          </a:xfrm>
          <a:prstGeom prst="rect">
            <a:avLst/>
          </a:prstGeom>
          <a:noFill/>
          <a:ln>
            <a:noFill/>
          </a:ln>
        </p:spPr>
        <p:txBody>
          <a:bodyPr spcFirstLastPara="1" wrap="square" lIns="91425" tIns="45700" rIns="91425" bIns="45700" anchor="ctr" anchorCtr="0">
            <a:noAutofit/>
          </a:bodyPr>
          <a:lstStyle/>
          <a:p>
            <a:pPr lvl="0" algn="ctr"/>
            <a:r>
              <a:rPr lang="en-US" sz="2800" b="1" dirty="0">
                <a:latin typeface="Times New Roman"/>
                <a:ea typeface="Times New Roman"/>
                <a:cs typeface="Times New Roman"/>
                <a:sym typeface="Times New Roman"/>
              </a:rPr>
              <a:t>Advantages of Three-Address Code</a:t>
            </a:r>
            <a:endParaRPr sz="2800" b="1" dirty="0">
              <a:latin typeface="Times New Roman"/>
              <a:ea typeface="Times New Roman"/>
              <a:cs typeface="Times New Roman"/>
              <a:sym typeface="Times New Roman"/>
            </a:endParaRPr>
          </a:p>
        </p:txBody>
      </p:sp>
      <p:sp>
        <p:nvSpPr>
          <p:cNvPr id="2" name="Rectangle 1"/>
          <p:cNvSpPr/>
          <p:nvPr/>
        </p:nvSpPr>
        <p:spPr>
          <a:xfrm>
            <a:off x="825688" y="1671472"/>
            <a:ext cx="7977117" cy="4708981"/>
          </a:xfrm>
          <a:prstGeom prst="rect">
            <a:avLst/>
          </a:prstGeom>
        </p:spPr>
        <p:txBody>
          <a:bodyPr wrap="square">
            <a:spAutoFit/>
          </a:bodyPr>
          <a:lstStyle/>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Advantages of three-address code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4" indent="-457200">
              <a:buFont typeface="+mj-lt"/>
              <a:buAutoNum type="arabicPeriod"/>
            </a:pPr>
            <a:r>
              <a:rPr lang="en-US" sz="2000" dirty="0">
                <a:latin typeface="Times New Roman" panose="02020603050405020304" pitchFamily="18" charset="0"/>
                <a:cs typeface="Times New Roman" panose="02020603050405020304" pitchFamily="18" charset="0"/>
              </a:rPr>
              <a:t>The unraveling of complicated arithmetic expressions and of nested flow-of-control statements makes three-address code desirable for Target code generation and optimization.</a:t>
            </a:r>
          </a:p>
          <a:p>
            <a:pPr marL="457200" lvl="4"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4" indent="-457200">
              <a:buFont typeface="+mj-lt"/>
              <a:buAutoNum type="arabicPeriod"/>
            </a:pPr>
            <a:r>
              <a:rPr lang="en-US" sz="2000" dirty="0">
                <a:latin typeface="Times New Roman" panose="02020603050405020304" pitchFamily="18" charset="0"/>
                <a:cs typeface="Times New Roman" panose="02020603050405020304" pitchFamily="18" charset="0"/>
              </a:rPr>
              <a:t>The use of names for the intermediate values computed by a program allows three- address code to be easily rearranged – unlike postfix notation.</a:t>
            </a:r>
          </a:p>
          <a:p>
            <a:pPr lvl="4"/>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Three-address code is a linearized representation of a syntax tree or a dag in which explicit names correspond to the interior nodes of the graph. The syntax tree and dag are represented by the three-address code sequences. Variable names can appear directly in three- address statements.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0"/>
          <p:cNvSpPr txBox="1">
            <a:spLocks noGrp="1"/>
          </p:cNvSpPr>
          <p:nvPr>
            <p:ph type="title"/>
          </p:nvPr>
        </p:nvSpPr>
        <p:spPr>
          <a:xfrm>
            <a:off x="266700" y="228600"/>
            <a:ext cx="8572500" cy="990600"/>
          </a:xfrm>
          <a:prstGeom prst="rect">
            <a:avLst/>
          </a:prstGeom>
          <a:noFill/>
          <a:ln>
            <a:noFill/>
          </a:ln>
        </p:spPr>
        <p:txBody>
          <a:bodyPr spcFirstLastPara="1" wrap="square" lIns="91425" tIns="45700" rIns="91425" bIns="45700" anchor="ctr" anchorCtr="0">
            <a:noAutofit/>
          </a:bodyPr>
          <a:lstStyle/>
          <a:p>
            <a:pPr algn="ctr"/>
            <a:r>
              <a:rPr lang="en-US" sz="2800" b="1" dirty="0">
                <a:latin typeface="Times New Roman"/>
                <a:ea typeface="Times New Roman"/>
                <a:cs typeface="Times New Roman"/>
              </a:rPr>
              <a:t>Three-Address Code Example</a:t>
            </a:r>
            <a:endParaRPr sz="2800" b="1" dirty="0">
              <a:latin typeface="Times New Roman"/>
              <a:ea typeface="Times New Roman"/>
              <a:cs typeface="Times New Roman"/>
              <a:sym typeface="Times New Roman"/>
            </a:endParaRPr>
          </a:p>
        </p:txBody>
      </p:sp>
      <p:sp>
        <p:nvSpPr>
          <p:cNvPr id="296" name="Google Shape;296;p10"/>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9</a:t>
            </a:fld>
            <a:endParaRPr/>
          </a:p>
        </p:txBody>
      </p:sp>
      <p:sp>
        <p:nvSpPr>
          <p:cNvPr id="2" name="Rectangle 1"/>
          <p:cNvSpPr/>
          <p:nvPr/>
        </p:nvSpPr>
        <p:spPr>
          <a:xfrm>
            <a:off x="533400" y="1631486"/>
            <a:ext cx="7704161" cy="5016758"/>
          </a:xfrm>
          <a:prstGeom prst="rect">
            <a:avLst/>
          </a:prstGeom>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Three-address code corresponding to the syntax tree and dag given above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t1 : = - c				t1 : = -c</a:t>
            </a:r>
          </a:p>
          <a:p>
            <a:r>
              <a:rPr lang="en-US" sz="2000" dirty="0">
                <a:latin typeface="Times New Roman" panose="02020603050405020304" pitchFamily="18" charset="0"/>
                <a:cs typeface="Times New Roman" panose="02020603050405020304" pitchFamily="18" charset="0"/>
              </a:rPr>
              <a:t>	t2 : = b * t1			t2 : = b * t1</a:t>
            </a:r>
          </a:p>
          <a:p>
            <a:r>
              <a:rPr lang="en-US" sz="2000" dirty="0">
                <a:latin typeface="Times New Roman" panose="02020603050405020304" pitchFamily="18" charset="0"/>
                <a:cs typeface="Times New Roman" panose="02020603050405020304" pitchFamily="18" charset="0"/>
              </a:rPr>
              <a:t>	t3 : = - c				t5 : = t2 + t2</a:t>
            </a:r>
          </a:p>
          <a:p>
            <a:r>
              <a:rPr lang="en-US" sz="2000" dirty="0">
                <a:latin typeface="Times New Roman" panose="02020603050405020304" pitchFamily="18" charset="0"/>
                <a:cs typeface="Times New Roman" panose="02020603050405020304" pitchFamily="18" charset="0"/>
              </a:rPr>
              <a:t>	t4 : = b * t3			a : = t5</a:t>
            </a:r>
          </a:p>
          <a:p>
            <a:r>
              <a:rPr lang="en-US" sz="2000" dirty="0">
                <a:latin typeface="Times New Roman" panose="02020603050405020304" pitchFamily="18" charset="0"/>
                <a:cs typeface="Times New Roman" panose="02020603050405020304" pitchFamily="18" charset="0"/>
              </a:rPr>
              <a:t>	t5 : = t2 + t4</a:t>
            </a:r>
          </a:p>
          <a:p>
            <a:r>
              <a:rPr lang="en-US" sz="2000" dirty="0">
                <a:latin typeface="Times New Roman" panose="02020603050405020304" pitchFamily="18" charset="0"/>
                <a:cs typeface="Times New Roman" panose="02020603050405020304" pitchFamily="18" charset="0"/>
              </a:rPr>
              <a:t>	a : = t5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 Code for the syntax tree 	         (b) Code for the dag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reason for the term “three-address code” is that each statement usually contains three addresses, two for the operands and one for the result.</a:t>
            </a:r>
          </a:p>
        </p:txBody>
      </p:sp>
    </p:spTree>
  </p:cSld>
  <p:clrMapOvr>
    <a:masterClrMapping/>
  </p:clrMapOvr>
</p:sld>
</file>

<file path=ppt/theme/theme1.xml><?xml version="1.0" encoding="utf-8"?>
<a:theme xmlns:a="http://schemas.openxmlformats.org/drawingml/2006/main" name="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8139</TotalTime>
  <Words>4102</Words>
  <Application>Microsoft Office PowerPoint</Application>
  <PresentationFormat>On-screen Show (4:3)</PresentationFormat>
  <Paragraphs>423</Paragraphs>
  <Slides>47</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Twentieth Century</vt:lpstr>
      <vt:lpstr>Calibri</vt:lpstr>
      <vt:lpstr>Times New Roman</vt:lpstr>
      <vt:lpstr>Noto Sans Symbols</vt:lpstr>
      <vt:lpstr>Wingdings</vt:lpstr>
      <vt:lpstr>Arial</vt:lpstr>
      <vt:lpstr>Median</vt:lpstr>
      <vt:lpstr>Median</vt:lpstr>
      <vt:lpstr>UNIT – IV Semantic Analysis and Intermediate Code Generation</vt:lpstr>
      <vt:lpstr>Unit IV : Contents</vt:lpstr>
      <vt:lpstr>Intermediate Code generator</vt:lpstr>
      <vt:lpstr>PowerPoint Presentation</vt:lpstr>
      <vt:lpstr>Syntax Tree</vt:lpstr>
      <vt:lpstr>Postfix Notation</vt:lpstr>
      <vt:lpstr>Three-Address Code</vt:lpstr>
      <vt:lpstr>Advantages of Three-Address Code</vt:lpstr>
      <vt:lpstr>Three-Address Code Example</vt:lpstr>
      <vt:lpstr>Types of Three -Address Statements</vt:lpstr>
      <vt:lpstr>Types of Three -Address Statements</vt:lpstr>
      <vt:lpstr>Three -Address Statements: Example </vt:lpstr>
      <vt:lpstr>Implementation of Three-Address Statements</vt:lpstr>
      <vt:lpstr>Quadruples</vt:lpstr>
      <vt:lpstr>Triples</vt:lpstr>
      <vt:lpstr>Triples</vt:lpstr>
      <vt:lpstr>Indirect Triples</vt:lpstr>
      <vt:lpstr>NEED FOR SEMANTIC ANALYSIS</vt:lpstr>
      <vt:lpstr>Semantic Errors</vt:lpstr>
      <vt:lpstr>Syntax Directed Deﬁnitions</vt:lpstr>
      <vt:lpstr>ATTRIBUTE GRAMMAR</vt:lpstr>
      <vt:lpstr>ATTRIBUTE TYPES</vt:lpstr>
      <vt:lpstr>Synthesized Attributes</vt:lpstr>
      <vt:lpstr>Synthesized Attributes: Example</vt:lpstr>
      <vt:lpstr>Synthesized Attributes: Example</vt:lpstr>
      <vt:lpstr>ANNOTATED PARSE TREE</vt:lpstr>
      <vt:lpstr>Inherited Attributes</vt:lpstr>
      <vt:lpstr>Inherited Attributes: Example</vt:lpstr>
      <vt:lpstr>Inherited Attributes: Example</vt:lpstr>
      <vt:lpstr>Implementing Syntax Directed Deﬁnitions</vt:lpstr>
      <vt:lpstr>Implementing Syntax Directed Deﬁnitions</vt:lpstr>
      <vt:lpstr>Implementing Syntax Directed Deﬁnitions</vt:lpstr>
      <vt:lpstr>Evaluation order</vt:lpstr>
      <vt:lpstr> TYPES OF SDT’S  </vt:lpstr>
      <vt:lpstr> S-attributed Definition </vt:lpstr>
      <vt:lpstr> L –Attributed Definition</vt:lpstr>
      <vt:lpstr>Type Checking</vt:lpstr>
      <vt:lpstr>Type Checking</vt:lpstr>
      <vt:lpstr>Static Type Checking</vt:lpstr>
      <vt:lpstr>Dynamic Type Checking</vt:lpstr>
      <vt:lpstr>Implicit Type Conversion</vt:lpstr>
      <vt:lpstr>Types of Static Type Checking</vt:lpstr>
      <vt:lpstr>Type Checks</vt:lpstr>
      <vt:lpstr> Flow of control checking</vt:lpstr>
      <vt:lpstr> Uniqueness Checking</vt:lpstr>
      <vt:lpstr> Name related checks</vt:lpstr>
      <vt:lpstr> Coercions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 INTRODUCTION TO DEEP LEARNING</dc:title>
  <dc:creator>test</dc:creator>
  <cp:lastModifiedBy>Ruhi Patankar</cp:lastModifiedBy>
  <cp:revision>88</cp:revision>
  <dcterms:created xsi:type="dcterms:W3CDTF">2015-05-30T10:13:23Z</dcterms:created>
  <dcterms:modified xsi:type="dcterms:W3CDTF">2024-10-10T06:59:38Z</dcterms:modified>
</cp:coreProperties>
</file>