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jbUri8VNDGuDgMcIytjin2k/nh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3"/>
          <p:cNvSpPr/>
          <p:nvPr>
            <p:ph idx="2" type="pic"/>
          </p:nvPr>
        </p:nvSpPr>
        <p:spPr>
          <a:xfrm>
            <a:off x="5183188" y="987425"/>
            <a:ext cx="6172200" cy="4873625"/>
          </a:xfrm>
          <a:prstGeom prst="rect">
            <a:avLst/>
          </a:prstGeom>
          <a:noFill/>
          <a:ln>
            <a:noFill/>
          </a:ln>
        </p:spPr>
      </p:sp>
      <p:sp>
        <p:nvSpPr>
          <p:cNvPr id="64" name="Google Shape;64;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Unit-05</a:t>
            </a:r>
            <a:br>
              <a:rPr lang="en-US" sz="4000">
                <a:latin typeface="Times New Roman"/>
                <a:ea typeface="Times New Roman"/>
                <a:cs typeface="Times New Roman"/>
                <a:sym typeface="Times New Roman"/>
              </a:rPr>
            </a:br>
            <a:r>
              <a:rPr b="1" lang="en-US" sz="4000">
                <a:latin typeface="Times New Roman"/>
                <a:ea typeface="Times New Roman"/>
                <a:cs typeface="Times New Roman"/>
                <a:sym typeface="Times New Roman"/>
              </a:rPr>
              <a:t>Code Generation and Optimization </a:t>
            </a:r>
            <a:r>
              <a:rPr lang="en-US" sz="4000">
                <a:latin typeface="Times New Roman"/>
                <a:ea typeface="Times New Roman"/>
                <a:cs typeface="Times New Roman"/>
                <a:sym typeface="Times New Roman"/>
              </a:rPr>
              <a:t>	</a:t>
            </a:r>
            <a:br>
              <a:rPr lang="en-US" sz="4000">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9134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Basic blocks and flow graphs construction</a:t>
            </a:r>
            <a:endParaRPr sz="3600"/>
          </a:p>
        </p:txBody>
      </p:sp>
      <p:sp>
        <p:nvSpPr>
          <p:cNvPr id="141" name="Google Shape;141;p10"/>
          <p:cNvSpPr txBox="1"/>
          <p:nvPr>
            <p:ph idx="1" type="body"/>
          </p:nvPr>
        </p:nvSpPr>
        <p:spPr>
          <a:xfrm>
            <a:off x="838200" y="1278566"/>
            <a:ext cx="10515600" cy="489839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Consider the following source code for dot product of two vectors a and b of length 20.</a:t>
            </a:r>
            <a:endParaRPr/>
          </a:p>
        </p:txBody>
      </p:sp>
      <p:pic>
        <p:nvPicPr>
          <p:cNvPr id="142" name="Google Shape;142;p10"/>
          <p:cNvPicPr preferRelativeResize="0"/>
          <p:nvPr/>
        </p:nvPicPr>
        <p:blipFill rotWithShape="1">
          <a:blip r:embed="rId3">
            <a:alphaModFix/>
          </a:blip>
          <a:srcRect b="0" l="0" r="0" t="0"/>
          <a:stretch/>
        </p:blipFill>
        <p:spPr>
          <a:xfrm>
            <a:off x="838199" y="2021995"/>
            <a:ext cx="4371170" cy="3411537"/>
          </a:xfrm>
          <a:prstGeom prst="rect">
            <a:avLst/>
          </a:prstGeom>
          <a:noFill/>
          <a:ln>
            <a:noFill/>
          </a:ln>
        </p:spPr>
      </p:pic>
      <p:pic>
        <p:nvPicPr>
          <p:cNvPr id="143" name="Google Shape;143;p10"/>
          <p:cNvPicPr preferRelativeResize="0"/>
          <p:nvPr/>
        </p:nvPicPr>
        <p:blipFill rotWithShape="1">
          <a:blip r:embed="rId4">
            <a:alphaModFix/>
          </a:blip>
          <a:srcRect b="0" l="0" r="0" t="0"/>
          <a:stretch/>
        </p:blipFill>
        <p:spPr>
          <a:xfrm>
            <a:off x="6490952" y="2378713"/>
            <a:ext cx="4172755" cy="4067175"/>
          </a:xfrm>
          <a:prstGeom prst="rect">
            <a:avLst/>
          </a:prstGeom>
          <a:noFill/>
          <a:ln>
            <a:noFill/>
          </a:ln>
        </p:spPr>
      </p:pic>
      <p:sp>
        <p:nvSpPr>
          <p:cNvPr id="144" name="Google Shape;144;p10"/>
          <p:cNvSpPr/>
          <p:nvPr/>
        </p:nvSpPr>
        <p:spPr>
          <a:xfrm>
            <a:off x="5557098" y="1822675"/>
            <a:ext cx="6420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three-address code for the above source program is given as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838200" y="365125"/>
            <a:ext cx="10515600" cy="690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Basic blocks and flow graphs construction</a:t>
            </a:r>
            <a:endParaRPr sz="3200"/>
          </a:p>
        </p:txBody>
      </p:sp>
      <p:sp>
        <p:nvSpPr>
          <p:cNvPr id="150" name="Google Shape;150;p11"/>
          <p:cNvSpPr txBox="1"/>
          <p:nvPr>
            <p:ph idx="1" type="body"/>
          </p:nvPr>
        </p:nvSpPr>
        <p:spPr>
          <a:xfrm>
            <a:off x="838200" y="1056068"/>
            <a:ext cx="10515600" cy="48890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Basic block 1: Statement (1) to (2)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Basic block 2: Statement (3) to (12)</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grpSp>
        <p:nvGrpSpPr>
          <p:cNvPr id="151" name="Google Shape;151;p11"/>
          <p:cNvGrpSpPr/>
          <p:nvPr/>
        </p:nvGrpSpPr>
        <p:grpSpPr>
          <a:xfrm>
            <a:off x="6194738" y="1702235"/>
            <a:ext cx="4146997" cy="4425881"/>
            <a:chOff x="0" y="279120"/>
            <a:chExt cx="4146997" cy="4425881"/>
          </a:xfrm>
        </p:grpSpPr>
        <p:sp>
          <p:nvSpPr>
            <p:cNvPr id="152" name="Google Shape;152;p11"/>
            <p:cNvSpPr/>
            <p:nvPr/>
          </p:nvSpPr>
          <p:spPr>
            <a:xfrm>
              <a:off x="0" y="279120"/>
              <a:ext cx="4146997" cy="981961"/>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txBox="1"/>
            <p:nvPr/>
          </p:nvSpPr>
          <p:spPr>
            <a:xfrm>
              <a:off x="47935" y="327055"/>
              <a:ext cx="4051127" cy="886091"/>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Prod:=0</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i:=1</a:t>
              </a:r>
              <a:endParaRPr/>
            </a:p>
            <a:p>
              <a:pPr indent="0" lvl="0" marL="0" marR="0" rtl="0" algn="l">
                <a:lnSpc>
                  <a:spcPct val="90000"/>
                </a:lnSpc>
                <a:spcBef>
                  <a:spcPts val="560"/>
                </a:spcBef>
                <a:spcAft>
                  <a:spcPts val="0"/>
                </a:spcAft>
                <a:buNone/>
              </a:pPr>
              <a:r>
                <a:t/>
              </a:r>
              <a:endParaRPr sz="1600">
                <a:solidFill>
                  <a:schemeClr val="lt1"/>
                </a:solidFill>
                <a:latin typeface="Times New Roman"/>
                <a:ea typeface="Times New Roman"/>
                <a:cs typeface="Times New Roman"/>
                <a:sym typeface="Times New Roman"/>
              </a:endParaRPr>
            </a:p>
          </p:txBody>
        </p:sp>
        <p:sp>
          <p:nvSpPr>
            <p:cNvPr id="154" name="Google Shape;154;p11"/>
            <p:cNvSpPr/>
            <p:nvPr/>
          </p:nvSpPr>
          <p:spPr>
            <a:xfrm>
              <a:off x="0" y="1419642"/>
              <a:ext cx="4146997" cy="3285359"/>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txBox="1"/>
            <p:nvPr/>
          </p:nvSpPr>
          <p:spPr>
            <a:xfrm>
              <a:off x="160378" y="1580020"/>
              <a:ext cx="3826241" cy="2964603"/>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lang="en-US" sz="1600">
                  <a:solidFill>
                    <a:schemeClr val="lt1"/>
                  </a:solidFill>
                  <a:latin typeface="Times New Roman"/>
                  <a:ea typeface="Times New Roman"/>
                  <a:cs typeface="Times New Roman"/>
                  <a:sym typeface="Times New Roman"/>
                </a:rPr>
                <a:t>t1=4*I</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t2=a[t1]</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t3=4*I</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t4=b[t3]</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t5=t2*t4</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t6=prod+t5</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Prod=t6</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t7=i+1</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i=t7</a:t>
              </a:r>
              <a:endParaRPr/>
            </a:p>
            <a:p>
              <a:pPr indent="0" lvl="0" marL="0" marR="0" rtl="0" algn="l">
                <a:lnSpc>
                  <a:spcPct val="90000"/>
                </a:lnSpc>
                <a:spcBef>
                  <a:spcPts val="560"/>
                </a:spcBef>
                <a:spcAft>
                  <a:spcPts val="0"/>
                </a:spcAft>
                <a:buNone/>
              </a:pPr>
              <a:r>
                <a:rPr lang="en-US" sz="1600">
                  <a:solidFill>
                    <a:schemeClr val="lt1"/>
                  </a:solidFill>
                  <a:latin typeface="Times New Roman"/>
                  <a:ea typeface="Times New Roman"/>
                  <a:cs typeface="Times New Roman"/>
                  <a:sym typeface="Times New Roman"/>
                </a:rPr>
                <a:t>If i&lt;=10 goto (3)</a:t>
              </a:r>
              <a:endParaRPr sz="1600">
                <a:solidFill>
                  <a:schemeClr val="lt1"/>
                </a:solidFill>
                <a:latin typeface="Times New Roman"/>
                <a:ea typeface="Times New Roman"/>
                <a:cs typeface="Times New Roman"/>
                <a:sym typeface="Times New Roman"/>
              </a:endParaRPr>
            </a:p>
          </p:txBody>
        </p:sp>
      </p:grpSp>
      <p:pic>
        <p:nvPicPr>
          <p:cNvPr id="156" name="Google Shape;156;p11"/>
          <p:cNvPicPr preferRelativeResize="0"/>
          <p:nvPr/>
        </p:nvPicPr>
        <p:blipFill rotWithShape="1">
          <a:blip r:embed="rId3">
            <a:alphaModFix/>
          </a:blip>
          <a:srcRect b="0" l="0" r="0" t="0"/>
          <a:stretch/>
        </p:blipFill>
        <p:spPr>
          <a:xfrm>
            <a:off x="1293656" y="2182769"/>
            <a:ext cx="4324350" cy="376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5"/>
            <a:ext cx="10515600" cy="5761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Example of Basic Block</a:t>
            </a:r>
            <a:endParaRPr/>
          </a:p>
        </p:txBody>
      </p:sp>
      <p:pic>
        <p:nvPicPr>
          <p:cNvPr id="162" name="Google Shape;162;p12"/>
          <p:cNvPicPr preferRelativeResize="0"/>
          <p:nvPr>
            <p:ph idx="1" type="body"/>
          </p:nvPr>
        </p:nvPicPr>
        <p:blipFill rotWithShape="1">
          <a:blip r:embed="rId3">
            <a:alphaModFix/>
          </a:blip>
          <a:srcRect b="0" l="0" r="0" t="0"/>
          <a:stretch/>
        </p:blipFill>
        <p:spPr>
          <a:xfrm>
            <a:off x="348503" y="941294"/>
            <a:ext cx="5524500" cy="4894730"/>
          </a:xfrm>
          <a:prstGeom prst="rect">
            <a:avLst/>
          </a:prstGeom>
          <a:noFill/>
          <a:ln>
            <a:noFill/>
          </a:ln>
        </p:spPr>
      </p:pic>
      <p:pic>
        <p:nvPicPr>
          <p:cNvPr id="163" name="Google Shape;163;p12"/>
          <p:cNvPicPr preferRelativeResize="0"/>
          <p:nvPr/>
        </p:nvPicPr>
        <p:blipFill rotWithShape="1">
          <a:blip r:embed="rId4">
            <a:alphaModFix/>
          </a:blip>
          <a:srcRect b="0" l="0" r="0" t="0"/>
          <a:stretch/>
        </p:blipFill>
        <p:spPr>
          <a:xfrm>
            <a:off x="5873002" y="947971"/>
            <a:ext cx="3849221" cy="1695450"/>
          </a:xfrm>
          <a:prstGeom prst="rect">
            <a:avLst/>
          </a:prstGeom>
          <a:noFill/>
          <a:ln>
            <a:noFill/>
          </a:ln>
        </p:spPr>
      </p:pic>
      <p:pic>
        <p:nvPicPr>
          <p:cNvPr id="164" name="Google Shape;164;p12"/>
          <p:cNvPicPr preferRelativeResize="0"/>
          <p:nvPr/>
        </p:nvPicPr>
        <p:blipFill rotWithShape="1">
          <a:blip r:embed="rId5">
            <a:alphaModFix/>
          </a:blip>
          <a:srcRect b="0" l="0" r="0" t="0"/>
          <a:stretch/>
        </p:blipFill>
        <p:spPr>
          <a:xfrm>
            <a:off x="5873003" y="2690556"/>
            <a:ext cx="5953125" cy="348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1752600" y="228600"/>
            <a:ext cx="8915400" cy="7501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Flow graph based on Basic Blocks</a:t>
            </a:r>
            <a:endParaRPr/>
          </a:p>
        </p:txBody>
      </p:sp>
      <p:pic>
        <p:nvPicPr>
          <p:cNvPr id="170" name="Google Shape;170;p13"/>
          <p:cNvPicPr preferRelativeResize="0"/>
          <p:nvPr>
            <p:ph idx="1" type="body"/>
          </p:nvPr>
        </p:nvPicPr>
        <p:blipFill rotWithShape="1">
          <a:blip r:embed="rId3">
            <a:alphaModFix/>
          </a:blip>
          <a:srcRect b="0" l="0" r="0" t="0"/>
          <a:stretch/>
        </p:blipFill>
        <p:spPr>
          <a:xfrm>
            <a:off x="4314423" y="1295400"/>
            <a:ext cx="3840565" cy="53372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838200" y="365125"/>
            <a:ext cx="10515600" cy="7553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DAG representation of basic blocks</a:t>
            </a:r>
            <a:endParaRPr/>
          </a:p>
        </p:txBody>
      </p:sp>
      <p:sp>
        <p:nvSpPr>
          <p:cNvPr id="176" name="Google Shape;17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There is a node in the DAG for each of the initial values of the variables appearing in the basic block.</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There is a node N associated with each statement s within the block. The children of N are those nodes corresponding to statements that are the last definitions, prior to s, of the operands used by 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Node N is labeled by the operator applied at s, and also attached to N is the list of variables for which it is the last definition within the block.</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Certain nodes are designated </a:t>
            </a:r>
            <a:r>
              <a:rPr i="1" lang="en-US" sz="2000">
                <a:latin typeface="Times New Roman"/>
                <a:ea typeface="Times New Roman"/>
                <a:cs typeface="Times New Roman"/>
                <a:sym typeface="Times New Roman"/>
              </a:rPr>
              <a:t>output nodes. </a:t>
            </a:r>
            <a:r>
              <a:rPr lang="en-US" sz="2000">
                <a:latin typeface="Times New Roman"/>
                <a:ea typeface="Times New Roman"/>
                <a:cs typeface="Times New Roman"/>
                <a:sym typeface="Times New Roman"/>
              </a:rPr>
              <a:t>These are the nodes whose variables are </a:t>
            </a:r>
            <a:r>
              <a:rPr i="1" lang="en-US" sz="2000">
                <a:latin typeface="Times New Roman"/>
                <a:ea typeface="Times New Roman"/>
                <a:cs typeface="Times New Roman"/>
                <a:sym typeface="Times New Roman"/>
              </a:rPr>
              <a:t>live on exit </a:t>
            </a:r>
            <a:r>
              <a:rPr lang="en-US" sz="2000">
                <a:latin typeface="Times New Roman"/>
                <a:ea typeface="Times New Roman"/>
                <a:cs typeface="Times New Roman"/>
                <a:sym typeface="Times New Roman"/>
              </a:rPr>
              <a:t>from the block.</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838200" y="365126"/>
            <a:ext cx="10515600" cy="7939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The Dag Representation For Basic Blocks </a:t>
            </a:r>
            <a:br>
              <a:rPr lang="en-US"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182" name="Google Shape;182;p15"/>
          <p:cNvSpPr txBox="1"/>
          <p:nvPr>
            <p:ph idx="1" type="body"/>
          </p:nvPr>
        </p:nvSpPr>
        <p:spPr>
          <a:xfrm>
            <a:off x="838200" y="1374864"/>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 DAG for a basic block is a directed acyclic graph with the following labels on nodes: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1. Leaves are labeled by unique identifiers, either variable names or constants.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2. Interior nodes are labeled by an operator symbol.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3. Nodes are also optionally given a sequence of identifiers for labels to store the computed values.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DAGs are useful data structures for implementing transformations on basic blocks.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gives a picture of how the value computed by a statement is used in subsequent statements.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provides a good way of determining common sub - expressions</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838200" y="365125"/>
            <a:ext cx="10515600" cy="8970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DAG for basic block</a:t>
            </a:r>
            <a:endParaRPr/>
          </a:p>
        </p:txBody>
      </p:sp>
      <p:pic>
        <p:nvPicPr>
          <p:cNvPr id="188" name="Google Shape;188;p16"/>
          <p:cNvPicPr preferRelativeResize="0"/>
          <p:nvPr>
            <p:ph idx="1" type="body"/>
          </p:nvPr>
        </p:nvPicPr>
        <p:blipFill rotWithShape="1">
          <a:blip r:embed="rId3">
            <a:alphaModFix/>
          </a:blip>
          <a:srcRect b="0" l="0" r="0" t="0"/>
          <a:stretch/>
        </p:blipFill>
        <p:spPr>
          <a:xfrm>
            <a:off x="2514600" y="2819401"/>
            <a:ext cx="1828800" cy="1552575"/>
          </a:xfrm>
          <a:prstGeom prst="rect">
            <a:avLst/>
          </a:prstGeom>
          <a:noFill/>
          <a:ln>
            <a:noFill/>
          </a:ln>
        </p:spPr>
      </p:pic>
      <p:pic>
        <p:nvPicPr>
          <p:cNvPr id="189" name="Google Shape;189;p16"/>
          <p:cNvPicPr preferRelativeResize="0"/>
          <p:nvPr/>
        </p:nvPicPr>
        <p:blipFill rotWithShape="1">
          <a:blip r:embed="rId4">
            <a:alphaModFix/>
          </a:blip>
          <a:srcRect b="0" l="0" r="0" t="0"/>
          <a:stretch/>
        </p:blipFill>
        <p:spPr>
          <a:xfrm>
            <a:off x="5334000" y="2743200"/>
            <a:ext cx="4216400" cy="306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DAG for basic block</a:t>
            </a:r>
            <a:endParaRPr/>
          </a:p>
        </p:txBody>
      </p:sp>
      <p:pic>
        <p:nvPicPr>
          <p:cNvPr id="195" name="Google Shape;195;p17"/>
          <p:cNvPicPr preferRelativeResize="0"/>
          <p:nvPr>
            <p:ph idx="1" type="body"/>
          </p:nvPr>
        </p:nvPicPr>
        <p:blipFill rotWithShape="1">
          <a:blip r:embed="rId3">
            <a:alphaModFix/>
          </a:blip>
          <a:srcRect b="0" l="0" r="0" t="0"/>
          <a:stretch/>
        </p:blipFill>
        <p:spPr>
          <a:xfrm>
            <a:off x="2514600" y="2971801"/>
            <a:ext cx="2286000" cy="1800225"/>
          </a:xfrm>
          <a:prstGeom prst="rect">
            <a:avLst/>
          </a:prstGeom>
          <a:noFill/>
          <a:ln>
            <a:noFill/>
          </a:ln>
        </p:spPr>
      </p:pic>
      <p:pic>
        <p:nvPicPr>
          <p:cNvPr id="196" name="Google Shape;196;p17"/>
          <p:cNvPicPr preferRelativeResize="0"/>
          <p:nvPr/>
        </p:nvPicPr>
        <p:blipFill rotWithShape="1">
          <a:blip r:embed="rId4">
            <a:alphaModFix/>
          </a:blip>
          <a:srcRect b="0" l="0" r="0" t="0"/>
          <a:stretch/>
        </p:blipFill>
        <p:spPr>
          <a:xfrm>
            <a:off x="5638800" y="2819401"/>
            <a:ext cx="4038600" cy="292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838200" y="365126"/>
            <a:ext cx="10515600" cy="6007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Algorithm for construction of DAG</a:t>
            </a:r>
            <a:endParaRPr sz="3600">
              <a:latin typeface="Times New Roman"/>
              <a:ea typeface="Times New Roman"/>
              <a:cs typeface="Times New Roman"/>
              <a:sym typeface="Times New Roman"/>
            </a:endParaRPr>
          </a:p>
        </p:txBody>
      </p:sp>
      <p:pic>
        <p:nvPicPr>
          <p:cNvPr id="202" name="Google Shape;202;p18"/>
          <p:cNvPicPr preferRelativeResize="0"/>
          <p:nvPr>
            <p:ph idx="1" type="body"/>
          </p:nvPr>
        </p:nvPicPr>
        <p:blipFill rotWithShape="1">
          <a:blip r:embed="rId3">
            <a:alphaModFix/>
          </a:blip>
          <a:srcRect b="0" l="0" r="0" t="0"/>
          <a:stretch/>
        </p:blipFill>
        <p:spPr>
          <a:xfrm>
            <a:off x="2031557" y="965916"/>
            <a:ext cx="7241231" cy="5486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838200" y="365125"/>
            <a:ext cx="10515600" cy="7038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construction of DAG</a:t>
            </a:r>
            <a:endParaRPr sz="3200"/>
          </a:p>
        </p:txBody>
      </p:sp>
      <p:sp>
        <p:nvSpPr>
          <p:cNvPr id="208" name="Google Shape;208;p19"/>
          <p:cNvSpPr txBox="1"/>
          <p:nvPr>
            <p:ph idx="1" type="body"/>
          </p:nvPr>
        </p:nvSpPr>
        <p:spPr>
          <a:xfrm>
            <a:off x="838200" y="1390918"/>
            <a:ext cx="10515600" cy="47860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Example: Consider the block of three- address statements:</a:t>
            </a:r>
            <a:endParaRPr>
              <a:latin typeface="Times New Roman"/>
              <a:ea typeface="Times New Roman"/>
              <a:cs typeface="Times New Roman"/>
              <a:sym typeface="Times New Roman"/>
            </a:endParaRPr>
          </a:p>
        </p:txBody>
      </p:sp>
      <p:pic>
        <p:nvPicPr>
          <p:cNvPr id="209" name="Google Shape;209;p19"/>
          <p:cNvPicPr preferRelativeResize="0"/>
          <p:nvPr/>
        </p:nvPicPr>
        <p:blipFill rotWithShape="1">
          <a:blip r:embed="rId3">
            <a:alphaModFix/>
          </a:blip>
          <a:srcRect b="0" l="0" r="0" t="0"/>
          <a:stretch/>
        </p:blipFill>
        <p:spPr>
          <a:xfrm>
            <a:off x="1535068" y="2534321"/>
            <a:ext cx="2794715" cy="2892593"/>
          </a:xfrm>
          <a:prstGeom prst="rect">
            <a:avLst/>
          </a:prstGeom>
          <a:noFill/>
          <a:ln>
            <a:noFill/>
          </a:ln>
        </p:spPr>
      </p:pic>
      <p:pic>
        <p:nvPicPr>
          <p:cNvPr id="210" name="Google Shape;210;p19"/>
          <p:cNvPicPr preferRelativeResize="0"/>
          <p:nvPr/>
        </p:nvPicPr>
        <p:blipFill rotWithShape="1">
          <a:blip r:embed="rId4">
            <a:alphaModFix/>
          </a:blip>
          <a:srcRect b="0" l="0" r="0" t="0"/>
          <a:stretch/>
        </p:blipFill>
        <p:spPr>
          <a:xfrm>
            <a:off x="5290332" y="2366895"/>
            <a:ext cx="5102919" cy="35316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Syllabus</a:t>
            </a:r>
            <a:endParaRPr>
              <a:latin typeface="Times New Roman"/>
              <a:ea typeface="Times New Roman"/>
              <a:cs typeface="Times New Roman"/>
              <a:sym typeface="Times New Roman"/>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Code Generation: Code generation Issues. Basic blocks and flow graphs, A Simple Code Generator.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Code Optimization: Machine Independent: Peephole optimizations: Common Sub-expression elimination, Removing of loop invariants, Induction variables and Reduction in strengths, use of machine idioms, Dynamic Programming Code Generation.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Machine dependent Issues: Assignment and use of registers, Rearrangement of Quadruples for code optimization. </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838200" y="365126"/>
            <a:ext cx="10515600" cy="7424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Application of DAGs</a:t>
            </a:r>
            <a:endParaRPr sz="3600">
              <a:latin typeface="Times New Roman"/>
              <a:ea typeface="Times New Roman"/>
              <a:cs typeface="Times New Roman"/>
              <a:sym typeface="Times New Roman"/>
            </a:endParaRPr>
          </a:p>
        </p:txBody>
      </p:sp>
      <p:sp>
        <p:nvSpPr>
          <p:cNvPr id="216" name="Google Shape;21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We can automatically detect common sub expressions.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We can determine which identifiers have their values used in the block.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We can determine which statements compute values that could be used outside the block</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Transformations on Basic Blocks</a:t>
            </a:r>
            <a:endParaRPr sz="3200">
              <a:latin typeface="Times New Roman"/>
              <a:ea typeface="Times New Roman"/>
              <a:cs typeface="Times New Roman"/>
              <a:sym typeface="Times New Roman"/>
            </a:endParaRPr>
          </a:p>
        </p:txBody>
      </p:sp>
      <p:sp>
        <p:nvSpPr>
          <p:cNvPr id="222" name="Google Shape;22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 number of transformations can be applied to a basic block without changing the set of expressions computed by the block.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Two important classes of transformation are : </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 Structure-preserving transformations </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 Algebraic transformations</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838200" y="365125"/>
            <a:ext cx="10515600" cy="69094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sz="3200">
                <a:latin typeface="Times New Roman"/>
                <a:ea typeface="Times New Roman"/>
                <a:cs typeface="Times New Roman"/>
                <a:sym typeface="Times New Roman"/>
              </a:rPr>
            </a:br>
            <a:r>
              <a:rPr lang="en-US" sz="3200">
                <a:latin typeface="Times New Roman"/>
                <a:ea typeface="Times New Roman"/>
                <a:cs typeface="Times New Roman"/>
                <a:sym typeface="Times New Roman"/>
              </a:rPr>
              <a:t>Structure preserving transformations: </a:t>
            </a:r>
            <a:br>
              <a:rPr lang="en-US"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228" name="Google Shape;228;p22"/>
          <p:cNvSpPr txBox="1"/>
          <p:nvPr>
            <p:ph idx="1" type="body"/>
          </p:nvPr>
        </p:nvSpPr>
        <p:spPr>
          <a:xfrm>
            <a:off x="632138" y="1490774"/>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Common subexpression elimination: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a : = b + c                              a : = b + c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b : = a – d                             b : = a - d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c : = b + c                              c : = b + c</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d : = a – d                             d : = b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Since the second and fourth expressions compute the same expression, the basic block can be transformed as above.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Dead-code elimination: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Suppose x is dead, that is, never subsequently used, at the point where the statement x : = y + z appears in a basic block. Then this statement may be safely removed without changing the value of the basic block</a:t>
            </a:r>
            <a:endParaRPr>
              <a:latin typeface="Times New Roman"/>
              <a:ea typeface="Times New Roman"/>
              <a:cs typeface="Times New Roman"/>
              <a:sym typeface="Times New Roman"/>
            </a:endParaRPr>
          </a:p>
        </p:txBody>
      </p:sp>
      <p:sp>
        <p:nvSpPr>
          <p:cNvPr id="229" name="Google Shape;229;p22"/>
          <p:cNvSpPr/>
          <p:nvPr/>
        </p:nvSpPr>
        <p:spPr>
          <a:xfrm>
            <a:off x="2962140" y="2331076"/>
            <a:ext cx="978408"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838200" y="365126"/>
            <a:ext cx="10515600" cy="5879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a:latin typeface="Times New Roman"/>
                <a:ea typeface="Times New Roman"/>
                <a:cs typeface="Times New Roman"/>
                <a:sym typeface="Times New Roman"/>
              </a:rPr>
            </a:br>
            <a:r>
              <a:rPr lang="en-US" sz="3600">
                <a:latin typeface="Times New Roman"/>
                <a:ea typeface="Times New Roman"/>
                <a:cs typeface="Times New Roman"/>
                <a:sym typeface="Times New Roman"/>
              </a:rPr>
              <a:t>Structure preserving transformations: </a:t>
            </a:r>
            <a:br>
              <a:rPr lang="en-US">
                <a:latin typeface="Times New Roman"/>
                <a:ea typeface="Times New Roman"/>
                <a:cs typeface="Times New Roman"/>
                <a:sym typeface="Times New Roman"/>
              </a:rPr>
            </a:br>
            <a:endParaRPr/>
          </a:p>
        </p:txBody>
      </p:sp>
      <p:sp>
        <p:nvSpPr>
          <p:cNvPr id="235" name="Google Shape;235;p23"/>
          <p:cNvSpPr txBox="1"/>
          <p:nvPr>
            <p:ph idx="1" type="body"/>
          </p:nvPr>
        </p:nvSpPr>
        <p:spPr>
          <a:xfrm>
            <a:off x="838200" y="151653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Renaming temporary variables: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A statement t : = b + c ( t is a temporary ) can be changed to u : = b + c (u is a new temporary) and all uses of this instance of t can be changed to u without changing the value of the basic block. Such a block is called a normal-form block.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Interchange of statements: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Suppose a block has the following two adjacent statements: </a:t>
            </a:r>
            <a:endParaRPr/>
          </a:p>
          <a:p>
            <a:pPr indent="-228600" lvl="2" marL="11430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t1 : = b + c</a:t>
            </a:r>
            <a:endParaRPr/>
          </a:p>
          <a:p>
            <a:pPr indent="-228600" lvl="2" marL="11430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 t2 : = x + y </a:t>
            </a:r>
            <a:endParaRPr/>
          </a:p>
          <a:p>
            <a:pPr indent="-228600" lvl="2" marL="11430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We can interchange the two statements without affecting the value of the block if and only if neither x nor y is t1 and neither b nor c is t2</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Algebraic transformations:</a:t>
            </a:r>
            <a:endParaRPr sz="4000">
              <a:latin typeface="Times New Roman"/>
              <a:ea typeface="Times New Roman"/>
              <a:cs typeface="Times New Roman"/>
              <a:sym typeface="Times New Roman"/>
            </a:endParaRPr>
          </a:p>
        </p:txBody>
      </p:sp>
      <p:sp>
        <p:nvSpPr>
          <p:cNvPr id="241" name="Google Shape;24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Algebraic transformations can be used to change the set of expressions computed by a basic block into an algebraically equivalent set.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Examples: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 x : = x + 0 or x : = x * 1 can be eliminated from a basic block without changing the set of expressions it computes.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The exponential statement x : = y * * 2 can be replaced by x : = y * y</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838200" y="365126"/>
            <a:ext cx="10515600" cy="62654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n-US"/>
            </a:br>
            <a:r>
              <a:rPr lang="en-US" sz="3100">
                <a:latin typeface="Times New Roman"/>
                <a:ea typeface="Times New Roman"/>
                <a:cs typeface="Times New Roman"/>
                <a:sym typeface="Times New Roman"/>
              </a:rPr>
              <a:t>Code generation algorithm: A SIMPLE CODE GENERATOR </a:t>
            </a:r>
            <a:br>
              <a:rPr lang="en-US"/>
            </a:br>
            <a:endParaRPr/>
          </a:p>
        </p:txBody>
      </p:sp>
      <p:sp>
        <p:nvSpPr>
          <p:cNvPr id="247" name="Google Shape;247;p25"/>
          <p:cNvSpPr txBox="1"/>
          <p:nvPr>
            <p:ph idx="1" type="body"/>
          </p:nvPr>
        </p:nvSpPr>
        <p:spPr>
          <a:xfrm>
            <a:off x="838200" y="1493949"/>
            <a:ext cx="10515600" cy="46830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 code generator generates target code for a sequence of three- address statements and effectively uses registers to store operands of the statements.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For example: consider the three-address statement </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a := b+c It can have the following sequence of codes: </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ADD Rj, Ri Cost = 1 // if Ri contains b and Rj contains c (or) </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ADD c, Ri Cost = 2 // if c is in a memory location (or) </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MOV c, Rj Cost = 3 // move c from memory to Rj and add </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ADD Rj, Ri</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838200" y="365125"/>
            <a:ext cx="10515600" cy="61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A code-generation algorithm</a:t>
            </a:r>
            <a:endParaRPr/>
          </a:p>
        </p:txBody>
      </p:sp>
      <p:sp>
        <p:nvSpPr>
          <p:cNvPr id="253" name="Google Shape;253;p26"/>
          <p:cNvSpPr txBox="1"/>
          <p:nvPr>
            <p:ph idx="1" type="body"/>
          </p:nvPr>
        </p:nvSpPr>
        <p:spPr>
          <a:xfrm>
            <a:off x="838200" y="1107583"/>
            <a:ext cx="10515600" cy="525458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b="1" lang="en-US" sz="1800">
                <a:latin typeface="Times New Roman"/>
                <a:ea typeface="Times New Roman"/>
                <a:cs typeface="Times New Roman"/>
                <a:sym typeface="Times New Roman"/>
              </a:rPr>
              <a:t>Register Descriptors: </a:t>
            </a:r>
            <a:r>
              <a:rPr lang="en-US" sz="1800">
                <a:latin typeface="Times New Roman"/>
                <a:ea typeface="Times New Roman"/>
                <a:cs typeface="Times New Roman"/>
                <a:sym typeface="Times New Roman"/>
              </a:rPr>
              <a:t>A register descriptor is used to keep track of what is currently in each registers. The register descriptors show that initially all the registers are empty. </a:t>
            </a:r>
            <a:endParaRPr/>
          </a:p>
          <a:p>
            <a:pPr indent="-228600" lvl="0" marL="228600" rtl="0" algn="l">
              <a:lnSpc>
                <a:spcPct val="9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Address Descriptors </a:t>
            </a:r>
            <a:r>
              <a:rPr lang="en-US" sz="1800">
                <a:latin typeface="Times New Roman"/>
                <a:ea typeface="Times New Roman"/>
                <a:cs typeface="Times New Roman"/>
                <a:sym typeface="Times New Roman"/>
              </a:rPr>
              <a:t>-An address descriptor stores the location where the current value of the name can be found at run time.</a:t>
            </a:r>
            <a:endParaRPr/>
          </a:p>
          <a:p>
            <a:pPr indent="-228600" lvl="0" marL="228600" rtl="0" algn="l">
              <a:lnSpc>
                <a:spcPct val="9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A code-generation algorithm:</a:t>
            </a:r>
            <a:endParaRPr/>
          </a:p>
          <a:p>
            <a:pPr indent="0" lvl="1" marL="457200" rtl="0" algn="l">
              <a:lnSpc>
                <a:spcPct val="90000"/>
              </a:lnSpc>
              <a:spcBef>
                <a:spcPts val="500"/>
              </a:spcBef>
              <a:spcAft>
                <a:spcPts val="0"/>
              </a:spcAft>
              <a:buClr>
                <a:schemeClr val="dk1"/>
              </a:buClr>
              <a:buSzPts val="1800"/>
              <a:buNone/>
            </a:pPr>
            <a:r>
              <a:rPr lang="en-US" sz="1800">
                <a:latin typeface="Times New Roman"/>
                <a:ea typeface="Times New Roman"/>
                <a:cs typeface="Times New Roman"/>
                <a:sym typeface="Times New Roman"/>
              </a:rPr>
              <a:t>1.The algorithm takes as input a sequence of three-address statements constituting a basic block. For each three-address statement of the form x : = y op z, perform the following actions:</a:t>
            </a:r>
            <a:endParaRPr/>
          </a:p>
          <a:p>
            <a:pPr indent="0" lvl="1" marL="457200" rtl="0" algn="l">
              <a:lnSpc>
                <a:spcPct val="90000"/>
              </a:lnSpc>
              <a:spcBef>
                <a:spcPts val="500"/>
              </a:spcBef>
              <a:spcAft>
                <a:spcPts val="0"/>
              </a:spcAft>
              <a:buClr>
                <a:schemeClr val="dk1"/>
              </a:buClr>
              <a:buSzPts val="1800"/>
              <a:buNone/>
            </a:pPr>
            <a:r>
              <a:rPr lang="en-US" sz="1800">
                <a:latin typeface="Times New Roman"/>
                <a:ea typeface="Times New Roman"/>
                <a:cs typeface="Times New Roman"/>
                <a:sym typeface="Times New Roman"/>
              </a:rPr>
              <a:t>Invoke a function getreg to determine the location L where the result of the computation y op z should be stored. </a:t>
            </a:r>
            <a:endParaRPr sz="18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1800"/>
              <a:buNone/>
            </a:pPr>
            <a:r>
              <a:rPr lang="en-US" sz="1800">
                <a:latin typeface="Times New Roman"/>
                <a:ea typeface="Times New Roman"/>
                <a:cs typeface="Times New Roman"/>
                <a:sym typeface="Times New Roman"/>
              </a:rPr>
              <a:t>2. Consult the address descriptor for y to determine y’, the current location of y. Prefer the register for y’ if the value of y is currently both in memory and a register. If the value of y is not already in L, generate the instruction MOV y’ , L to place a copy of y in L. </a:t>
            </a:r>
            <a:endParaRPr sz="18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1800"/>
              <a:buNone/>
            </a:pPr>
            <a:r>
              <a:rPr lang="en-US" sz="1800">
                <a:latin typeface="Times New Roman"/>
                <a:ea typeface="Times New Roman"/>
                <a:cs typeface="Times New Roman"/>
                <a:sym typeface="Times New Roman"/>
              </a:rPr>
              <a:t>3. Generate the instruction OP z’ , L where z’ is a current location of z. Prefer a register to a memory location if z is in both. Update the address descriptor of x to indicate that x is in location L. If x is in L, update its descriptor and remove x from all other descriptors. </a:t>
            </a:r>
            <a:endParaRPr sz="18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1800"/>
              <a:buNone/>
            </a:pPr>
            <a:r>
              <a:rPr lang="en-US" sz="1800">
                <a:latin typeface="Times New Roman"/>
                <a:ea typeface="Times New Roman"/>
                <a:cs typeface="Times New Roman"/>
                <a:sym typeface="Times New Roman"/>
              </a:rPr>
              <a:t>4. If the current values of y or z have no next uses, are not live on exit from the block, and are in registers, alter the register descriptor to indicate that, after execution of x : = y op z , those registers will no longer contain y or z.</a:t>
            </a:r>
            <a:endParaRPr sz="18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838200" y="365126"/>
            <a:ext cx="10515600" cy="716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3200">
                <a:latin typeface="Times New Roman"/>
                <a:ea typeface="Times New Roman"/>
                <a:cs typeface="Times New Roman"/>
                <a:sym typeface="Times New Roman"/>
              </a:rPr>
              <a:t>Generating Code for Assignment Statements: </a:t>
            </a:r>
            <a:br>
              <a:rPr lang="en-US" sz="3200">
                <a:latin typeface="Times New Roman"/>
                <a:ea typeface="Times New Roman"/>
                <a:cs typeface="Times New Roman"/>
                <a:sym typeface="Times New Roman"/>
              </a:rPr>
            </a:br>
            <a:endParaRPr sz="3200"/>
          </a:p>
        </p:txBody>
      </p:sp>
      <p:sp>
        <p:nvSpPr>
          <p:cNvPr id="259" name="Google Shape;259;p27"/>
          <p:cNvSpPr txBox="1"/>
          <p:nvPr>
            <p:ph idx="1" type="body"/>
          </p:nvPr>
        </p:nvSpPr>
        <p:spPr>
          <a:xfrm>
            <a:off x="735169" y="118168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assignment d : = (a-b) + (a-c) + (a-c) might be translated into the following </a:t>
            </a:r>
            <a:endParaRPr sz="2000">
              <a:latin typeface="Times New Roman"/>
              <a:ea typeface="Times New Roman"/>
              <a:cs typeface="Times New Roman"/>
              <a:sym typeface="Times New Roman"/>
            </a:endParaRPr>
          </a:p>
          <a:p>
            <a:pPr indent="-228600" lvl="1"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Three address code sequence:                                       </a:t>
            </a:r>
            <a:r>
              <a:rPr lang="en-US" sz="1800">
                <a:latin typeface="Times New Roman"/>
                <a:ea typeface="Times New Roman"/>
                <a:cs typeface="Times New Roman"/>
                <a:sym typeface="Times New Roman"/>
              </a:rPr>
              <a:t>Code sequence for the example is</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t : = a – b </a:t>
            </a:r>
            <a:endParaRPr sz="18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u : = a – c </a:t>
            </a:r>
            <a:endParaRPr sz="18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v : = t + u </a:t>
            </a:r>
            <a:endParaRPr sz="18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d : = v + u </a:t>
            </a:r>
            <a:endParaRPr/>
          </a:p>
          <a:p>
            <a:pPr indent="-228600" lvl="2" marL="1143000" rtl="0" algn="l">
              <a:lnSpc>
                <a:spcPct val="90000"/>
              </a:lnSpc>
              <a:spcBef>
                <a:spcPts val="500"/>
              </a:spcBef>
              <a:spcAft>
                <a:spcPts val="0"/>
              </a:spcAft>
              <a:buClr>
                <a:schemeClr val="dk1"/>
              </a:buClr>
              <a:buSzPts val="1600"/>
              <a:buChar char="•"/>
            </a:pPr>
            <a:r>
              <a:rPr lang="en-US" sz="1600">
                <a:latin typeface="Times New Roman"/>
                <a:ea typeface="Times New Roman"/>
                <a:cs typeface="Times New Roman"/>
                <a:sym typeface="Times New Roman"/>
              </a:rPr>
              <a:t>with d live at the end. </a:t>
            </a:r>
            <a:endParaRPr sz="1600">
              <a:latin typeface="Times New Roman"/>
              <a:ea typeface="Times New Roman"/>
              <a:cs typeface="Times New Roman"/>
              <a:sym typeface="Times New Roman"/>
            </a:endParaRPr>
          </a:p>
        </p:txBody>
      </p:sp>
      <p:pic>
        <p:nvPicPr>
          <p:cNvPr id="260" name="Google Shape;260;p27"/>
          <p:cNvPicPr preferRelativeResize="0"/>
          <p:nvPr/>
        </p:nvPicPr>
        <p:blipFill rotWithShape="1">
          <a:blip r:embed="rId3">
            <a:alphaModFix/>
          </a:blip>
          <a:srcRect b="0" l="0" r="0" t="0"/>
          <a:stretch/>
        </p:blipFill>
        <p:spPr>
          <a:xfrm>
            <a:off x="5575209" y="2063805"/>
            <a:ext cx="5565015" cy="356906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838200" y="365125"/>
            <a:ext cx="10515600" cy="43336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Rearranging the order</a:t>
            </a:r>
            <a:br>
              <a:rPr lang="en-US"/>
            </a:br>
            <a:endParaRPr/>
          </a:p>
        </p:txBody>
      </p:sp>
      <p:sp>
        <p:nvSpPr>
          <p:cNvPr id="266" name="Google Shape;266;p28"/>
          <p:cNvSpPr txBox="1"/>
          <p:nvPr>
            <p:ph idx="1" type="body"/>
          </p:nvPr>
        </p:nvSpPr>
        <p:spPr>
          <a:xfrm>
            <a:off x="838200" y="1197735"/>
            <a:ext cx="10515600" cy="497922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The order in which computations are done can affect the cost of resulting object code.</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For example, consider the following basic block:</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t1 : = a + b</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t2 : = c + d</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t3 : = e – t2</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t4 : = t1 – t3</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Generated code sequence for basic block:</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MOV a , R</a:t>
            </a:r>
            <a:r>
              <a:rPr lang="en-US" sz="1000">
                <a:latin typeface="Times New Roman"/>
                <a:ea typeface="Times New Roman"/>
                <a:cs typeface="Times New Roman"/>
                <a:sym typeface="Times New Roman"/>
              </a:rPr>
              <a:t>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ADD b , R</a:t>
            </a:r>
            <a:r>
              <a:rPr lang="en-US" sz="1000">
                <a:latin typeface="Times New Roman"/>
                <a:ea typeface="Times New Roman"/>
                <a:cs typeface="Times New Roman"/>
                <a:sym typeface="Times New Roman"/>
              </a:rPr>
              <a:t>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MOV c , R</a:t>
            </a:r>
            <a:r>
              <a:rPr lang="en-US" sz="1000">
                <a:latin typeface="Times New Roman"/>
                <a:ea typeface="Times New Roman"/>
                <a:cs typeface="Times New Roman"/>
                <a:sym typeface="Times New Roman"/>
              </a:rPr>
              <a:t>1</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ADD d , R</a:t>
            </a:r>
            <a:r>
              <a:rPr lang="en-US" sz="1000">
                <a:latin typeface="Times New Roman"/>
                <a:ea typeface="Times New Roman"/>
                <a:cs typeface="Times New Roman"/>
                <a:sym typeface="Times New Roman"/>
              </a:rPr>
              <a:t>1</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MOV R</a:t>
            </a:r>
            <a:r>
              <a:rPr lang="en-US" sz="1000">
                <a:latin typeface="Times New Roman"/>
                <a:ea typeface="Times New Roman"/>
                <a:cs typeface="Times New Roman"/>
                <a:sym typeface="Times New Roman"/>
              </a:rPr>
              <a:t>0 </a:t>
            </a:r>
            <a:r>
              <a:rPr lang="en-US">
                <a:latin typeface="Times New Roman"/>
                <a:ea typeface="Times New Roman"/>
                <a:cs typeface="Times New Roman"/>
                <a:sym typeface="Times New Roman"/>
              </a:rPr>
              <a:t>, t</a:t>
            </a:r>
            <a:r>
              <a:rPr lang="en-US" sz="1000">
                <a:latin typeface="Times New Roman"/>
                <a:ea typeface="Times New Roman"/>
                <a:cs typeface="Times New Roman"/>
                <a:sym typeface="Times New Roman"/>
              </a:rPr>
              <a:t>1</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MOV e , R</a:t>
            </a:r>
            <a:r>
              <a:rPr lang="en-US" sz="1000">
                <a:latin typeface="Times New Roman"/>
                <a:ea typeface="Times New Roman"/>
                <a:cs typeface="Times New Roman"/>
                <a:sym typeface="Times New Roman"/>
              </a:rPr>
              <a:t>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SUB R</a:t>
            </a:r>
            <a:r>
              <a:rPr lang="en-US" sz="1000">
                <a:latin typeface="Times New Roman"/>
                <a:ea typeface="Times New Roman"/>
                <a:cs typeface="Times New Roman"/>
                <a:sym typeface="Times New Roman"/>
              </a:rPr>
              <a:t>1 </a:t>
            </a:r>
            <a:r>
              <a:rPr lang="en-US">
                <a:latin typeface="Times New Roman"/>
                <a:ea typeface="Times New Roman"/>
                <a:cs typeface="Times New Roman"/>
                <a:sym typeface="Times New Roman"/>
              </a:rPr>
              <a:t>, R</a:t>
            </a:r>
            <a:r>
              <a:rPr lang="en-US" sz="1000">
                <a:latin typeface="Times New Roman"/>
                <a:ea typeface="Times New Roman"/>
                <a:cs typeface="Times New Roman"/>
                <a:sym typeface="Times New Roman"/>
              </a:rPr>
              <a:t>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MOV t</a:t>
            </a:r>
            <a:r>
              <a:rPr lang="en-US" sz="1000">
                <a:latin typeface="Times New Roman"/>
                <a:ea typeface="Times New Roman"/>
                <a:cs typeface="Times New Roman"/>
                <a:sym typeface="Times New Roman"/>
              </a:rPr>
              <a:t>1 </a:t>
            </a:r>
            <a:r>
              <a:rPr lang="en-US">
                <a:latin typeface="Times New Roman"/>
                <a:ea typeface="Times New Roman"/>
                <a:cs typeface="Times New Roman"/>
                <a:sym typeface="Times New Roman"/>
              </a:rPr>
              <a:t>, R</a:t>
            </a:r>
            <a:r>
              <a:rPr lang="en-US" sz="1000">
                <a:latin typeface="Times New Roman"/>
                <a:ea typeface="Times New Roman"/>
                <a:cs typeface="Times New Roman"/>
                <a:sym typeface="Times New Roman"/>
              </a:rPr>
              <a:t>1</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SUB R</a:t>
            </a:r>
            <a:r>
              <a:rPr lang="en-US" sz="1000">
                <a:latin typeface="Times New Roman"/>
                <a:ea typeface="Times New Roman"/>
                <a:cs typeface="Times New Roman"/>
                <a:sym typeface="Times New Roman"/>
              </a:rPr>
              <a:t>0 </a:t>
            </a:r>
            <a:r>
              <a:rPr lang="en-US">
                <a:latin typeface="Times New Roman"/>
                <a:ea typeface="Times New Roman"/>
                <a:cs typeface="Times New Roman"/>
                <a:sym typeface="Times New Roman"/>
              </a:rPr>
              <a:t>, R</a:t>
            </a:r>
            <a:r>
              <a:rPr lang="en-US" sz="1000">
                <a:latin typeface="Times New Roman"/>
                <a:ea typeface="Times New Roman"/>
                <a:cs typeface="Times New Roman"/>
                <a:sym typeface="Times New Roman"/>
              </a:rPr>
              <a:t>1</a:t>
            </a:r>
            <a:endParaRPr/>
          </a:p>
          <a:p>
            <a:pPr indent="-228600" lvl="1" marL="685800" rtl="0" algn="l">
              <a:lnSpc>
                <a:spcPct val="90000"/>
              </a:lnSpc>
              <a:spcBef>
                <a:spcPts val="500"/>
              </a:spcBef>
              <a:spcAft>
                <a:spcPts val="0"/>
              </a:spcAft>
              <a:buClr>
                <a:schemeClr val="dk1"/>
              </a:buClr>
              <a:buSzPct val="100000"/>
              <a:buChar char="•"/>
            </a:pPr>
            <a:r>
              <a:rPr lang="en-US"/>
              <a:t>MOV R</a:t>
            </a:r>
            <a:r>
              <a:rPr lang="en-US" sz="1000"/>
              <a:t>1 </a:t>
            </a:r>
            <a:r>
              <a:rPr lang="en-US"/>
              <a:t>, t</a:t>
            </a:r>
            <a:r>
              <a:rPr lang="en-US" sz="1000"/>
              <a:t>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2" name="Google Shape;27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Rearranged basic block:</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Now t1 occurs immediately before t4.</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t2 : = c + d</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t3 : = e – t2</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t1 : = a + b</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t4 : = t1 – t3</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Revised code sequence:</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MOV c , R0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ADD d , R0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MOV a , R0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SUB R0 , R1</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MOV a , R0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ADD b , R0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SUB R1 , R0</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MOV R0 , t4</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 this order, two instructions MOV R0 , t1 and MOV t1 , R1 have been saved.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6"/>
            <a:ext cx="10515600" cy="884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Code Generation</a:t>
            </a:r>
            <a:endParaRPr>
              <a:latin typeface="Times New Roman"/>
              <a:ea typeface="Times New Roman"/>
              <a:cs typeface="Times New Roman"/>
              <a:sym typeface="Times New Roman"/>
            </a:endParaRPr>
          </a:p>
        </p:txBody>
      </p:sp>
      <p:sp>
        <p:nvSpPr>
          <p:cNvPr id="97" name="Google Shape;97;p3"/>
          <p:cNvSpPr txBox="1"/>
          <p:nvPr>
            <p:ph idx="1" type="body"/>
          </p:nvPr>
        </p:nvSpPr>
        <p:spPr>
          <a:xfrm>
            <a:off x="838200" y="1498466"/>
            <a:ext cx="105156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final phase in compiler model is the code generator. It takes as input an intermediate representation of the source program and produces as output an equivalent target program.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Code generator main tasks: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Instruction selection</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Register allocation and assignment</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Instruction ordering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8" name="Google Shape;98;p3"/>
          <p:cNvPicPr preferRelativeResize="0"/>
          <p:nvPr/>
        </p:nvPicPr>
        <p:blipFill rotWithShape="1">
          <a:blip r:embed="rId3">
            <a:alphaModFix/>
          </a:blip>
          <a:srcRect b="0" l="0" r="0" t="0"/>
          <a:stretch/>
        </p:blipFill>
        <p:spPr>
          <a:xfrm>
            <a:off x="4781550" y="4158176"/>
            <a:ext cx="6572250" cy="2076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838200" y="365126"/>
            <a:ext cx="10515600" cy="6265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Code Optimization</a:t>
            </a:r>
            <a:endParaRPr sz="3600">
              <a:latin typeface="Times New Roman"/>
              <a:ea typeface="Times New Roman"/>
              <a:cs typeface="Times New Roman"/>
              <a:sym typeface="Times New Roman"/>
            </a:endParaRPr>
          </a:p>
        </p:txBody>
      </p:sp>
      <p:sp>
        <p:nvSpPr>
          <p:cNvPr id="278" name="Google Shape;278;p30"/>
          <p:cNvSpPr txBox="1"/>
          <p:nvPr>
            <p:ph idx="1" type="body"/>
          </p:nvPr>
        </p:nvSpPr>
        <p:spPr>
          <a:xfrm>
            <a:off x="838200" y="142637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 code optimizing process must follow the three rules given below: </a:t>
            </a:r>
            <a:endParaRPr sz="24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1. The output code must not, in any way, change the meaning of the program. </a:t>
            </a:r>
            <a:endParaRPr sz="20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2. Optimization should increase the speed of the program and if possible, the program should demand less number of resources. </a:t>
            </a:r>
            <a:endParaRPr sz="20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3. Optimization should itself be fast and should not delay the overall compiling process.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Efforts for an optimized code can be made at various levels of compiling the process. </a:t>
            </a:r>
            <a:endParaRPr sz="24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1. At the beginning, users can change/rearrange the code or use better algorithms to write the code. </a:t>
            </a:r>
            <a:endParaRPr sz="20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2. After generating intermediate code, the compiler can modify the intermediate code by address calculations and improving loops. </a:t>
            </a:r>
            <a:endParaRPr sz="20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3. While producing the target machine code, the compiler can make use of memory hierarchy and CPU registers.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838200" y="365126"/>
            <a:ext cx="10515600" cy="793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Code Optimization</a:t>
            </a:r>
            <a:endParaRPr sz="4000">
              <a:latin typeface="Times New Roman"/>
              <a:ea typeface="Times New Roman"/>
              <a:cs typeface="Times New Roman"/>
              <a:sym typeface="Times New Roman"/>
            </a:endParaRPr>
          </a:p>
        </p:txBody>
      </p:sp>
      <p:sp>
        <p:nvSpPr>
          <p:cNvPr id="284" name="Google Shape;28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Optimization can broadly be categorized into two- Machine Independent and Machine dependent. </a:t>
            </a:r>
            <a:endParaRPr sz="24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000"/>
              <a:buChar char="•"/>
            </a:pPr>
            <a:r>
              <a:rPr b="1" lang="en-US" sz="2000">
                <a:latin typeface="Times New Roman"/>
                <a:ea typeface="Times New Roman"/>
                <a:cs typeface="Times New Roman"/>
                <a:sym typeface="Times New Roman"/>
              </a:rPr>
              <a:t>Machine-independent optimization </a:t>
            </a:r>
            <a:r>
              <a:rPr lang="en-US" sz="2000">
                <a:latin typeface="Times New Roman"/>
                <a:ea typeface="Times New Roman"/>
                <a:cs typeface="Times New Roman"/>
                <a:sym typeface="Times New Roman"/>
              </a:rPr>
              <a:t>phase tries to improve the intermediate code to obtain a better output. The optimized intermediate code does not involve any absolute memory locations or CPU registers. </a:t>
            </a:r>
            <a:endParaRPr sz="20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000"/>
              <a:buChar char="•"/>
            </a:pPr>
            <a:r>
              <a:rPr b="1" lang="en-US" sz="2000">
                <a:latin typeface="Times New Roman"/>
                <a:ea typeface="Times New Roman"/>
                <a:cs typeface="Times New Roman"/>
                <a:sym typeface="Times New Roman"/>
              </a:rPr>
              <a:t>Machine-dependent optimization</a:t>
            </a:r>
            <a:r>
              <a:rPr lang="en-US" sz="2000">
                <a:latin typeface="Times New Roman"/>
                <a:ea typeface="Times New Roman"/>
                <a:cs typeface="Times New Roman"/>
                <a:sym typeface="Times New Roman"/>
              </a:rPr>
              <a:t> is done after generation of the target code which is transformed according to target machine architecture. This involves CPU registers and may have absolute memory 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838200" y="365126"/>
            <a:ext cx="10515600" cy="53639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Main Types of Code Optimization: High-level optimizations</a:t>
            </a:r>
            <a:endParaRPr/>
          </a:p>
        </p:txBody>
      </p:sp>
      <p:sp>
        <p:nvSpPr>
          <p:cNvPr id="290" name="Google Shape;290;p32"/>
          <p:cNvSpPr txBox="1"/>
          <p:nvPr>
            <p:ph idx="1" type="body"/>
          </p:nvPr>
        </p:nvSpPr>
        <p:spPr>
          <a:xfrm>
            <a:off x="838200" y="1094704"/>
            <a:ext cx="10515600" cy="5486400"/>
          </a:xfrm>
          <a:prstGeom prst="rect">
            <a:avLst/>
          </a:prstGeom>
          <a:noFill/>
          <a:ln>
            <a:noFill/>
          </a:ln>
        </p:spPr>
        <p:txBody>
          <a:bodyPr anchorCtr="0" anchor="t" bIns="45700" lIns="91425" spcFirstLastPara="1" rIns="91425" wrap="square" tIns="45700">
            <a:normAutofit fontScale="77500" lnSpcReduction="20000"/>
          </a:bodyPr>
          <a:lstStyle/>
          <a:p>
            <a:pPr indent="-514350" lvl="0" marL="514350" rtl="0" algn="l">
              <a:lnSpc>
                <a:spcPct val="90000"/>
              </a:lnSpc>
              <a:spcBef>
                <a:spcPts val="0"/>
              </a:spcBef>
              <a:spcAft>
                <a:spcPts val="0"/>
              </a:spcAft>
              <a:buClr>
                <a:schemeClr val="dk1"/>
              </a:buClr>
              <a:buSzPct val="100000"/>
              <a:buAutoNum type="arabicPeriod"/>
            </a:pPr>
            <a:r>
              <a:rPr lang="en-US" sz="2600">
                <a:latin typeface="Times New Roman"/>
                <a:ea typeface="Times New Roman"/>
                <a:cs typeface="Times New Roman"/>
                <a:sym typeface="Times New Roman"/>
              </a:rPr>
              <a:t>High-level optimizations, intermediate level optimizations, and low-level optimizations -</a:t>
            </a:r>
            <a:r>
              <a:rPr lang="en-US" sz="2300">
                <a:latin typeface="Times New Roman"/>
                <a:ea typeface="Times New Roman"/>
                <a:cs typeface="Times New Roman"/>
                <a:sym typeface="Times New Roman"/>
              </a:rPr>
              <a:t> High-level optimization is a language dependent type of optimization that operates at a level in the close vicinity of the source code. High-level optimizations include in lining where a function call is replaced by the function body and partial evaluation which employs reordering of a loop, alignment of arrays, padding, layout, and elimination of tail recursion. </a:t>
            </a:r>
            <a:endParaRPr sz="23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US" sz="2600">
                <a:latin typeface="Times New Roman"/>
                <a:ea typeface="Times New Roman"/>
                <a:cs typeface="Times New Roman"/>
                <a:sym typeface="Times New Roman"/>
              </a:rPr>
              <a:t>Most of the code optimizations performed fall under intermediate code optimization which is language independent. This includes: </a:t>
            </a:r>
            <a:endParaRPr/>
          </a:p>
          <a:p>
            <a:pPr indent="0" lvl="1" marL="457200" rtl="0" algn="l">
              <a:lnSpc>
                <a:spcPct val="90000"/>
              </a:lnSpc>
              <a:spcBef>
                <a:spcPts val="500"/>
              </a:spcBef>
              <a:spcAft>
                <a:spcPts val="0"/>
              </a:spcAft>
              <a:buClr>
                <a:schemeClr val="dk1"/>
              </a:buClr>
              <a:buSzPct val="100000"/>
              <a:buNone/>
            </a:pPr>
            <a:r>
              <a:rPr lang="en-US" sz="2300">
                <a:latin typeface="Times New Roman"/>
                <a:ea typeface="Times New Roman"/>
                <a:cs typeface="Times New Roman"/>
                <a:sym typeface="Times New Roman"/>
              </a:rPr>
              <a:t>1. </a:t>
            </a:r>
            <a:r>
              <a:rPr b="1" lang="en-US" sz="2300">
                <a:latin typeface="Times New Roman"/>
                <a:ea typeface="Times New Roman"/>
                <a:cs typeface="Times New Roman"/>
                <a:sym typeface="Times New Roman"/>
              </a:rPr>
              <a:t>The elimination of common sub-expressions </a:t>
            </a:r>
            <a:r>
              <a:rPr lang="en-US" sz="2300">
                <a:latin typeface="Times New Roman"/>
                <a:ea typeface="Times New Roman"/>
                <a:cs typeface="Times New Roman"/>
                <a:sym typeface="Times New Roman"/>
              </a:rPr>
              <a:t>– This type of compiler optimization probes for the instances of identical expressions by evaluating to the same value and researches whether it is valuable to replace them with a single variable which holds the computed value.</a:t>
            </a:r>
            <a:endParaRPr/>
          </a:p>
          <a:p>
            <a:pPr indent="0" lvl="1" marL="457200" rtl="0" algn="l">
              <a:lnSpc>
                <a:spcPct val="90000"/>
              </a:lnSpc>
              <a:spcBef>
                <a:spcPts val="500"/>
              </a:spcBef>
              <a:spcAft>
                <a:spcPts val="0"/>
              </a:spcAft>
              <a:buClr>
                <a:schemeClr val="dk1"/>
              </a:buClr>
              <a:buSzPct val="100000"/>
              <a:buNone/>
            </a:pPr>
            <a:r>
              <a:rPr lang="en-US" sz="2300">
                <a:latin typeface="Times New Roman"/>
                <a:ea typeface="Times New Roman"/>
                <a:cs typeface="Times New Roman"/>
                <a:sym typeface="Times New Roman"/>
              </a:rPr>
              <a:t>2</a:t>
            </a:r>
            <a:r>
              <a:rPr b="1" lang="en-US" sz="2300">
                <a:latin typeface="Times New Roman"/>
                <a:ea typeface="Times New Roman"/>
                <a:cs typeface="Times New Roman"/>
                <a:sym typeface="Times New Roman"/>
              </a:rPr>
              <a:t>. Constant propagations </a:t>
            </a:r>
            <a:r>
              <a:rPr lang="en-US" sz="2300">
                <a:latin typeface="Times New Roman"/>
                <a:ea typeface="Times New Roman"/>
                <a:cs typeface="Times New Roman"/>
                <a:sym typeface="Times New Roman"/>
              </a:rPr>
              <a:t>– Here, expressions which can be evaluated at compile time are identified and replaced with their values. </a:t>
            </a:r>
            <a:endParaRPr sz="23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ct val="100000"/>
              <a:buNone/>
            </a:pPr>
            <a:r>
              <a:rPr lang="en-US" sz="2300">
                <a:latin typeface="Times New Roman"/>
                <a:ea typeface="Times New Roman"/>
                <a:cs typeface="Times New Roman"/>
                <a:sym typeface="Times New Roman"/>
              </a:rPr>
              <a:t>3. </a:t>
            </a:r>
            <a:r>
              <a:rPr b="1" lang="en-US" sz="2300">
                <a:latin typeface="Times New Roman"/>
                <a:ea typeface="Times New Roman"/>
                <a:cs typeface="Times New Roman"/>
                <a:sym typeface="Times New Roman"/>
              </a:rPr>
              <a:t>Jump threading </a:t>
            </a:r>
            <a:r>
              <a:rPr lang="en-US" sz="2300">
                <a:latin typeface="Times New Roman"/>
                <a:ea typeface="Times New Roman"/>
                <a:cs typeface="Times New Roman"/>
                <a:sym typeface="Times New Roman"/>
              </a:rPr>
              <a:t>– This involves an optimization of jump directly into a second one. The second condition is eliminated if it is an inverse or a subset of the first which can be done effortlessly in a single pass through the program. Acyclic chained jumps are followed till the compiler arrives at a fixed point. </a:t>
            </a:r>
            <a:endParaRPr sz="23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ct val="100000"/>
              <a:buNone/>
            </a:pPr>
            <a:r>
              <a:rPr lang="en-US" sz="2300">
                <a:latin typeface="Times New Roman"/>
                <a:ea typeface="Times New Roman"/>
                <a:cs typeface="Times New Roman"/>
                <a:sym typeface="Times New Roman"/>
              </a:rPr>
              <a:t>4. </a:t>
            </a:r>
            <a:r>
              <a:rPr b="1" lang="en-US" sz="2300">
                <a:latin typeface="Times New Roman"/>
                <a:ea typeface="Times New Roman"/>
                <a:cs typeface="Times New Roman"/>
                <a:sym typeface="Times New Roman"/>
              </a:rPr>
              <a:t>Loop invariant code motion </a:t>
            </a:r>
            <a:r>
              <a:rPr lang="en-US" sz="2300">
                <a:latin typeface="Times New Roman"/>
                <a:ea typeface="Times New Roman"/>
                <a:cs typeface="Times New Roman"/>
                <a:sym typeface="Times New Roman"/>
              </a:rPr>
              <a:t>– This is also known as hoisting or scalar promotion. A loop invariant contains expressions that can be taken outside the body of a loop without any impact on the semantics of the program. The above-mentioned movement is performed automatically by loop invariant code motion.</a:t>
            </a:r>
            <a:endParaRPr/>
          </a:p>
          <a:p>
            <a:pPr indent="0" lvl="1" marL="457200" rtl="0" algn="l">
              <a:lnSpc>
                <a:spcPct val="90000"/>
              </a:lnSpc>
              <a:spcBef>
                <a:spcPts val="500"/>
              </a:spcBef>
              <a:spcAft>
                <a:spcPts val="0"/>
              </a:spcAft>
              <a:buClr>
                <a:schemeClr val="dk1"/>
              </a:buClr>
              <a:buSzPct val="100000"/>
              <a:buNone/>
            </a:pPr>
            <a:r>
              <a:rPr lang="en-US" sz="2300">
                <a:latin typeface="Times New Roman"/>
                <a:ea typeface="Times New Roman"/>
                <a:cs typeface="Times New Roman"/>
                <a:sym typeface="Times New Roman"/>
              </a:rPr>
              <a:t> 5. </a:t>
            </a:r>
            <a:r>
              <a:rPr b="1" lang="en-US" sz="2300">
                <a:latin typeface="Times New Roman"/>
                <a:ea typeface="Times New Roman"/>
                <a:cs typeface="Times New Roman"/>
                <a:sym typeface="Times New Roman"/>
              </a:rPr>
              <a:t>Dead code elimination </a:t>
            </a:r>
            <a:r>
              <a:rPr lang="en-US" sz="2300">
                <a:latin typeface="Times New Roman"/>
                <a:ea typeface="Times New Roman"/>
                <a:cs typeface="Times New Roman"/>
                <a:sym typeface="Times New Roman"/>
              </a:rPr>
              <a:t>– Here, as the name indicates, the codes that do not affect the program results are eliminated. It has a lot of benefits including reduction of program size and running time. It also simplifies the program structure. Dead code elimination is also known as DCE, dead code removal, dead code stripping, or dead code strip. </a:t>
            </a:r>
            <a:endParaRPr sz="23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ct val="100000"/>
              <a:buNone/>
            </a:pPr>
            <a:r>
              <a:rPr lang="en-US" sz="2300">
                <a:latin typeface="Times New Roman"/>
                <a:ea typeface="Times New Roman"/>
                <a:cs typeface="Times New Roman"/>
                <a:sym typeface="Times New Roman"/>
              </a:rPr>
              <a:t>6. </a:t>
            </a:r>
            <a:r>
              <a:rPr b="1" lang="en-US" sz="2300">
                <a:latin typeface="Times New Roman"/>
                <a:ea typeface="Times New Roman"/>
                <a:cs typeface="Times New Roman"/>
                <a:sym typeface="Times New Roman"/>
              </a:rPr>
              <a:t>Strength reduction </a:t>
            </a:r>
            <a:r>
              <a:rPr lang="en-US" sz="2300">
                <a:latin typeface="Times New Roman"/>
                <a:ea typeface="Times New Roman"/>
                <a:cs typeface="Times New Roman"/>
                <a:sym typeface="Times New Roman"/>
              </a:rPr>
              <a:t>– This compiler optimization replaces expensive operations with equivalent and more efficient ones, but less expensive. For example, replace a multiplication within a loop with an addition</a:t>
            </a:r>
            <a:endParaRPr sz="2300">
              <a:latin typeface="Times New Roman"/>
              <a:ea typeface="Times New Roman"/>
              <a:cs typeface="Times New Roman"/>
              <a:sym typeface="Times New Roman"/>
            </a:endParaRPr>
          </a:p>
          <a:p>
            <a:pPr indent="-115443" lvl="1" marL="685800" rtl="0" algn="l">
              <a:lnSpc>
                <a:spcPct val="90000"/>
              </a:lnSpc>
              <a:spcBef>
                <a:spcPts val="500"/>
              </a:spcBef>
              <a:spcAft>
                <a:spcPts val="0"/>
              </a:spcAft>
              <a:buClr>
                <a:schemeClr val="dk1"/>
              </a:buClr>
              <a:buSzPct val="100000"/>
              <a:buNone/>
            </a:pPr>
            <a:r>
              <a:t/>
            </a:r>
            <a:endParaRPr sz="23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838200" y="365125"/>
            <a:ext cx="10515600" cy="690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Main Types of Code Optimization: Low-level Optimization</a:t>
            </a:r>
            <a:endParaRPr/>
          </a:p>
        </p:txBody>
      </p:sp>
      <p:sp>
        <p:nvSpPr>
          <p:cNvPr id="296" name="Google Shape;296;p33"/>
          <p:cNvSpPr txBox="1"/>
          <p:nvPr>
            <p:ph idx="1" type="body"/>
          </p:nvPr>
        </p:nvSpPr>
        <p:spPr>
          <a:xfrm>
            <a:off x="838200" y="1159099"/>
            <a:ext cx="10515600" cy="501786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2</a:t>
            </a:r>
            <a:r>
              <a:rPr lang="en-US" sz="2400">
                <a:latin typeface="Times New Roman"/>
                <a:ea typeface="Times New Roman"/>
                <a:cs typeface="Times New Roman"/>
                <a:sym typeface="Times New Roman"/>
              </a:rPr>
              <a:t>. Low-level Optimization is highly specific to the type of architecture. This includes the following:</a:t>
            </a:r>
            <a:endParaRPr/>
          </a:p>
          <a:p>
            <a:pPr indent="0" lvl="1" marL="457200" rtl="0" algn="l">
              <a:lnSpc>
                <a:spcPct val="90000"/>
              </a:lnSpc>
              <a:spcBef>
                <a:spcPts val="500"/>
              </a:spcBef>
              <a:spcAft>
                <a:spcPts val="0"/>
              </a:spcAft>
              <a:buClr>
                <a:schemeClr val="dk1"/>
              </a:buClr>
              <a:buSzPct val="100000"/>
              <a:buNone/>
            </a:pPr>
            <a:r>
              <a:rPr lang="en-US" sz="2100">
                <a:latin typeface="Times New Roman"/>
                <a:ea typeface="Times New Roman"/>
                <a:cs typeface="Times New Roman"/>
                <a:sym typeface="Times New Roman"/>
              </a:rPr>
              <a:t>1. </a:t>
            </a:r>
            <a:r>
              <a:rPr b="1" lang="en-US" sz="2100">
                <a:latin typeface="Times New Roman"/>
                <a:ea typeface="Times New Roman"/>
                <a:cs typeface="Times New Roman"/>
                <a:sym typeface="Times New Roman"/>
              </a:rPr>
              <a:t>Register allocation </a:t>
            </a:r>
            <a:r>
              <a:rPr lang="en-US" sz="2100">
                <a:latin typeface="Times New Roman"/>
                <a:ea typeface="Times New Roman"/>
                <a:cs typeface="Times New Roman"/>
                <a:sym typeface="Times New Roman"/>
              </a:rPr>
              <a:t>– Here, a big number of target program variables are assigned to a small number of CPU registers. This can happen over a local register allocation or a global register allocation or an inter-procedural register allocation. </a:t>
            </a:r>
            <a:endParaRPr sz="21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ct val="100000"/>
              <a:buNone/>
            </a:pPr>
            <a:r>
              <a:rPr lang="en-US" sz="2100">
                <a:latin typeface="Times New Roman"/>
                <a:ea typeface="Times New Roman"/>
                <a:cs typeface="Times New Roman"/>
                <a:sym typeface="Times New Roman"/>
              </a:rPr>
              <a:t>2. </a:t>
            </a:r>
            <a:r>
              <a:rPr b="1" lang="en-US" sz="2100">
                <a:latin typeface="Times New Roman"/>
                <a:ea typeface="Times New Roman"/>
                <a:cs typeface="Times New Roman"/>
                <a:sym typeface="Times New Roman"/>
              </a:rPr>
              <a:t>Instruction Scheduling </a:t>
            </a:r>
            <a:r>
              <a:rPr lang="en-US" sz="2100">
                <a:latin typeface="Times New Roman"/>
                <a:ea typeface="Times New Roman"/>
                <a:cs typeface="Times New Roman"/>
                <a:sym typeface="Times New Roman"/>
              </a:rPr>
              <a:t>– This is used to improve an instruction level parallelism that in turn improves the performance of machines with instruction pipelines. It will not change the meaning of the code but rearranges the order of instructions to avoid pipeline stalls. Semantically ambiguous operations are also avoided. </a:t>
            </a:r>
            <a:endParaRPr sz="21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ct val="100000"/>
              <a:buNone/>
            </a:pPr>
            <a:r>
              <a:rPr lang="en-US" sz="2100">
                <a:latin typeface="Times New Roman"/>
                <a:ea typeface="Times New Roman"/>
                <a:cs typeface="Times New Roman"/>
                <a:sym typeface="Times New Roman"/>
              </a:rPr>
              <a:t>3. </a:t>
            </a:r>
            <a:r>
              <a:rPr b="1" lang="en-US" sz="2100">
                <a:latin typeface="Times New Roman"/>
                <a:ea typeface="Times New Roman"/>
                <a:cs typeface="Times New Roman"/>
                <a:sym typeface="Times New Roman"/>
              </a:rPr>
              <a:t>Floating-point units utilization </a:t>
            </a:r>
            <a:r>
              <a:rPr lang="en-US" sz="2100">
                <a:latin typeface="Times New Roman"/>
                <a:ea typeface="Times New Roman"/>
                <a:cs typeface="Times New Roman"/>
                <a:sym typeface="Times New Roman"/>
              </a:rPr>
              <a:t>– Floating point units are designed specifically to carry out operations of floating point numbers like addition, subtraction, etc. The features of these units are utilized in low-level optimizations which are highly specific to the type of architecture. </a:t>
            </a:r>
            <a:endParaRPr sz="21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ct val="100000"/>
              <a:buNone/>
            </a:pPr>
            <a:r>
              <a:rPr lang="en-US" sz="2100">
                <a:latin typeface="Times New Roman"/>
                <a:ea typeface="Times New Roman"/>
                <a:cs typeface="Times New Roman"/>
                <a:sym typeface="Times New Roman"/>
              </a:rPr>
              <a:t>4. </a:t>
            </a:r>
            <a:r>
              <a:rPr b="1" lang="en-US" sz="2100">
                <a:latin typeface="Times New Roman"/>
                <a:ea typeface="Times New Roman"/>
                <a:cs typeface="Times New Roman"/>
                <a:sym typeface="Times New Roman"/>
              </a:rPr>
              <a:t>Branch prediction </a:t>
            </a:r>
            <a:r>
              <a:rPr lang="en-US" sz="2100">
                <a:latin typeface="Times New Roman"/>
                <a:ea typeface="Times New Roman"/>
                <a:cs typeface="Times New Roman"/>
                <a:sym typeface="Times New Roman"/>
              </a:rPr>
              <a:t>– Branch prediction techniques help to guess in which way a branch functions even though it is not known definitively which will be of great help for the betterment of results. </a:t>
            </a:r>
            <a:endParaRPr sz="21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ct val="100000"/>
              <a:buNone/>
            </a:pPr>
            <a:r>
              <a:rPr lang="en-US" sz="2100">
                <a:latin typeface="Times New Roman"/>
                <a:ea typeface="Times New Roman"/>
                <a:cs typeface="Times New Roman"/>
                <a:sym typeface="Times New Roman"/>
              </a:rPr>
              <a:t>5</a:t>
            </a:r>
            <a:r>
              <a:rPr b="1" lang="en-US" sz="2100">
                <a:latin typeface="Times New Roman"/>
                <a:ea typeface="Times New Roman"/>
                <a:cs typeface="Times New Roman"/>
                <a:sym typeface="Times New Roman"/>
              </a:rPr>
              <a:t>. Peephole and profile-based optimization </a:t>
            </a:r>
            <a:r>
              <a:rPr lang="en-US" sz="2100">
                <a:latin typeface="Times New Roman"/>
                <a:ea typeface="Times New Roman"/>
                <a:cs typeface="Times New Roman"/>
                <a:sym typeface="Times New Roman"/>
              </a:rPr>
              <a:t>– Peephole optimization technique is carried out over small code sections at a time to transform them by replacing with shorter or faster sets of instructions. This set is called as a peephole. Profile-based optimization is performed on a compiler which has difficulty in the prediction of likely outcome of branches, sizes of arrays, or most frequently executed loops. They provide the missing information, enabling the compilers to decide when needed.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838200" y="365125"/>
            <a:ext cx="10515600" cy="8197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Machine Independent Optimization</a:t>
            </a:r>
            <a:endParaRPr/>
          </a:p>
        </p:txBody>
      </p:sp>
      <p:sp>
        <p:nvSpPr>
          <p:cNvPr id="302" name="Google Shape;302;p34"/>
          <p:cNvSpPr txBox="1"/>
          <p:nvPr>
            <p:ph idx="1" type="body"/>
          </p:nvPr>
        </p:nvSpPr>
        <p:spPr>
          <a:xfrm>
            <a:off x="838200" y="1532586"/>
            <a:ext cx="10515600" cy="46443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In this optimization, the compiler takes in the intermediate code and transforms a part of the code that does not involve any CPU registers and/or absolute memory locations.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For example: should not only save the CPU cycles, but can be used on any processor.</a:t>
            </a:r>
            <a:endParaRPr>
              <a:latin typeface="Times New Roman"/>
              <a:ea typeface="Times New Roman"/>
              <a:cs typeface="Times New Roman"/>
              <a:sym typeface="Times New Roman"/>
            </a:endParaRPr>
          </a:p>
        </p:txBody>
      </p:sp>
      <p:pic>
        <p:nvPicPr>
          <p:cNvPr id="303" name="Google Shape;303;p34"/>
          <p:cNvPicPr preferRelativeResize="0"/>
          <p:nvPr/>
        </p:nvPicPr>
        <p:blipFill rotWithShape="1">
          <a:blip r:embed="rId3">
            <a:alphaModFix/>
          </a:blip>
          <a:srcRect b="0" l="0" r="0" t="0"/>
          <a:stretch/>
        </p:blipFill>
        <p:spPr>
          <a:xfrm>
            <a:off x="3645794" y="3395663"/>
            <a:ext cx="5924550" cy="1400175"/>
          </a:xfrm>
          <a:prstGeom prst="rect">
            <a:avLst/>
          </a:prstGeom>
          <a:noFill/>
          <a:ln>
            <a:noFill/>
          </a:ln>
        </p:spPr>
      </p:pic>
      <p:pic>
        <p:nvPicPr>
          <p:cNvPr id="304" name="Google Shape;304;p34"/>
          <p:cNvPicPr preferRelativeResize="0"/>
          <p:nvPr/>
        </p:nvPicPr>
        <p:blipFill rotWithShape="1">
          <a:blip r:embed="rId4">
            <a:alphaModFix/>
          </a:blip>
          <a:srcRect b="0" l="0" r="0" t="0"/>
          <a:stretch/>
        </p:blipFill>
        <p:spPr>
          <a:xfrm>
            <a:off x="3702944" y="5143568"/>
            <a:ext cx="5867400" cy="1381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title"/>
          </p:nvPr>
        </p:nvSpPr>
        <p:spPr>
          <a:xfrm>
            <a:off x="838200" y="365126"/>
            <a:ext cx="10515600" cy="5621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0000"/>
              <a:buFont typeface="Calibri"/>
              <a:buNone/>
            </a:pPr>
            <a:br>
              <a:rPr lang="en-US"/>
            </a:br>
            <a:r>
              <a:rPr lang="en-US" sz="4000">
                <a:latin typeface="Times New Roman"/>
                <a:ea typeface="Times New Roman"/>
                <a:cs typeface="Times New Roman"/>
                <a:sym typeface="Times New Roman"/>
              </a:rPr>
              <a:t>Machine Dependent Optimization </a:t>
            </a:r>
            <a:br>
              <a:rPr lang="en-US" sz="4000">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sp>
        <p:nvSpPr>
          <p:cNvPr id="310" name="Google Shape;310;p35"/>
          <p:cNvSpPr txBox="1"/>
          <p:nvPr>
            <p:ph idx="1" type="body"/>
          </p:nvPr>
        </p:nvSpPr>
        <p:spPr>
          <a:xfrm>
            <a:off x="838200" y="186426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Machine-dependent optimization is done after the target code has been generated and when the code is transformed according to the target machine architecture. </a:t>
            </a:r>
            <a:endParaRPr sz="2400">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It involves CPU registers and may have absolute memory references rather than relative references. </a:t>
            </a:r>
            <a:endParaRPr sz="1800">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Machine-dependent optimizers put efforts to take maximum advantage of memory hierarchy. Machine independence includes two types</a:t>
            </a:r>
            <a:endParaRPr/>
          </a:p>
          <a:p>
            <a:pPr indent="0" lvl="2" marL="914400" rtl="0" algn="l">
              <a:lnSpc>
                <a:spcPct val="90000"/>
              </a:lnSpc>
              <a:spcBef>
                <a:spcPts val="500"/>
              </a:spcBef>
              <a:spcAft>
                <a:spcPts val="0"/>
              </a:spcAft>
              <a:buClr>
                <a:schemeClr val="dk1"/>
              </a:buClr>
              <a:buSzPts val="1800"/>
              <a:buNone/>
            </a:pPr>
            <a:r>
              <a:rPr lang="en-US" sz="1800">
                <a:latin typeface="Times New Roman"/>
                <a:ea typeface="Times New Roman"/>
                <a:cs typeface="Times New Roman"/>
                <a:sym typeface="Times New Roman"/>
              </a:rPr>
              <a:t>	 i. Function Preserving </a:t>
            </a:r>
            <a:endParaRPr sz="1800">
              <a:latin typeface="Times New Roman"/>
              <a:ea typeface="Times New Roman"/>
              <a:cs typeface="Times New Roman"/>
              <a:sym typeface="Times New Roman"/>
            </a:endParaRPr>
          </a:p>
          <a:p>
            <a:pPr indent="0" lvl="2" marL="914400" rtl="0" algn="l">
              <a:lnSpc>
                <a:spcPct val="90000"/>
              </a:lnSpc>
              <a:spcBef>
                <a:spcPts val="500"/>
              </a:spcBef>
              <a:spcAft>
                <a:spcPts val="0"/>
              </a:spcAft>
              <a:buClr>
                <a:schemeClr val="dk1"/>
              </a:buClr>
              <a:buSzPts val="1800"/>
              <a:buNone/>
            </a:pPr>
            <a:r>
              <a:rPr lang="en-US" sz="1800">
                <a:latin typeface="Times New Roman"/>
                <a:ea typeface="Times New Roman"/>
                <a:cs typeface="Times New Roman"/>
                <a:sym typeface="Times New Roman"/>
              </a:rPr>
              <a:t>	ii. Loop optimization</a:t>
            </a:r>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6"/>
          <p:cNvSpPr txBox="1"/>
          <p:nvPr>
            <p:ph type="title"/>
          </p:nvPr>
        </p:nvSpPr>
        <p:spPr>
          <a:xfrm>
            <a:off x="838200" y="365125"/>
            <a:ext cx="10515600" cy="781095"/>
          </a:xfrm>
          <a:prstGeom prst="rect">
            <a:avLst/>
          </a:prstGeom>
          <a:noFill/>
          <a:ln>
            <a:noFill/>
          </a:ln>
        </p:spPr>
        <p:txBody>
          <a:bodyPr anchorCtr="0" anchor="ctr" bIns="45700" lIns="91425" spcFirstLastPara="1" rIns="91425" wrap="square" tIns="45700">
            <a:normAutofit/>
          </a:bodyPr>
          <a:lstStyle/>
          <a:p>
            <a:pPr indent="0" lvl="1" marL="0" rtl="0" algn="l">
              <a:lnSpc>
                <a:spcPct val="90000"/>
              </a:lnSpc>
              <a:spcBef>
                <a:spcPts val="0"/>
              </a:spcBef>
              <a:spcAft>
                <a:spcPts val="0"/>
              </a:spcAft>
              <a:buNone/>
            </a:pPr>
            <a:r>
              <a:rPr lang="en-US" sz="2400">
                <a:latin typeface="Times New Roman"/>
                <a:ea typeface="Times New Roman"/>
                <a:cs typeface="Times New Roman"/>
                <a:sym typeface="Times New Roman"/>
              </a:rPr>
              <a:t>Function preserving: Common Sub Expression Elimination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316" name="Google Shape;316;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2" marL="914400" rtl="0" algn="l">
              <a:lnSpc>
                <a:spcPct val="90000"/>
              </a:lnSpc>
              <a:spcBef>
                <a:spcPts val="0"/>
              </a:spcBef>
              <a:spcAft>
                <a:spcPts val="0"/>
              </a:spcAft>
              <a:buClr>
                <a:schemeClr val="dk1"/>
              </a:buClr>
              <a:buSzPts val="2000"/>
              <a:buNone/>
            </a:pPr>
            <a:r>
              <a:rPr lang="en-US">
                <a:latin typeface="Times New Roman"/>
                <a:ea typeface="Times New Roman"/>
                <a:cs typeface="Times New Roman"/>
                <a:sym typeface="Times New Roman"/>
              </a:rPr>
              <a:t>The expression that produces the same results should be removed out from the code </a:t>
            </a:r>
            <a:endParaRPr/>
          </a:p>
          <a:p>
            <a:pPr indent="0" lvl="2" marL="914400" rtl="0" algn="l">
              <a:lnSpc>
                <a:spcPct val="90000"/>
              </a:lnSpc>
              <a:spcBef>
                <a:spcPts val="500"/>
              </a:spcBef>
              <a:spcAft>
                <a:spcPts val="0"/>
              </a:spcAft>
              <a:buClr>
                <a:schemeClr val="dk1"/>
              </a:buClr>
              <a:buSzPts val="2000"/>
              <a:buNone/>
            </a:pPr>
            <a:r>
              <a:rPr lang="en-US">
                <a:latin typeface="Times New Roman"/>
                <a:ea typeface="Times New Roman"/>
                <a:cs typeface="Times New Roman"/>
                <a:sym typeface="Times New Roman"/>
              </a:rPr>
              <a:t>Example:</a:t>
            </a:r>
            <a:endParaRPr/>
          </a:p>
          <a:p>
            <a:pPr indent="0" lvl="2" marL="914400" rtl="0" algn="ctr">
              <a:lnSpc>
                <a:spcPct val="90000"/>
              </a:lnSpc>
              <a:spcBef>
                <a:spcPts val="500"/>
              </a:spcBef>
              <a:spcAft>
                <a:spcPts val="0"/>
              </a:spcAft>
              <a:buClr>
                <a:schemeClr val="dk1"/>
              </a:buClr>
              <a:buSzPts val="2000"/>
              <a:buNone/>
            </a:pPr>
            <a:r>
              <a:t/>
            </a:r>
            <a:endParaRPr>
              <a:latin typeface="Times New Roman"/>
              <a:ea typeface="Times New Roman"/>
              <a:cs typeface="Times New Roman"/>
              <a:sym typeface="Times New Roman"/>
            </a:endParaRPr>
          </a:p>
        </p:txBody>
      </p:sp>
      <p:pic>
        <p:nvPicPr>
          <p:cNvPr id="317" name="Google Shape;317;p36"/>
          <p:cNvPicPr preferRelativeResize="0"/>
          <p:nvPr/>
        </p:nvPicPr>
        <p:blipFill rotWithShape="1">
          <a:blip r:embed="rId3">
            <a:alphaModFix/>
          </a:blip>
          <a:srcRect b="0" l="0" r="0" t="0"/>
          <a:stretch/>
        </p:blipFill>
        <p:spPr>
          <a:xfrm>
            <a:off x="2633864" y="2919469"/>
            <a:ext cx="5353050" cy="1571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838200" y="365125"/>
            <a:ext cx="10515600" cy="909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Constant folding and Copy Propagation </a:t>
            </a:r>
            <a:endParaRPr/>
          </a:p>
        </p:txBody>
      </p:sp>
      <p:sp>
        <p:nvSpPr>
          <p:cNvPr id="323" name="Google Shape;323;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Constant folding- If expression generates a constant value then instead of performing its calculation again and again we calculate it once and assign it.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Copy Propagation -In this propagation a F value is been send to G and G value is been send to H We can eliminate G variable directly assigning the value of F to H.</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24" name="Google Shape;324;p37"/>
          <p:cNvPicPr preferRelativeResize="0"/>
          <p:nvPr/>
        </p:nvPicPr>
        <p:blipFill rotWithShape="1">
          <a:blip r:embed="rId3">
            <a:alphaModFix/>
          </a:blip>
          <a:srcRect b="0" l="0" r="0" t="0"/>
          <a:stretch/>
        </p:blipFill>
        <p:spPr>
          <a:xfrm>
            <a:off x="3277807" y="4001294"/>
            <a:ext cx="5353050" cy="1323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838200" y="365125"/>
            <a:ext cx="10515600" cy="690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Dead Code Elimination &amp; Loop Optimization </a:t>
            </a:r>
            <a:endParaRPr/>
          </a:p>
        </p:txBody>
      </p:sp>
      <p:sp>
        <p:nvSpPr>
          <p:cNvPr id="330" name="Google Shape;330;p38"/>
          <p:cNvSpPr txBox="1"/>
          <p:nvPr>
            <p:ph idx="1" type="body"/>
          </p:nvPr>
        </p:nvSpPr>
        <p:spPr>
          <a:xfrm>
            <a:off x="838200" y="1300766"/>
            <a:ext cx="10515600" cy="487619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Dead code is one or more than one code statements, which are: </a:t>
            </a:r>
            <a:endParaRPr sz="24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Either never executed or unreachable, </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Or if executed, their output is never used. Thus, dead code plays no role in any program operation and therefore it can simply be eliminated</a:t>
            </a:r>
            <a:r>
              <a:rPr lang="en-US" sz="2000">
                <a:latin typeface="Times New Roman"/>
                <a:ea typeface="Times New Roman"/>
                <a:cs typeface="Times New Roman"/>
                <a:sym typeface="Times New Roman"/>
              </a:rPr>
              <a:t>.</a:t>
            </a:r>
            <a:endParaRPr/>
          </a:p>
          <a:p>
            <a:pPr indent="-228600" lvl="1" marL="228600" rtl="0" algn="l">
              <a:lnSpc>
                <a:spcPct val="90000"/>
              </a:lnSpc>
              <a:spcBef>
                <a:spcPts val="1000"/>
              </a:spcBef>
              <a:spcAft>
                <a:spcPts val="0"/>
              </a:spcAft>
              <a:buClr>
                <a:schemeClr val="dk1"/>
              </a:buClr>
              <a:buSzPts val="2400"/>
              <a:buChar char="•"/>
            </a:pPr>
            <a:r>
              <a:rPr lang="en-US">
                <a:latin typeface="Times New Roman"/>
                <a:ea typeface="Times New Roman"/>
                <a:cs typeface="Times New Roman"/>
                <a:sym typeface="Times New Roman"/>
              </a:rPr>
              <a:t>Loop Optimization : perform optimization on loops.</a:t>
            </a:r>
            <a:endParaRPr/>
          </a:p>
          <a:p>
            <a:pPr indent="-228600" lvl="2" marL="6858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Code Motion It specifies on a condition if we perform some operations to be carried out and then compare for a condition. Instead of that perform the calculation outside the loop and assign a value in the calculation.</a:t>
            </a:r>
            <a:endParaRPr/>
          </a:p>
          <a:p>
            <a:pPr indent="-101600" lvl="2" marL="685800" rtl="0" algn="l">
              <a:lnSpc>
                <a:spcPct val="90000"/>
              </a:lnSpc>
              <a:spcBef>
                <a:spcPts val="1000"/>
              </a:spcBef>
              <a:spcAft>
                <a:spcPts val="0"/>
              </a:spcAft>
              <a:buClr>
                <a:schemeClr val="dk1"/>
              </a:buClr>
              <a:buSzPts val="2000"/>
              <a:buNone/>
            </a:pPr>
            <a:r>
              <a:t/>
            </a:r>
            <a:endParaRPr/>
          </a:p>
        </p:txBody>
      </p:sp>
      <p:pic>
        <p:nvPicPr>
          <p:cNvPr id="331" name="Google Shape;331;p38"/>
          <p:cNvPicPr preferRelativeResize="0"/>
          <p:nvPr/>
        </p:nvPicPr>
        <p:blipFill rotWithShape="1">
          <a:blip r:embed="rId3">
            <a:alphaModFix/>
          </a:blip>
          <a:srcRect b="0" l="0" r="0" t="0"/>
          <a:stretch/>
        </p:blipFill>
        <p:spPr>
          <a:xfrm>
            <a:off x="3117090" y="4102592"/>
            <a:ext cx="5391150" cy="1924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838200" y="365126"/>
            <a:ext cx="10515600" cy="6523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Strength Reduction</a:t>
            </a:r>
            <a:endParaRPr/>
          </a:p>
        </p:txBody>
      </p:sp>
      <p:sp>
        <p:nvSpPr>
          <p:cNvPr id="337" name="Google Shape;33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Strength Reduction It specifies the operators such as multiplication and division can be replaced by a addition and subtraction respectively. The multiplication operator can be easily replaced by left shift operator a&lt;&gt;1 operator.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38" name="Google Shape;338;p39"/>
          <p:cNvPicPr preferRelativeResize="0"/>
          <p:nvPr/>
        </p:nvPicPr>
        <p:blipFill rotWithShape="1">
          <a:blip r:embed="rId3">
            <a:alphaModFix/>
          </a:blip>
          <a:srcRect b="0" l="0" r="0" t="0"/>
          <a:stretch/>
        </p:blipFill>
        <p:spPr>
          <a:xfrm>
            <a:off x="3426518" y="3711933"/>
            <a:ext cx="3381375" cy="1314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Issues In The Design Of A Code Generator</a:t>
            </a:r>
            <a:endParaRPr sz="3600">
              <a:latin typeface="Times New Roman"/>
              <a:ea typeface="Times New Roman"/>
              <a:cs typeface="Times New Roman"/>
              <a:sym typeface="Times New Roman"/>
            </a:endParaRPr>
          </a:p>
        </p:txBody>
      </p:sp>
      <p:sp>
        <p:nvSpPr>
          <p:cNvPr id="104" name="Google Shape;10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following issues arise during the code generation phase : </a:t>
            </a:r>
            <a:endParaRPr/>
          </a:p>
          <a:p>
            <a:pPr indent="-514350" lvl="1" marL="971550" rtl="0" algn="l">
              <a:lnSpc>
                <a:spcPct val="90000"/>
              </a:lnSpc>
              <a:spcBef>
                <a:spcPts val="500"/>
              </a:spcBef>
              <a:spcAft>
                <a:spcPts val="0"/>
              </a:spcAft>
              <a:buClr>
                <a:schemeClr val="dk1"/>
              </a:buClr>
              <a:buSzPts val="2400"/>
              <a:buAutoNum type="arabicPeriod"/>
            </a:pPr>
            <a:r>
              <a:rPr lang="en-US">
                <a:latin typeface="Times New Roman"/>
                <a:ea typeface="Times New Roman"/>
                <a:cs typeface="Times New Roman"/>
                <a:sym typeface="Times New Roman"/>
              </a:rPr>
              <a:t>Input to code generator </a:t>
            </a:r>
            <a:endParaRPr/>
          </a:p>
          <a:p>
            <a:pPr indent="-514350" lvl="1" marL="971550" rtl="0" algn="l">
              <a:lnSpc>
                <a:spcPct val="90000"/>
              </a:lnSpc>
              <a:spcBef>
                <a:spcPts val="500"/>
              </a:spcBef>
              <a:spcAft>
                <a:spcPts val="0"/>
              </a:spcAft>
              <a:buClr>
                <a:schemeClr val="dk1"/>
              </a:buClr>
              <a:buSzPts val="2400"/>
              <a:buAutoNum type="arabicPeriod"/>
            </a:pPr>
            <a:r>
              <a:rPr lang="en-US">
                <a:latin typeface="Times New Roman"/>
                <a:ea typeface="Times New Roman"/>
                <a:cs typeface="Times New Roman"/>
                <a:sym typeface="Times New Roman"/>
              </a:rPr>
              <a:t>Target program </a:t>
            </a:r>
            <a:endParaRPr/>
          </a:p>
          <a:p>
            <a:pPr indent="-514350" lvl="1" marL="971550" rtl="0" algn="l">
              <a:lnSpc>
                <a:spcPct val="90000"/>
              </a:lnSpc>
              <a:spcBef>
                <a:spcPts val="500"/>
              </a:spcBef>
              <a:spcAft>
                <a:spcPts val="0"/>
              </a:spcAft>
              <a:buClr>
                <a:schemeClr val="dk1"/>
              </a:buClr>
              <a:buSzPts val="2400"/>
              <a:buAutoNum type="arabicPeriod"/>
            </a:pPr>
            <a:r>
              <a:rPr lang="en-US">
                <a:latin typeface="Times New Roman"/>
                <a:ea typeface="Times New Roman"/>
                <a:cs typeface="Times New Roman"/>
                <a:sym typeface="Times New Roman"/>
              </a:rPr>
              <a:t>Memory management </a:t>
            </a:r>
            <a:endParaRPr/>
          </a:p>
          <a:p>
            <a:pPr indent="-514350" lvl="1" marL="971550" rtl="0" algn="l">
              <a:lnSpc>
                <a:spcPct val="90000"/>
              </a:lnSpc>
              <a:spcBef>
                <a:spcPts val="500"/>
              </a:spcBef>
              <a:spcAft>
                <a:spcPts val="0"/>
              </a:spcAft>
              <a:buClr>
                <a:schemeClr val="dk1"/>
              </a:buClr>
              <a:buSzPts val="2400"/>
              <a:buAutoNum type="arabicPeriod"/>
            </a:pPr>
            <a:r>
              <a:rPr lang="en-US">
                <a:latin typeface="Times New Roman"/>
                <a:ea typeface="Times New Roman"/>
                <a:cs typeface="Times New Roman"/>
                <a:sym typeface="Times New Roman"/>
              </a:rPr>
              <a:t>Instruction selection </a:t>
            </a:r>
            <a:endParaRPr/>
          </a:p>
          <a:p>
            <a:pPr indent="-514350" lvl="1" marL="971550" rtl="0" algn="l">
              <a:lnSpc>
                <a:spcPct val="90000"/>
              </a:lnSpc>
              <a:spcBef>
                <a:spcPts val="500"/>
              </a:spcBef>
              <a:spcAft>
                <a:spcPts val="0"/>
              </a:spcAft>
              <a:buClr>
                <a:schemeClr val="dk1"/>
              </a:buClr>
              <a:buSzPts val="2400"/>
              <a:buAutoNum type="arabicPeriod"/>
            </a:pPr>
            <a:r>
              <a:rPr lang="en-US">
                <a:latin typeface="Times New Roman"/>
                <a:ea typeface="Times New Roman"/>
                <a:cs typeface="Times New Roman"/>
                <a:sym typeface="Times New Roman"/>
              </a:rPr>
              <a:t>Register allocation </a:t>
            </a:r>
            <a:endParaRPr/>
          </a:p>
          <a:p>
            <a:pPr indent="-514350" lvl="1" marL="971550" rtl="0" algn="l">
              <a:lnSpc>
                <a:spcPct val="90000"/>
              </a:lnSpc>
              <a:spcBef>
                <a:spcPts val="500"/>
              </a:spcBef>
              <a:spcAft>
                <a:spcPts val="0"/>
              </a:spcAft>
              <a:buClr>
                <a:schemeClr val="dk1"/>
              </a:buClr>
              <a:buSzPts val="2400"/>
              <a:buAutoNum type="arabicPeriod"/>
            </a:pPr>
            <a:r>
              <a:rPr lang="en-US">
                <a:latin typeface="Times New Roman"/>
                <a:ea typeface="Times New Roman"/>
                <a:cs typeface="Times New Roman"/>
                <a:sym typeface="Times New Roman"/>
              </a:rPr>
              <a:t>Evaluation order</a:t>
            </a:r>
            <a:endParaRPr>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ph type="title"/>
          </p:nvPr>
        </p:nvSpPr>
        <p:spPr>
          <a:xfrm>
            <a:off x="838200" y="365126"/>
            <a:ext cx="10515600" cy="4720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Peephole Optimization</a:t>
            </a:r>
            <a:endParaRPr/>
          </a:p>
        </p:txBody>
      </p:sp>
      <p:sp>
        <p:nvSpPr>
          <p:cNvPr id="344" name="Google Shape;344;p40"/>
          <p:cNvSpPr txBox="1"/>
          <p:nvPr>
            <p:ph idx="1" type="body"/>
          </p:nvPr>
        </p:nvSpPr>
        <p:spPr>
          <a:xfrm>
            <a:off x="838200" y="1133342"/>
            <a:ext cx="10515600" cy="5043621"/>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This optimization technique works locally on the source code to transform it into an optimized code. By locally, we mean a small portion of the code block at hand. </a:t>
            </a:r>
            <a:endParaRPr sz="16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1600"/>
              <a:buChar char="•"/>
            </a:pPr>
            <a:r>
              <a:rPr lang="en-US" sz="1600">
                <a:latin typeface="Times New Roman"/>
                <a:ea typeface="Times New Roman"/>
                <a:cs typeface="Times New Roman"/>
                <a:sym typeface="Times New Roman"/>
              </a:rPr>
              <a:t>These methods can be applied on intermediate codes as well as on target codes. </a:t>
            </a:r>
            <a:endParaRPr sz="16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1600"/>
              <a:buChar char="•"/>
            </a:pPr>
            <a:r>
              <a:rPr lang="en-US" sz="1600">
                <a:latin typeface="Times New Roman"/>
                <a:ea typeface="Times New Roman"/>
                <a:cs typeface="Times New Roman"/>
                <a:sym typeface="Times New Roman"/>
              </a:rPr>
              <a:t>A bunch of statements is analyzed and are checked for the following possible optimization:</a:t>
            </a:r>
            <a:endParaRPr sz="20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1800"/>
              <a:buNone/>
            </a:pPr>
            <a:r>
              <a:rPr lang="en-US" sz="1800">
                <a:latin typeface="Times New Roman"/>
                <a:ea typeface="Times New Roman"/>
                <a:cs typeface="Times New Roman"/>
                <a:sym typeface="Times New Roman"/>
              </a:rPr>
              <a:t>1</a:t>
            </a:r>
            <a:r>
              <a:rPr b="1" lang="en-US" sz="1800">
                <a:latin typeface="Times New Roman"/>
                <a:ea typeface="Times New Roman"/>
                <a:cs typeface="Times New Roman"/>
                <a:sym typeface="Times New Roman"/>
              </a:rPr>
              <a:t>. Redundant instruction elimination :</a:t>
            </a:r>
            <a:endParaRPr/>
          </a:p>
          <a:p>
            <a:pPr indent="-228600" lvl="2" marL="1143000" rtl="0" algn="l">
              <a:lnSpc>
                <a:spcPct val="90000"/>
              </a:lnSpc>
              <a:spcBef>
                <a:spcPts val="500"/>
              </a:spcBef>
              <a:spcAft>
                <a:spcPts val="0"/>
              </a:spcAft>
              <a:buClr>
                <a:schemeClr val="dk1"/>
              </a:buClr>
              <a:buSzPts val="1600"/>
              <a:buChar char="•"/>
            </a:pPr>
            <a:r>
              <a:rPr lang="en-US" sz="1600">
                <a:latin typeface="Times New Roman"/>
                <a:ea typeface="Times New Roman"/>
                <a:cs typeface="Times New Roman"/>
                <a:sym typeface="Times New Roman"/>
              </a:rPr>
              <a:t>At source code level, the following can be done by the user: </a:t>
            </a:r>
            <a:endParaRPr sz="1600">
              <a:latin typeface="Times New Roman"/>
              <a:ea typeface="Times New Roman"/>
              <a:cs typeface="Times New Roman"/>
              <a:sym typeface="Times New Roman"/>
            </a:endParaRPr>
          </a:p>
          <a:p>
            <a:pPr indent="-127000" lvl="2" marL="1143000" rtl="0" algn="l">
              <a:lnSpc>
                <a:spcPct val="90000"/>
              </a:lnSpc>
              <a:spcBef>
                <a:spcPts val="500"/>
              </a:spcBef>
              <a:spcAft>
                <a:spcPts val="0"/>
              </a:spcAft>
              <a:buClr>
                <a:schemeClr val="dk1"/>
              </a:buClr>
              <a:buSzPts val="1600"/>
              <a:buNone/>
            </a:pPr>
            <a:r>
              <a:t/>
            </a:r>
            <a:endParaRPr sz="1600">
              <a:latin typeface="Times New Roman"/>
              <a:ea typeface="Times New Roman"/>
              <a:cs typeface="Times New Roman"/>
              <a:sym typeface="Times New Roman"/>
            </a:endParaRPr>
          </a:p>
          <a:p>
            <a:pPr indent="-127000" lvl="2" marL="1143000" rtl="0" algn="l">
              <a:lnSpc>
                <a:spcPct val="90000"/>
              </a:lnSpc>
              <a:spcBef>
                <a:spcPts val="500"/>
              </a:spcBef>
              <a:spcAft>
                <a:spcPts val="0"/>
              </a:spcAft>
              <a:buClr>
                <a:schemeClr val="dk1"/>
              </a:buClr>
              <a:buSzPts val="1600"/>
              <a:buNone/>
            </a:pPr>
            <a:r>
              <a:t/>
            </a:r>
            <a:endParaRPr sz="1600">
              <a:latin typeface="Times New Roman"/>
              <a:ea typeface="Times New Roman"/>
              <a:cs typeface="Times New Roman"/>
              <a:sym typeface="Times New Roman"/>
            </a:endParaRPr>
          </a:p>
          <a:p>
            <a:pPr indent="-127000" lvl="2" marL="1143000" rtl="0" algn="l">
              <a:lnSpc>
                <a:spcPct val="90000"/>
              </a:lnSpc>
              <a:spcBef>
                <a:spcPts val="500"/>
              </a:spcBef>
              <a:spcAft>
                <a:spcPts val="0"/>
              </a:spcAft>
              <a:buClr>
                <a:schemeClr val="dk1"/>
              </a:buClr>
              <a:buSzPts val="1600"/>
              <a:buNone/>
            </a:pPr>
            <a:r>
              <a:t/>
            </a:r>
            <a:endParaRPr sz="1600">
              <a:latin typeface="Times New Roman"/>
              <a:ea typeface="Times New Roman"/>
              <a:cs typeface="Times New Roman"/>
              <a:sym typeface="Times New Roman"/>
            </a:endParaRPr>
          </a:p>
          <a:p>
            <a:pPr indent="-127000" lvl="2" marL="1143000" rtl="0" algn="l">
              <a:lnSpc>
                <a:spcPct val="90000"/>
              </a:lnSpc>
              <a:spcBef>
                <a:spcPts val="500"/>
              </a:spcBef>
              <a:spcAft>
                <a:spcPts val="0"/>
              </a:spcAft>
              <a:buClr>
                <a:schemeClr val="dk1"/>
              </a:buClr>
              <a:buSzPts val="1600"/>
              <a:buNone/>
            </a:pPr>
            <a:r>
              <a:t/>
            </a:r>
            <a:endParaRPr sz="1600">
              <a:latin typeface="Times New Roman"/>
              <a:ea typeface="Times New Roman"/>
              <a:cs typeface="Times New Roman"/>
              <a:sym typeface="Times New Roman"/>
            </a:endParaRPr>
          </a:p>
          <a:p>
            <a:pPr indent="-127000" lvl="2" marL="1143000" rtl="0" algn="l">
              <a:lnSpc>
                <a:spcPct val="90000"/>
              </a:lnSpc>
              <a:spcBef>
                <a:spcPts val="500"/>
              </a:spcBef>
              <a:spcAft>
                <a:spcPts val="0"/>
              </a:spcAft>
              <a:buClr>
                <a:schemeClr val="dk1"/>
              </a:buClr>
              <a:buSzPts val="1600"/>
              <a:buNone/>
            </a:pPr>
            <a:r>
              <a:t/>
            </a:r>
            <a:endParaRPr sz="1600">
              <a:latin typeface="Times New Roman"/>
              <a:ea typeface="Times New Roman"/>
              <a:cs typeface="Times New Roman"/>
              <a:sym typeface="Times New Roman"/>
            </a:endParaRPr>
          </a:p>
          <a:p>
            <a:pPr indent="-127000" lvl="2" marL="1143000" rtl="0" algn="l">
              <a:lnSpc>
                <a:spcPct val="90000"/>
              </a:lnSpc>
              <a:spcBef>
                <a:spcPts val="500"/>
              </a:spcBef>
              <a:spcAft>
                <a:spcPts val="0"/>
              </a:spcAft>
              <a:buClr>
                <a:schemeClr val="dk1"/>
              </a:buClr>
              <a:buSzPts val="1600"/>
              <a:buNone/>
            </a:pPr>
            <a:r>
              <a:t/>
            </a:r>
            <a:endParaRPr sz="1600">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1600"/>
              <a:buChar char="•"/>
            </a:pPr>
            <a:r>
              <a:rPr lang="en-US" sz="1600">
                <a:latin typeface="Times New Roman"/>
                <a:ea typeface="Times New Roman"/>
                <a:cs typeface="Times New Roman"/>
                <a:sym typeface="Times New Roman"/>
              </a:rPr>
              <a:t>At compilation level, the compiler searches for instructions redundant in nature. Multiple loading and storing of instructions may carry the same meaning even if some of them are removed. </a:t>
            </a:r>
            <a:endParaRPr sz="1600">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1600"/>
              <a:buChar char="•"/>
            </a:pPr>
            <a:r>
              <a:rPr lang="en-US" sz="1600">
                <a:latin typeface="Times New Roman"/>
                <a:ea typeface="Times New Roman"/>
                <a:cs typeface="Times New Roman"/>
                <a:sym typeface="Times New Roman"/>
              </a:rPr>
              <a:t>For example:         • MOV x, R0 </a:t>
            </a:r>
            <a:endParaRPr/>
          </a:p>
          <a:p>
            <a:pPr indent="0" lvl="5" marL="2286000" rtl="0" algn="l">
              <a:lnSpc>
                <a:spcPct val="90000"/>
              </a:lnSpc>
              <a:spcBef>
                <a:spcPts val="500"/>
              </a:spcBef>
              <a:spcAft>
                <a:spcPts val="0"/>
              </a:spcAft>
              <a:buClr>
                <a:schemeClr val="dk1"/>
              </a:buClr>
              <a:buSzPts val="1400"/>
              <a:buNone/>
            </a:pPr>
            <a:r>
              <a:rPr lang="en-US" sz="1400">
                <a:latin typeface="Times New Roman"/>
                <a:ea typeface="Times New Roman"/>
                <a:cs typeface="Times New Roman"/>
                <a:sym typeface="Times New Roman"/>
              </a:rPr>
              <a:t>	• MOV R0, R1 </a:t>
            </a:r>
            <a:endParaRPr sz="1400">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1600"/>
              <a:buChar char="•"/>
            </a:pPr>
            <a:r>
              <a:rPr lang="en-US" sz="1600">
                <a:latin typeface="Times New Roman"/>
                <a:ea typeface="Times New Roman"/>
                <a:cs typeface="Times New Roman"/>
                <a:sym typeface="Times New Roman"/>
              </a:rPr>
              <a:t>We can delete the first instruction a</a:t>
            </a:r>
            <a:r>
              <a:rPr lang="en-US" sz="1800">
                <a:latin typeface="Times New Roman"/>
                <a:ea typeface="Times New Roman"/>
                <a:cs typeface="Times New Roman"/>
                <a:sym typeface="Times New Roman"/>
              </a:rPr>
              <a:t>nd re-write the sentence as: </a:t>
            </a:r>
            <a:endParaRPr sz="1800">
              <a:latin typeface="Times New Roman"/>
              <a:ea typeface="Times New Roman"/>
              <a:cs typeface="Times New Roman"/>
              <a:sym typeface="Times New Roman"/>
            </a:endParaRPr>
          </a:p>
          <a:p>
            <a:pPr indent="-228600" lvl="3" marL="1600200" rtl="0" algn="l">
              <a:lnSpc>
                <a:spcPct val="90000"/>
              </a:lnSpc>
              <a:spcBef>
                <a:spcPts val="500"/>
              </a:spcBef>
              <a:spcAft>
                <a:spcPts val="0"/>
              </a:spcAft>
              <a:buClr>
                <a:schemeClr val="dk1"/>
              </a:buClr>
              <a:buSzPts val="1600"/>
              <a:buChar char="•"/>
            </a:pPr>
            <a:r>
              <a:rPr lang="en-US" sz="1600">
                <a:latin typeface="Times New Roman"/>
                <a:ea typeface="Times New Roman"/>
                <a:cs typeface="Times New Roman"/>
                <a:sym typeface="Times New Roman"/>
              </a:rPr>
              <a:t>MOV x, R1</a:t>
            </a:r>
            <a:endParaRPr sz="1600">
              <a:latin typeface="Times New Roman"/>
              <a:ea typeface="Times New Roman"/>
              <a:cs typeface="Times New Roman"/>
              <a:sym typeface="Times New Roman"/>
            </a:endParaRPr>
          </a:p>
          <a:p>
            <a:pPr indent="-101600" lvl="2" marL="1143000" rtl="0" algn="l">
              <a:lnSpc>
                <a:spcPct val="90000"/>
              </a:lnSpc>
              <a:spcBef>
                <a:spcPts val="500"/>
              </a:spcBef>
              <a:spcAft>
                <a:spcPts val="0"/>
              </a:spcAft>
              <a:buClr>
                <a:schemeClr val="dk1"/>
              </a:buClr>
              <a:buSzPts val="2000"/>
              <a:buNone/>
            </a:pPr>
            <a:r>
              <a:t/>
            </a:r>
            <a:endParaRPr/>
          </a:p>
        </p:txBody>
      </p:sp>
      <p:pic>
        <p:nvPicPr>
          <p:cNvPr id="345" name="Google Shape;345;p40"/>
          <p:cNvPicPr preferRelativeResize="0"/>
          <p:nvPr/>
        </p:nvPicPr>
        <p:blipFill rotWithShape="1">
          <a:blip r:embed="rId3">
            <a:alphaModFix/>
          </a:blip>
          <a:srcRect b="0" l="0" r="0" t="0"/>
          <a:stretch/>
        </p:blipFill>
        <p:spPr>
          <a:xfrm>
            <a:off x="2337727" y="2878877"/>
            <a:ext cx="9242176" cy="2372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txBox="1"/>
          <p:nvPr>
            <p:ph type="title"/>
          </p:nvPr>
        </p:nvSpPr>
        <p:spPr>
          <a:xfrm>
            <a:off x="838200" y="365125"/>
            <a:ext cx="10515600" cy="8454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Unreachable code</a:t>
            </a:r>
            <a:endParaRPr/>
          </a:p>
        </p:txBody>
      </p:sp>
      <p:sp>
        <p:nvSpPr>
          <p:cNvPr id="351" name="Google Shape;351;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b="1" lang="en-US" sz="1600">
                <a:latin typeface="Times New Roman"/>
                <a:ea typeface="Times New Roman"/>
                <a:cs typeface="Times New Roman"/>
                <a:sym typeface="Times New Roman"/>
              </a:rPr>
              <a:t>2</a:t>
            </a:r>
            <a:r>
              <a:rPr b="1" lang="en-US" sz="2000">
                <a:latin typeface="Times New Roman"/>
                <a:ea typeface="Times New Roman"/>
                <a:cs typeface="Times New Roman"/>
                <a:sym typeface="Times New Roman"/>
              </a:rPr>
              <a:t>.</a:t>
            </a:r>
            <a:r>
              <a:rPr b="1" lang="en-US" sz="1600">
                <a:latin typeface="Times New Roman"/>
                <a:ea typeface="Times New Roman"/>
                <a:cs typeface="Times New Roman"/>
                <a:sym typeface="Times New Roman"/>
              </a:rPr>
              <a:t>Unreachable code </a:t>
            </a:r>
            <a:r>
              <a:rPr lang="en-US" sz="1800">
                <a:latin typeface="Times New Roman"/>
                <a:ea typeface="Times New Roman"/>
                <a:cs typeface="Times New Roman"/>
                <a:sym typeface="Times New Roman"/>
              </a:rPr>
              <a:t>is a part of the program code that is never accessed because of programming constructs. </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Programmers may have accidently written a piece of code that can never be reached.</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In this code segment, the printf statement will never be executed as the program control returns back before it can execute, hence printf can be removed.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p>
        </p:txBody>
      </p:sp>
      <p:pic>
        <p:nvPicPr>
          <p:cNvPr id="352" name="Google Shape;352;p41"/>
          <p:cNvPicPr preferRelativeResize="0"/>
          <p:nvPr/>
        </p:nvPicPr>
        <p:blipFill rotWithShape="1">
          <a:blip r:embed="rId3">
            <a:alphaModFix/>
          </a:blip>
          <a:srcRect b="0" l="0" r="0" t="0"/>
          <a:stretch/>
        </p:blipFill>
        <p:spPr>
          <a:xfrm>
            <a:off x="1831215" y="2558323"/>
            <a:ext cx="6134100" cy="1752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838200" y="365126"/>
            <a:ext cx="10515600" cy="8583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Strength reduction  &amp; Algebraic expression simplification</a:t>
            </a:r>
            <a:endParaRPr/>
          </a:p>
        </p:txBody>
      </p:sp>
      <p:sp>
        <p:nvSpPr>
          <p:cNvPr id="358" name="Google Shape;35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3. </a:t>
            </a:r>
            <a:r>
              <a:rPr b="1" lang="en-US" sz="2600">
                <a:latin typeface="Times New Roman"/>
                <a:ea typeface="Times New Roman"/>
                <a:cs typeface="Times New Roman"/>
                <a:sym typeface="Times New Roman"/>
              </a:rPr>
              <a:t>Strength reduction :</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There are operations that consume more time and space. Their ‘strength’ can be reduced by replacing them with other operations that consume less time and space, but produce the same result. </a:t>
            </a:r>
            <a:endParaRPr sz="22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For example, x * 2 can be replaced by x &lt;&lt; 1, which involves only one left shift. </a:t>
            </a:r>
            <a:endParaRPr sz="22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Though the output of a * a and a2 is same, a2 is much more efficient to implement</a:t>
            </a:r>
            <a:endParaRPr/>
          </a:p>
          <a:p>
            <a:pPr indent="0" lvl="0" marL="0" rtl="0" algn="l">
              <a:lnSpc>
                <a:spcPct val="90000"/>
              </a:lnSpc>
              <a:spcBef>
                <a:spcPts val="1000"/>
              </a:spcBef>
              <a:spcAft>
                <a:spcPts val="0"/>
              </a:spcAft>
              <a:buClr>
                <a:schemeClr val="dk1"/>
              </a:buClr>
              <a:buSzPts val="2600"/>
              <a:buNone/>
            </a:pPr>
            <a:r>
              <a:rPr b="1" lang="en-US" sz="2600">
                <a:latin typeface="Times New Roman"/>
                <a:ea typeface="Times New Roman"/>
                <a:cs typeface="Times New Roman"/>
                <a:sym typeface="Times New Roman"/>
              </a:rPr>
              <a:t>4. </a:t>
            </a:r>
            <a:r>
              <a:rPr b="1" lang="en-US" sz="2400">
                <a:latin typeface="Times New Roman"/>
                <a:ea typeface="Times New Roman"/>
                <a:cs typeface="Times New Roman"/>
                <a:sym typeface="Times New Roman"/>
              </a:rPr>
              <a:t>Algebraic expression simplification </a:t>
            </a:r>
            <a:r>
              <a:rPr b="1" lang="en-US" sz="2600">
                <a:latin typeface="Times New Roman"/>
                <a:ea typeface="Times New Roman"/>
                <a:cs typeface="Times New Roman"/>
                <a:sym typeface="Times New Roman"/>
              </a:rPr>
              <a:t>:</a:t>
            </a:r>
            <a:endParaRPr b="1"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 There are occasions where algebraic expressions can be made simple. </a:t>
            </a:r>
            <a:endParaRPr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	For example, the expression a = a + 0 can be replaced by a itself and   	the expression a = a + 1 can simply be replaced by INC a.</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838200" y="365126"/>
            <a:ext cx="10515600" cy="5363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3600">
                <a:latin typeface="Times New Roman"/>
                <a:ea typeface="Times New Roman"/>
                <a:cs typeface="Times New Roman"/>
                <a:sym typeface="Times New Roman"/>
              </a:rPr>
              <a:t>Flow of control optimization</a:t>
            </a:r>
            <a:endParaRPr/>
          </a:p>
        </p:txBody>
      </p:sp>
      <p:sp>
        <p:nvSpPr>
          <p:cNvPr id="364" name="Google Shape;364;p43"/>
          <p:cNvSpPr txBox="1"/>
          <p:nvPr>
            <p:ph idx="1" type="body"/>
          </p:nvPr>
        </p:nvSpPr>
        <p:spPr>
          <a:xfrm>
            <a:off x="838200" y="1016198"/>
            <a:ext cx="10515600" cy="51607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t>5</a:t>
            </a:r>
            <a:r>
              <a:rPr b="1" lang="en-US" sz="1200"/>
              <a:t>. </a:t>
            </a:r>
            <a:r>
              <a:rPr lang="en-US" sz="1800">
                <a:latin typeface="Times New Roman"/>
                <a:ea typeface="Times New Roman"/>
                <a:cs typeface="Times New Roman"/>
                <a:sym typeface="Times New Roman"/>
              </a:rPr>
              <a:t>Flow of control optimization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 There are instances in a code where the program control jumps 	back and forth without 		performing any significant task.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 These jumps can be removed. Consider the following chunk of code:</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365" name="Google Shape;365;p43"/>
          <p:cNvPicPr preferRelativeResize="0"/>
          <p:nvPr/>
        </p:nvPicPr>
        <p:blipFill rotWithShape="1">
          <a:blip r:embed="rId3">
            <a:alphaModFix/>
          </a:blip>
          <a:srcRect b="0" l="0" r="0" t="0"/>
          <a:stretch/>
        </p:blipFill>
        <p:spPr>
          <a:xfrm>
            <a:off x="2319269" y="2403689"/>
            <a:ext cx="6554274" cy="1507847"/>
          </a:xfrm>
          <a:prstGeom prst="rect">
            <a:avLst/>
          </a:prstGeom>
          <a:noFill/>
          <a:ln>
            <a:noFill/>
          </a:ln>
        </p:spPr>
      </p:pic>
      <p:pic>
        <p:nvPicPr>
          <p:cNvPr id="366" name="Google Shape;366;p43"/>
          <p:cNvPicPr preferRelativeResize="0"/>
          <p:nvPr/>
        </p:nvPicPr>
        <p:blipFill rotWithShape="1">
          <a:blip r:embed="rId4">
            <a:alphaModFix/>
          </a:blip>
          <a:srcRect b="0" l="0" r="0" t="0"/>
          <a:stretch/>
        </p:blipFill>
        <p:spPr>
          <a:xfrm>
            <a:off x="2768958" y="5099953"/>
            <a:ext cx="4785574" cy="1400175"/>
          </a:xfrm>
          <a:prstGeom prst="rect">
            <a:avLst/>
          </a:prstGeom>
          <a:noFill/>
          <a:ln>
            <a:noFill/>
          </a:ln>
        </p:spPr>
      </p:pic>
      <p:sp>
        <p:nvSpPr>
          <p:cNvPr id="367" name="Google Shape;367;p43"/>
          <p:cNvSpPr/>
          <p:nvPr/>
        </p:nvSpPr>
        <p:spPr>
          <a:xfrm>
            <a:off x="1251396" y="4234701"/>
            <a:ext cx="987487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 this code, label L1 can be removed as it passes the control to L2. So instead of jumping to L1 and then to L2, the control can directly reach L2, as shown below: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6"/>
            <a:ext cx="10515600" cy="6523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Issues In The Design Of A Code Generator</a:t>
            </a:r>
            <a:endParaRPr sz="3200"/>
          </a:p>
        </p:txBody>
      </p:sp>
      <p:sp>
        <p:nvSpPr>
          <p:cNvPr id="110" name="Google Shape;110;p5"/>
          <p:cNvSpPr txBox="1"/>
          <p:nvPr>
            <p:ph idx="1" type="body"/>
          </p:nvPr>
        </p:nvSpPr>
        <p:spPr>
          <a:xfrm>
            <a:off x="838200" y="1426380"/>
            <a:ext cx="10515600" cy="4351338"/>
          </a:xfrm>
          <a:prstGeom prst="rect">
            <a:avLst/>
          </a:prstGeom>
          <a:noFill/>
          <a:ln>
            <a:noFill/>
          </a:ln>
        </p:spPr>
        <p:txBody>
          <a:bodyPr anchorCtr="0" anchor="t" bIns="45700" lIns="91425" spcFirstLastPara="1" rIns="91425" wrap="square" tIns="45700">
            <a:normAutofit/>
          </a:bodyPr>
          <a:lstStyle/>
          <a:p>
            <a:pPr indent="-228600" lvl="1" marL="228600" rtl="0" algn="l">
              <a:lnSpc>
                <a:spcPct val="90000"/>
              </a:lnSpc>
              <a:spcBef>
                <a:spcPts val="0"/>
              </a:spcBef>
              <a:spcAft>
                <a:spcPts val="0"/>
              </a:spcAft>
              <a:buClr>
                <a:schemeClr val="dk1"/>
              </a:buClr>
              <a:buSzPts val="2400"/>
              <a:buChar char="•"/>
            </a:pPr>
            <a:r>
              <a:rPr lang="en-US">
                <a:latin typeface="Times New Roman"/>
                <a:ea typeface="Times New Roman"/>
                <a:cs typeface="Times New Roman"/>
                <a:sym typeface="Times New Roman"/>
              </a:rPr>
              <a:t>Input to code generator :</a:t>
            </a:r>
            <a:endParaRPr/>
          </a:p>
          <a:p>
            <a:pPr indent="-228600" lvl="2" marL="685800" rtl="0" algn="l">
              <a:lnSpc>
                <a:spcPct val="90000"/>
              </a:lnSpc>
              <a:spcBef>
                <a:spcPts val="1000"/>
              </a:spcBef>
              <a:spcAft>
                <a:spcPts val="0"/>
              </a:spcAft>
              <a:buClr>
                <a:schemeClr val="dk1"/>
              </a:buClr>
              <a:buSzPts val="2000"/>
              <a:buChar char="•"/>
            </a:pPr>
            <a:r>
              <a:rPr lang="en-US">
                <a:latin typeface="Times New Roman"/>
                <a:ea typeface="Times New Roman"/>
                <a:cs typeface="Times New Roman"/>
                <a:sym typeface="Times New Roman"/>
              </a:rPr>
              <a:t>Prior to code generation, the front end must be scanned, parsed and translated into intermediate representation along with necessary type checking. Therefore, input to code generation is assumed to be error-free.</a:t>
            </a:r>
            <a:endParaRPr/>
          </a:p>
          <a:p>
            <a:pPr indent="-228600" lvl="1" marL="228600" rtl="0" algn="l">
              <a:lnSpc>
                <a:spcPct val="90000"/>
              </a:lnSpc>
              <a:spcBef>
                <a:spcPts val="1000"/>
              </a:spcBef>
              <a:spcAft>
                <a:spcPts val="0"/>
              </a:spcAft>
              <a:buClr>
                <a:schemeClr val="dk1"/>
              </a:buClr>
              <a:buSzPts val="2400"/>
              <a:buChar char="•"/>
            </a:pPr>
            <a:r>
              <a:rPr lang="en-US">
                <a:latin typeface="Times New Roman"/>
                <a:ea typeface="Times New Roman"/>
                <a:cs typeface="Times New Roman"/>
                <a:sym typeface="Times New Roman"/>
              </a:rPr>
              <a:t>Target program -The output of the code generator is the target program. The output may be : </a:t>
            </a:r>
            <a:endParaRPr/>
          </a:p>
          <a:p>
            <a:pPr indent="-228600" lvl="2" marL="685800" rtl="0" algn="l">
              <a:lnSpc>
                <a:spcPct val="90000"/>
              </a:lnSpc>
              <a:spcBef>
                <a:spcPts val="1000"/>
              </a:spcBef>
              <a:spcAft>
                <a:spcPts val="0"/>
              </a:spcAft>
              <a:buClr>
                <a:schemeClr val="dk1"/>
              </a:buClr>
              <a:buSzPts val="2000"/>
              <a:buChar char="•"/>
            </a:pPr>
            <a:r>
              <a:rPr lang="en-US">
                <a:latin typeface="Times New Roman"/>
                <a:ea typeface="Times New Roman"/>
                <a:cs typeface="Times New Roman"/>
                <a:sym typeface="Times New Roman"/>
              </a:rPr>
              <a:t>Absolute machine language - It can be placed in a fixed memory location and can be executed immediately</a:t>
            </a:r>
            <a:endParaRPr/>
          </a:p>
          <a:p>
            <a:pPr indent="-228600" lvl="2" marL="685800" rtl="0" algn="l">
              <a:lnSpc>
                <a:spcPct val="90000"/>
              </a:lnSpc>
              <a:spcBef>
                <a:spcPts val="1000"/>
              </a:spcBef>
              <a:spcAft>
                <a:spcPts val="0"/>
              </a:spcAft>
              <a:buClr>
                <a:schemeClr val="dk1"/>
              </a:buClr>
              <a:buSzPts val="2000"/>
              <a:buChar char="•"/>
            </a:pPr>
            <a:r>
              <a:rPr lang="en-US">
                <a:latin typeface="Times New Roman"/>
                <a:ea typeface="Times New Roman"/>
                <a:cs typeface="Times New Roman"/>
                <a:sym typeface="Times New Roman"/>
              </a:rPr>
              <a:t>Relocatable machine language - It allows subprograms to be compiled separately. </a:t>
            </a:r>
            <a:endParaRPr/>
          </a:p>
          <a:p>
            <a:pPr indent="-228600" lvl="2" marL="685800" rtl="0" algn="l">
              <a:lnSpc>
                <a:spcPct val="90000"/>
              </a:lnSpc>
              <a:spcBef>
                <a:spcPts val="1000"/>
              </a:spcBef>
              <a:spcAft>
                <a:spcPts val="0"/>
              </a:spcAft>
              <a:buClr>
                <a:schemeClr val="dk1"/>
              </a:buClr>
              <a:buSzPts val="2000"/>
              <a:buChar char="•"/>
            </a:pPr>
            <a:r>
              <a:rPr lang="en-US">
                <a:latin typeface="Times New Roman"/>
                <a:ea typeface="Times New Roman"/>
                <a:cs typeface="Times New Roman"/>
                <a:sym typeface="Times New Roman"/>
              </a:rPr>
              <a:t>Assembly language - Code generation is made easier</a:t>
            </a:r>
            <a:endParaRPr/>
          </a:p>
          <a:p>
            <a:pPr indent="0" lvl="2" marL="457200" rtl="0" algn="l">
              <a:lnSpc>
                <a:spcPct val="90000"/>
              </a:lnSpc>
              <a:spcBef>
                <a:spcPts val="1000"/>
              </a:spcBef>
              <a:spcAft>
                <a:spcPts val="0"/>
              </a:spcAft>
              <a:buClr>
                <a:schemeClr val="dk1"/>
              </a:buClr>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6"/>
            <a:ext cx="10515600" cy="71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Issues In The Design Of A Code Generator</a:t>
            </a:r>
            <a:endParaRPr sz="3600"/>
          </a:p>
        </p:txBody>
      </p:sp>
      <p:sp>
        <p:nvSpPr>
          <p:cNvPr id="116" name="Google Shape;116;p6"/>
          <p:cNvSpPr txBox="1"/>
          <p:nvPr>
            <p:ph idx="1" type="body"/>
          </p:nvPr>
        </p:nvSpPr>
        <p:spPr>
          <a:xfrm>
            <a:off x="838200" y="1184856"/>
            <a:ext cx="10515600" cy="53447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Memory management: </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Names in the source program are mapped to addresses of data objects in run-time memory by the front end and code generator. </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It makes use of symbol table, that is, a name in a three-address statement refers to a symbol-table entry for the name. </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Labels in three-address statements have to be converted to addresses of instruction</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Instruction selection: </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The instructions of target machine should be complete and uniform. </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Instruction speeds and machine idioms are important factors when efficiency of target program is considered. </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The quality of the generated code is determined by its speed and size. </a:t>
            </a:r>
            <a:endParaRPr/>
          </a:p>
          <a:p>
            <a:pPr indent="-228600" lvl="1" marL="6858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The former statement can be translated into the latter statement as shown below</a:t>
            </a:r>
            <a:endParaRPr>
              <a:latin typeface="Times New Roman"/>
              <a:ea typeface="Times New Roman"/>
              <a:cs typeface="Times New Roman"/>
              <a:sym typeface="Times New Roman"/>
            </a:endParaRPr>
          </a:p>
        </p:txBody>
      </p:sp>
      <p:pic>
        <p:nvPicPr>
          <p:cNvPr id="117" name="Google Shape;117;p6"/>
          <p:cNvPicPr preferRelativeResize="0"/>
          <p:nvPr/>
        </p:nvPicPr>
        <p:blipFill rotWithShape="1">
          <a:blip r:embed="rId3">
            <a:alphaModFix/>
          </a:blip>
          <a:srcRect b="0" l="0" r="0" t="0"/>
          <a:stretch/>
        </p:blipFill>
        <p:spPr>
          <a:xfrm>
            <a:off x="4691062" y="4933413"/>
            <a:ext cx="2809875" cy="14673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7038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Issues In The Design Of A Code Generator</a:t>
            </a:r>
            <a:endParaRPr sz="3600"/>
          </a:p>
        </p:txBody>
      </p:sp>
      <p:sp>
        <p:nvSpPr>
          <p:cNvPr id="123" name="Google Shape;123;p7"/>
          <p:cNvSpPr txBox="1"/>
          <p:nvPr>
            <p:ph idx="1" type="body"/>
          </p:nvPr>
        </p:nvSpPr>
        <p:spPr>
          <a:xfrm>
            <a:off x="670774" y="158092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Register allocation</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Instructions involving register operands are shorter and faster than those involving operands in memory. </a:t>
            </a:r>
            <a:endParaRPr sz="20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The use of registers is subdivided into two sub problems : </a:t>
            </a:r>
            <a:endParaRPr/>
          </a:p>
          <a:p>
            <a:pPr indent="-228600" lvl="2" marL="11430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Register allocation – the set of variables that will reside in registers at a point in the program is selected. </a:t>
            </a:r>
            <a:endParaRPr/>
          </a:p>
          <a:p>
            <a:pPr indent="-228600" lvl="2" marL="1143000" rtl="0" algn="l">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Register assignment – the specific register that a variable will reside in is picked</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Evaluation order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The order in which the computations are performed can affect the efficiency of the target code. Some computation orders require fewer registers to hold intermediate results than others</a:t>
            </a:r>
            <a:endParaRPr/>
          </a:p>
          <a:p>
            <a:pPr indent="-114300" lvl="2" marL="1143000" rtl="0" algn="l">
              <a:lnSpc>
                <a:spcPct val="90000"/>
              </a:lnSpc>
              <a:spcBef>
                <a:spcPts val="50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Basic blocks and flow graphs</a:t>
            </a:r>
            <a:endParaRPr sz="3200"/>
          </a:p>
        </p:txBody>
      </p:sp>
      <p:sp>
        <p:nvSpPr>
          <p:cNvPr id="129" name="Google Shape;12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 basic block is a sequence of consecutive statements in which flow of control enters at the beginning and leaves at the end without any halt or possibility of branching except at the end. </a:t>
            </a:r>
            <a:endParaRPr/>
          </a:p>
          <a:p>
            <a:pPr indent="-228600" lvl="0" marL="228600" rtl="0" algn="l">
              <a:lnSpc>
                <a:spcPct val="90000"/>
              </a:lnSpc>
              <a:spcBef>
                <a:spcPts val="1000"/>
              </a:spcBef>
              <a:spcAft>
                <a:spcPts val="0"/>
              </a:spcAft>
              <a:buClr>
                <a:schemeClr val="dk1"/>
              </a:buClr>
              <a:buSzPts val="2800"/>
              <a:buChar char="•"/>
            </a:pPr>
            <a:r>
              <a:rPr lang="en-US"/>
              <a:t>The following sequence of three-address statements forms a basic block: </a:t>
            </a:r>
            <a:endParaRPr/>
          </a:p>
          <a:p>
            <a:pPr indent="-228600" lvl="1" marL="685800" rtl="0" algn="l">
              <a:lnSpc>
                <a:spcPct val="90000"/>
              </a:lnSpc>
              <a:spcBef>
                <a:spcPts val="500"/>
              </a:spcBef>
              <a:spcAft>
                <a:spcPts val="0"/>
              </a:spcAft>
              <a:buClr>
                <a:schemeClr val="dk1"/>
              </a:buClr>
              <a:buSzPts val="2400"/>
              <a:buChar char="•"/>
            </a:pPr>
            <a:r>
              <a:rPr lang="en-US"/>
              <a:t>t1 : = a * a </a:t>
            </a:r>
            <a:endParaRPr/>
          </a:p>
          <a:p>
            <a:pPr indent="-228600" lvl="1" marL="685800" rtl="0" algn="l">
              <a:lnSpc>
                <a:spcPct val="90000"/>
              </a:lnSpc>
              <a:spcBef>
                <a:spcPts val="500"/>
              </a:spcBef>
              <a:spcAft>
                <a:spcPts val="0"/>
              </a:spcAft>
              <a:buClr>
                <a:schemeClr val="dk1"/>
              </a:buClr>
              <a:buSzPts val="2400"/>
              <a:buChar char="•"/>
            </a:pPr>
            <a:r>
              <a:rPr lang="en-US"/>
              <a:t>t2 : = a * b </a:t>
            </a:r>
            <a:endParaRPr/>
          </a:p>
          <a:p>
            <a:pPr indent="-228600" lvl="1" marL="685800" rtl="0" algn="l">
              <a:lnSpc>
                <a:spcPct val="90000"/>
              </a:lnSpc>
              <a:spcBef>
                <a:spcPts val="500"/>
              </a:spcBef>
              <a:spcAft>
                <a:spcPts val="0"/>
              </a:spcAft>
              <a:buClr>
                <a:schemeClr val="dk1"/>
              </a:buClr>
              <a:buSzPts val="2400"/>
              <a:buChar char="•"/>
            </a:pPr>
            <a:r>
              <a:rPr lang="en-US"/>
              <a:t>t3 : = 2 * t2 </a:t>
            </a:r>
            <a:endParaRPr/>
          </a:p>
          <a:p>
            <a:pPr indent="-228600" lvl="1" marL="685800" rtl="0" algn="l">
              <a:lnSpc>
                <a:spcPct val="90000"/>
              </a:lnSpc>
              <a:spcBef>
                <a:spcPts val="500"/>
              </a:spcBef>
              <a:spcAft>
                <a:spcPts val="0"/>
              </a:spcAft>
              <a:buClr>
                <a:schemeClr val="dk1"/>
              </a:buClr>
              <a:buSzPts val="2400"/>
              <a:buChar char="•"/>
            </a:pPr>
            <a:r>
              <a:rPr lang="en-US"/>
              <a:t>t4 : = t1 + t3 </a:t>
            </a:r>
            <a:endParaRPr/>
          </a:p>
          <a:p>
            <a:pPr indent="-228600" lvl="1" marL="685800" rtl="0" algn="l">
              <a:lnSpc>
                <a:spcPct val="90000"/>
              </a:lnSpc>
              <a:spcBef>
                <a:spcPts val="500"/>
              </a:spcBef>
              <a:spcAft>
                <a:spcPts val="0"/>
              </a:spcAft>
              <a:buClr>
                <a:schemeClr val="dk1"/>
              </a:buClr>
              <a:buSzPts val="2400"/>
              <a:buChar char="•"/>
            </a:pPr>
            <a:r>
              <a:rPr lang="en-US"/>
              <a:t>t5 : = b * b </a:t>
            </a:r>
            <a:endParaRPr/>
          </a:p>
          <a:p>
            <a:pPr indent="-228600" lvl="1" marL="685800" rtl="0" algn="l">
              <a:lnSpc>
                <a:spcPct val="90000"/>
              </a:lnSpc>
              <a:spcBef>
                <a:spcPts val="500"/>
              </a:spcBef>
              <a:spcAft>
                <a:spcPts val="0"/>
              </a:spcAft>
              <a:buClr>
                <a:schemeClr val="dk1"/>
              </a:buClr>
              <a:buSzPts val="2400"/>
              <a:buChar char="•"/>
            </a:pPr>
            <a:r>
              <a:rPr lang="en-US"/>
              <a:t>t6 : = t4 + t5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6"/>
            <a:ext cx="10515600" cy="884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Algorithm for Basic Block Construction</a:t>
            </a:r>
            <a:endParaRPr sz="2800">
              <a:latin typeface="Times New Roman"/>
              <a:ea typeface="Times New Roman"/>
              <a:cs typeface="Times New Roman"/>
              <a:sym typeface="Times New Roman"/>
            </a:endParaRPr>
          </a:p>
        </p:txBody>
      </p:sp>
      <p:pic>
        <p:nvPicPr>
          <p:cNvPr id="135" name="Google Shape;135;p9"/>
          <p:cNvPicPr preferRelativeResize="0"/>
          <p:nvPr>
            <p:ph idx="1" type="body"/>
          </p:nvPr>
        </p:nvPicPr>
        <p:blipFill rotWithShape="1">
          <a:blip r:embed="rId3">
            <a:alphaModFix/>
          </a:blip>
          <a:srcRect b="0" l="0" r="0" t="0"/>
          <a:stretch/>
        </p:blipFill>
        <p:spPr>
          <a:xfrm>
            <a:off x="1725770" y="1513392"/>
            <a:ext cx="7920506" cy="45525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2023-09-25T04:14:54Z</dcterms:created>
  <dc:creator>ADMIN</dc:creator>
</cp:coreProperties>
</file>