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76" r:id="rId10"/>
    <p:sldId id="279" r:id="rId11"/>
    <p:sldId id="277" r:id="rId12"/>
    <p:sldId id="280" r:id="rId13"/>
    <p:sldId id="278" r:id="rId14"/>
    <p:sldId id="281" r:id="rId15"/>
    <p:sldId id="282" r:id="rId16"/>
    <p:sldId id="265" r:id="rId17"/>
    <p:sldId id="275" r:id="rId18"/>
    <p:sldId id="266" r:id="rId19"/>
    <p:sldId id="271" r:id="rId20"/>
    <p:sldId id="272" r:id="rId21"/>
    <p:sldId id="270" r:id="rId22"/>
    <p:sldId id="267" r:id="rId23"/>
    <p:sldId id="268" r:id="rId24"/>
    <p:sldId id="273" r:id="rId25"/>
    <p:sldId id="274"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56" d="100"/>
          <a:sy n="56" d="100"/>
        </p:scale>
        <p:origin x="7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9BC1-C8B3-4F1E-954E-A9EC35F2BC9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73D90E6-EDDD-48A0-9C58-645DA4F05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D4922-F123-439E-A3BA-8767685C1E81}"/>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7586E8B6-0BB8-46F9-93F5-1B751CED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057E7-D81B-4A11-AC1C-CA7D9B75182F}"/>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111037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C0E3-19DC-4CBD-A228-A1F4C5237C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09C521-6DF5-4C8A-A133-ED75DB389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68FD0-0C6B-4631-84F9-FF2C8FFFA7CF}"/>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152DDC59-0B87-4137-9B6F-D68F2267F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9BAD-28B8-4EBD-8FB0-85C83E313B5D}"/>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64040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BEF80-6D6D-40DF-8D40-F6FEB1DD6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8C859-C50C-4AF0-AFFC-BE3479736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2BF0A-202F-424B-9328-D672F159AC36}"/>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39E86407-6B61-41E4-8E13-57C2B13F0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40072-61DA-4130-B9F7-BEACE00AA2A6}"/>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35938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FCB5-6BB4-490B-9F4A-C3F5A0DBCCCB}"/>
              </a:ext>
            </a:extLst>
          </p:cNvPr>
          <p:cNvSpPr>
            <a:spLocks noGrp="1"/>
          </p:cNvSpPr>
          <p:nvPr>
            <p:ph type="title"/>
          </p:nvPr>
        </p:nvSpPr>
        <p:spPr/>
        <p:txBody>
          <a:bodyPr/>
          <a:lstStyle>
            <a:lvl1pPr algn="ctr">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2D2D00E-DA96-4AFE-A67A-70937F4D417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355EB75-5655-41B3-9C9F-AFC1863D79A4}"/>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D47480C3-032A-46D1-9A65-AC4909E49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29213-A9E9-4647-92E3-4CA0B23337CE}"/>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47732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1B6E-9CBB-469F-9230-868C29A46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0BFA92-D92C-4579-9EE5-8DB700D5B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CE3CE-FD8B-4990-9B5F-27746E2C0462}"/>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44FC1B57-387A-4513-8B20-AA65356F9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A9E0A-E8F6-42FC-A040-785D54EF7FE5}"/>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194532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1CFD-B10F-4D55-8998-46DC80D00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D5BC1-C190-44AA-AC4C-89965E436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98DE86-E7CE-464B-AC30-B39CD422E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DA8DF3-EA45-4BD3-AC77-6B5F630752C4}"/>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6" name="Footer Placeholder 5">
            <a:extLst>
              <a:ext uri="{FF2B5EF4-FFF2-40B4-BE49-F238E27FC236}">
                <a16:creationId xmlns:a16="http://schemas.microsoft.com/office/drawing/2014/main" id="{81B3E25B-F2E3-4663-AE80-2F4AEBE51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59CDA8-D33C-47CA-9DD4-213E5229E232}"/>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48227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5D7F-2CFD-4780-9BBF-FD243F71A8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E7A58-A1E7-45C1-B78E-D8DA5ACB1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F807C-F7B7-448C-BBA5-3196334C8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C5A84A-1DF5-4279-AD86-745022B63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FA9A-1AB7-4BB4-A568-7A0D10CAD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1C9460-AA8B-4C85-923D-CDD6C580E526}"/>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8" name="Footer Placeholder 7">
            <a:extLst>
              <a:ext uri="{FF2B5EF4-FFF2-40B4-BE49-F238E27FC236}">
                <a16:creationId xmlns:a16="http://schemas.microsoft.com/office/drawing/2014/main" id="{1EE7C13E-75B5-482F-825F-40C41EC44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DD164C-5342-4CD5-8CF8-8362D1125E90}"/>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3733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B458-6905-44E6-9949-210018C549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FE056F-EE8B-4C71-A30F-7F0F32DE7F66}"/>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4" name="Footer Placeholder 3">
            <a:extLst>
              <a:ext uri="{FF2B5EF4-FFF2-40B4-BE49-F238E27FC236}">
                <a16:creationId xmlns:a16="http://schemas.microsoft.com/office/drawing/2014/main" id="{528F3E98-F0E5-4EFE-85FE-89004007F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E1299B-AAD1-43E4-B946-01F9597F2205}"/>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07678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078F6-3E09-4FFE-8A8B-832604C134F7}"/>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3" name="Footer Placeholder 2">
            <a:extLst>
              <a:ext uri="{FF2B5EF4-FFF2-40B4-BE49-F238E27FC236}">
                <a16:creationId xmlns:a16="http://schemas.microsoft.com/office/drawing/2014/main" id="{0272E5A4-B449-437F-A185-EC01B2FA78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7823DC-A5E8-433A-8312-4FC86C50EF7D}"/>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6615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93B3-8956-4946-A9CA-562E72DFE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BC546F-5872-402E-9430-B7328E224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03E923-D28A-49F6-8582-F931AC46C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7CD21-542C-4DB1-BBC7-83F3ABB279DF}"/>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6" name="Footer Placeholder 5">
            <a:extLst>
              <a:ext uri="{FF2B5EF4-FFF2-40B4-BE49-F238E27FC236}">
                <a16:creationId xmlns:a16="http://schemas.microsoft.com/office/drawing/2014/main" id="{BB78F1DD-FE57-4E46-913C-C9F1294563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DD96E-D361-4CC5-8FB4-0DC4C6D7F80F}"/>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0204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6121-DF49-472A-BB5C-CBFD80CAA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B7591-B845-400F-AE6C-498748768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D6EF4-6784-4E9B-82E8-C3C73BC9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9899A-8BC0-4E20-BABD-FFFD857DC015}"/>
              </a:ext>
            </a:extLst>
          </p:cNvPr>
          <p:cNvSpPr>
            <a:spLocks noGrp="1"/>
          </p:cNvSpPr>
          <p:nvPr>
            <p:ph type="dt" sz="half" idx="10"/>
          </p:nvPr>
        </p:nvSpPr>
        <p:spPr/>
        <p:txBody>
          <a:bodyPr/>
          <a:lstStyle/>
          <a:p>
            <a:fld id="{C579206C-5B60-4094-B83F-DCC9BA072F98}" type="datetimeFigureOut">
              <a:rPr lang="en-IN" smtClean="0"/>
              <a:t>05-02-2024</a:t>
            </a:fld>
            <a:endParaRPr lang="en-IN"/>
          </a:p>
        </p:txBody>
      </p:sp>
      <p:sp>
        <p:nvSpPr>
          <p:cNvPr id="6" name="Footer Placeholder 5">
            <a:extLst>
              <a:ext uri="{FF2B5EF4-FFF2-40B4-BE49-F238E27FC236}">
                <a16:creationId xmlns:a16="http://schemas.microsoft.com/office/drawing/2014/main" id="{30C9E14C-0BCD-4037-A6FD-796D10206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F15AA-8031-453C-8A9B-D2870FF2B8A2}"/>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59809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A920A-63AE-473A-9B63-B817AF9E2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9195B-B764-4FA1-B81A-08E263FAA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E5B56-DAD8-49BB-9BBE-BE338141C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9206C-5B60-4094-B83F-DCC9BA072F98}" type="datetimeFigureOut">
              <a:rPr lang="en-IN" smtClean="0"/>
              <a:t>05-02-2024</a:t>
            </a:fld>
            <a:endParaRPr lang="en-IN"/>
          </a:p>
        </p:txBody>
      </p:sp>
      <p:sp>
        <p:nvSpPr>
          <p:cNvPr id="5" name="Footer Placeholder 4">
            <a:extLst>
              <a:ext uri="{FF2B5EF4-FFF2-40B4-BE49-F238E27FC236}">
                <a16:creationId xmlns:a16="http://schemas.microsoft.com/office/drawing/2014/main" id="{C081DA45-DBAF-43FD-A43C-2EE8F2569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0122DC-6FF6-48A0-81B3-AD70F757C2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DB725-8E3A-4505-B5B2-759C7E2B7C22}" type="slidenum">
              <a:rPr lang="en-IN" smtClean="0"/>
              <a:t>‹#›</a:t>
            </a:fld>
            <a:endParaRPr lang="en-IN"/>
          </a:p>
        </p:txBody>
      </p:sp>
    </p:spTree>
    <p:extLst>
      <p:ext uri="{BB962C8B-B14F-4D97-AF65-F5344CB8AC3E}">
        <p14:creationId xmlns:p14="http://schemas.microsoft.com/office/powerpoint/2010/main" val="290710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3A8E-3660-4162-A59E-5CCC7CB77A46}"/>
              </a:ext>
            </a:extLst>
          </p:cNvPr>
          <p:cNvSpPr>
            <a:spLocks noGrp="1"/>
          </p:cNvSpPr>
          <p:nvPr>
            <p:ph type="ctrTitle"/>
          </p:nvPr>
        </p:nvSpPr>
        <p:spPr>
          <a:xfrm>
            <a:off x="210796" y="2396242"/>
            <a:ext cx="11362765" cy="1028501"/>
          </a:xfrm>
        </p:spPr>
        <p:txBody>
          <a:bodyPr>
            <a:noAutofit/>
          </a:bodyPr>
          <a:lstStyle/>
          <a:p>
            <a:pPr>
              <a:lnSpc>
                <a:spcPct val="100000"/>
              </a:lnSpc>
            </a:pPr>
            <a:r>
              <a:rPr lang="en-US" sz="2800" b="1" dirty="0">
                <a:solidFill>
                  <a:schemeClr val="accent2">
                    <a:lumMod val="75000"/>
                  </a:schemeClr>
                </a:solidFill>
                <a:ea typeface="Calibri" panose="020F0502020204030204" pitchFamily="34" charset="0"/>
                <a:cs typeface="Calibri" panose="020F0502020204030204" pitchFamily="34" charset="0"/>
              </a:rPr>
              <a:t>CET2009B:</a:t>
            </a:r>
            <a:r>
              <a:rPr lang="en-US" sz="2800" b="1" dirty="0">
                <a:solidFill>
                  <a:srgbClr val="002060"/>
                </a:solidFill>
                <a:ea typeface="Calibri" panose="020F0502020204030204" pitchFamily="34" charset="0"/>
                <a:cs typeface="Calibri" panose="020F0502020204030204" pitchFamily="34" charset="0"/>
              </a:rPr>
              <a:t> Mini Project</a:t>
            </a:r>
            <a:br>
              <a:rPr lang="en-US" sz="2800" b="1" dirty="0">
                <a:solidFill>
                  <a:srgbClr val="002060"/>
                </a:solidFill>
                <a:ea typeface="Calibri" panose="020F0502020204030204" pitchFamily="34" charset="0"/>
                <a:cs typeface="Calibri" panose="020F0502020204030204" pitchFamily="34" charset="0"/>
              </a:rPr>
            </a:br>
            <a:r>
              <a:rPr lang="en-US" sz="2800" dirty="0">
                <a:ea typeface="Calibri" panose="020F0502020204030204" pitchFamily="34" charset="0"/>
                <a:cs typeface="Calibri" panose="020F0502020204030204" pitchFamily="34" charset="0"/>
              </a:rPr>
              <a:t>A.Y. 2023-24                                                                         Semester: VI</a:t>
            </a:r>
          </a:p>
        </p:txBody>
      </p:sp>
      <p:sp>
        <p:nvSpPr>
          <p:cNvPr id="3" name="Subtitle 2">
            <a:extLst>
              <a:ext uri="{FF2B5EF4-FFF2-40B4-BE49-F238E27FC236}">
                <a16:creationId xmlns:a16="http://schemas.microsoft.com/office/drawing/2014/main" id="{4C071D8C-BC2B-4E32-AC4F-3F0F089FCB3E}"/>
              </a:ext>
            </a:extLst>
          </p:cNvPr>
          <p:cNvSpPr>
            <a:spLocks noGrp="1"/>
          </p:cNvSpPr>
          <p:nvPr>
            <p:ph type="subTitle" idx="1"/>
          </p:nvPr>
        </p:nvSpPr>
        <p:spPr>
          <a:xfrm>
            <a:off x="1140320" y="5049293"/>
            <a:ext cx="10068261" cy="1607965"/>
          </a:xfrm>
        </p:spPr>
        <p:txBody>
          <a:bodyPr>
            <a:noAutofit/>
          </a:bodyPr>
          <a:lstStyle/>
          <a:p>
            <a:pPr>
              <a:lnSpc>
                <a:spcPct val="100000"/>
              </a:lnSpc>
              <a:spcBef>
                <a:spcPts val="0"/>
              </a:spcBef>
              <a:spcAft>
                <a:spcPts val="600"/>
              </a:spcAft>
            </a:pPr>
            <a:r>
              <a:rPr lang="en-US" sz="2000" b="1" dirty="0">
                <a:solidFill>
                  <a:srgbClr val="002060"/>
                </a:solidFill>
                <a:latin typeface="+mj-lt"/>
                <a:ea typeface="Calibri" panose="020F0502020204030204" pitchFamily="34" charset="0"/>
                <a:cs typeface="Calibri" panose="020F0502020204030204" pitchFamily="34" charset="0"/>
              </a:rPr>
              <a:t>Group Id: A1</a:t>
            </a:r>
          </a:p>
          <a:p>
            <a:pPr>
              <a:lnSpc>
                <a:spcPct val="100000"/>
              </a:lnSpc>
              <a:spcBef>
                <a:spcPts val="0"/>
              </a:spcBef>
              <a:spcAft>
                <a:spcPts val="600"/>
              </a:spcAft>
            </a:pPr>
            <a:r>
              <a:rPr lang="en-IN" sz="2000" dirty="0">
                <a:latin typeface="+mj-lt"/>
                <a:ea typeface="Calibri" panose="020F0502020204030204" pitchFamily="34" charset="0"/>
                <a:cs typeface="Calibri" panose="020F0502020204030204" pitchFamily="34" charset="0"/>
              </a:rPr>
              <a:t>PA10. Krishnaraj Thadesar - 1032210888</a:t>
            </a:r>
            <a:br>
              <a:rPr lang="en-IN" sz="2000" dirty="0">
                <a:latin typeface="+mj-lt"/>
                <a:ea typeface="Calibri" panose="020F0502020204030204" pitchFamily="34" charset="0"/>
                <a:cs typeface="Calibri" panose="020F0502020204030204" pitchFamily="34" charset="0"/>
              </a:rPr>
            </a:br>
            <a:r>
              <a:rPr lang="en-IN" sz="2000" dirty="0">
                <a:latin typeface="+mj-lt"/>
                <a:ea typeface="Calibri" panose="020F0502020204030204" pitchFamily="34" charset="0"/>
                <a:cs typeface="Calibri" panose="020F0502020204030204" pitchFamily="34" charset="0"/>
              </a:rPr>
              <a:t>PA07. </a:t>
            </a:r>
            <a:r>
              <a:rPr lang="en-IN" sz="2000" dirty="0" err="1">
                <a:latin typeface="+mj-lt"/>
                <a:ea typeface="Calibri" panose="020F0502020204030204" pitchFamily="34" charset="0"/>
                <a:cs typeface="Calibri" panose="020F0502020204030204" pitchFamily="34" charset="0"/>
              </a:rPr>
              <a:t>Parth</a:t>
            </a:r>
            <a:r>
              <a:rPr lang="en-IN" sz="2000" dirty="0">
                <a:latin typeface="+mj-lt"/>
                <a:ea typeface="Calibri" panose="020F0502020204030204" pitchFamily="34" charset="0"/>
                <a:cs typeface="Calibri" panose="020F0502020204030204" pitchFamily="34" charset="0"/>
              </a:rPr>
              <a:t> </a:t>
            </a:r>
            <a:r>
              <a:rPr lang="en-IN" sz="2000" dirty="0" err="1">
                <a:latin typeface="+mj-lt"/>
                <a:ea typeface="Calibri" panose="020F0502020204030204" pitchFamily="34" charset="0"/>
                <a:cs typeface="Calibri" panose="020F0502020204030204" pitchFamily="34" charset="0"/>
              </a:rPr>
              <a:t>Zarekar</a:t>
            </a:r>
            <a:r>
              <a:rPr lang="en-IN" sz="2000" dirty="0">
                <a:latin typeface="+mj-lt"/>
                <a:ea typeface="Calibri" panose="020F0502020204030204" pitchFamily="34" charset="0"/>
                <a:cs typeface="Calibri" panose="020F0502020204030204" pitchFamily="34" charset="0"/>
              </a:rPr>
              <a:t> - 1032210846</a:t>
            </a:r>
            <a:br>
              <a:rPr lang="en-IN" sz="2000" dirty="0">
                <a:latin typeface="+mj-lt"/>
                <a:ea typeface="Calibri" panose="020F0502020204030204" pitchFamily="34" charset="0"/>
                <a:cs typeface="Calibri" panose="020F0502020204030204" pitchFamily="34" charset="0"/>
              </a:rPr>
            </a:br>
            <a:r>
              <a:rPr lang="en-IN" sz="2000" dirty="0">
                <a:latin typeface="+mj-lt"/>
                <a:ea typeface="Calibri" panose="020F0502020204030204" pitchFamily="34" charset="0"/>
                <a:cs typeface="Calibri" panose="020F0502020204030204" pitchFamily="34" charset="0"/>
              </a:rPr>
              <a:t>PA25. </a:t>
            </a:r>
            <a:r>
              <a:rPr lang="en-IN" sz="2000" dirty="0" err="1">
                <a:latin typeface="+mj-lt"/>
                <a:ea typeface="Calibri" panose="020F0502020204030204" pitchFamily="34" charset="0"/>
                <a:cs typeface="Calibri" panose="020F0502020204030204" pitchFamily="34" charset="0"/>
              </a:rPr>
              <a:t>Sourab</a:t>
            </a:r>
            <a:r>
              <a:rPr lang="en-IN" sz="2000" dirty="0">
                <a:latin typeface="+mj-lt"/>
                <a:ea typeface="Calibri" panose="020F0502020204030204" pitchFamily="34" charset="0"/>
                <a:cs typeface="Calibri" panose="020F0502020204030204" pitchFamily="34" charset="0"/>
              </a:rPr>
              <a:t> </a:t>
            </a:r>
            <a:r>
              <a:rPr lang="en-IN" sz="2000" dirty="0" err="1">
                <a:latin typeface="+mj-lt"/>
                <a:ea typeface="Calibri" panose="020F0502020204030204" pitchFamily="34" charset="0"/>
                <a:cs typeface="Calibri" panose="020F0502020204030204" pitchFamily="34" charset="0"/>
              </a:rPr>
              <a:t>Karad</a:t>
            </a:r>
            <a:r>
              <a:rPr lang="en-IN" sz="2000" dirty="0">
                <a:latin typeface="+mj-lt"/>
                <a:ea typeface="Calibri" panose="020F0502020204030204" pitchFamily="34" charset="0"/>
                <a:cs typeface="Calibri" panose="020F0502020204030204" pitchFamily="34" charset="0"/>
              </a:rPr>
              <a:t> - 1032211150</a:t>
            </a:r>
            <a:br>
              <a:rPr lang="en-IN" sz="2000" dirty="0">
                <a:latin typeface="+mj-lt"/>
                <a:ea typeface="Calibri" panose="020F0502020204030204" pitchFamily="34" charset="0"/>
                <a:cs typeface="Calibri" panose="020F0502020204030204" pitchFamily="34" charset="0"/>
              </a:rPr>
            </a:br>
            <a:r>
              <a:rPr lang="en-IN" sz="2000" dirty="0">
                <a:latin typeface="+mj-lt"/>
                <a:ea typeface="Calibri" panose="020F0502020204030204" pitchFamily="34" charset="0"/>
                <a:cs typeface="Calibri" panose="020F0502020204030204" pitchFamily="34" charset="0"/>
              </a:rPr>
              <a:t>PA24. </a:t>
            </a:r>
            <a:r>
              <a:rPr lang="en-IN" sz="2000" dirty="0" err="1">
                <a:latin typeface="+mj-lt"/>
                <a:ea typeface="Calibri" panose="020F0502020204030204" pitchFamily="34" charset="0"/>
                <a:cs typeface="Calibri" panose="020F0502020204030204" pitchFamily="34" charset="0"/>
              </a:rPr>
              <a:t>Saubhagya</a:t>
            </a:r>
            <a:r>
              <a:rPr lang="en-IN" sz="2000" dirty="0">
                <a:latin typeface="+mj-lt"/>
                <a:ea typeface="Calibri" panose="020F0502020204030204" pitchFamily="34" charset="0"/>
                <a:cs typeface="Calibri" panose="020F0502020204030204" pitchFamily="34" charset="0"/>
              </a:rPr>
              <a:t> Singh - 1032211144 </a:t>
            </a:r>
            <a:br>
              <a:rPr lang="en-IN" sz="2000" dirty="0">
                <a:latin typeface="+mj-lt"/>
                <a:ea typeface="Calibri" panose="020F0502020204030204" pitchFamily="34" charset="0"/>
                <a:cs typeface="Calibri" panose="020F0502020204030204" pitchFamily="34" charset="0"/>
              </a:rPr>
            </a:br>
            <a:endParaRPr lang="en-US" sz="2000" dirty="0">
              <a:latin typeface="+mj-lt"/>
              <a:ea typeface="Calibri" panose="020F0502020204030204" pitchFamily="34" charset="0"/>
              <a:cs typeface="Calibri" panose="020F0502020204030204" pitchFamily="34" charset="0"/>
            </a:endParaRPr>
          </a:p>
          <a:p>
            <a:pPr marL="457200" indent="-457200">
              <a:lnSpc>
                <a:spcPct val="100000"/>
              </a:lnSpc>
              <a:spcBef>
                <a:spcPts val="0"/>
              </a:spcBef>
              <a:spcAft>
                <a:spcPts val="600"/>
              </a:spcAft>
              <a:buFont typeface="+mj-lt"/>
              <a:buAutoNum type="arabicParenR"/>
            </a:pPr>
            <a:endParaRPr lang="en-US" sz="2000" dirty="0">
              <a:latin typeface="+mj-lt"/>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D5383A8E-3660-4162-A59E-5CCC7CB77A46}"/>
              </a:ext>
            </a:extLst>
          </p:cNvPr>
          <p:cNvSpPr txBox="1">
            <a:spLocks/>
          </p:cNvSpPr>
          <p:nvPr/>
        </p:nvSpPr>
        <p:spPr>
          <a:xfrm>
            <a:off x="1140320" y="3413234"/>
            <a:ext cx="9912627" cy="14081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spcBef>
                <a:spcPts val="600"/>
              </a:spcBef>
              <a:spcAft>
                <a:spcPts val="600"/>
              </a:spcAft>
            </a:pPr>
            <a:r>
              <a:rPr lang="en-US" sz="3600" b="1" u="sng" dirty="0">
                <a:solidFill>
                  <a:srgbClr val="002060"/>
                </a:solidFill>
                <a:ea typeface="Calibri" panose="020F0502020204030204" pitchFamily="34" charset="0"/>
                <a:cs typeface="Calibri" panose="020F0502020204030204" pitchFamily="34" charset="0"/>
              </a:rPr>
              <a:t>Mini Project Topic Approval Presentation</a:t>
            </a:r>
            <a:br>
              <a:rPr lang="en-US" sz="5400" b="1" u="sng" dirty="0">
                <a:solidFill>
                  <a:srgbClr val="002060"/>
                </a:solidFill>
                <a:ea typeface="Calibri" panose="020F0502020204030204" pitchFamily="34" charset="0"/>
                <a:cs typeface="Calibri" panose="020F0502020204030204" pitchFamily="34" charset="0"/>
              </a:rPr>
            </a:br>
            <a:r>
              <a:rPr lang="en-US" sz="2800" b="1" dirty="0">
                <a:ea typeface="Calibri" panose="020F0502020204030204" pitchFamily="34" charset="0"/>
                <a:cs typeface="Calibri" panose="020F0502020204030204" pitchFamily="34" charset="0"/>
              </a:rPr>
              <a:t>Topic:  </a:t>
            </a:r>
            <a:r>
              <a:rPr lang="en-US" sz="2800" b="1" dirty="0" err="1">
                <a:solidFill>
                  <a:schemeClr val="accent2">
                    <a:lumMod val="75000"/>
                  </a:schemeClr>
                </a:solidFill>
                <a:ea typeface="Calibri" panose="020F0502020204030204" pitchFamily="34" charset="0"/>
                <a:cs typeface="Calibri" panose="020F0502020204030204" pitchFamily="34" charset="0"/>
              </a:rPr>
              <a:t>Attendence</a:t>
            </a:r>
            <a:r>
              <a:rPr lang="en-US" sz="2800" b="1" dirty="0">
                <a:solidFill>
                  <a:schemeClr val="accent2">
                    <a:lumMod val="75000"/>
                  </a:schemeClr>
                </a:solidFill>
                <a:ea typeface="Calibri" panose="020F0502020204030204" pitchFamily="34" charset="0"/>
                <a:cs typeface="Calibri" panose="020F0502020204030204" pitchFamily="34" charset="0"/>
              </a:rPr>
              <a:t> Assistant</a:t>
            </a:r>
          </a:p>
        </p:txBody>
      </p:sp>
      <p:sp>
        <p:nvSpPr>
          <p:cNvPr id="5" name="Rectangle 4"/>
          <p:cNvSpPr/>
          <p:nvPr/>
        </p:nvSpPr>
        <p:spPr>
          <a:xfrm>
            <a:off x="570160" y="1709740"/>
            <a:ext cx="11051680" cy="646331"/>
          </a:xfrm>
          <a:prstGeom prst="rect">
            <a:avLst/>
          </a:prstGeom>
        </p:spPr>
        <p:txBody>
          <a:bodyPr wrap="none">
            <a:spAutoFit/>
          </a:bodyPr>
          <a:lstStyle/>
          <a:p>
            <a:r>
              <a:rPr lang="en-US" sz="3600" dirty="0">
                <a:latin typeface="+mj-lt"/>
                <a:ea typeface="Calibri" panose="020F0502020204030204" pitchFamily="34" charset="0"/>
                <a:cs typeface="Calibri" panose="020F0502020204030204" pitchFamily="34" charset="0"/>
              </a:rPr>
              <a:t> </a:t>
            </a:r>
            <a:r>
              <a:rPr lang="en-US" sz="3600" b="1" dirty="0">
                <a:solidFill>
                  <a:srgbClr val="002060"/>
                </a:solidFill>
                <a:latin typeface="+mj-lt"/>
                <a:ea typeface="Calibri" panose="020F0502020204030204" pitchFamily="34" charset="0"/>
                <a:cs typeface="Calibri" panose="020F0502020204030204" pitchFamily="34" charset="0"/>
              </a:rPr>
              <a:t>Department of Computer Engineering and Technology</a:t>
            </a:r>
          </a:p>
        </p:txBody>
      </p:sp>
      <p:sp>
        <p:nvSpPr>
          <p:cNvPr id="7" name="Title 1">
            <a:extLst>
              <a:ext uri="{FF2B5EF4-FFF2-40B4-BE49-F238E27FC236}">
                <a16:creationId xmlns:a16="http://schemas.microsoft.com/office/drawing/2014/main" id="{D5383A8E-3660-4162-A59E-5CCC7CB77A46}"/>
              </a:ext>
            </a:extLst>
          </p:cNvPr>
          <p:cNvSpPr txBox="1">
            <a:spLocks/>
          </p:cNvSpPr>
          <p:nvPr/>
        </p:nvSpPr>
        <p:spPr>
          <a:xfrm>
            <a:off x="1945765" y="1079888"/>
            <a:ext cx="7951213" cy="5957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b="1" dirty="0">
                <a:solidFill>
                  <a:srgbClr val="0070C0"/>
                </a:solidFill>
                <a:ea typeface="Calibri" panose="020F0502020204030204" pitchFamily="34" charset="0"/>
                <a:cs typeface="Calibri" panose="020F0502020204030204" pitchFamily="34" charset="0"/>
              </a:rPr>
              <a:t>Third Year B. Tech. CSE (Cybersecurity and Forensics)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978" y="0"/>
            <a:ext cx="4020789" cy="119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0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C60F9A-81C9-4B62-88C6-386DC3861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317" y="840726"/>
            <a:ext cx="10515600" cy="4313039"/>
          </a:xfrm>
        </p:spPr>
      </p:pic>
    </p:spTree>
    <p:extLst>
      <p:ext uri="{BB962C8B-B14F-4D97-AF65-F5344CB8AC3E}">
        <p14:creationId xmlns:p14="http://schemas.microsoft.com/office/powerpoint/2010/main" val="90183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C5F0-18C5-41C6-9DDF-DDA9D16CD4C2}"/>
              </a:ext>
            </a:extLst>
          </p:cNvPr>
          <p:cNvSpPr>
            <a:spLocks noGrp="1"/>
          </p:cNvSpPr>
          <p:nvPr>
            <p:ph type="title"/>
          </p:nvPr>
        </p:nvSpPr>
        <p:spPr/>
        <p:txBody>
          <a:bodyPr/>
          <a:lstStyle/>
          <a:p>
            <a:r>
              <a:rPr lang="en-IN" dirty="0"/>
              <a:t>Cost Comparison</a:t>
            </a:r>
          </a:p>
        </p:txBody>
      </p:sp>
      <p:pic>
        <p:nvPicPr>
          <p:cNvPr id="5" name="Content Placeholder 4">
            <a:extLst>
              <a:ext uri="{FF2B5EF4-FFF2-40B4-BE49-F238E27FC236}">
                <a16:creationId xmlns:a16="http://schemas.microsoft.com/office/drawing/2014/main" id="{28E41D75-5958-430A-8EEB-4E1EB7634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4" y="1825625"/>
            <a:ext cx="9754312" cy="4351338"/>
          </a:xfrm>
        </p:spPr>
      </p:pic>
    </p:spTree>
    <p:extLst>
      <p:ext uri="{BB962C8B-B14F-4D97-AF65-F5344CB8AC3E}">
        <p14:creationId xmlns:p14="http://schemas.microsoft.com/office/powerpoint/2010/main" val="275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CF38F-CBA2-47C7-9369-30AD156F1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510" y="1027906"/>
            <a:ext cx="9992526" cy="5230463"/>
          </a:xfrm>
        </p:spPr>
      </p:pic>
    </p:spTree>
    <p:extLst>
      <p:ext uri="{BB962C8B-B14F-4D97-AF65-F5344CB8AC3E}">
        <p14:creationId xmlns:p14="http://schemas.microsoft.com/office/powerpoint/2010/main" val="149981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091E02-15B3-45E4-9F8D-569EAA26F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730" y="1253331"/>
            <a:ext cx="9145669" cy="4351338"/>
          </a:xfrm>
        </p:spPr>
      </p:pic>
    </p:spTree>
    <p:extLst>
      <p:ext uri="{BB962C8B-B14F-4D97-AF65-F5344CB8AC3E}">
        <p14:creationId xmlns:p14="http://schemas.microsoft.com/office/powerpoint/2010/main" val="170712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A4CAB-434A-42CB-B8B5-DDA5289370CE}"/>
              </a:ext>
            </a:extLst>
          </p:cNvPr>
          <p:cNvPicPr>
            <a:picLocks noChangeAspect="1"/>
          </p:cNvPicPr>
          <p:nvPr/>
        </p:nvPicPr>
        <p:blipFill>
          <a:blip r:embed="rId2"/>
          <a:stretch>
            <a:fillRect/>
          </a:stretch>
        </p:blipFill>
        <p:spPr>
          <a:xfrm>
            <a:off x="650747" y="904923"/>
            <a:ext cx="11016011" cy="5048153"/>
          </a:xfrm>
          <a:prstGeom prst="rect">
            <a:avLst/>
          </a:prstGeom>
        </p:spPr>
      </p:pic>
    </p:spTree>
    <p:extLst>
      <p:ext uri="{BB962C8B-B14F-4D97-AF65-F5344CB8AC3E}">
        <p14:creationId xmlns:p14="http://schemas.microsoft.com/office/powerpoint/2010/main" val="91578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47CD-2CAB-4C98-AE41-6F0EF544BEBB}"/>
              </a:ext>
            </a:extLst>
          </p:cNvPr>
          <p:cNvSpPr>
            <a:spLocks noGrp="1"/>
          </p:cNvSpPr>
          <p:nvPr>
            <p:ph type="title"/>
          </p:nvPr>
        </p:nvSpPr>
        <p:spPr/>
        <p:txBody>
          <a:bodyPr/>
          <a:lstStyle/>
          <a:p>
            <a:r>
              <a:rPr lang="en-IN" dirty="0"/>
              <a:t>Existing Market Competitors</a:t>
            </a:r>
          </a:p>
        </p:txBody>
      </p:sp>
      <p:sp>
        <p:nvSpPr>
          <p:cNvPr id="3" name="Content Placeholder 2">
            <a:extLst>
              <a:ext uri="{FF2B5EF4-FFF2-40B4-BE49-F238E27FC236}">
                <a16:creationId xmlns:a16="http://schemas.microsoft.com/office/drawing/2014/main" id="{39A4A3D1-88ED-4690-9EE1-BC3FD90F18BF}"/>
              </a:ext>
            </a:extLst>
          </p:cNvPr>
          <p:cNvSpPr>
            <a:spLocks noGrp="1"/>
          </p:cNvSpPr>
          <p:nvPr>
            <p:ph idx="1"/>
          </p:nvPr>
        </p:nvSpPr>
        <p:spPr/>
        <p:txBody>
          <a:bodyPr/>
          <a:lstStyle/>
          <a:p>
            <a:r>
              <a:rPr lang="en-IN" sz="3200" b="1" dirty="0"/>
              <a:t>Buddy Punch</a:t>
            </a:r>
            <a:endParaRPr lang="en-IN" sz="3200" dirty="0"/>
          </a:p>
          <a:p>
            <a:r>
              <a:rPr lang="en-IN" sz="3200" b="1" dirty="0" err="1"/>
              <a:t>Timeero</a:t>
            </a:r>
            <a:endParaRPr lang="en-IN" sz="3200" dirty="0"/>
          </a:p>
          <a:p>
            <a:r>
              <a:rPr lang="en-IN" sz="3200" b="1" dirty="0" err="1"/>
              <a:t>FareClock</a:t>
            </a:r>
            <a:endParaRPr lang="en-IN" sz="3200" dirty="0"/>
          </a:p>
          <a:p>
            <a:r>
              <a:rPr lang="en-IN" sz="3200" b="1" dirty="0" err="1"/>
              <a:t>Jibble</a:t>
            </a:r>
            <a:endParaRPr lang="en-IN" sz="3200" dirty="0"/>
          </a:p>
          <a:p>
            <a:r>
              <a:rPr lang="en-IN" sz="3200" b="1" dirty="0"/>
              <a:t>QuickBooks</a:t>
            </a:r>
            <a:endParaRPr lang="en-IN" sz="3200" dirty="0"/>
          </a:p>
          <a:p>
            <a:pPr marL="0" indent="0">
              <a:buNone/>
            </a:pPr>
            <a:endParaRPr lang="en-IN" dirty="0"/>
          </a:p>
        </p:txBody>
      </p:sp>
    </p:spTree>
    <p:extLst>
      <p:ext uri="{BB962C8B-B14F-4D97-AF65-F5344CB8AC3E}">
        <p14:creationId xmlns:p14="http://schemas.microsoft.com/office/powerpoint/2010/main" val="42814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B9F-25A7-4406-8717-3759AAA63906}"/>
              </a:ext>
            </a:extLst>
          </p:cNvPr>
          <p:cNvSpPr>
            <a:spLocks noGrp="1"/>
          </p:cNvSpPr>
          <p:nvPr>
            <p:ph type="title"/>
          </p:nvPr>
        </p:nvSpPr>
        <p:spPr/>
        <p:txBody>
          <a:bodyPr>
            <a:normAutofit/>
          </a:bodyPr>
          <a:lstStyle/>
          <a:p>
            <a:r>
              <a:rPr lang="en-US" dirty="0"/>
              <a:t>Research Gaps Identified / Implementation Scope</a:t>
            </a:r>
            <a:endParaRPr lang="en-IN" dirty="0"/>
          </a:p>
        </p:txBody>
      </p:sp>
      <p:sp>
        <p:nvSpPr>
          <p:cNvPr id="3" name="Content Placeholder 2">
            <a:extLst>
              <a:ext uri="{FF2B5EF4-FFF2-40B4-BE49-F238E27FC236}">
                <a16:creationId xmlns:a16="http://schemas.microsoft.com/office/drawing/2014/main" id="{75EE3F27-A2EA-4D03-9E31-0FC254678665}"/>
              </a:ext>
            </a:extLst>
          </p:cNvPr>
          <p:cNvSpPr>
            <a:spLocks noGrp="1"/>
          </p:cNvSpPr>
          <p:nvPr>
            <p:ph idx="1"/>
          </p:nvPr>
        </p:nvSpPr>
        <p:spPr/>
        <p:txBody>
          <a:bodyPr>
            <a:normAutofit fontScale="92500" lnSpcReduction="20000"/>
          </a:bodyPr>
          <a:lstStyle/>
          <a:p>
            <a:pPr marL="0" indent="0">
              <a:buNone/>
            </a:pPr>
            <a:r>
              <a:rPr lang="en-US" b="1" dirty="0"/>
              <a:t>Gap 1: Lack of Specific Facial Recognition Libraries and Models Documentation</a:t>
            </a:r>
          </a:p>
          <a:p>
            <a:pPr marL="457200" lvl="1" indent="0">
              <a:buNone/>
            </a:pPr>
            <a:r>
              <a:rPr lang="en-US" dirty="0"/>
              <a:t>Existing literature fails to provide a comprehensive overview of specific facial recognition libraries and models. The omission of detailed discussions on these crucial components hinders a holistic understanding of the technological landscape.</a:t>
            </a:r>
          </a:p>
          <a:p>
            <a:pPr marL="0" indent="0">
              <a:buNone/>
            </a:pPr>
            <a:r>
              <a:rPr lang="en-US" b="1" dirty="0"/>
              <a:t>Gap 2: Absence of Hardware Elements Documentation</a:t>
            </a:r>
            <a:endParaRPr lang="en-US" dirty="0"/>
          </a:p>
          <a:p>
            <a:pPr marL="457200" lvl="1" indent="0">
              <a:buNone/>
            </a:pPr>
            <a:r>
              <a:rPr lang="en-US" dirty="0"/>
              <a:t>A significant gap is identified in the absence of detailed documentation regarding the hardware elements employed. The current body of work overlooks crucial insights into the hardware aspects, limiting the understanding of the complete facial recognition system.</a:t>
            </a:r>
          </a:p>
          <a:p>
            <a:pPr marL="0" indent="0">
              <a:buNone/>
            </a:pPr>
            <a:r>
              <a:rPr lang="en-US" b="1" dirty="0"/>
              <a:t>Gap 3: Insufficient Information on Interlinking Hardware and Software</a:t>
            </a:r>
            <a:endParaRPr lang="en-US" dirty="0"/>
          </a:p>
          <a:p>
            <a:pPr marL="457200" lvl="1" indent="0">
              <a:buNone/>
            </a:pPr>
            <a:r>
              <a:rPr lang="en-US" dirty="0"/>
              <a:t>The interplay between hardware and software components is a critical aspect of facial recognition systems. However, the existing literature lacks substantial information on how these elements are intricately interlinked, hindering a comprehensive grasp of the system's architecture.</a:t>
            </a:r>
          </a:p>
        </p:txBody>
      </p:sp>
    </p:spTree>
    <p:extLst>
      <p:ext uri="{BB962C8B-B14F-4D97-AF65-F5344CB8AC3E}">
        <p14:creationId xmlns:p14="http://schemas.microsoft.com/office/powerpoint/2010/main" val="158569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5C6BE-E1EA-4E68-BA74-BDF6F0D37F33}"/>
              </a:ext>
            </a:extLst>
          </p:cNvPr>
          <p:cNvSpPr>
            <a:spLocks noGrp="1"/>
          </p:cNvSpPr>
          <p:nvPr>
            <p:ph idx="1"/>
          </p:nvPr>
        </p:nvSpPr>
        <p:spPr>
          <a:xfrm>
            <a:off x="838200" y="546847"/>
            <a:ext cx="10515600" cy="5630116"/>
          </a:xfrm>
        </p:spPr>
        <p:txBody>
          <a:bodyPr>
            <a:normAutofit/>
          </a:bodyPr>
          <a:lstStyle/>
          <a:p>
            <a:pPr marL="0" indent="0">
              <a:buNone/>
            </a:pPr>
            <a:r>
              <a:rPr lang="en-US" b="1" dirty="0"/>
              <a:t>Gap 4: Inadequate Details on Storage and Integration of Information</a:t>
            </a:r>
            <a:endParaRPr lang="en-US" dirty="0"/>
          </a:p>
          <a:p>
            <a:pPr marL="457200" lvl="1" indent="0">
              <a:buNone/>
            </a:pPr>
            <a:r>
              <a:rPr lang="en-US" dirty="0"/>
              <a:t>The literature review reveals a gap in information pertaining to the storage and seamless integration of facial recognition data. Understanding the mechanisms for data storage and integration is essential for evaluating the system's overall efficiency, and this aspect requires further exploration.</a:t>
            </a:r>
            <a:endParaRPr lang="en-US" b="1" dirty="0"/>
          </a:p>
          <a:p>
            <a:r>
              <a:rPr lang="en-US" b="1" dirty="0"/>
              <a:t>Gap 5: Lack of Seamless Integration</a:t>
            </a:r>
            <a:endParaRPr lang="en-US" dirty="0"/>
          </a:p>
          <a:p>
            <a:pPr marL="457200" lvl="1" indent="0">
              <a:buNone/>
            </a:pPr>
            <a:r>
              <a:rPr lang="en-US" dirty="0"/>
              <a:t>The current research landscape highlights a significant gap concerning the seamless integration of services. Notably, existing systems rely on manual user initiation, requiring individuals to independently open dedicated services on their personal devices. This operational hurdle indicates a crucial area for improvement in achieving a more streamlined and user-friendly experience. Addressing this gap is paramount for enhancing the overall efficiency and user adoption of the services, warranting further exploration and innovation in the integration protocols employed.</a:t>
            </a:r>
          </a:p>
          <a:p>
            <a:endParaRPr lang="en-IN" dirty="0"/>
          </a:p>
        </p:txBody>
      </p:sp>
    </p:spTree>
    <p:extLst>
      <p:ext uri="{BB962C8B-B14F-4D97-AF65-F5344CB8AC3E}">
        <p14:creationId xmlns:p14="http://schemas.microsoft.com/office/powerpoint/2010/main" val="199737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B09B-7F1F-43CC-8B56-BA5EDF7D5D71}"/>
              </a:ext>
            </a:extLst>
          </p:cNvPr>
          <p:cNvSpPr>
            <a:spLocks noGrp="1"/>
          </p:cNvSpPr>
          <p:nvPr>
            <p:ph type="title"/>
          </p:nvPr>
        </p:nvSpPr>
        <p:spPr/>
        <p:txBody>
          <a:bodyPr/>
          <a:lstStyle/>
          <a:p>
            <a:r>
              <a:rPr lang="en-IN" dirty="0"/>
              <a:t>Hardware Requirements</a:t>
            </a:r>
          </a:p>
        </p:txBody>
      </p:sp>
      <p:graphicFrame>
        <p:nvGraphicFramePr>
          <p:cNvPr id="8" name="Content Placeholder 7">
            <a:extLst>
              <a:ext uri="{FF2B5EF4-FFF2-40B4-BE49-F238E27FC236}">
                <a16:creationId xmlns:a16="http://schemas.microsoft.com/office/drawing/2014/main" id="{5726136A-9766-41F5-AE57-0EA77CE853DF}"/>
              </a:ext>
            </a:extLst>
          </p:cNvPr>
          <p:cNvGraphicFramePr>
            <a:graphicFrameLocks noGrp="1"/>
          </p:cNvGraphicFramePr>
          <p:nvPr>
            <p:ph idx="1"/>
            <p:extLst>
              <p:ext uri="{D42A27DB-BD31-4B8C-83A1-F6EECF244321}">
                <p14:modId xmlns:p14="http://schemas.microsoft.com/office/powerpoint/2010/main" val="3280384651"/>
              </p:ext>
            </p:extLst>
          </p:nvPr>
        </p:nvGraphicFramePr>
        <p:xfrm>
          <a:off x="1246095" y="1834123"/>
          <a:ext cx="9862251" cy="4352522"/>
        </p:xfrm>
        <a:graphic>
          <a:graphicData uri="http://schemas.openxmlformats.org/drawingml/2006/table">
            <a:tbl>
              <a:tblPr>
                <a:tableStyleId>{5C22544A-7EE6-4342-B048-85BDC9FD1C3A}</a:tableStyleId>
              </a:tblPr>
              <a:tblGrid>
                <a:gridCol w="3287417">
                  <a:extLst>
                    <a:ext uri="{9D8B030D-6E8A-4147-A177-3AD203B41FA5}">
                      <a16:colId xmlns:a16="http://schemas.microsoft.com/office/drawing/2014/main" val="3998656453"/>
                    </a:ext>
                  </a:extLst>
                </a:gridCol>
                <a:gridCol w="3287417">
                  <a:extLst>
                    <a:ext uri="{9D8B030D-6E8A-4147-A177-3AD203B41FA5}">
                      <a16:colId xmlns:a16="http://schemas.microsoft.com/office/drawing/2014/main" val="827626218"/>
                    </a:ext>
                  </a:extLst>
                </a:gridCol>
                <a:gridCol w="3287417">
                  <a:extLst>
                    <a:ext uri="{9D8B030D-6E8A-4147-A177-3AD203B41FA5}">
                      <a16:colId xmlns:a16="http://schemas.microsoft.com/office/drawing/2014/main" val="4003080342"/>
                    </a:ext>
                  </a:extLst>
                </a:gridCol>
              </a:tblGrid>
              <a:tr h="390882">
                <a:tc>
                  <a:txBody>
                    <a:bodyPr/>
                    <a:lstStyle/>
                    <a:p>
                      <a:pPr algn="ctr" fontAlgn="ctr"/>
                      <a:r>
                        <a:rPr lang="en-IN" sz="3200" b="0" u="none" strike="noStrike" dirty="0">
                          <a:solidFill>
                            <a:schemeClr val="accent1">
                              <a:lumMod val="50000"/>
                            </a:schemeClr>
                          </a:solidFill>
                          <a:effectLst/>
                        </a:rPr>
                        <a:t>Name</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tc>
                  <a:txBody>
                    <a:bodyPr/>
                    <a:lstStyle/>
                    <a:p>
                      <a:pPr algn="ctr" fontAlgn="ctr"/>
                      <a:r>
                        <a:rPr lang="en-IN" sz="3200" b="0" u="none" strike="noStrike" dirty="0">
                          <a:solidFill>
                            <a:schemeClr val="accent1">
                              <a:lumMod val="50000"/>
                            </a:schemeClr>
                          </a:solidFill>
                          <a:effectLst/>
                        </a:rPr>
                        <a:t>Purpose</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tc>
                  <a:txBody>
                    <a:bodyPr/>
                    <a:lstStyle/>
                    <a:p>
                      <a:pPr algn="ctr" fontAlgn="ctr"/>
                      <a:r>
                        <a:rPr lang="en-IN" sz="3200" b="0" u="none" strike="noStrike" dirty="0">
                          <a:solidFill>
                            <a:schemeClr val="accent1">
                              <a:lumMod val="50000"/>
                            </a:schemeClr>
                          </a:solidFill>
                          <a:effectLst/>
                        </a:rPr>
                        <a:t>Cost</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extLst>
                  <a:ext uri="{0D108BD9-81ED-4DB2-BD59-A6C34878D82A}">
                    <a16:rowId xmlns:a16="http://schemas.microsoft.com/office/drawing/2014/main" val="2030019337"/>
                  </a:ext>
                </a:extLst>
              </a:tr>
              <a:tr h="1541708">
                <a:tc>
                  <a:txBody>
                    <a:bodyPr/>
                    <a:lstStyle/>
                    <a:p>
                      <a:pPr algn="ctr" fontAlgn="ctr"/>
                      <a:r>
                        <a:rPr lang="en-IN" sz="2400" u="none" strike="noStrike" dirty="0">
                          <a:effectLst/>
                        </a:rPr>
                        <a:t>Raspberry Pi Hi Quality Camera</a:t>
                      </a:r>
                      <a:endParaRPr lang="en-IN"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dirty="0">
                          <a:effectLst/>
                        </a:rPr>
                        <a:t>Official camera from Raspberry Pi, more expensive for High resolution.</a:t>
                      </a:r>
                      <a:endParaRPr lang="en-US"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dirty="0">
                          <a:effectLst/>
                        </a:rPr>
                        <a:t>8000</a:t>
                      </a:r>
                      <a:endParaRPr lang="en-IN" sz="2400" b="0" i="0" u="none" strike="noStrike" dirty="0">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3166710423"/>
                  </a:ext>
                </a:extLst>
              </a:tr>
              <a:tr h="1541708">
                <a:tc>
                  <a:txBody>
                    <a:bodyPr/>
                    <a:lstStyle/>
                    <a:p>
                      <a:pPr algn="ctr" fontAlgn="ctr"/>
                      <a:r>
                        <a:rPr lang="it-IT" sz="2400" u="none" strike="noStrike">
                          <a:effectLst/>
                        </a:rPr>
                        <a:t>Raspberry Pi Camera Module 3</a:t>
                      </a:r>
                      <a:endParaRPr lang="it-IT"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a:effectLst/>
                        </a:rPr>
                        <a:t>Official camera from Raspberry pi, cheaper and highest resolution for cheapest cost.</a:t>
                      </a:r>
                      <a:endParaRPr lang="en-US"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a:effectLst/>
                        </a:rPr>
                        <a:t>3000</a:t>
                      </a:r>
                      <a:endParaRPr lang="en-IN" sz="2400" b="0" i="0" u="none" strike="noStrike">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2426823719"/>
                  </a:ext>
                </a:extLst>
              </a:tr>
              <a:tr h="774491">
                <a:tc>
                  <a:txBody>
                    <a:bodyPr/>
                    <a:lstStyle/>
                    <a:p>
                      <a:pPr algn="ctr" fontAlgn="ctr"/>
                      <a:r>
                        <a:rPr lang="en-US" sz="2400" u="none" strike="noStrike" dirty="0">
                          <a:effectLst/>
                        </a:rPr>
                        <a:t>Raspberry PI 4 Model B with 2 GB RAM</a:t>
                      </a:r>
                      <a:endParaRPr lang="en-US"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a:effectLst/>
                        </a:rPr>
                        <a:t>To send image from camera to server.</a:t>
                      </a:r>
                      <a:endParaRPr lang="en-US"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dirty="0">
                          <a:effectLst/>
                        </a:rPr>
                        <a:t>5000</a:t>
                      </a:r>
                      <a:endParaRPr lang="en-IN" sz="2400" b="0" i="0" u="none" strike="noStrike" dirty="0">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983196130"/>
                  </a:ext>
                </a:extLst>
              </a:tr>
            </a:tbl>
          </a:graphicData>
        </a:graphic>
      </p:graphicFrame>
    </p:spTree>
    <p:extLst>
      <p:ext uri="{BB962C8B-B14F-4D97-AF65-F5344CB8AC3E}">
        <p14:creationId xmlns:p14="http://schemas.microsoft.com/office/powerpoint/2010/main" val="118727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0D-05B2-48BD-83E6-D11E9F42486A}"/>
              </a:ext>
            </a:extLst>
          </p:cNvPr>
          <p:cNvSpPr>
            <a:spLocks noGrp="1"/>
          </p:cNvSpPr>
          <p:nvPr>
            <p:ph type="title"/>
          </p:nvPr>
        </p:nvSpPr>
        <p:spPr/>
        <p:txBody>
          <a:bodyPr/>
          <a:lstStyle/>
          <a:p>
            <a:r>
              <a:rPr lang="en-IN" dirty="0"/>
              <a:t>Hardware components</a:t>
            </a:r>
          </a:p>
        </p:txBody>
      </p:sp>
      <p:pic>
        <p:nvPicPr>
          <p:cNvPr id="2050" name="Picture 2" descr="RPI4-MODBP-4GB - Raspberry-pi - SBC, Raspberry Pi4 B 4GB, BCM2711">
            <a:extLst>
              <a:ext uri="{FF2B5EF4-FFF2-40B4-BE49-F238E27FC236}">
                <a16:creationId xmlns:a16="http://schemas.microsoft.com/office/drawing/2014/main" id="{33682889-AC60-430D-BC0D-AE3ED8A42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5" y="1707282"/>
            <a:ext cx="4466104" cy="34434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PI-HQ-CAMERA - Raspberry-pi - High Quality Camera, Raspberry Pi, 12.3 MP">
            <a:extLst>
              <a:ext uri="{FF2B5EF4-FFF2-40B4-BE49-F238E27FC236}">
                <a16:creationId xmlns:a16="http://schemas.microsoft.com/office/drawing/2014/main" id="{8619E065-24CC-4AA2-A32D-55D87560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204" y="4703200"/>
            <a:ext cx="13525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ns for the Raspberry Pi High Quality Camera – 16mm Telephoto –  silverlineindia">
            <a:extLst>
              <a:ext uri="{FF2B5EF4-FFF2-40B4-BE49-F238E27FC236}">
                <a16:creationId xmlns:a16="http://schemas.microsoft.com/office/drawing/2014/main" id="{62E59B2B-9F35-422D-A318-7CBA8D98E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304" y="4319589"/>
            <a:ext cx="1875023" cy="18750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iBOX India Raspberry Pi 4 Case 1Gb, 2GB, 4GB Black, Raspberry Pi 4 Case  with air vents, with logo top screwless modular design with readouts, ports  access for Raspberry Pi 4 Model">
            <a:extLst>
              <a:ext uri="{FF2B5EF4-FFF2-40B4-BE49-F238E27FC236}">
                <a16:creationId xmlns:a16="http://schemas.microsoft.com/office/drawing/2014/main" id="{BB0A62D1-2452-429D-8835-DF5516754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758" y="2519924"/>
            <a:ext cx="3599330" cy="359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7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87-D228-4A60-A9B3-8CCECCB9D4BA}"/>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1AEC54A-4EFA-4229-AEEF-F8247CE4B3E8}"/>
              </a:ext>
            </a:extLst>
          </p:cNvPr>
          <p:cNvSpPr>
            <a:spLocks noGrp="1"/>
          </p:cNvSpPr>
          <p:nvPr>
            <p:ph idx="1"/>
          </p:nvPr>
        </p:nvSpPr>
        <p:spPr/>
        <p:txBody>
          <a:bodyPr>
            <a:normAutofit fontScale="85000" lnSpcReduction="20000"/>
          </a:bodyPr>
          <a:lstStyle/>
          <a:p>
            <a:r>
              <a:rPr lang="en-IN" dirty="0"/>
              <a:t>Project Introduction	</a:t>
            </a:r>
          </a:p>
          <a:p>
            <a:r>
              <a:rPr lang="en-IN" dirty="0"/>
              <a:t>Aim</a:t>
            </a:r>
          </a:p>
          <a:p>
            <a:r>
              <a:rPr lang="en-IN" dirty="0"/>
              <a:t>Objectives</a:t>
            </a:r>
          </a:p>
          <a:p>
            <a:r>
              <a:rPr lang="en-IN" dirty="0"/>
              <a:t>Motivation</a:t>
            </a:r>
          </a:p>
          <a:p>
            <a:r>
              <a:rPr lang="en-IN" dirty="0"/>
              <a:t>Problem Statement</a:t>
            </a:r>
          </a:p>
          <a:p>
            <a:r>
              <a:rPr lang="en-IN" dirty="0"/>
              <a:t>Literature Review</a:t>
            </a:r>
          </a:p>
          <a:p>
            <a:r>
              <a:rPr lang="en-IN" dirty="0"/>
              <a:t>Research Gaps Identified / Implementation Scope</a:t>
            </a:r>
          </a:p>
          <a:p>
            <a:r>
              <a:rPr lang="en-IN" dirty="0"/>
              <a:t>Hardware and Software Requirements</a:t>
            </a:r>
          </a:p>
          <a:p>
            <a:r>
              <a:rPr lang="en-IN" dirty="0"/>
              <a:t>Proposed System Architecture / Block Diagram</a:t>
            </a:r>
          </a:p>
          <a:p>
            <a:r>
              <a:rPr lang="en-IN" dirty="0"/>
              <a:t>Proposed Methodology/ Algorithm</a:t>
            </a:r>
          </a:p>
          <a:p>
            <a:r>
              <a:rPr lang="en-IN" dirty="0"/>
              <a:t>References</a:t>
            </a:r>
          </a:p>
        </p:txBody>
      </p:sp>
    </p:spTree>
    <p:extLst>
      <p:ext uri="{BB962C8B-B14F-4D97-AF65-F5344CB8AC3E}">
        <p14:creationId xmlns:p14="http://schemas.microsoft.com/office/powerpoint/2010/main" val="392540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AB5C-FC56-4C97-AA96-CA3EFED71D58}"/>
              </a:ext>
            </a:extLst>
          </p:cNvPr>
          <p:cNvSpPr>
            <a:spLocks noGrp="1"/>
          </p:cNvSpPr>
          <p:nvPr>
            <p:ph type="title"/>
          </p:nvPr>
        </p:nvSpPr>
        <p:spPr/>
        <p:txBody>
          <a:bodyPr/>
          <a:lstStyle/>
          <a:p>
            <a:r>
              <a:rPr lang="en-IN" dirty="0"/>
              <a:t>Software components</a:t>
            </a:r>
          </a:p>
        </p:txBody>
      </p:sp>
      <p:sp>
        <p:nvSpPr>
          <p:cNvPr id="3" name="Content Placeholder 2">
            <a:extLst>
              <a:ext uri="{FF2B5EF4-FFF2-40B4-BE49-F238E27FC236}">
                <a16:creationId xmlns:a16="http://schemas.microsoft.com/office/drawing/2014/main" id="{439A32F3-A00E-437C-A4C9-FE885383EE86}"/>
              </a:ext>
            </a:extLst>
          </p:cNvPr>
          <p:cNvSpPr>
            <a:spLocks noGrp="1"/>
          </p:cNvSpPr>
          <p:nvPr>
            <p:ph idx="1"/>
          </p:nvPr>
        </p:nvSpPr>
        <p:spPr/>
        <p:txBody>
          <a:bodyPr>
            <a:normAutofit/>
          </a:bodyPr>
          <a:lstStyle/>
          <a:p>
            <a:pPr marL="742950" indent="-742950">
              <a:buFont typeface="+mj-lt"/>
              <a:buAutoNum type="arabicPeriod"/>
            </a:pPr>
            <a:r>
              <a:rPr lang="en-IN" sz="3600" dirty="0"/>
              <a:t>Amazon S3</a:t>
            </a:r>
          </a:p>
          <a:p>
            <a:pPr marL="742950" indent="-742950">
              <a:buFont typeface="+mj-lt"/>
              <a:buAutoNum type="arabicPeriod"/>
            </a:pPr>
            <a:r>
              <a:rPr lang="en-IN" sz="3600" dirty="0"/>
              <a:t>Amazon EC2</a:t>
            </a:r>
          </a:p>
          <a:p>
            <a:pPr marL="742950" indent="-742950">
              <a:buFont typeface="+mj-lt"/>
              <a:buAutoNum type="arabicPeriod"/>
            </a:pPr>
            <a:r>
              <a:rPr lang="en-IN" sz="3600" dirty="0"/>
              <a:t>Amazon DynamoDB</a:t>
            </a:r>
          </a:p>
          <a:p>
            <a:pPr marL="742950" indent="-742950">
              <a:buFont typeface="+mj-lt"/>
              <a:buAutoNum type="arabicPeriod"/>
            </a:pPr>
            <a:r>
              <a:rPr lang="en-IN" sz="3600" dirty="0" err="1"/>
              <a:t>Raspian</a:t>
            </a:r>
            <a:r>
              <a:rPr lang="en-IN" sz="3600" dirty="0"/>
              <a:t> OS</a:t>
            </a:r>
          </a:p>
          <a:p>
            <a:pPr marL="742950" indent="-742950">
              <a:buFont typeface="+mj-lt"/>
              <a:buAutoNum type="arabicPeriod"/>
            </a:pPr>
            <a:r>
              <a:rPr lang="en-IN" sz="3600" dirty="0"/>
              <a:t>Python Libraries</a:t>
            </a:r>
          </a:p>
        </p:txBody>
      </p:sp>
    </p:spTree>
    <p:extLst>
      <p:ext uri="{BB962C8B-B14F-4D97-AF65-F5344CB8AC3E}">
        <p14:creationId xmlns:p14="http://schemas.microsoft.com/office/powerpoint/2010/main" val="331791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982F-4390-455F-BB85-FB79D41D4DC1}"/>
              </a:ext>
            </a:extLst>
          </p:cNvPr>
          <p:cNvSpPr>
            <a:spLocks noGrp="1"/>
          </p:cNvSpPr>
          <p:nvPr>
            <p:ph type="title"/>
          </p:nvPr>
        </p:nvSpPr>
        <p:spPr>
          <a:xfrm>
            <a:off x="129988" y="176866"/>
            <a:ext cx="2837330" cy="1571251"/>
          </a:xfrm>
        </p:spPr>
        <p:txBody>
          <a:bodyPr/>
          <a:lstStyle/>
          <a:p>
            <a:r>
              <a:rPr lang="en-IN" dirty="0"/>
              <a:t>Activity Diagram</a:t>
            </a:r>
          </a:p>
        </p:txBody>
      </p:sp>
      <p:pic>
        <p:nvPicPr>
          <p:cNvPr id="5" name="Content Placeholder 4">
            <a:extLst>
              <a:ext uri="{FF2B5EF4-FFF2-40B4-BE49-F238E27FC236}">
                <a16:creationId xmlns:a16="http://schemas.microsoft.com/office/drawing/2014/main" id="{DE8B15BC-2103-4CA5-8309-713D22EC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294" y="243318"/>
            <a:ext cx="4549731" cy="6437816"/>
          </a:xfrm>
        </p:spPr>
      </p:pic>
      <p:pic>
        <p:nvPicPr>
          <p:cNvPr id="7" name="Picture 6">
            <a:extLst>
              <a:ext uri="{FF2B5EF4-FFF2-40B4-BE49-F238E27FC236}">
                <a16:creationId xmlns:a16="http://schemas.microsoft.com/office/drawing/2014/main" id="{75107A6E-6FA4-499F-83D5-298DB1870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228" y="130816"/>
            <a:ext cx="4661784" cy="6596368"/>
          </a:xfrm>
          <a:prstGeom prst="rect">
            <a:avLst/>
          </a:prstGeom>
        </p:spPr>
      </p:pic>
    </p:spTree>
    <p:extLst>
      <p:ext uri="{BB962C8B-B14F-4D97-AF65-F5344CB8AC3E}">
        <p14:creationId xmlns:p14="http://schemas.microsoft.com/office/powerpoint/2010/main" val="264445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2DB0-875D-4E11-8B89-20133EBF8EE9}"/>
              </a:ext>
            </a:extLst>
          </p:cNvPr>
          <p:cNvSpPr>
            <a:spLocks noGrp="1"/>
          </p:cNvSpPr>
          <p:nvPr>
            <p:ph type="title"/>
          </p:nvPr>
        </p:nvSpPr>
        <p:spPr/>
        <p:txBody>
          <a:bodyPr/>
          <a:lstStyle/>
          <a:p>
            <a:r>
              <a:rPr lang="en-US" dirty="0"/>
              <a:t>Proposed System Architecture / Block Diagram</a:t>
            </a:r>
            <a:endParaRPr lang="en-IN" dirty="0"/>
          </a:p>
        </p:txBody>
      </p:sp>
      <p:pic>
        <p:nvPicPr>
          <p:cNvPr id="5" name="Content Placeholder 4">
            <a:extLst>
              <a:ext uri="{FF2B5EF4-FFF2-40B4-BE49-F238E27FC236}">
                <a16:creationId xmlns:a16="http://schemas.microsoft.com/office/drawing/2014/main" id="{B61F25A3-F58C-4284-AF5C-55875735F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487" y="1811055"/>
            <a:ext cx="5275384" cy="4681820"/>
          </a:xfrm>
        </p:spPr>
      </p:pic>
    </p:spTree>
    <p:extLst>
      <p:ext uri="{BB962C8B-B14F-4D97-AF65-F5344CB8AC3E}">
        <p14:creationId xmlns:p14="http://schemas.microsoft.com/office/powerpoint/2010/main" val="22219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8EBD-CFC5-4BD1-BC17-87C4D46A4264}"/>
              </a:ext>
            </a:extLst>
          </p:cNvPr>
          <p:cNvSpPr>
            <a:spLocks noGrp="1"/>
          </p:cNvSpPr>
          <p:nvPr>
            <p:ph type="title"/>
          </p:nvPr>
        </p:nvSpPr>
        <p:spPr/>
        <p:txBody>
          <a:bodyPr/>
          <a:lstStyle/>
          <a:p>
            <a:r>
              <a:rPr lang="en-IN" dirty="0"/>
              <a:t>Proposed Methodology/ Algorithm</a:t>
            </a:r>
          </a:p>
        </p:txBody>
      </p:sp>
      <p:sp>
        <p:nvSpPr>
          <p:cNvPr id="3" name="Content Placeholder 2">
            <a:extLst>
              <a:ext uri="{FF2B5EF4-FFF2-40B4-BE49-F238E27FC236}">
                <a16:creationId xmlns:a16="http://schemas.microsoft.com/office/drawing/2014/main" id="{47B03C44-BF1E-44C1-B6FC-AFD148F22F7B}"/>
              </a:ext>
            </a:extLst>
          </p:cNvPr>
          <p:cNvSpPr>
            <a:spLocks noGrp="1"/>
          </p:cNvSpPr>
          <p:nvPr>
            <p:ph idx="1"/>
          </p:nvPr>
        </p:nvSpPr>
        <p:spPr/>
        <p:txBody>
          <a:bodyPr/>
          <a:lstStyle/>
          <a:p>
            <a:r>
              <a:rPr lang="en-IN" dirty="0"/>
              <a:t>The algorithm for face recognition is yet to be finalized, as a very thorough and comparative analysis of these algorithms is required. </a:t>
            </a:r>
          </a:p>
          <a:p>
            <a:r>
              <a:rPr lang="en-IN" dirty="0"/>
              <a:t>Methodology is explained through the block diagram.</a:t>
            </a:r>
          </a:p>
        </p:txBody>
      </p:sp>
    </p:spTree>
    <p:extLst>
      <p:ext uri="{BB962C8B-B14F-4D97-AF65-F5344CB8AC3E}">
        <p14:creationId xmlns:p14="http://schemas.microsoft.com/office/powerpoint/2010/main" val="315473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BF32-EC70-4F9E-9AAB-DCE775AAEA77}"/>
              </a:ext>
            </a:extLst>
          </p:cNvPr>
          <p:cNvSpPr>
            <a:spLocks noGrp="1"/>
          </p:cNvSpPr>
          <p:nvPr>
            <p:ph type="title"/>
          </p:nvPr>
        </p:nvSpPr>
        <p:spPr/>
        <p:txBody>
          <a:bodyPr/>
          <a:lstStyle/>
          <a:p>
            <a:r>
              <a:rPr lang="en-IN" dirty="0"/>
              <a:t>References for Attendance Systems</a:t>
            </a:r>
          </a:p>
        </p:txBody>
      </p:sp>
      <p:sp>
        <p:nvSpPr>
          <p:cNvPr id="3" name="Content Placeholder 2">
            <a:extLst>
              <a:ext uri="{FF2B5EF4-FFF2-40B4-BE49-F238E27FC236}">
                <a16:creationId xmlns:a16="http://schemas.microsoft.com/office/drawing/2014/main" id="{3EBF99A2-F2A1-41F6-82EF-AD2D869C3C8C}"/>
              </a:ext>
            </a:extLst>
          </p:cNvPr>
          <p:cNvSpPr>
            <a:spLocks noGrp="1"/>
          </p:cNvSpPr>
          <p:nvPr>
            <p:ph idx="1"/>
          </p:nvPr>
        </p:nvSpPr>
        <p:spPr/>
        <p:txBody>
          <a:bodyPr/>
          <a:lstStyle/>
          <a:p>
            <a:r>
              <a:rPr lang="en-IN" dirty="0" err="1"/>
              <a:t>Nirmalya</a:t>
            </a:r>
            <a:r>
              <a:rPr lang="en-IN" dirty="0"/>
              <a:t> Kar, Mrinal </a:t>
            </a:r>
            <a:r>
              <a:rPr lang="en-IN" dirty="0" err="1"/>
              <a:t>Kanti</a:t>
            </a:r>
            <a:r>
              <a:rPr lang="en-IN" dirty="0"/>
              <a:t> </a:t>
            </a:r>
            <a:r>
              <a:rPr lang="en-IN" dirty="0" err="1"/>
              <a:t>Debbarma</a:t>
            </a:r>
            <a:r>
              <a:rPr lang="en-IN" dirty="0"/>
              <a:t>, </a:t>
            </a:r>
            <a:r>
              <a:rPr lang="en-IN" dirty="0" err="1"/>
              <a:t>Ashim</a:t>
            </a:r>
            <a:r>
              <a:rPr lang="en-IN" dirty="0"/>
              <a:t> </a:t>
            </a:r>
            <a:r>
              <a:rPr lang="en-IN" dirty="0" err="1"/>
              <a:t>Saha</a:t>
            </a:r>
            <a:r>
              <a:rPr lang="en-IN" dirty="0"/>
              <a:t>, </a:t>
            </a:r>
            <a:r>
              <a:rPr lang="en-IN" dirty="0" err="1"/>
              <a:t>Dwijen</a:t>
            </a:r>
            <a:r>
              <a:rPr lang="en-IN" dirty="0"/>
              <a:t> Rudra Pal</a:t>
            </a:r>
          </a:p>
          <a:p>
            <a:pPr lvl="1"/>
            <a:r>
              <a:rPr lang="en-IN" i="1" dirty="0"/>
              <a:t>Study of Implementing Automated Attendance System Using Face Recognition Technique</a:t>
            </a:r>
            <a:endParaRPr lang="en-IN" dirty="0"/>
          </a:p>
          <a:p>
            <a:r>
              <a:rPr lang="en-IN" dirty="0"/>
              <a:t>Samuel Lukas, Aditya Rama Mitra, </a:t>
            </a:r>
            <a:r>
              <a:rPr lang="en-IN" dirty="0" err="1"/>
              <a:t>Ririn</a:t>
            </a:r>
            <a:r>
              <a:rPr lang="en-IN" dirty="0"/>
              <a:t> </a:t>
            </a:r>
            <a:r>
              <a:rPr lang="en-IN" dirty="0" err="1"/>
              <a:t>Ikana</a:t>
            </a:r>
            <a:r>
              <a:rPr lang="en-IN" dirty="0"/>
              <a:t> </a:t>
            </a:r>
            <a:r>
              <a:rPr lang="en-IN" dirty="0" err="1"/>
              <a:t>Desanti</a:t>
            </a:r>
            <a:r>
              <a:rPr lang="en-IN" dirty="0"/>
              <a:t>, Dion </a:t>
            </a:r>
            <a:r>
              <a:rPr lang="en-IN" dirty="0" err="1"/>
              <a:t>Krisnadi</a:t>
            </a:r>
            <a:endParaRPr lang="en-IN" dirty="0"/>
          </a:p>
          <a:p>
            <a:pPr lvl="1"/>
            <a:r>
              <a:rPr lang="en-IN" i="1" dirty="0"/>
              <a:t>Student attendance system in classroom using face recognition technique</a:t>
            </a:r>
            <a:endParaRPr lang="en-IN" dirty="0"/>
          </a:p>
          <a:p>
            <a:r>
              <a:rPr lang="en-IN" dirty="0"/>
              <a:t>Akshara Jadhav, </a:t>
            </a:r>
            <a:r>
              <a:rPr lang="en-IN" dirty="0" err="1"/>
              <a:t>Akshay</a:t>
            </a:r>
            <a:r>
              <a:rPr lang="en-IN" dirty="0"/>
              <a:t> Jadhav, Tushar </a:t>
            </a:r>
            <a:r>
              <a:rPr lang="en-IN" dirty="0" err="1"/>
              <a:t>Ladhe</a:t>
            </a:r>
            <a:r>
              <a:rPr lang="en-IN" dirty="0"/>
              <a:t>, Krishna </a:t>
            </a:r>
            <a:r>
              <a:rPr lang="en-IN" dirty="0" err="1"/>
              <a:t>Yeolekar</a:t>
            </a:r>
            <a:endParaRPr lang="en-IN" dirty="0"/>
          </a:p>
          <a:p>
            <a:pPr lvl="1"/>
            <a:r>
              <a:rPr lang="en-IN" i="1" dirty="0"/>
              <a:t>AUTOMATED ATTENDANCE SYSTEM USING FACE RECOGNITION, Dept. of Information Technology, University of Pune, NDMVP’s KBT COLLEGE OF ENGINEERING, NASHIK</a:t>
            </a:r>
            <a:endParaRPr lang="en-IN" dirty="0"/>
          </a:p>
        </p:txBody>
      </p:sp>
    </p:spTree>
    <p:extLst>
      <p:ext uri="{BB962C8B-B14F-4D97-AF65-F5344CB8AC3E}">
        <p14:creationId xmlns:p14="http://schemas.microsoft.com/office/powerpoint/2010/main" val="87999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F562-DFDF-4270-9F41-D445C1B6DB82}"/>
              </a:ext>
            </a:extLst>
          </p:cNvPr>
          <p:cNvSpPr>
            <a:spLocks noGrp="1"/>
          </p:cNvSpPr>
          <p:nvPr>
            <p:ph type="title"/>
          </p:nvPr>
        </p:nvSpPr>
        <p:spPr/>
        <p:txBody>
          <a:bodyPr/>
          <a:lstStyle/>
          <a:p>
            <a:r>
              <a:rPr lang="en-IN" dirty="0"/>
              <a:t>References for Raspberry Pi</a:t>
            </a:r>
          </a:p>
        </p:txBody>
      </p:sp>
      <p:sp>
        <p:nvSpPr>
          <p:cNvPr id="3" name="Content Placeholder 2">
            <a:extLst>
              <a:ext uri="{FF2B5EF4-FFF2-40B4-BE49-F238E27FC236}">
                <a16:creationId xmlns:a16="http://schemas.microsoft.com/office/drawing/2014/main" id="{B81DE79D-B4BB-4667-8B3A-3AAE075C96F0}"/>
              </a:ext>
            </a:extLst>
          </p:cNvPr>
          <p:cNvSpPr>
            <a:spLocks noGrp="1"/>
          </p:cNvSpPr>
          <p:nvPr>
            <p:ph idx="1"/>
          </p:nvPr>
        </p:nvSpPr>
        <p:spPr/>
        <p:txBody>
          <a:bodyPr/>
          <a:lstStyle/>
          <a:p>
            <a:r>
              <a:rPr lang="en-IN" dirty="0" err="1"/>
              <a:t>Dhvani</a:t>
            </a:r>
            <a:r>
              <a:rPr lang="en-IN" dirty="0"/>
              <a:t> Shah and Vinayak </a:t>
            </a:r>
            <a:r>
              <a:rPr lang="en-IN" dirty="0" err="1"/>
              <a:t>Haradi</a:t>
            </a:r>
            <a:endParaRPr lang="en-IN" dirty="0"/>
          </a:p>
          <a:p>
            <a:pPr lvl="1"/>
            <a:r>
              <a:rPr lang="en-IN" i="1" dirty="0"/>
              <a:t>IoT Based Biometrics Implementation on Raspberry Pi</a:t>
            </a:r>
            <a:endParaRPr lang="en-IN" dirty="0"/>
          </a:p>
          <a:p>
            <a:r>
              <a:rPr lang="en-IN" dirty="0"/>
              <a:t>L. </a:t>
            </a:r>
            <a:r>
              <a:rPr lang="en-IN" dirty="0" err="1"/>
              <a:t>Arunkumar</a:t>
            </a:r>
            <a:r>
              <a:rPr lang="en-IN" dirty="0"/>
              <a:t> and A. Arun Raja</a:t>
            </a:r>
          </a:p>
          <a:p>
            <a:pPr lvl="1"/>
            <a:r>
              <a:rPr lang="en-IN" i="1" dirty="0"/>
              <a:t>Biometrics Authentication Using Raspberry Pi</a:t>
            </a:r>
            <a:endParaRPr lang="en-IN" dirty="0"/>
          </a:p>
        </p:txBody>
      </p:sp>
    </p:spTree>
    <p:extLst>
      <p:ext uri="{BB962C8B-B14F-4D97-AF65-F5344CB8AC3E}">
        <p14:creationId xmlns:p14="http://schemas.microsoft.com/office/powerpoint/2010/main" val="405475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B5ED-64B8-4A10-9120-C3C4FE529BAD}"/>
              </a:ext>
            </a:extLst>
          </p:cNvPr>
          <p:cNvSpPr>
            <a:spLocks noGrp="1"/>
          </p:cNvSpPr>
          <p:nvPr>
            <p:ph type="title"/>
          </p:nvPr>
        </p:nvSpPr>
        <p:spPr>
          <a:xfrm>
            <a:off x="1116106" y="2766218"/>
            <a:ext cx="10515600" cy="1325563"/>
          </a:xfrm>
        </p:spPr>
        <p:txBody>
          <a:bodyPr/>
          <a:lstStyle/>
          <a:p>
            <a:r>
              <a:rPr lang="en-IN" dirty="0"/>
              <a:t>Thank you!</a:t>
            </a:r>
          </a:p>
        </p:txBody>
      </p:sp>
    </p:spTree>
    <p:extLst>
      <p:ext uri="{BB962C8B-B14F-4D97-AF65-F5344CB8AC3E}">
        <p14:creationId xmlns:p14="http://schemas.microsoft.com/office/powerpoint/2010/main" val="376757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DF99-91D7-4946-B2F7-4FCB4C0200CB}"/>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B12FF390-2738-4947-AB08-DFF6E67AC7C0}"/>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The "Attendance Assistant" presents a forward-thinking solution for revolutionizing conventional attendance tracking in educational settings. Integrating cloud services such as Amazon S3, Amazon EC2, and Amazon DynamoDB with the official Raspberry Pi High-Quality Camera, the project offers a sophisticated hybrid architecture for efficient and scalable face recognition capabilities.</a:t>
            </a:r>
          </a:p>
          <a:p>
            <a:pPr marL="0" indent="0">
              <a:buNone/>
            </a:pPr>
            <a:endParaRPr lang="en-US" dirty="0"/>
          </a:p>
          <a:p>
            <a:pPr marL="0" indent="0">
              <a:buNone/>
            </a:pPr>
            <a:r>
              <a:rPr lang="en-US" dirty="0"/>
              <a:t>The "Attendance Assistant" represents a significant leap towards modernizing attendance tracking processes. By adopting a hybrid architecture that blends the strengths of cloud services with edge computing, the project offers flexibility and scalability, catering to the evolving demands of attendance management in educational institutions.</a:t>
            </a:r>
            <a:br>
              <a:rPr lang="en-US" dirty="0"/>
            </a:br>
            <a:endParaRPr lang="en-US" dirty="0"/>
          </a:p>
          <a:p>
            <a:endParaRPr lang="en-IN" dirty="0"/>
          </a:p>
        </p:txBody>
      </p:sp>
    </p:spTree>
    <p:extLst>
      <p:ext uri="{BB962C8B-B14F-4D97-AF65-F5344CB8AC3E}">
        <p14:creationId xmlns:p14="http://schemas.microsoft.com/office/powerpoint/2010/main" val="125417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2243-164B-45DC-AFFA-8FC2A52A6D83}"/>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8970E9C7-E0B5-4EC2-A584-CE5DFD3F53B4}"/>
              </a:ext>
            </a:extLst>
          </p:cNvPr>
          <p:cNvSpPr>
            <a:spLocks noGrp="1"/>
          </p:cNvSpPr>
          <p:nvPr>
            <p:ph idx="1"/>
          </p:nvPr>
        </p:nvSpPr>
        <p:spPr/>
        <p:txBody>
          <a:bodyPr>
            <a:normAutofit/>
          </a:bodyPr>
          <a:lstStyle/>
          <a:p>
            <a:pPr marL="0" indent="0" algn="ctr">
              <a:buNone/>
            </a:pPr>
            <a:r>
              <a:rPr lang="en-US" sz="3600" dirty="0"/>
              <a:t>Implement an Automated Attendance Tracking System at our Campus using computer vision, cloud infrastructure, and advanced data science techniques. The goal is to streamline attendance management, reduce manual tracking time, and enhance overall efficiency while ensuring security and tamper resistance.</a:t>
            </a:r>
            <a:endParaRPr lang="en-IN" sz="3600" dirty="0"/>
          </a:p>
        </p:txBody>
      </p:sp>
    </p:spTree>
    <p:extLst>
      <p:ext uri="{BB962C8B-B14F-4D97-AF65-F5344CB8AC3E}">
        <p14:creationId xmlns:p14="http://schemas.microsoft.com/office/powerpoint/2010/main" val="405381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67D3-DEBB-484C-9CB0-3512B30E7EE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229CD12-2E2F-4FBD-8598-F1EF7C18B330}"/>
              </a:ext>
            </a:extLst>
          </p:cNvPr>
          <p:cNvSpPr>
            <a:spLocks noGrp="1"/>
          </p:cNvSpPr>
          <p:nvPr>
            <p:ph idx="1"/>
          </p:nvPr>
        </p:nvSpPr>
        <p:spPr>
          <a:xfrm>
            <a:off x="820270" y="1622612"/>
            <a:ext cx="10515600" cy="4536421"/>
          </a:xfrm>
        </p:spPr>
        <p:txBody>
          <a:bodyPr>
            <a:normAutofit fontScale="92500" lnSpcReduction="10000"/>
          </a:bodyPr>
          <a:lstStyle/>
          <a:p>
            <a:pPr marL="514350" indent="-514350">
              <a:buFont typeface="+mj-lt"/>
              <a:buAutoNum type="arabicPeriod"/>
            </a:pPr>
            <a:r>
              <a:rPr lang="en-US" dirty="0"/>
              <a:t>Develop an automated attendance tracking system using computer vision for any organization</a:t>
            </a:r>
          </a:p>
          <a:p>
            <a:pPr marL="514350" indent="-514350">
              <a:buFont typeface="+mj-lt"/>
              <a:buAutoNum type="arabicPeriod"/>
            </a:pPr>
            <a:r>
              <a:rPr lang="en-US" dirty="0"/>
              <a:t>Utilize cloud infrastructure for efficient storage and processing of attendance data.</a:t>
            </a:r>
          </a:p>
          <a:p>
            <a:pPr marL="514350" indent="-514350">
              <a:buFont typeface="+mj-lt"/>
              <a:buAutoNum type="arabicPeriod"/>
            </a:pPr>
            <a:r>
              <a:rPr lang="en-US" dirty="0"/>
              <a:t>Create a user-friendly application for both teachers and students to simplify attendance management.</a:t>
            </a:r>
          </a:p>
          <a:p>
            <a:pPr marL="514350" indent="-514350">
              <a:buFont typeface="+mj-lt"/>
              <a:buAutoNum type="arabicPeriod"/>
            </a:pPr>
            <a:r>
              <a:rPr lang="en-US" dirty="0"/>
              <a:t>Implement advanced data science techniques for processing large attendance datasets and performing analytics.</a:t>
            </a:r>
          </a:p>
          <a:p>
            <a:pPr marL="514350" indent="-514350">
              <a:buFont typeface="+mj-lt"/>
              <a:buAutoNum type="arabicPeriod"/>
            </a:pPr>
            <a:r>
              <a:rPr lang="en-US" dirty="0"/>
              <a:t>Significantly reduce per-class time spent on attendance tracking through automated processes, enhancing overall efficiency.</a:t>
            </a:r>
          </a:p>
          <a:p>
            <a:pPr marL="514350" indent="-514350">
              <a:buFont typeface="+mj-lt"/>
              <a:buAutoNum type="arabicPeriod"/>
            </a:pPr>
            <a:r>
              <a:rPr lang="en-US" dirty="0"/>
              <a:t>Mitigate the risk of malpractices in attendance tracking by implementing secure and tamper-resistant mechanisms.</a:t>
            </a:r>
          </a:p>
          <a:p>
            <a:pPr marL="514350" indent="-514350">
              <a:buFont typeface="+mj-lt"/>
              <a:buAutoNum type="arabicPeriod"/>
            </a:pPr>
            <a:endParaRPr lang="en-IN" dirty="0"/>
          </a:p>
        </p:txBody>
      </p:sp>
    </p:spTree>
    <p:extLst>
      <p:ext uri="{BB962C8B-B14F-4D97-AF65-F5344CB8AC3E}">
        <p14:creationId xmlns:p14="http://schemas.microsoft.com/office/powerpoint/2010/main" val="318191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99C7-A3E7-4C29-9FD1-69B0A81E70BD}"/>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DAC1E6D4-843E-4291-924F-2EE00BEC01BE}"/>
              </a:ext>
            </a:extLst>
          </p:cNvPr>
          <p:cNvSpPr>
            <a:spLocks noGrp="1"/>
          </p:cNvSpPr>
          <p:nvPr>
            <p:ph idx="1"/>
          </p:nvPr>
        </p:nvSpPr>
        <p:spPr>
          <a:xfrm>
            <a:off x="838200" y="1515035"/>
            <a:ext cx="10515600" cy="4661928"/>
          </a:xfrm>
        </p:spPr>
        <p:txBody>
          <a:bodyPr>
            <a:normAutofit fontScale="92500" lnSpcReduction="10000"/>
          </a:bodyPr>
          <a:lstStyle/>
          <a:p>
            <a:pPr marL="514350" indent="-514350">
              <a:buAutoNum type="arabicPeriod"/>
            </a:pPr>
            <a:r>
              <a:rPr lang="en-IN" dirty="0"/>
              <a:t>Time taken to take attendance is about 5 minutes in each class. That amounts to around 5 times 6 which is 30 minutes wasted each day per class. For 2 CSF, 2 AI, and 1 CSBS, and 8 CSE Panels, 13 panels for CSE alone waste more than 13 x 30 = </a:t>
            </a:r>
            <a:r>
              <a:rPr lang="en-IN" i="1" u="sng" dirty="0">
                <a:solidFill>
                  <a:srgbClr val="C00000"/>
                </a:solidFill>
              </a:rPr>
              <a:t>390 Minutes, which is more than 6 hours daily, just marking attendance</a:t>
            </a:r>
            <a:r>
              <a:rPr lang="en-IN" i="1" dirty="0">
                <a:solidFill>
                  <a:srgbClr val="C00000"/>
                </a:solidFill>
              </a:rPr>
              <a:t>.</a:t>
            </a:r>
          </a:p>
          <a:p>
            <a:pPr marL="514350" indent="-514350">
              <a:buAutoNum type="arabicPeriod"/>
            </a:pPr>
            <a:r>
              <a:rPr lang="en-IN" dirty="0"/>
              <a:t>This amounts to 6 Hours * 5 * 4 * 10 = </a:t>
            </a:r>
            <a:r>
              <a:rPr lang="en-IN" u="sng" dirty="0"/>
              <a:t>1200 Hours per year </a:t>
            </a:r>
            <a:r>
              <a:rPr lang="en-IN" i="1" u="sng" dirty="0"/>
              <a:t>just for CSE (50 Days) or 2 months</a:t>
            </a:r>
          </a:p>
          <a:p>
            <a:pPr marL="514350" indent="-514350">
              <a:buAutoNum type="arabicPeriod"/>
            </a:pPr>
            <a:r>
              <a:rPr lang="en-IN" dirty="0"/>
              <a:t>Even after all that time, several more hours are spent on arguments, discussions and manual entry and marking by teachers and students, just for attendance. We do not find this an ideal use of time, and would like to combat this. </a:t>
            </a:r>
          </a:p>
          <a:p>
            <a:pPr marL="514350" indent="-514350">
              <a:buAutoNum type="arabicPeriod"/>
            </a:pPr>
            <a:r>
              <a:rPr lang="en-IN" dirty="0"/>
              <a:t>Malpractices still happen despite of all efforts and time spent. Attendance is mismarked by human error as well. We aim to reduce this error. </a:t>
            </a:r>
          </a:p>
          <a:p>
            <a:pPr marL="514350" indent="-514350">
              <a:buAutoNum type="arabicPeriod"/>
            </a:pPr>
            <a:endParaRPr lang="en-IN" dirty="0"/>
          </a:p>
        </p:txBody>
      </p:sp>
    </p:spTree>
    <p:extLst>
      <p:ext uri="{BB962C8B-B14F-4D97-AF65-F5344CB8AC3E}">
        <p14:creationId xmlns:p14="http://schemas.microsoft.com/office/powerpoint/2010/main" val="113606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6CBB-D515-49B9-BB37-ACF5E464CBFF}"/>
              </a:ext>
            </a:extLst>
          </p:cNvPr>
          <p:cNvSpPr>
            <a:spLocks noGrp="1"/>
          </p:cNvSpPr>
          <p:nvPr>
            <p:ph type="title"/>
          </p:nvPr>
        </p:nvSpPr>
        <p:spPr>
          <a:xfrm>
            <a:off x="838200" y="72931"/>
            <a:ext cx="10515600" cy="1325563"/>
          </a:xfrm>
        </p:spPr>
        <p:txBody>
          <a:bodyPr/>
          <a:lstStyle/>
          <a:p>
            <a:r>
              <a:rPr lang="en-IN" dirty="0"/>
              <a:t>Problem Statement</a:t>
            </a:r>
          </a:p>
        </p:txBody>
      </p:sp>
      <p:sp>
        <p:nvSpPr>
          <p:cNvPr id="3" name="Content Placeholder 2">
            <a:extLst>
              <a:ext uri="{FF2B5EF4-FFF2-40B4-BE49-F238E27FC236}">
                <a16:creationId xmlns:a16="http://schemas.microsoft.com/office/drawing/2014/main" id="{98A4FB1F-70DE-49EB-A8D1-DD869169D72A}"/>
              </a:ext>
            </a:extLst>
          </p:cNvPr>
          <p:cNvSpPr>
            <a:spLocks noGrp="1"/>
          </p:cNvSpPr>
          <p:nvPr>
            <p:ph idx="1"/>
          </p:nvPr>
        </p:nvSpPr>
        <p:spPr>
          <a:xfrm>
            <a:off x="560293" y="1398494"/>
            <a:ext cx="11264153" cy="4912659"/>
          </a:xfrm>
        </p:spPr>
        <p:txBody>
          <a:bodyPr>
            <a:normAutofit fontScale="92500" lnSpcReduction="20000"/>
          </a:bodyPr>
          <a:lstStyle/>
          <a:p>
            <a:pPr marL="0" indent="0">
              <a:buNone/>
            </a:pPr>
            <a:r>
              <a:rPr lang="en-US" dirty="0"/>
              <a:t>Manual attendance tracking at MITWPU Campus is a time-consuming process prone to inefficiencies and potential malpractices. The current system lacks automation, leading to increased per-class time spent on attendance management. </a:t>
            </a:r>
          </a:p>
          <a:p>
            <a:pPr marL="0" indent="0">
              <a:buNone/>
            </a:pPr>
            <a:endParaRPr lang="en-US" dirty="0"/>
          </a:p>
          <a:p>
            <a:pPr marL="0" indent="0">
              <a:buNone/>
            </a:pPr>
            <a:r>
              <a:rPr lang="en-US" dirty="0"/>
              <a:t>To address these challenges, there is a need for the development of an Automated Attendance Tracking System. The solution should leverage computer vision for accurate data capture, utilize cloud infrastructure for efficient storage and processing, and incorporate advanced data science techniques for analytics. </a:t>
            </a:r>
          </a:p>
          <a:p>
            <a:pPr marL="0" indent="0">
              <a:buNone/>
            </a:pPr>
            <a:endParaRPr lang="en-US" dirty="0"/>
          </a:p>
          <a:p>
            <a:pPr marL="0" indent="0">
              <a:buNone/>
            </a:pPr>
            <a:r>
              <a:rPr lang="en-US" dirty="0"/>
              <a:t>The system should be user-friendly, providing both teachers and students with a seamless experience while ensuring security and tamper resistance to mitigate the risk of malpractices in attendance tracking. The goal is to enhance overall efficiency and significantly reduce the manual effort involved in attendance monitoring.</a:t>
            </a:r>
            <a:endParaRPr lang="en-IN" dirty="0"/>
          </a:p>
        </p:txBody>
      </p:sp>
    </p:spTree>
    <p:extLst>
      <p:ext uri="{BB962C8B-B14F-4D97-AF65-F5344CB8AC3E}">
        <p14:creationId xmlns:p14="http://schemas.microsoft.com/office/powerpoint/2010/main" val="223376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68B3-8D44-48A7-8094-8E07921A82E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04B0BBA-FEC4-4595-8FBD-9BC4BE397B79}"/>
              </a:ext>
            </a:extLst>
          </p:cNvPr>
          <p:cNvSpPr>
            <a:spLocks noGrp="1"/>
          </p:cNvSpPr>
          <p:nvPr>
            <p:ph idx="1"/>
          </p:nvPr>
        </p:nvSpPr>
        <p:spPr/>
        <p:txBody>
          <a:bodyPr/>
          <a:lstStyle/>
          <a:p>
            <a:r>
              <a:rPr lang="en-IN" dirty="0"/>
              <a:t>Several Research Papers like the ones mentioned below were referred.</a:t>
            </a:r>
          </a:p>
          <a:p>
            <a:r>
              <a:rPr lang="en-IN" dirty="0"/>
              <a:t>The gaps between their implementations and our implementations were noted. </a:t>
            </a:r>
          </a:p>
          <a:p>
            <a:r>
              <a:rPr lang="en-IN" dirty="0"/>
              <a:t>The gaps in Pricing were also noted. </a:t>
            </a:r>
          </a:p>
          <a:p>
            <a:r>
              <a:rPr lang="en-IN" dirty="0"/>
              <a:t>These observations are shown in successive slides.</a:t>
            </a:r>
          </a:p>
        </p:txBody>
      </p:sp>
    </p:spTree>
    <p:extLst>
      <p:ext uri="{BB962C8B-B14F-4D97-AF65-F5344CB8AC3E}">
        <p14:creationId xmlns:p14="http://schemas.microsoft.com/office/powerpoint/2010/main" val="390408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F64E-5575-498C-8E88-327318AEF419}"/>
              </a:ext>
            </a:extLst>
          </p:cNvPr>
          <p:cNvSpPr>
            <a:spLocks noGrp="1"/>
          </p:cNvSpPr>
          <p:nvPr>
            <p:ph type="title"/>
          </p:nvPr>
        </p:nvSpPr>
        <p:spPr/>
        <p:txBody>
          <a:bodyPr/>
          <a:lstStyle/>
          <a:p>
            <a:r>
              <a:rPr lang="en-IN" dirty="0"/>
              <a:t>Existing Products in Market and Cost Comparison</a:t>
            </a:r>
          </a:p>
        </p:txBody>
      </p:sp>
      <p:pic>
        <p:nvPicPr>
          <p:cNvPr id="5" name="Content Placeholder 4">
            <a:extLst>
              <a:ext uri="{FF2B5EF4-FFF2-40B4-BE49-F238E27FC236}">
                <a16:creationId xmlns:a16="http://schemas.microsoft.com/office/drawing/2014/main" id="{437DCEEA-8F27-4685-90E5-367B43AAC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949" y="1825625"/>
            <a:ext cx="7762102" cy="4351338"/>
          </a:xfrm>
        </p:spPr>
      </p:pic>
    </p:spTree>
    <p:extLst>
      <p:ext uri="{BB962C8B-B14F-4D97-AF65-F5344CB8AC3E}">
        <p14:creationId xmlns:p14="http://schemas.microsoft.com/office/powerpoint/2010/main" val="202878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1174</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Times New Roman</vt:lpstr>
      <vt:lpstr>Office Theme</vt:lpstr>
      <vt:lpstr>CET2009B: Mini Project A.Y. 2023-24                                                                         Semester: VI</vt:lpstr>
      <vt:lpstr>Content</vt:lpstr>
      <vt:lpstr>Project Introduction</vt:lpstr>
      <vt:lpstr>Aim</vt:lpstr>
      <vt:lpstr>Objectives</vt:lpstr>
      <vt:lpstr>Motivation</vt:lpstr>
      <vt:lpstr>Problem Statement</vt:lpstr>
      <vt:lpstr>Literature Review</vt:lpstr>
      <vt:lpstr>Existing Products in Market and Cost Comparison</vt:lpstr>
      <vt:lpstr>PowerPoint Presentation</vt:lpstr>
      <vt:lpstr>Cost Comparison</vt:lpstr>
      <vt:lpstr>PowerPoint Presentation</vt:lpstr>
      <vt:lpstr>PowerPoint Presentation</vt:lpstr>
      <vt:lpstr>PowerPoint Presentation</vt:lpstr>
      <vt:lpstr>Existing Market Competitors</vt:lpstr>
      <vt:lpstr>Research Gaps Identified / Implementation Scope</vt:lpstr>
      <vt:lpstr>PowerPoint Presentation</vt:lpstr>
      <vt:lpstr>Hardware Requirements</vt:lpstr>
      <vt:lpstr>Hardware components</vt:lpstr>
      <vt:lpstr>Software components</vt:lpstr>
      <vt:lpstr>Activity Diagram</vt:lpstr>
      <vt:lpstr>Proposed System Architecture / Block Diagram</vt:lpstr>
      <vt:lpstr>Proposed Methodology/ Algorithm</vt:lpstr>
      <vt:lpstr>References for Attendance Systems</vt:lpstr>
      <vt:lpstr>References for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Krishnaraj Thadesar</dc:creator>
  <cp:lastModifiedBy>Krishnaraj Thadesar</cp:lastModifiedBy>
  <cp:revision>11</cp:revision>
  <dcterms:created xsi:type="dcterms:W3CDTF">2024-02-01T19:55:41Z</dcterms:created>
  <dcterms:modified xsi:type="dcterms:W3CDTF">2024-02-05T19:14:06Z</dcterms:modified>
</cp:coreProperties>
</file>