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5" r:id="rId10"/>
    <p:sldId id="262" r:id="rId11"/>
    <p:sldId id="263" r:id="rId12"/>
  </p:sldIdLst>
  <p:sldSz cx="9144000" cy="6858000" type="screen4x3"/>
  <p:notesSz cx="6954838" cy="93091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mic Sans MS" panose="030F0902030302020204" pitchFamily="66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LI7PWAUIkC0pWNy3MzuhH0DUu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798DD6-830A-4C51-86FE-FF1EFA4A7D12}">
  <a:tblStyle styleId="{38798DD6-830A-4C51-86FE-FF1EFA4A7D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45"/>
  </p:normalViewPr>
  <p:slideViewPr>
    <p:cSldViewPr snapToGrid="0">
      <p:cViewPr varScale="1">
        <p:scale>
          <a:sx n="113" d="100"/>
          <a:sy n="113" d="100"/>
        </p:scale>
        <p:origin x="4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466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9:notes"/>
          <p:cNvSpPr txBox="1">
            <a:spLocks noGrp="1"/>
          </p:cNvSpPr>
          <p:nvPr>
            <p:ph type="sldNum" idx="12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25" rIns="92900" bIns="46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10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46482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 rot="5400000">
            <a:off x="1828800" y="-838200"/>
            <a:ext cx="5486400" cy="8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 rot="5400000">
            <a:off x="4800600" y="2133600"/>
            <a:ext cx="6172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 rot="5400000">
            <a:off x="304800" y="0"/>
            <a:ext cx="61722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>
            <a:spLocks noGrp="1"/>
          </p:cNvSpPr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T.Y. B.Tech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Compilers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34" name="Google Shape;13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 Pass II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221" name="Google Shape;221;p9"/>
          <p:cNvGraphicFramePr/>
          <p:nvPr/>
        </p:nvGraphicFramePr>
        <p:xfrm>
          <a:off x="377485" y="1521343"/>
          <a:ext cx="3026900" cy="148340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102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Modified ALA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ALA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Actual Arguments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#1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#2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2" name="Google Shape;222;p9"/>
          <p:cNvGraphicFramePr/>
          <p:nvPr/>
        </p:nvGraphicFramePr>
        <p:xfrm>
          <a:off x="4375053" y="1523612"/>
          <a:ext cx="3728025" cy="391678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372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without Macro Definition and without Macro Call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AREG   D1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D2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3" name="Google Shape;223;p9"/>
          <p:cNvSpPr/>
          <p:nvPr/>
        </p:nvSpPr>
        <p:spPr>
          <a:xfrm>
            <a:off x="1631852" y="3812345"/>
            <a:ext cx="2025748" cy="647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Macro Expansion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9"/>
          <p:cNvCxnSpPr>
            <a:stCxn id="223" idx="3"/>
          </p:cNvCxnSpPr>
          <p:nvPr/>
        </p:nvCxnSpPr>
        <p:spPr>
          <a:xfrm rot="10800000" flipH="1">
            <a:off x="3657600" y="3545202"/>
            <a:ext cx="703500" cy="590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5" name="Google Shape;225;p9"/>
          <p:cNvSpPr/>
          <p:nvPr/>
        </p:nvSpPr>
        <p:spPr>
          <a:xfrm>
            <a:off x="4431323" y="3235569"/>
            <a:ext cx="196948" cy="66118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ctrTitle"/>
          </p:nvPr>
        </p:nvSpPr>
        <p:spPr>
          <a:xfrm>
            <a:off x="0" y="34925"/>
            <a:ext cx="9144000" cy="99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6B61"/>
                </a:solidFill>
                <a:latin typeface="Book Antiqua"/>
                <a:ea typeface="Book Antiqua"/>
                <a:cs typeface="Book Antiqua"/>
                <a:sym typeface="Book Antiqua"/>
              </a:rPr>
              <a:t>Text Books &amp; Reference Books</a:t>
            </a:r>
            <a:endParaRPr/>
          </a:p>
        </p:txBody>
      </p:sp>
      <p:cxnSp>
        <p:nvCxnSpPr>
          <p:cNvPr id="142" name="Google Shape;142;p3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3"/>
          <p:cNvSpPr/>
          <p:nvPr/>
        </p:nvSpPr>
        <p:spPr>
          <a:xfrm>
            <a:off x="323556" y="1142999"/>
            <a:ext cx="8299939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Books:</a:t>
            </a:r>
            <a:endParaRPr sz="2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Dhamdhere D., "Systems Programming and Operating Systems", McGraw Hill, ISBN 0 -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07 -463579 – 4.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2. A V Aho, R Sethi, J D Ullman, \Compilers: Principles, Techniques, and Tools",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Pearson Edition, ISBN 81-7758-590-8.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3.  John Donovan, “System Programming”, McGraw Hill, ISBN 978-0--07-460482-3.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Books: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1. John. R. Levine, Tony Mason and Doug Brown, “Lex and Yacc”, O'Reilly, 1998, ISBN: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1- 56592-000-7.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2. Leland L. Beck, “System Software An Introduction to Systems Programming” 3rd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Edition, Person Education, ISBN 81-7808-036-2.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3. Adam Hoover, “System Programming with C and Unix”, Pearson,2010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925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>
            <a:spLocks noGrp="1"/>
          </p:cNvSpPr>
          <p:nvPr>
            <p:ph type="dt" idx="10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3/27/2020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3"/>
          <p:cNvSpPr txBox="1">
            <a:spLocks noGrp="1"/>
          </p:cNvSpPr>
          <p:nvPr>
            <p:ph type="sldNum" idx="12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3"/>
          <p:cNvSpPr txBox="1">
            <a:spLocks noGrp="1"/>
          </p:cNvSpPr>
          <p:nvPr>
            <p:ph type="ft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Implementation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3" name="Google Shape;153;p4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55" name="Google Shape;15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>
            <a:spLocks noGrp="1"/>
          </p:cNvSpPr>
          <p:nvPr>
            <p:ph type="subTitle" idx="1"/>
          </p:nvPr>
        </p:nvSpPr>
        <p:spPr>
          <a:xfrm>
            <a:off x="393895" y="1520825"/>
            <a:ext cx="8440615" cy="45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No 3:</a:t>
            </a:r>
            <a:endParaRPr/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Pass I of Two Pass Macro processor.</a:t>
            </a:r>
            <a:r>
              <a:rPr lang="en-US">
                <a:solidFill>
                  <a:schemeClr val="dk1"/>
                </a:solidFill>
              </a:rPr>
              <a:t>	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1AB2-916E-5D99-1F9C-47007DE2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1796-509D-D341-51B0-3DB3EEA6B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3AD27-9DA8-BFED-66DE-E88F05BB6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macro processor pass 1 flowchart">
            <a:extLst>
              <a:ext uri="{FF2B5EF4-FFF2-40B4-BE49-F238E27FC236}">
                <a16:creationId xmlns:a16="http://schemas.microsoft.com/office/drawing/2014/main" id="{B9CA9FB7-6342-2AC8-822F-7A67F2F6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75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Input Pass 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68" name="Google Shape;168;p5"/>
          <p:cNvGraphicFramePr/>
          <p:nvPr/>
        </p:nvGraphicFramePr>
        <p:xfrm>
          <a:off x="1524000" y="1017164"/>
          <a:ext cx="4117150" cy="512586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411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 Macro Definition and Macro Call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MACRO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   &amp;ARG1    &amp;ARG2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AREG   &amp;ARG1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&amp;ARG2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INCR  D1  D2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69" name="Google Shape;169;p5"/>
          <p:cNvSpPr/>
          <p:nvPr/>
        </p:nvSpPr>
        <p:spPr>
          <a:xfrm>
            <a:off x="4304714" y="1434905"/>
            <a:ext cx="309489" cy="168812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682154" y="1716264"/>
            <a:ext cx="2053884" cy="116761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Macro Definition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609466" y="3824116"/>
            <a:ext cx="2053884" cy="116761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Macro Call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 rot="10800000" flipH="1">
            <a:off x="4825218" y="2250831"/>
            <a:ext cx="1856936" cy="1406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5"/>
          <p:cNvCxnSpPr/>
          <p:nvPr/>
        </p:nvCxnSpPr>
        <p:spPr>
          <a:xfrm rot="10800000" flipH="1">
            <a:off x="3008141" y="4417255"/>
            <a:ext cx="3589607" cy="2579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 Pass 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604817" y="2255141"/>
          <a:ext cx="4009300" cy="237242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8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MDT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MDT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Instruction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   &amp;ARG1    &amp;ARG2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AREG  </a:t>
                      </a:r>
                      <a:r>
                        <a:rPr lang="en-US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#1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</a:t>
                      </a:r>
                      <a:r>
                        <a:rPr lang="en-US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4" name="Google Shape;184;p6"/>
          <p:cNvGraphicFramePr/>
          <p:nvPr/>
        </p:nvGraphicFramePr>
        <p:xfrm>
          <a:off x="602565" y="944426"/>
          <a:ext cx="4011650" cy="125987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6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MNT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Macro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MDT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" name="Google Shape;185;p6"/>
          <p:cNvGraphicFramePr/>
          <p:nvPr/>
        </p:nvGraphicFramePr>
        <p:xfrm>
          <a:off x="616635" y="4672501"/>
          <a:ext cx="4009300" cy="163072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8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ALA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Dummy Arguments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#1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#2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6" name="Google Shape;186;p6"/>
          <p:cNvGraphicFramePr/>
          <p:nvPr/>
        </p:nvGraphicFramePr>
        <p:xfrm>
          <a:off x="5420836" y="1017164"/>
          <a:ext cx="2682250" cy="378977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268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without Macro Definition but with Macro Call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INCR  D1  D2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Implementation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p7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393895" y="1520825"/>
            <a:ext cx="8440615" cy="45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No 4:</a:t>
            </a:r>
            <a:endParaRPr/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of Pass II of Two Pass Macro processor.</a:t>
            </a:r>
            <a:r>
              <a:rPr lang="en-US">
                <a:solidFill>
                  <a:schemeClr val="dk1"/>
                </a:solidFill>
              </a:rPr>
              <a:t>	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AFDA-98AD-829C-5924-4F655ADC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FC792-6936-A750-DD85-579ACE7A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1489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07F06-D7DD-178C-1CDA-75CB9C3A0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result for macro processor pass 1 flowchart">
            <a:extLst>
              <a:ext uri="{FF2B5EF4-FFF2-40B4-BE49-F238E27FC236}">
                <a16:creationId xmlns:a16="http://schemas.microsoft.com/office/drawing/2014/main" id="{9692CA53-11D4-F2EA-7CBE-499510A1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98639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6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Input Pass II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6" name="Google Shape;20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aphicFrame>
        <p:nvGraphicFramePr>
          <p:cNvPr id="207" name="Google Shape;207;p8"/>
          <p:cNvGraphicFramePr/>
          <p:nvPr/>
        </p:nvGraphicFramePr>
        <p:xfrm>
          <a:off x="604817" y="2255141"/>
          <a:ext cx="4009300" cy="237242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8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MDT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MDT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Instruction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   &amp;ARG1    &amp;ARG2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AREG   &amp;ARG1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ADD  BREG   &amp;ARG2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8" name="Google Shape;208;p8"/>
          <p:cNvGraphicFramePr/>
          <p:nvPr/>
        </p:nvGraphicFramePr>
        <p:xfrm>
          <a:off x="602565" y="944426"/>
          <a:ext cx="4011650" cy="125987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6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MNT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Macro Name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MDT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9" name="Google Shape;209;p8"/>
          <p:cNvGraphicFramePr/>
          <p:nvPr/>
        </p:nvGraphicFramePr>
        <p:xfrm>
          <a:off x="616635" y="4672501"/>
          <a:ext cx="4009300" cy="163072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8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ALA 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Dummy Arguments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#1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&amp;ARG1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#2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&amp;ARG2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0" name="Google Shape;210;p8"/>
          <p:cNvGraphicFramePr/>
          <p:nvPr/>
        </p:nvGraphicFramePr>
        <p:xfrm>
          <a:off x="5420836" y="1017164"/>
          <a:ext cx="2682250" cy="3789770"/>
        </p:xfrm>
        <a:graphic>
          <a:graphicData uri="http://schemas.openxmlformats.org/drawingml/2006/table">
            <a:tbl>
              <a:tblPr firstRow="1" bandRow="1">
                <a:noFill/>
                <a:tableStyleId>{38798DD6-830A-4C51-86FE-FF1EFA4A7D12}</a:tableStyleId>
              </a:tblPr>
              <a:tblGrid>
                <a:gridCol w="268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  without Macro Definition but with Macro Call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AREG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MOVER  BREG  S1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INCR  D1  D2</a:t>
                      </a:r>
                      <a:endParaRPr sz="1400" u="none" strike="noStrike" cap="non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S1  DC  5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D1  DC  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D2  DC  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Macintosh PowerPoint</Application>
  <PresentationFormat>On-screen Show (4:3)</PresentationFormat>
  <Paragraphs>152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Book Antiqua</vt:lpstr>
      <vt:lpstr>Arial</vt:lpstr>
      <vt:lpstr>Comic Sans MS</vt:lpstr>
      <vt:lpstr>Times New Roman</vt:lpstr>
      <vt:lpstr>Office Theme</vt:lpstr>
      <vt:lpstr>1_class</vt:lpstr>
      <vt:lpstr>  MIT-WPU T.Y. B.Tech   System Software and Compilers</vt:lpstr>
      <vt:lpstr>Text Books &amp; Reference Books</vt:lpstr>
      <vt:lpstr>Lab Implementation </vt:lpstr>
      <vt:lpstr>PowerPoint Presentation</vt:lpstr>
      <vt:lpstr>Sample Input Pass I</vt:lpstr>
      <vt:lpstr>Sample Output Pass I</vt:lpstr>
      <vt:lpstr>Lab Implementation </vt:lpstr>
      <vt:lpstr>PowerPoint Presentation</vt:lpstr>
      <vt:lpstr>Sample Input Pass II</vt:lpstr>
      <vt:lpstr>Sample Output Pass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MIT-WPU T.Y. B.Tech   System Software and Compilers</dc:title>
  <dc:creator>Pradnya.Kulkarni</dc:creator>
  <cp:lastModifiedBy>pradnyav kulkarni</cp:lastModifiedBy>
  <cp:revision>2</cp:revision>
  <dcterms:modified xsi:type="dcterms:W3CDTF">2025-01-28T04:52:46Z</dcterms:modified>
</cp:coreProperties>
</file>