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3" r:id="rId2"/>
    <p:sldMasterId id="2147483660" r:id="rId3"/>
  </p:sldMasterIdLst>
  <p:notesMasterIdLst>
    <p:notesMasterId r:id="rId119"/>
  </p:notesMasterIdLst>
  <p:sldIdLst>
    <p:sldId id="448" r:id="rId4"/>
    <p:sldId id="903" r:id="rId5"/>
    <p:sldId id="921" r:id="rId6"/>
    <p:sldId id="1028" r:id="rId7"/>
    <p:sldId id="960" r:id="rId8"/>
    <p:sldId id="923" r:id="rId9"/>
    <p:sldId id="961" r:id="rId10"/>
    <p:sldId id="928" r:id="rId11"/>
    <p:sldId id="971" r:id="rId12"/>
    <p:sldId id="929" r:id="rId13"/>
    <p:sldId id="973" r:id="rId14"/>
    <p:sldId id="974" r:id="rId15"/>
    <p:sldId id="975" r:id="rId16"/>
    <p:sldId id="976" r:id="rId17"/>
    <p:sldId id="930" r:id="rId18"/>
    <p:sldId id="1031" r:id="rId19"/>
    <p:sldId id="978" r:id="rId20"/>
    <p:sldId id="979" r:id="rId21"/>
    <p:sldId id="981" r:id="rId22"/>
    <p:sldId id="982" r:id="rId23"/>
    <p:sldId id="985" r:id="rId24"/>
    <p:sldId id="986" r:id="rId25"/>
    <p:sldId id="1042" r:id="rId26"/>
    <p:sldId id="932" r:id="rId27"/>
    <p:sldId id="933" r:id="rId28"/>
    <p:sldId id="934" r:id="rId29"/>
    <p:sldId id="935" r:id="rId30"/>
    <p:sldId id="936" r:id="rId31"/>
    <p:sldId id="937" r:id="rId32"/>
    <p:sldId id="938" r:id="rId33"/>
    <p:sldId id="922" r:id="rId34"/>
    <p:sldId id="989" r:id="rId35"/>
    <p:sldId id="991" r:id="rId36"/>
    <p:sldId id="992" r:id="rId37"/>
    <p:sldId id="993" r:id="rId38"/>
    <p:sldId id="994" r:id="rId39"/>
    <p:sldId id="995" r:id="rId40"/>
    <p:sldId id="996" r:id="rId41"/>
    <p:sldId id="1043" r:id="rId42"/>
    <p:sldId id="998" r:id="rId43"/>
    <p:sldId id="999" r:id="rId44"/>
    <p:sldId id="1033" r:id="rId45"/>
    <p:sldId id="1000" r:id="rId46"/>
    <p:sldId id="1002" r:id="rId47"/>
    <p:sldId id="1034" r:id="rId48"/>
    <p:sldId id="1003" r:id="rId49"/>
    <p:sldId id="1005" r:id="rId50"/>
    <p:sldId id="1006" r:id="rId51"/>
    <p:sldId id="1044" r:id="rId52"/>
    <p:sldId id="1027" r:id="rId53"/>
    <p:sldId id="1066" r:id="rId54"/>
    <p:sldId id="1067" r:id="rId55"/>
    <p:sldId id="1068" r:id="rId56"/>
    <p:sldId id="1069" r:id="rId57"/>
    <p:sldId id="1070" r:id="rId58"/>
    <p:sldId id="1071" r:id="rId59"/>
    <p:sldId id="1072" r:id="rId60"/>
    <p:sldId id="1073" r:id="rId61"/>
    <p:sldId id="1074" r:id="rId62"/>
    <p:sldId id="1075" r:id="rId63"/>
    <p:sldId id="1076" r:id="rId64"/>
    <p:sldId id="1077" r:id="rId65"/>
    <p:sldId id="1078" r:id="rId66"/>
    <p:sldId id="1079" r:id="rId67"/>
    <p:sldId id="1080" r:id="rId68"/>
    <p:sldId id="1082" r:id="rId69"/>
    <p:sldId id="1084" r:id="rId70"/>
    <p:sldId id="1086" r:id="rId71"/>
    <p:sldId id="1087" r:id="rId72"/>
    <p:sldId id="1088" r:id="rId73"/>
    <p:sldId id="1089" r:id="rId74"/>
    <p:sldId id="1090" r:id="rId75"/>
    <p:sldId id="1091" r:id="rId76"/>
    <p:sldId id="1092" r:id="rId77"/>
    <p:sldId id="1093" r:id="rId78"/>
    <p:sldId id="1094" r:id="rId79"/>
    <p:sldId id="1114" r:id="rId80"/>
    <p:sldId id="1100" r:id="rId81"/>
    <p:sldId id="1101" r:id="rId82"/>
    <p:sldId id="1104" r:id="rId83"/>
    <p:sldId id="1107" r:id="rId84"/>
    <p:sldId id="1108" r:id="rId85"/>
    <p:sldId id="1109" r:id="rId86"/>
    <p:sldId id="1110" r:id="rId87"/>
    <p:sldId id="1115" r:id="rId88"/>
    <p:sldId id="939" r:id="rId89"/>
    <p:sldId id="944" r:id="rId90"/>
    <p:sldId id="940" r:id="rId91"/>
    <p:sldId id="1045" r:id="rId92"/>
    <p:sldId id="942" r:id="rId93"/>
    <p:sldId id="943" r:id="rId94"/>
    <p:sldId id="946" r:id="rId95"/>
    <p:sldId id="1046" r:id="rId96"/>
    <p:sldId id="1047" r:id="rId97"/>
    <p:sldId id="1048" r:id="rId98"/>
    <p:sldId id="1049" r:id="rId99"/>
    <p:sldId id="1050" r:id="rId100"/>
    <p:sldId id="1051" r:id="rId101"/>
    <p:sldId id="1052" r:id="rId102"/>
    <p:sldId id="1053" r:id="rId103"/>
    <p:sldId id="1054" r:id="rId104"/>
    <p:sldId id="1055" r:id="rId105"/>
    <p:sldId id="1058" r:id="rId106"/>
    <p:sldId id="1059" r:id="rId107"/>
    <p:sldId id="1060" r:id="rId108"/>
    <p:sldId id="1061" r:id="rId109"/>
    <p:sldId id="1062" r:id="rId110"/>
    <p:sldId id="947" r:id="rId111"/>
    <p:sldId id="1064" r:id="rId112"/>
    <p:sldId id="1063" r:id="rId113"/>
    <p:sldId id="949" r:id="rId114"/>
    <p:sldId id="952" r:id="rId115"/>
    <p:sldId id="956" r:id="rId116"/>
    <p:sldId id="957" r:id="rId117"/>
    <p:sldId id="951"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sikar, Sumedha"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90305" autoAdjust="0"/>
  </p:normalViewPr>
  <p:slideViewPr>
    <p:cSldViewPr>
      <p:cViewPr varScale="1">
        <p:scale>
          <a:sx n="67" d="100"/>
          <a:sy n="67" d="100"/>
        </p:scale>
        <p:origin x="83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782"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theme" Target="theme/theme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tableStyles" Target="tableStyle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notesMaster" Target="notesMasters/notesMaster1.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commentAuthors" Target="commentAuthor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9D2947-C72F-453A-9E5C-D75D0C709B90}" type="datetimeFigureOut">
              <a:rPr lang="en-US" smtClean="0"/>
              <a:pPr/>
              <a:t>3/4/2024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127C0-0D65-43BC-9897-17BBF429E2C1}" type="slidenum">
              <a:rPr lang="en-US" smtClean="0"/>
              <a:pPr/>
              <a:t>‹#›</a:t>
            </a:fld>
            <a:endParaRPr lang="en-US"/>
          </a:p>
        </p:txBody>
      </p:sp>
    </p:spTree>
    <p:extLst>
      <p:ext uri="{BB962C8B-B14F-4D97-AF65-F5344CB8AC3E}">
        <p14:creationId xmlns:p14="http://schemas.microsoft.com/office/powerpoint/2010/main" val="170440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11430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4127C0-0D65-43BC-9897-17BBF429E2C1}" type="slidenum">
              <a:rPr lang="en-US" smtClean="0"/>
              <a:pPr/>
              <a:t>1</a:t>
            </a:fld>
            <a:endParaRPr lang="en-US"/>
          </a:p>
        </p:txBody>
      </p:sp>
    </p:spTree>
    <p:extLst>
      <p:ext uri="{BB962C8B-B14F-4D97-AF65-F5344CB8AC3E}">
        <p14:creationId xmlns:p14="http://schemas.microsoft.com/office/powerpoint/2010/main" val="2726305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13</a:t>
            </a:fld>
            <a:endParaRPr lang="en-US"/>
          </a:p>
        </p:txBody>
      </p:sp>
    </p:spTree>
    <p:extLst>
      <p:ext uri="{BB962C8B-B14F-4D97-AF65-F5344CB8AC3E}">
        <p14:creationId xmlns:p14="http://schemas.microsoft.com/office/powerpoint/2010/main" val="1766982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14</a:t>
            </a:fld>
            <a:endParaRPr lang="en-US"/>
          </a:p>
        </p:txBody>
      </p:sp>
    </p:spTree>
    <p:extLst>
      <p:ext uri="{BB962C8B-B14F-4D97-AF65-F5344CB8AC3E}">
        <p14:creationId xmlns:p14="http://schemas.microsoft.com/office/powerpoint/2010/main" val="3524439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15</a:t>
            </a:fld>
            <a:endParaRPr lang="en-US"/>
          </a:p>
        </p:txBody>
      </p:sp>
    </p:spTree>
    <p:extLst>
      <p:ext uri="{BB962C8B-B14F-4D97-AF65-F5344CB8AC3E}">
        <p14:creationId xmlns:p14="http://schemas.microsoft.com/office/powerpoint/2010/main" val="723715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CFB9690-DFEA-E56C-34DD-D3913A7B23FB}"/>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31239E9E-C376-ABCE-A775-647C4CDA0C4E}"/>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FA303AF-6D9A-1024-26F7-19152CC781D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10041042-49F8-7793-63E0-C314DC4D199A}"/>
              </a:ext>
            </a:extLst>
          </p:cNvPr>
          <p:cNvSpPr>
            <a:spLocks noGrp="1"/>
          </p:cNvSpPr>
          <p:nvPr>
            <p:ph type="sldNum" sz="quarter" idx="5"/>
          </p:nvPr>
        </p:nvSpPr>
        <p:spPr/>
        <p:txBody>
          <a:bodyPr/>
          <a:lstStyle/>
          <a:p>
            <a:fld id="{D94127C0-0D65-43BC-9897-17BBF429E2C1}" type="slidenum">
              <a:rPr lang="en-US" smtClean="0"/>
              <a:pPr/>
              <a:t>16</a:t>
            </a:fld>
            <a:endParaRPr lang="en-US"/>
          </a:p>
        </p:txBody>
      </p:sp>
    </p:spTree>
    <p:extLst>
      <p:ext uri="{BB962C8B-B14F-4D97-AF65-F5344CB8AC3E}">
        <p14:creationId xmlns:p14="http://schemas.microsoft.com/office/powerpoint/2010/main" val="1572968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22</a:t>
            </a:fld>
            <a:endParaRPr lang="en-US"/>
          </a:p>
        </p:txBody>
      </p:sp>
    </p:spTree>
    <p:extLst>
      <p:ext uri="{BB962C8B-B14F-4D97-AF65-F5344CB8AC3E}">
        <p14:creationId xmlns:p14="http://schemas.microsoft.com/office/powerpoint/2010/main" val="1165285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24</a:t>
            </a:fld>
            <a:endParaRPr lang="en-US"/>
          </a:p>
        </p:txBody>
      </p:sp>
    </p:spTree>
    <p:extLst>
      <p:ext uri="{BB962C8B-B14F-4D97-AF65-F5344CB8AC3E}">
        <p14:creationId xmlns:p14="http://schemas.microsoft.com/office/powerpoint/2010/main" val="3015783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25</a:t>
            </a:fld>
            <a:endParaRPr lang="en-US"/>
          </a:p>
        </p:txBody>
      </p:sp>
    </p:spTree>
    <p:extLst>
      <p:ext uri="{BB962C8B-B14F-4D97-AF65-F5344CB8AC3E}">
        <p14:creationId xmlns:p14="http://schemas.microsoft.com/office/powerpoint/2010/main" val="3512836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26</a:t>
            </a:fld>
            <a:endParaRPr lang="en-US"/>
          </a:p>
        </p:txBody>
      </p:sp>
    </p:spTree>
    <p:extLst>
      <p:ext uri="{BB962C8B-B14F-4D97-AF65-F5344CB8AC3E}">
        <p14:creationId xmlns:p14="http://schemas.microsoft.com/office/powerpoint/2010/main" val="3569352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27</a:t>
            </a:fld>
            <a:endParaRPr lang="en-US"/>
          </a:p>
        </p:txBody>
      </p:sp>
    </p:spTree>
    <p:extLst>
      <p:ext uri="{BB962C8B-B14F-4D97-AF65-F5344CB8AC3E}">
        <p14:creationId xmlns:p14="http://schemas.microsoft.com/office/powerpoint/2010/main" val="2297602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28</a:t>
            </a:fld>
            <a:endParaRPr lang="en-US"/>
          </a:p>
        </p:txBody>
      </p:sp>
    </p:spTree>
    <p:extLst>
      <p:ext uri="{BB962C8B-B14F-4D97-AF65-F5344CB8AC3E}">
        <p14:creationId xmlns:p14="http://schemas.microsoft.com/office/powerpoint/2010/main" val="811835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2</a:t>
            </a:fld>
            <a:endParaRPr lang="en-US"/>
          </a:p>
        </p:txBody>
      </p:sp>
    </p:spTree>
    <p:extLst>
      <p:ext uri="{BB962C8B-B14F-4D97-AF65-F5344CB8AC3E}">
        <p14:creationId xmlns:p14="http://schemas.microsoft.com/office/powerpoint/2010/main" val="2101929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29</a:t>
            </a:fld>
            <a:endParaRPr lang="en-US"/>
          </a:p>
        </p:txBody>
      </p:sp>
    </p:spTree>
    <p:extLst>
      <p:ext uri="{BB962C8B-B14F-4D97-AF65-F5344CB8AC3E}">
        <p14:creationId xmlns:p14="http://schemas.microsoft.com/office/powerpoint/2010/main" val="1069173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30</a:t>
            </a:fld>
            <a:endParaRPr lang="en-US"/>
          </a:p>
        </p:txBody>
      </p:sp>
    </p:spTree>
    <p:extLst>
      <p:ext uri="{BB962C8B-B14F-4D97-AF65-F5344CB8AC3E}">
        <p14:creationId xmlns:p14="http://schemas.microsoft.com/office/powerpoint/2010/main" val="1407533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31</a:t>
            </a:fld>
            <a:endParaRPr lang="en-US"/>
          </a:p>
        </p:txBody>
      </p:sp>
    </p:spTree>
    <p:extLst>
      <p:ext uri="{BB962C8B-B14F-4D97-AF65-F5344CB8AC3E}">
        <p14:creationId xmlns:p14="http://schemas.microsoft.com/office/powerpoint/2010/main" val="2650468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32</a:t>
            </a:fld>
            <a:endParaRPr lang="en-US"/>
          </a:p>
        </p:txBody>
      </p:sp>
    </p:spTree>
    <p:extLst>
      <p:ext uri="{BB962C8B-B14F-4D97-AF65-F5344CB8AC3E}">
        <p14:creationId xmlns:p14="http://schemas.microsoft.com/office/powerpoint/2010/main" val="3627919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33</a:t>
            </a:fld>
            <a:endParaRPr lang="en-US"/>
          </a:p>
        </p:txBody>
      </p:sp>
    </p:spTree>
    <p:extLst>
      <p:ext uri="{BB962C8B-B14F-4D97-AF65-F5344CB8AC3E}">
        <p14:creationId xmlns:p14="http://schemas.microsoft.com/office/powerpoint/2010/main" val="1079867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34</a:t>
            </a:fld>
            <a:endParaRPr lang="en-US"/>
          </a:p>
        </p:txBody>
      </p:sp>
    </p:spTree>
    <p:extLst>
      <p:ext uri="{BB962C8B-B14F-4D97-AF65-F5344CB8AC3E}">
        <p14:creationId xmlns:p14="http://schemas.microsoft.com/office/powerpoint/2010/main" val="2755737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35</a:t>
            </a:fld>
            <a:endParaRPr lang="en-US"/>
          </a:p>
        </p:txBody>
      </p:sp>
    </p:spTree>
    <p:extLst>
      <p:ext uri="{BB962C8B-B14F-4D97-AF65-F5344CB8AC3E}">
        <p14:creationId xmlns:p14="http://schemas.microsoft.com/office/powerpoint/2010/main" val="832743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36</a:t>
            </a:fld>
            <a:endParaRPr lang="en-US"/>
          </a:p>
        </p:txBody>
      </p:sp>
    </p:spTree>
    <p:extLst>
      <p:ext uri="{BB962C8B-B14F-4D97-AF65-F5344CB8AC3E}">
        <p14:creationId xmlns:p14="http://schemas.microsoft.com/office/powerpoint/2010/main" val="884996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37</a:t>
            </a:fld>
            <a:endParaRPr lang="en-US"/>
          </a:p>
        </p:txBody>
      </p:sp>
    </p:spTree>
    <p:extLst>
      <p:ext uri="{BB962C8B-B14F-4D97-AF65-F5344CB8AC3E}">
        <p14:creationId xmlns:p14="http://schemas.microsoft.com/office/powerpoint/2010/main" val="1925759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38</a:t>
            </a:fld>
            <a:endParaRPr lang="en-US"/>
          </a:p>
        </p:txBody>
      </p:sp>
    </p:spTree>
    <p:extLst>
      <p:ext uri="{BB962C8B-B14F-4D97-AF65-F5344CB8AC3E}">
        <p14:creationId xmlns:p14="http://schemas.microsoft.com/office/powerpoint/2010/main" val="31295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a:t>
            </a:fld>
            <a:endParaRPr lang="en-US"/>
          </a:p>
        </p:txBody>
      </p:sp>
    </p:spTree>
    <p:extLst>
      <p:ext uri="{BB962C8B-B14F-4D97-AF65-F5344CB8AC3E}">
        <p14:creationId xmlns:p14="http://schemas.microsoft.com/office/powerpoint/2010/main" val="1182552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46D1C2F-F767-1E3B-295C-9B0730B2541A}"/>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3BCD4C27-123B-3471-5975-173D9AEDB5E6}"/>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62F3B656-07F4-1A84-2B25-891ABB3CF66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86451ADC-B4F5-8130-4637-D5259BD18596}"/>
              </a:ext>
            </a:extLst>
          </p:cNvPr>
          <p:cNvSpPr>
            <a:spLocks noGrp="1"/>
          </p:cNvSpPr>
          <p:nvPr>
            <p:ph type="sldNum" sz="quarter" idx="5"/>
          </p:nvPr>
        </p:nvSpPr>
        <p:spPr/>
        <p:txBody>
          <a:bodyPr/>
          <a:lstStyle/>
          <a:p>
            <a:fld id="{D94127C0-0D65-43BC-9897-17BBF429E2C1}" type="slidenum">
              <a:rPr lang="en-US" smtClean="0"/>
              <a:pPr/>
              <a:t>39</a:t>
            </a:fld>
            <a:endParaRPr lang="en-US"/>
          </a:p>
        </p:txBody>
      </p:sp>
    </p:spTree>
    <p:extLst>
      <p:ext uri="{BB962C8B-B14F-4D97-AF65-F5344CB8AC3E}">
        <p14:creationId xmlns:p14="http://schemas.microsoft.com/office/powerpoint/2010/main" val="4087044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40</a:t>
            </a:fld>
            <a:endParaRPr lang="en-US"/>
          </a:p>
        </p:txBody>
      </p:sp>
    </p:spTree>
    <p:extLst>
      <p:ext uri="{BB962C8B-B14F-4D97-AF65-F5344CB8AC3E}">
        <p14:creationId xmlns:p14="http://schemas.microsoft.com/office/powerpoint/2010/main" val="2792010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41</a:t>
            </a:fld>
            <a:endParaRPr lang="en-US"/>
          </a:p>
        </p:txBody>
      </p:sp>
    </p:spTree>
    <p:extLst>
      <p:ext uri="{BB962C8B-B14F-4D97-AF65-F5344CB8AC3E}">
        <p14:creationId xmlns:p14="http://schemas.microsoft.com/office/powerpoint/2010/main" val="1765461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327505E-0532-524C-20D3-4EAD65070810}"/>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DC581FA-9763-2F03-1B8F-3134875C55AA}"/>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F9E6D31A-2027-85F9-B20D-A9411FB7A29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A5349C99-34BA-A37A-ADCE-F5C90F499496}"/>
              </a:ext>
            </a:extLst>
          </p:cNvPr>
          <p:cNvSpPr>
            <a:spLocks noGrp="1"/>
          </p:cNvSpPr>
          <p:nvPr>
            <p:ph type="sldNum" sz="quarter" idx="5"/>
          </p:nvPr>
        </p:nvSpPr>
        <p:spPr/>
        <p:txBody>
          <a:bodyPr/>
          <a:lstStyle/>
          <a:p>
            <a:fld id="{D94127C0-0D65-43BC-9897-17BBF429E2C1}" type="slidenum">
              <a:rPr lang="en-US" smtClean="0"/>
              <a:pPr/>
              <a:t>42</a:t>
            </a:fld>
            <a:endParaRPr lang="en-US"/>
          </a:p>
        </p:txBody>
      </p:sp>
    </p:spTree>
    <p:extLst>
      <p:ext uri="{BB962C8B-B14F-4D97-AF65-F5344CB8AC3E}">
        <p14:creationId xmlns:p14="http://schemas.microsoft.com/office/powerpoint/2010/main" val="1270405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43</a:t>
            </a:fld>
            <a:endParaRPr lang="en-US"/>
          </a:p>
        </p:txBody>
      </p:sp>
    </p:spTree>
    <p:extLst>
      <p:ext uri="{BB962C8B-B14F-4D97-AF65-F5344CB8AC3E}">
        <p14:creationId xmlns:p14="http://schemas.microsoft.com/office/powerpoint/2010/main" val="890743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44</a:t>
            </a:fld>
            <a:endParaRPr lang="en-US"/>
          </a:p>
        </p:txBody>
      </p:sp>
    </p:spTree>
    <p:extLst>
      <p:ext uri="{BB962C8B-B14F-4D97-AF65-F5344CB8AC3E}">
        <p14:creationId xmlns:p14="http://schemas.microsoft.com/office/powerpoint/2010/main" val="1067922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94D31E6-0656-D390-4875-B1D2FCC6611E}"/>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EF34BCB3-40B1-C2B5-ED00-9DC097251DA5}"/>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1083E352-EC6E-0ECF-E9EE-07C14124593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894B2D57-04D6-C49F-852F-9C0CF6A644FF}"/>
              </a:ext>
            </a:extLst>
          </p:cNvPr>
          <p:cNvSpPr>
            <a:spLocks noGrp="1"/>
          </p:cNvSpPr>
          <p:nvPr>
            <p:ph type="sldNum" sz="quarter" idx="5"/>
          </p:nvPr>
        </p:nvSpPr>
        <p:spPr/>
        <p:txBody>
          <a:bodyPr/>
          <a:lstStyle/>
          <a:p>
            <a:fld id="{D94127C0-0D65-43BC-9897-17BBF429E2C1}" type="slidenum">
              <a:rPr lang="en-US" smtClean="0"/>
              <a:pPr/>
              <a:t>45</a:t>
            </a:fld>
            <a:endParaRPr lang="en-US"/>
          </a:p>
        </p:txBody>
      </p:sp>
    </p:spTree>
    <p:extLst>
      <p:ext uri="{BB962C8B-B14F-4D97-AF65-F5344CB8AC3E}">
        <p14:creationId xmlns:p14="http://schemas.microsoft.com/office/powerpoint/2010/main" val="27235027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46</a:t>
            </a:fld>
            <a:endParaRPr lang="en-US"/>
          </a:p>
        </p:txBody>
      </p:sp>
    </p:spTree>
    <p:extLst>
      <p:ext uri="{BB962C8B-B14F-4D97-AF65-F5344CB8AC3E}">
        <p14:creationId xmlns:p14="http://schemas.microsoft.com/office/powerpoint/2010/main" val="180112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47</a:t>
            </a:fld>
            <a:endParaRPr lang="en-US"/>
          </a:p>
        </p:txBody>
      </p:sp>
    </p:spTree>
    <p:extLst>
      <p:ext uri="{BB962C8B-B14F-4D97-AF65-F5344CB8AC3E}">
        <p14:creationId xmlns:p14="http://schemas.microsoft.com/office/powerpoint/2010/main" val="5332810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48</a:t>
            </a:fld>
            <a:endParaRPr lang="en-US"/>
          </a:p>
        </p:txBody>
      </p:sp>
    </p:spTree>
    <p:extLst>
      <p:ext uri="{BB962C8B-B14F-4D97-AF65-F5344CB8AC3E}">
        <p14:creationId xmlns:p14="http://schemas.microsoft.com/office/powerpoint/2010/main" val="149525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6</a:t>
            </a:fld>
            <a:endParaRPr lang="en-US"/>
          </a:p>
        </p:txBody>
      </p:sp>
    </p:spTree>
    <p:extLst>
      <p:ext uri="{BB962C8B-B14F-4D97-AF65-F5344CB8AC3E}">
        <p14:creationId xmlns:p14="http://schemas.microsoft.com/office/powerpoint/2010/main" val="2515638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F7A3F42-169C-8AAC-AE67-712E7DBE6522}"/>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E8238E24-FA99-E0F2-5DB5-44C51AD2A3F0}"/>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485AB36D-1DB2-5B2E-9F19-B701803B8C0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58DE76AC-EA81-B591-A2C5-554FECD38EFF}"/>
              </a:ext>
            </a:extLst>
          </p:cNvPr>
          <p:cNvSpPr>
            <a:spLocks noGrp="1"/>
          </p:cNvSpPr>
          <p:nvPr>
            <p:ph type="sldNum" sz="quarter" idx="5"/>
          </p:nvPr>
        </p:nvSpPr>
        <p:spPr/>
        <p:txBody>
          <a:bodyPr/>
          <a:lstStyle/>
          <a:p>
            <a:fld id="{D94127C0-0D65-43BC-9897-17BBF429E2C1}" type="slidenum">
              <a:rPr lang="en-US" smtClean="0"/>
              <a:pPr/>
              <a:t>49</a:t>
            </a:fld>
            <a:endParaRPr lang="en-US"/>
          </a:p>
        </p:txBody>
      </p:sp>
    </p:spTree>
    <p:extLst>
      <p:ext uri="{BB962C8B-B14F-4D97-AF65-F5344CB8AC3E}">
        <p14:creationId xmlns:p14="http://schemas.microsoft.com/office/powerpoint/2010/main" val="10745102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50</a:t>
            </a:fld>
            <a:endParaRPr lang="en-US"/>
          </a:p>
        </p:txBody>
      </p:sp>
    </p:spTree>
    <p:extLst>
      <p:ext uri="{BB962C8B-B14F-4D97-AF65-F5344CB8AC3E}">
        <p14:creationId xmlns:p14="http://schemas.microsoft.com/office/powerpoint/2010/main" val="3359411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86</a:t>
            </a:fld>
            <a:endParaRPr lang="en-US"/>
          </a:p>
        </p:txBody>
      </p:sp>
    </p:spTree>
    <p:extLst>
      <p:ext uri="{BB962C8B-B14F-4D97-AF65-F5344CB8AC3E}">
        <p14:creationId xmlns:p14="http://schemas.microsoft.com/office/powerpoint/2010/main" val="18678177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87</a:t>
            </a:fld>
            <a:endParaRPr lang="en-US"/>
          </a:p>
        </p:txBody>
      </p:sp>
    </p:spTree>
    <p:extLst>
      <p:ext uri="{BB962C8B-B14F-4D97-AF65-F5344CB8AC3E}">
        <p14:creationId xmlns:p14="http://schemas.microsoft.com/office/powerpoint/2010/main" val="7332279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88</a:t>
            </a:fld>
            <a:endParaRPr lang="en-US"/>
          </a:p>
        </p:txBody>
      </p:sp>
    </p:spTree>
    <p:extLst>
      <p:ext uri="{BB962C8B-B14F-4D97-AF65-F5344CB8AC3E}">
        <p14:creationId xmlns:p14="http://schemas.microsoft.com/office/powerpoint/2010/main" val="4277018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5150E2E-D6DC-C13B-B25D-5400C0AD4EE8}"/>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04B570D8-6A1F-D62C-FCF1-1F06A20DFF5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4D56E27A-316D-8DF5-2925-4747A6FE1B5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16FFF644-459B-8856-BD97-E901DEAFD5DC}"/>
              </a:ext>
            </a:extLst>
          </p:cNvPr>
          <p:cNvSpPr>
            <a:spLocks noGrp="1"/>
          </p:cNvSpPr>
          <p:nvPr>
            <p:ph type="sldNum" sz="quarter" idx="5"/>
          </p:nvPr>
        </p:nvSpPr>
        <p:spPr/>
        <p:txBody>
          <a:bodyPr/>
          <a:lstStyle/>
          <a:p>
            <a:fld id="{D94127C0-0D65-43BC-9897-17BBF429E2C1}" type="slidenum">
              <a:rPr lang="en-US" smtClean="0"/>
              <a:pPr/>
              <a:t>89</a:t>
            </a:fld>
            <a:endParaRPr lang="en-US"/>
          </a:p>
        </p:txBody>
      </p:sp>
    </p:spTree>
    <p:extLst>
      <p:ext uri="{BB962C8B-B14F-4D97-AF65-F5344CB8AC3E}">
        <p14:creationId xmlns:p14="http://schemas.microsoft.com/office/powerpoint/2010/main" val="2794679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90</a:t>
            </a:fld>
            <a:endParaRPr lang="en-US"/>
          </a:p>
        </p:txBody>
      </p:sp>
    </p:spTree>
    <p:extLst>
      <p:ext uri="{BB962C8B-B14F-4D97-AF65-F5344CB8AC3E}">
        <p14:creationId xmlns:p14="http://schemas.microsoft.com/office/powerpoint/2010/main" val="849065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91</a:t>
            </a:fld>
            <a:endParaRPr lang="en-US"/>
          </a:p>
        </p:txBody>
      </p:sp>
    </p:spTree>
    <p:extLst>
      <p:ext uri="{BB962C8B-B14F-4D97-AF65-F5344CB8AC3E}">
        <p14:creationId xmlns:p14="http://schemas.microsoft.com/office/powerpoint/2010/main" val="1674150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92</a:t>
            </a:fld>
            <a:endParaRPr lang="en-US"/>
          </a:p>
        </p:txBody>
      </p:sp>
    </p:spTree>
    <p:extLst>
      <p:ext uri="{BB962C8B-B14F-4D97-AF65-F5344CB8AC3E}">
        <p14:creationId xmlns:p14="http://schemas.microsoft.com/office/powerpoint/2010/main" val="9784537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E5BA40C-BC33-46E6-C0BC-D930DDC1362A}"/>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65A8B42-7207-A94C-37D8-ED089ABC688E}"/>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8B044C26-6A42-316F-1485-EA7819DF28A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B6962E2A-B985-6A19-73E8-9AFDE1D753F1}"/>
              </a:ext>
            </a:extLst>
          </p:cNvPr>
          <p:cNvSpPr>
            <a:spLocks noGrp="1"/>
          </p:cNvSpPr>
          <p:nvPr>
            <p:ph type="sldNum" sz="quarter" idx="5"/>
          </p:nvPr>
        </p:nvSpPr>
        <p:spPr/>
        <p:txBody>
          <a:bodyPr/>
          <a:lstStyle/>
          <a:p>
            <a:fld id="{D94127C0-0D65-43BC-9897-17BBF429E2C1}" type="slidenum">
              <a:rPr lang="en-US" smtClean="0"/>
              <a:pPr/>
              <a:t>93</a:t>
            </a:fld>
            <a:endParaRPr lang="en-US"/>
          </a:p>
        </p:txBody>
      </p:sp>
    </p:spTree>
    <p:extLst>
      <p:ext uri="{BB962C8B-B14F-4D97-AF65-F5344CB8AC3E}">
        <p14:creationId xmlns:p14="http://schemas.microsoft.com/office/powerpoint/2010/main" val="510549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8</a:t>
            </a:fld>
            <a:endParaRPr lang="en-US"/>
          </a:p>
        </p:txBody>
      </p:sp>
    </p:spTree>
    <p:extLst>
      <p:ext uri="{BB962C8B-B14F-4D97-AF65-F5344CB8AC3E}">
        <p14:creationId xmlns:p14="http://schemas.microsoft.com/office/powerpoint/2010/main" val="41467955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95</a:t>
            </a:fld>
            <a:endParaRPr lang="en-US"/>
          </a:p>
        </p:txBody>
      </p:sp>
    </p:spTree>
    <p:extLst>
      <p:ext uri="{BB962C8B-B14F-4D97-AF65-F5344CB8AC3E}">
        <p14:creationId xmlns:p14="http://schemas.microsoft.com/office/powerpoint/2010/main" val="35351397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108</a:t>
            </a:fld>
            <a:endParaRPr lang="en-US"/>
          </a:p>
        </p:txBody>
      </p:sp>
    </p:spTree>
    <p:extLst>
      <p:ext uri="{BB962C8B-B14F-4D97-AF65-F5344CB8AC3E}">
        <p14:creationId xmlns:p14="http://schemas.microsoft.com/office/powerpoint/2010/main" val="299951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07A8D77-2C79-2CFE-DAE7-00B0DABE5A29}"/>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977314B9-C830-E162-9655-E63EDD8358E0}"/>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3DFF73D-F51F-0A89-1CA4-82D61B15EDC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3DE7F2AB-C525-A9C1-2790-A7878A75C064}"/>
              </a:ext>
            </a:extLst>
          </p:cNvPr>
          <p:cNvSpPr>
            <a:spLocks noGrp="1"/>
          </p:cNvSpPr>
          <p:nvPr>
            <p:ph type="sldNum" sz="quarter" idx="5"/>
          </p:nvPr>
        </p:nvSpPr>
        <p:spPr/>
        <p:txBody>
          <a:bodyPr/>
          <a:lstStyle/>
          <a:p>
            <a:fld id="{D94127C0-0D65-43BC-9897-17BBF429E2C1}" type="slidenum">
              <a:rPr lang="en-US" smtClean="0"/>
              <a:pPr/>
              <a:t>109</a:t>
            </a:fld>
            <a:endParaRPr lang="en-US"/>
          </a:p>
        </p:txBody>
      </p:sp>
    </p:spTree>
    <p:extLst>
      <p:ext uri="{BB962C8B-B14F-4D97-AF65-F5344CB8AC3E}">
        <p14:creationId xmlns:p14="http://schemas.microsoft.com/office/powerpoint/2010/main" val="4589722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111</a:t>
            </a:fld>
            <a:endParaRPr lang="en-US"/>
          </a:p>
        </p:txBody>
      </p:sp>
    </p:spTree>
    <p:extLst>
      <p:ext uri="{BB962C8B-B14F-4D97-AF65-F5344CB8AC3E}">
        <p14:creationId xmlns:p14="http://schemas.microsoft.com/office/powerpoint/2010/main" val="971388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112</a:t>
            </a:fld>
            <a:endParaRPr lang="en-US"/>
          </a:p>
        </p:txBody>
      </p:sp>
    </p:spTree>
    <p:extLst>
      <p:ext uri="{BB962C8B-B14F-4D97-AF65-F5344CB8AC3E}">
        <p14:creationId xmlns:p14="http://schemas.microsoft.com/office/powerpoint/2010/main" val="10465615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113</a:t>
            </a:fld>
            <a:endParaRPr lang="en-US"/>
          </a:p>
        </p:txBody>
      </p:sp>
    </p:spTree>
    <p:extLst>
      <p:ext uri="{BB962C8B-B14F-4D97-AF65-F5344CB8AC3E}">
        <p14:creationId xmlns:p14="http://schemas.microsoft.com/office/powerpoint/2010/main" val="913833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114</a:t>
            </a:fld>
            <a:endParaRPr lang="en-US"/>
          </a:p>
        </p:txBody>
      </p:sp>
    </p:spTree>
    <p:extLst>
      <p:ext uri="{BB962C8B-B14F-4D97-AF65-F5344CB8AC3E}">
        <p14:creationId xmlns:p14="http://schemas.microsoft.com/office/powerpoint/2010/main" val="20837108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115</a:t>
            </a:fld>
            <a:endParaRPr lang="en-US"/>
          </a:p>
        </p:txBody>
      </p:sp>
    </p:spTree>
    <p:extLst>
      <p:ext uri="{BB962C8B-B14F-4D97-AF65-F5344CB8AC3E}">
        <p14:creationId xmlns:p14="http://schemas.microsoft.com/office/powerpoint/2010/main" val="4022489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Kerberoasting</a:t>
            </a:r>
            <a:r>
              <a:rPr lang="en-US" sz="1200" b="0" i="0" kern="1200" dirty="0" smtClean="0">
                <a:solidFill>
                  <a:schemeClr val="tx1"/>
                </a:solidFill>
                <a:effectLst/>
                <a:latin typeface="+mn-lt"/>
                <a:ea typeface="+mn-ea"/>
                <a:cs typeface="+mn-cs"/>
              </a:rPr>
              <a:t> is a type of attack that targets the Kerberos authentication process used by Microsoft Active Directory. In this attack, an attacker can compromise a user account and extract the Kerberos ticket-granting ticket (TGT) that can be used to impersonate the user and gain access to sensitive resources</a:t>
            </a:r>
            <a:endParaRPr lang="en-IN" dirty="0" smtClean="0"/>
          </a:p>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9</a:t>
            </a:fld>
            <a:endParaRPr lang="en-US"/>
          </a:p>
        </p:txBody>
      </p:sp>
    </p:spTree>
    <p:extLst>
      <p:ext uri="{BB962C8B-B14F-4D97-AF65-F5344CB8AC3E}">
        <p14:creationId xmlns:p14="http://schemas.microsoft.com/office/powerpoint/2010/main" val="2247504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10</a:t>
            </a:fld>
            <a:endParaRPr lang="en-US"/>
          </a:p>
        </p:txBody>
      </p:sp>
    </p:spTree>
    <p:extLst>
      <p:ext uri="{BB962C8B-B14F-4D97-AF65-F5344CB8AC3E}">
        <p14:creationId xmlns:p14="http://schemas.microsoft.com/office/powerpoint/2010/main" val="3810876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11</a:t>
            </a:fld>
            <a:endParaRPr lang="en-US"/>
          </a:p>
        </p:txBody>
      </p:sp>
    </p:spTree>
    <p:extLst>
      <p:ext uri="{BB962C8B-B14F-4D97-AF65-F5344CB8AC3E}">
        <p14:creationId xmlns:p14="http://schemas.microsoft.com/office/powerpoint/2010/main" val="97763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12</a:t>
            </a:fld>
            <a:endParaRPr lang="en-US"/>
          </a:p>
        </p:txBody>
      </p:sp>
    </p:spTree>
    <p:extLst>
      <p:ext uri="{BB962C8B-B14F-4D97-AF65-F5344CB8AC3E}">
        <p14:creationId xmlns:p14="http://schemas.microsoft.com/office/powerpoint/2010/main" val="331503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F837D8-C183-4837-930E-2D2497A739D2}"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dirty="0"/>
          </a:p>
        </p:txBody>
      </p:sp>
      <p:grpSp>
        <p:nvGrpSpPr>
          <p:cNvPr id="7" name="Group 6" descr="Dark gray partial box."/>
          <p:cNvGrpSpPr/>
          <p:nvPr userDrawn="1"/>
        </p:nvGrpSpPr>
        <p:grpSpPr>
          <a:xfrm>
            <a:off x="989270" y="2362200"/>
            <a:ext cx="10270994"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20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91E34-B9C4-4463-8930-56E9EB56BC92}" type="datetime1">
              <a:rPr lang="en-US" smtClean="0"/>
              <a:t>3/4/2024</a:t>
            </a:fld>
            <a:endParaRPr lang="en-US"/>
          </a:p>
        </p:txBody>
      </p:sp>
      <p:sp>
        <p:nvSpPr>
          <p:cNvPr id="6" name="Footer Placeholder 5"/>
          <p:cNvSpPr>
            <a:spLocks noGrp="1"/>
          </p:cNvSpPr>
          <p:nvPr>
            <p:ph type="ftr" sz="quarter" idx="11"/>
          </p:nvPr>
        </p:nvSpPr>
        <p:spPr/>
        <p:txBody>
          <a:bodyPr/>
          <a:lstStyle/>
          <a:p>
            <a:r>
              <a:rPr lang="en-US"/>
              <a:t>VAPT: Module-3: Penetration Testing</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117710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3B7C78-1598-4BF7-A67A-2FFBD98C6CBA}"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4193656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3484" y="274640"/>
            <a:ext cx="3655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1" y="274640"/>
            <a:ext cx="10767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344655-BF7D-42C7-8B03-1FE2A07ECF58}"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370072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9C2CE41-DEA3-45D3-B4D1-272D919A0EF4}"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454310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652A0-BCE6-4C35-9E7F-1F1167D86FBE}"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1216802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516E71-A2D6-4956-84B6-6B3D2160152C}"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422385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0014A-252A-4743-9F9B-E24B665F5C9D}" type="datetime1">
              <a:rPr lang="en-US" smtClean="0"/>
              <a:t>3/4/2024</a:t>
            </a:fld>
            <a:endParaRPr lang="en-US"/>
          </a:p>
        </p:txBody>
      </p:sp>
      <p:sp>
        <p:nvSpPr>
          <p:cNvPr id="6" name="Footer Placeholder 5"/>
          <p:cNvSpPr>
            <a:spLocks noGrp="1"/>
          </p:cNvSpPr>
          <p:nvPr>
            <p:ph type="ftr" sz="quarter" idx="11"/>
          </p:nvPr>
        </p:nvSpPr>
        <p:spPr/>
        <p:txBody>
          <a:bodyPr/>
          <a:lstStyle/>
          <a:p>
            <a:r>
              <a:rPr lang="en-US"/>
              <a:t>VAPT: Module-3: Penetration Testing</a:t>
            </a:r>
          </a:p>
        </p:txBody>
      </p:sp>
      <p:sp>
        <p:nvSpPr>
          <p:cNvPr id="7" name="Slide Number Placeholder 6"/>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092692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FA2462-9DFC-4AC6-946A-5B196392188E}" type="datetime1">
              <a:rPr lang="en-US" smtClean="0"/>
              <a:t>3/4/2024</a:t>
            </a:fld>
            <a:endParaRPr lang="en-US"/>
          </a:p>
        </p:txBody>
      </p:sp>
      <p:sp>
        <p:nvSpPr>
          <p:cNvPr id="8" name="Footer Placeholder 7"/>
          <p:cNvSpPr>
            <a:spLocks noGrp="1"/>
          </p:cNvSpPr>
          <p:nvPr>
            <p:ph type="ftr" sz="quarter" idx="11"/>
          </p:nvPr>
        </p:nvSpPr>
        <p:spPr/>
        <p:txBody>
          <a:bodyPr/>
          <a:lstStyle/>
          <a:p>
            <a:r>
              <a:rPr lang="en-US"/>
              <a:t>VAPT: Module-3: Penetration Testing</a:t>
            </a:r>
          </a:p>
        </p:txBody>
      </p:sp>
      <p:sp>
        <p:nvSpPr>
          <p:cNvPr id="9" name="Slide Number Placeholder 8"/>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966456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22E323-017B-4757-B412-BF6490632E0C}" type="datetime1">
              <a:rPr lang="en-US" smtClean="0"/>
              <a:t>3/4/2024</a:t>
            </a:fld>
            <a:endParaRPr lang="en-US"/>
          </a:p>
        </p:txBody>
      </p:sp>
      <p:sp>
        <p:nvSpPr>
          <p:cNvPr id="4" name="Footer Placeholder 3"/>
          <p:cNvSpPr>
            <a:spLocks noGrp="1"/>
          </p:cNvSpPr>
          <p:nvPr>
            <p:ph type="ftr" sz="quarter" idx="11"/>
          </p:nvPr>
        </p:nvSpPr>
        <p:spPr/>
        <p:txBody>
          <a:bodyPr/>
          <a:lstStyle/>
          <a:p>
            <a:r>
              <a:rPr lang="en-US"/>
              <a:t>VAPT: Module-3: Penetration Testing</a:t>
            </a:r>
          </a:p>
        </p:txBody>
      </p:sp>
      <p:sp>
        <p:nvSpPr>
          <p:cNvPr id="5" name="Slide Number Placeholder 4"/>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575518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B58E8-ECA1-42DF-A7F3-1A533236749E}" type="datetime1">
              <a:rPr lang="en-US" smtClean="0"/>
              <a:t>3/4/2024</a:t>
            </a:fld>
            <a:endParaRPr lang="en-US"/>
          </a:p>
        </p:txBody>
      </p:sp>
      <p:sp>
        <p:nvSpPr>
          <p:cNvPr id="3" name="Footer Placeholder 2"/>
          <p:cNvSpPr>
            <a:spLocks noGrp="1"/>
          </p:cNvSpPr>
          <p:nvPr>
            <p:ph type="ftr" sz="quarter" idx="11"/>
          </p:nvPr>
        </p:nvSpPr>
        <p:spPr/>
        <p:txBody>
          <a:bodyPr/>
          <a:lstStyle/>
          <a:p>
            <a:r>
              <a:rPr lang="en-US"/>
              <a:t>VAPT: Module-3: Penetration Testing</a:t>
            </a:r>
          </a:p>
        </p:txBody>
      </p:sp>
      <p:sp>
        <p:nvSpPr>
          <p:cNvPr id="4" name="Slide Number Placeholder 3"/>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65313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51502E-49AA-47E5-9334-7170947E057E}" type="datetime1">
              <a:rPr lang="en-US" smtClean="0"/>
              <a:t>3/4/2024</a:t>
            </a:fld>
            <a:endParaRPr lang="en-US"/>
          </a:p>
        </p:txBody>
      </p:sp>
      <p:sp>
        <p:nvSpPr>
          <p:cNvPr id="4" name="Footer Placeholder 3"/>
          <p:cNvSpPr>
            <a:spLocks noGrp="1"/>
          </p:cNvSpPr>
          <p:nvPr>
            <p:ph type="ftr" sz="quarter" idx="11"/>
          </p:nvPr>
        </p:nvSpPr>
        <p:spPr/>
        <p:txBody>
          <a:bodyPr/>
          <a:lstStyle/>
          <a:p>
            <a:r>
              <a:rPr lang="en-US"/>
              <a:t>VAPT: Module-3: Penetration Testing</a:t>
            </a: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dirty="0"/>
          </a:p>
        </p:txBody>
      </p:sp>
    </p:spTree>
    <p:extLst>
      <p:ext uri="{BB962C8B-B14F-4D97-AF65-F5344CB8AC3E}">
        <p14:creationId xmlns:p14="http://schemas.microsoft.com/office/powerpoint/2010/main" val="24408266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3EE4B2-1A4D-4203-9FA3-472D5A2AEB2C}" type="datetime1">
              <a:rPr lang="en-US" smtClean="0"/>
              <a:t>3/4/2024</a:t>
            </a:fld>
            <a:endParaRPr lang="en-US"/>
          </a:p>
        </p:txBody>
      </p:sp>
      <p:sp>
        <p:nvSpPr>
          <p:cNvPr id="6" name="Footer Placeholder 5"/>
          <p:cNvSpPr>
            <a:spLocks noGrp="1"/>
          </p:cNvSpPr>
          <p:nvPr>
            <p:ph type="ftr" sz="quarter" idx="11"/>
          </p:nvPr>
        </p:nvSpPr>
        <p:spPr/>
        <p:txBody>
          <a:bodyPr/>
          <a:lstStyle/>
          <a:p>
            <a:r>
              <a:rPr lang="en-US"/>
              <a:t>VAPT: Module-3: Penetration Testing</a:t>
            </a:r>
          </a:p>
        </p:txBody>
      </p:sp>
      <p:sp>
        <p:nvSpPr>
          <p:cNvPr id="7" name="Slide Number Placeholder 6"/>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64509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CEE707-03D6-4A40-85C1-F50B5AE9D3B5}" type="datetime1">
              <a:rPr lang="en-US" smtClean="0"/>
              <a:t>3/4/2024</a:t>
            </a:fld>
            <a:endParaRPr lang="en-US"/>
          </a:p>
        </p:txBody>
      </p:sp>
      <p:sp>
        <p:nvSpPr>
          <p:cNvPr id="6" name="Footer Placeholder 5"/>
          <p:cNvSpPr>
            <a:spLocks noGrp="1"/>
          </p:cNvSpPr>
          <p:nvPr>
            <p:ph type="ftr" sz="quarter" idx="11"/>
          </p:nvPr>
        </p:nvSpPr>
        <p:spPr/>
        <p:txBody>
          <a:bodyPr/>
          <a:lstStyle/>
          <a:p>
            <a:r>
              <a:rPr lang="en-US"/>
              <a:t>VAPT: Module-3: Penetration Testing</a:t>
            </a:r>
          </a:p>
        </p:txBody>
      </p:sp>
      <p:sp>
        <p:nvSpPr>
          <p:cNvPr id="7" name="Slide Number Placeholder 6"/>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850204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DCCAE5-D08F-4C26-833A-AE4ECC23A261}"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12970281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F55EE-F618-467A-9408-1AD77CAB198F}"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64001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58DDB7-F87F-431B-9DA4-044627C48144}"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034018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7541F8-1901-4460-99F8-1B57FB9F03AE}"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29866451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F611A-0391-4DC1-B139-82040015ED24}"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0224174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9A238D-4783-46E6-8126-5D7D73E48B11}" type="datetime1">
              <a:rPr lang="en-US" smtClean="0"/>
              <a:t>3/4/2024</a:t>
            </a:fld>
            <a:endParaRPr lang="en-US"/>
          </a:p>
        </p:txBody>
      </p:sp>
      <p:sp>
        <p:nvSpPr>
          <p:cNvPr id="6" name="Footer Placeholder 5"/>
          <p:cNvSpPr>
            <a:spLocks noGrp="1"/>
          </p:cNvSpPr>
          <p:nvPr>
            <p:ph type="ftr" sz="quarter" idx="11"/>
          </p:nvPr>
        </p:nvSpPr>
        <p:spPr/>
        <p:txBody>
          <a:bodyPr/>
          <a:lstStyle/>
          <a:p>
            <a:r>
              <a:rPr lang="en-US"/>
              <a:t>VAPT: Module-3: Penetration Testing</a:t>
            </a:r>
          </a:p>
        </p:txBody>
      </p:sp>
      <p:sp>
        <p:nvSpPr>
          <p:cNvPr id="7" name="Slide Number Placeholder 6"/>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14932462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DE6EAC-77C3-4C07-AED2-B6583F11E129}" type="datetime1">
              <a:rPr lang="en-US" smtClean="0"/>
              <a:t>3/4/2024</a:t>
            </a:fld>
            <a:endParaRPr lang="en-US"/>
          </a:p>
        </p:txBody>
      </p:sp>
      <p:sp>
        <p:nvSpPr>
          <p:cNvPr id="8" name="Footer Placeholder 7"/>
          <p:cNvSpPr>
            <a:spLocks noGrp="1"/>
          </p:cNvSpPr>
          <p:nvPr>
            <p:ph type="ftr" sz="quarter" idx="11"/>
          </p:nvPr>
        </p:nvSpPr>
        <p:spPr/>
        <p:txBody>
          <a:bodyPr/>
          <a:lstStyle/>
          <a:p>
            <a:r>
              <a:rPr lang="en-US"/>
              <a:t>VAPT: Module-3: Penetration Testing</a:t>
            </a:r>
          </a:p>
        </p:txBody>
      </p:sp>
      <p:sp>
        <p:nvSpPr>
          <p:cNvPr id="9" name="Slide Number Placeholder 8"/>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7657116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3C4954-48D1-4542-93BA-419F4F6E0F77}" type="datetime1">
              <a:rPr lang="en-US" smtClean="0"/>
              <a:t>3/4/2024</a:t>
            </a:fld>
            <a:endParaRPr lang="en-US"/>
          </a:p>
        </p:txBody>
      </p:sp>
      <p:sp>
        <p:nvSpPr>
          <p:cNvPr id="4" name="Footer Placeholder 3"/>
          <p:cNvSpPr>
            <a:spLocks noGrp="1"/>
          </p:cNvSpPr>
          <p:nvPr>
            <p:ph type="ftr" sz="quarter" idx="11"/>
          </p:nvPr>
        </p:nvSpPr>
        <p:spPr/>
        <p:txBody>
          <a:bodyPr/>
          <a:lstStyle/>
          <a:p>
            <a:r>
              <a:rPr lang="en-US"/>
              <a:t>VAPT: Module-3: Penetration Testing</a:t>
            </a:r>
          </a:p>
        </p:txBody>
      </p:sp>
      <p:sp>
        <p:nvSpPr>
          <p:cNvPr id="5" name="Slide Number Placeholder 4"/>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24016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90DD9576-88E6-47F1-A5A7-6CE7B7F33E2A}" type="datetime1">
              <a:rPr lang="en-US" smtClean="0"/>
              <a:t>3/4/2024</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VAPT: Module-3: Penetration Testing</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67AFE19-8960-4999-8BB5-FA14F1DD873F}" type="slidenum">
              <a:rPr lang="en-US" smtClean="0"/>
              <a:pPr/>
              <a:t>‹#›</a:t>
            </a:fld>
            <a:endParaRPr lang="en-US" dirty="0"/>
          </a:p>
        </p:txBody>
      </p:sp>
      <p:grpSp>
        <p:nvGrpSpPr>
          <p:cNvPr id="7" name="Group 6" descr="Dark gray partial box."/>
          <p:cNvGrpSpPr/>
          <p:nvPr userDrawn="1"/>
        </p:nvGrpSpPr>
        <p:grpSpPr>
          <a:xfrm>
            <a:off x="1279357" y="313346"/>
            <a:ext cx="10270994"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pic>
        <p:nvPicPr>
          <p:cNvPr id="11" name="Picture 10"/>
          <p:cNvPicPr>
            <a:picLocks noChangeAspect="1"/>
          </p:cNvPicPr>
          <p:nvPr userDrawn="1"/>
        </p:nvPicPr>
        <p:blipFill>
          <a:blip r:embed="rId2" cstate="print"/>
          <a:stretch>
            <a:fillRect/>
          </a:stretch>
        </p:blipFill>
        <p:spPr>
          <a:xfrm>
            <a:off x="310274" y="100788"/>
            <a:ext cx="1268408" cy="1316850"/>
          </a:xfrm>
          <a:prstGeom prst="rect">
            <a:avLst/>
          </a:prstGeom>
        </p:spPr>
      </p:pic>
    </p:spTree>
    <p:extLst>
      <p:ext uri="{BB962C8B-B14F-4D97-AF65-F5344CB8AC3E}">
        <p14:creationId xmlns:p14="http://schemas.microsoft.com/office/powerpoint/2010/main" val="1610049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ADB60-FD96-4C2E-9B12-99D17DF7170D}" type="datetime1">
              <a:rPr lang="en-US" smtClean="0"/>
              <a:t>3/4/2024</a:t>
            </a:fld>
            <a:endParaRPr lang="en-US"/>
          </a:p>
        </p:txBody>
      </p:sp>
      <p:sp>
        <p:nvSpPr>
          <p:cNvPr id="3" name="Footer Placeholder 2"/>
          <p:cNvSpPr>
            <a:spLocks noGrp="1"/>
          </p:cNvSpPr>
          <p:nvPr>
            <p:ph type="ftr" sz="quarter" idx="11"/>
          </p:nvPr>
        </p:nvSpPr>
        <p:spPr/>
        <p:txBody>
          <a:bodyPr/>
          <a:lstStyle/>
          <a:p>
            <a:r>
              <a:rPr lang="en-US"/>
              <a:t>VAPT: Module-3: Penetration Testing</a:t>
            </a:r>
          </a:p>
        </p:txBody>
      </p:sp>
      <p:sp>
        <p:nvSpPr>
          <p:cNvPr id="4" name="Slide Number Placeholder 3"/>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3139622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C6A61-1CE5-4B6F-A215-DA32F492B172}" type="datetime1">
              <a:rPr lang="en-US" smtClean="0"/>
              <a:t>3/4/2024</a:t>
            </a:fld>
            <a:endParaRPr lang="en-US"/>
          </a:p>
        </p:txBody>
      </p:sp>
      <p:sp>
        <p:nvSpPr>
          <p:cNvPr id="6" name="Footer Placeholder 5"/>
          <p:cNvSpPr>
            <a:spLocks noGrp="1"/>
          </p:cNvSpPr>
          <p:nvPr>
            <p:ph type="ftr" sz="quarter" idx="11"/>
          </p:nvPr>
        </p:nvSpPr>
        <p:spPr/>
        <p:txBody>
          <a:bodyPr/>
          <a:lstStyle/>
          <a:p>
            <a:r>
              <a:rPr lang="en-US"/>
              <a:t>VAPT: Module-3: Penetration Testing</a:t>
            </a:r>
          </a:p>
        </p:txBody>
      </p:sp>
      <p:sp>
        <p:nvSpPr>
          <p:cNvPr id="7" name="Slide Number Placeholder 6"/>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139308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1BD96C-EEF5-436C-8A24-F9AA4A508CC9}" type="datetime1">
              <a:rPr lang="en-US" smtClean="0"/>
              <a:t>3/4/2024</a:t>
            </a:fld>
            <a:endParaRPr lang="en-US"/>
          </a:p>
        </p:txBody>
      </p:sp>
      <p:sp>
        <p:nvSpPr>
          <p:cNvPr id="6" name="Footer Placeholder 5"/>
          <p:cNvSpPr>
            <a:spLocks noGrp="1"/>
          </p:cNvSpPr>
          <p:nvPr>
            <p:ph type="ftr" sz="quarter" idx="11"/>
          </p:nvPr>
        </p:nvSpPr>
        <p:spPr/>
        <p:txBody>
          <a:bodyPr/>
          <a:lstStyle/>
          <a:p>
            <a:r>
              <a:rPr lang="en-US"/>
              <a:t>VAPT: Module-3: Penetration Testing</a:t>
            </a:r>
          </a:p>
        </p:txBody>
      </p:sp>
      <p:sp>
        <p:nvSpPr>
          <p:cNvPr id="7" name="Slide Number Placeholder 6"/>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137506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B52C64-087B-48CA-A68E-1A7E5F4609C2}"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32161363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2C2E09-7285-4E0D-8145-D40ED941A269}"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161311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48926-4D9F-4628-B9F9-E2490FF9BCC7}" type="datetime1">
              <a:rPr lang="en-US" smtClean="0"/>
              <a:t>3/4/2024</a:t>
            </a:fld>
            <a:endParaRPr lang="en-US"/>
          </a:p>
        </p:txBody>
      </p:sp>
      <p:sp>
        <p:nvSpPr>
          <p:cNvPr id="5" name="Footer Placeholder 4"/>
          <p:cNvSpPr>
            <a:spLocks noGrp="1"/>
          </p:cNvSpPr>
          <p:nvPr>
            <p:ph type="ftr" sz="quarter" idx="11"/>
          </p:nvPr>
        </p:nvSpPr>
        <p:spPr/>
        <p:txBody>
          <a:bodyPr/>
          <a:lstStyle/>
          <a:p>
            <a:r>
              <a:rPr lang="en-US"/>
              <a:t>VAPT: Module-3: Penetration Testing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12136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217" y="1600202"/>
            <a:ext cx="556404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0523" y="1600202"/>
            <a:ext cx="6220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716DA3-C281-4221-8C68-B95AA31F49AB}" type="datetime1">
              <a:rPr lang="en-US" smtClean="0"/>
              <a:t>3/4/2024</a:t>
            </a:fld>
            <a:endParaRPr lang="en-US"/>
          </a:p>
        </p:txBody>
      </p:sp>
      <p:sp>
        <p:nvSpPr>
          <p:cNvPr id="6" name="Footer Placeholder 5"/>
          <p:cNvSpPr>
            <a:spLocks noGrp="1"/>
          </p:cNvSpPr>
          <p:nvPr>
            <p:ph type="ftr" sz="quarter" idx="11"/>
          </p:nvPr>
        </p:nvSpPr>
        <p:spPr/>
        <p:txBody>
          <a:bodyPr/>
          <a:lstStyle/>
          <a:p>
            <a:r>
              <a:rPr lang="en-US"/>
              <a:t>VAPT: Module-3: Penetration Testing</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grpSp>
        <p:nvGrpSpPr>
          <p:cNvPr id="8" name="Group 7" descr="Dark gray partial box."/>
          <p:cNvGrpSpPr/>
          <p:nvPr userDrawn="1"/>
        </p:nvGrpSpPr>
        <p:grpSpPr>
          <a:xfrm>
            <a:off x="1279357" y="313346"/>
            <a:ext cx="10270994" cy="1066802"/>
            <a:chOff x="989012" y="4572000"/>
            <a:chExt cx="10268319" cy="1002032"/>
          </a:xfrm>
        </p:grpSpPr>
        <p:cxnSp>
          <p:nvCxnSpPr>
            <p:cNvPr id="9" name="Straight Connector 8"/>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558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CAED00-139B-4B54-B387-D1E8535BE311}" type="datetime1">
              <a:rPr lang="en-US" smtClean="0"/>
              <a:t>3/4/2024</a:t>
            </a:fld>
            <a:endParaRPr lang="en-US"/>
          </a:p>
        </p:txBody>
      </p:sp>
      <p:sp>
        <p:nvSpPr>
          <p:cNvPr id="8" name="Footer Placeholder 7"/>
          <p:cNvSpPr>
            <a:spLocks noGrp="1"/>
          </p:cNvSpPr>
          <p:nvPr>
            <p:ph type="ftr" sz="quarter" idx="11"/>
          </p:nvPr>
        </p:nvSpPr>
        <p:spPr/>
        <p:txBody>
          <a:bodyPr/>
          <a:lstStyle/>
          <a:p>
            <a:r>
              <a:rPr lang="en-US"/>
              <a:t>VAPT: Module-3: Penetration Testing</a:t>
            </a:r>
          </a:p>
        </p:txBody>
      </p:sp>
      <p:sp>
        <p:nvSpPr>
          <p:cNvPr id="9" name="Slide Number Placeholder 8"/>
          <p:cNvSpPr>
            <a:spLocks noGrp="1"/>
          </p:cNvSpPr>
          <p:nvPr>
            <p:ph type="sldNum" sz="quarter" idx="12"/>
          </p:nvPr>
        </p:nvSpPr>
        <p:spPr/>
        <p:txBody>
          <a:bodyPr/>
          <a:lstStyle/>
          <a:p>
            <a:fld id="{A67AFE19-8960-4999-8BB5-FA14F1DD873F}" type="slidenum">
              <a:rPr lang="en-US" smtClean="0"/>
              <a:pPr/>
              <a:t>‹#›</a:t>
            </a:fld>
            <a:endParaRPr lang="en-US"/>
          </a:p>
        </p:txBody>
      </p:sp>
      <p:grpSp>
        <p:nvGrpSpPr>
          <p:cNvPr id="10" name="Group 9" descr="Dark gray partial box."/>
          <p:cNvGrpSpPr/>
          <p:nvPr userDrawn="1"/>
        </p:nvGrpSpPr>
        <p:grpSpPr>
          <a:xfrm>
            <a:off x="1279357" y="313346"/>
            <a:ext cx="10270994" cy="1066802"/>
            <a:chOff x="989012" y="4572000"/>
            <a:chExt cx="10268319" cy="1002032"/>
          </a:xfrm>
        </p:grpSpPr>
        <p:cxnSp>
          <p:nvCxnSpPr>
            <p:cNvPr id="11" name="Straight Connector 10"/>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888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690BC1-F741-49DF-B6B4-1FD42FFD27B4}" type="datetime1">
              <a:rPr lang="en-US" smtClean="0"/>
              <a:t>3/4/2024</a:t>
            </a:fld>
            <a:endParaRPr lang="en-US"/>
          </a:p>
        </p:txBody>
      </p:sp>
      <p:sp>
        <p:nvSpPr>
          <p:cNvPr id="4" name="Footer Placeholder 3"/>
          <p:cNvSpPr>
            <a:spLocks noGrp="1"/>
          </p:cNvSpPr>
          <p:nvPr>
            <p:ph type="ftr" sz="quarter" idx="11"/>
          </p:nvPr>
        </p:nvSpPr>
        <p:spPr/>
        <p:txBody>
          <a:bodyPr/>
          <a:lstStyle/>
          <a:p>
            <a:r>
              <a:rPr lang="en-US"/>
              <a:t>VAPT: Module-3: Penetration Testing</a:t>
            </a:r>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a:p>
        </p:txBody>
      </p:sp>
      <p:grpSp>
        <p:nvGrpSpPr>
          <p:cNvPr id="6" name="Group 5" descr="Dark gray partial box."/>
          <p:cNvGrpSpPr/>
          <p:nvPr userDrawn="1"/>
        </p:nvGrpSpPr>
        <p:grpSpPr>
          <a:xfrm>
            <a:off x="1279357" y="313346"/>
            <a:ext cx="10270994" cy="1066802"/>
            <a:chOff x="989012" y="4572000"/>
            <a:chExt cx="10268319" cy="1002032"/>
          </a:xfrm>
        </p:grpSpPr>
        <p:cxnSp>
          <p:nvCxnSpPr>
            <p:cNvPr id="7" name="Straight Connector 6"/>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829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A6F64-230E-4C09-BB81-03651441C72E}" type="datetime1">
              <a:rPr lang="en-US" smtClean="0"/>
              <a:t>3/4/2024</a:t>
            </a:fld>
            <a:endParaRPr lang="en-US"/>
          </a:p>
        </p:txBody>
      </p:sp>
      <p:sp>
        <p:nvSpPr>
          <p:cNvPr id="3" name="Footer Placeholder 2"/>
          <p:cNvSpPr>
            <a:spLocks noGrp="1"/>
          </p:cNvSpPr>
          <p:nvPr>
            <p:ph type="ftr" sz="quarter" idx="11"/>
          </p:nvPr>
        </p:nvSpPr>
        <p:spPr/>
        <p:txBody>
          <a:bodyPr/>
          <a:lstStyle/>
          <a:p>
            <a:r>
              <a:rPr lang="en-US"/>
              <a:t>VAPT: Module-3: Penetration Testing</a:t>
            </a:r>
          </a:p>
        </p:txBody>
      </p:sp>
      <p:sp>
        <p:nvSpPr>
          <p:cNvPr id="4" name="Slide Number Placeholder 3"/>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200370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9D529-C185-4824-B0F6-42F4CDB86F0A}" type="datetime1">
              <a:rPr lang="en-US" smtClean="0"/>
              <a:t>3/4/2024</a:t>
            </a:fld>
            <a:endParaRPr lang="en-US"/>
          </a:p>
        </p:txBody>
      </p:sp>
      <p:sp>
        <p:nvSpPr>
          <p:cNvPr id="6" name="Footer Placeholder 5"/>
          <p:cNvSpPr>
            <a:spLocks noGrp="1"/>
          </p:cNvSpPr>
          <p:nvPr>
            <p:ph type="ftr" sz="quarter" idx="11"/>
          </p:nvPr>
        </p:nvSpPr>
        <p:spPr/>
        <p:txBody>
          <a:bodyPr/>
          <a:lstStyle/>
          <a:p>
            <a:r>
              <a:rPr lang="en-US"/>
              <a:t>VAPT: Module-3: Penetration Testing</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55437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lack and white background Flourence city image."/>
          <p:cNvPicPr>
            <a:picLocks noChangeAspect="1"/>
          </p:cNvPicPr>
          <p:nvPr userDrawn="1"/>
        </p:nvPicPr>
        <p:blipFill>
          <a:blip r:embed="rId14" cstate="print">
            <a:alphaModFix amt="10000"/>
            <a:extLst>
              <a:ext uri="{BEBA8EAE-BF5A-486C-A8C5-ECC9F3942E4B}">
                <a14:imgProps xmlns:a14="http://schemas.microsoft.com/office/drawing/2010/main">
                  <a14:imgLayer r:embed="rId15">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 y="0"/>
            <a:ext cx="12192000" cy="6856214"/>
          </a:xfrm>
          <a:prstGeom prst="rect">
            <a:avLst/>
          </a:prstGeom>
        </p:spPr>
      </p:pic>
      <p:sp>
        <p:nvSpPr>
          <p:cNvPr id="2" name="Title Placeholder 1"/>
          <p:cNvSpPr>
            <a:spLocks noGrp="1"/>
          </p:cNvSpPr>
          <p:nvPr>
            <p:ph type="title"/>
          </p:nvPr>
        </p:nvSpPr>
        <p:spPr>
          <a:xfrm>
            <a:off x="609600" y="274638"/>
            <a:ext cx="10972801"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2"/>
            <a:ext cx="10972801"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2645B-D6F4-428F-8CDE-A4A4420058E7}" type="datetime1">
              <a:rPr lang="en-US" smtClean="0"/>
              <a:t>3/4/2024</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VAPT: Module-3: Penetration Testing</a:t>
            </a:r>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rgbClr val="FFC000"/>
                </a:solidFill>
              </a:defRPr>
            </a:lvl1pPr>
          </a:lstStyle>
          <a:p>
            <a:fld id="{A67AFE19-8960-4999-8BB5-FA14F1DD873F}" type="slidenum">
              <a:rPr lang="en-US" smtClean="0"/>
              <a:pPr/>
              <a:t>‹#›</a:t>
            </a:fld>
            <a:endParaRPr lang="en-US" dirty="0"/>
          </a:p>
        </p:txBody>
      </p:sp>
    </p:spTree>
    <p:extLst>
      <p:ext uri="{BB962C8B-B14F-4D97-AF65-F5344CB8AC3E}">
        <p14:creationId xmlns:p14="http://schemas.microsoft.com/office/powerpoint/2010/main" val="2160290990"/>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000" kern="1200">
          <a:solidFill>
            <a:schemeClr val="tx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317EF-432F-4E7B-B336-5FADD4EA78EF}" type="datetime1">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VAPT: Module-3: Penetration Testing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B7BE2-0D7E-469C-997F-28A2D4E87B19}" type="slidenum">
              <a:rPr lang="en-US" smtClean="0"/>
              <a:pPr/>
              <a:t>‹#›</a:t>
            </a:fld>
            <a:endParaRPr lang="en-US"/>
          </a:p>
        </p:txBody>
      </p:sp>
    </p:spTree>
    <p:extLst>
      <p:ext uri="{BB962C8B-B14F-4D97-AF65-F5344CB8AC3E}">
        <p14:creationId xmlns:p14="http://schemas.microsoft.com/office/powerpoint/2010/main" val="378284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16361-3518-4A25-AE39-CE834DD747F0}" type="datetime1">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VAPT: Module-3: Penetration Testing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FDEC7-295E-45AE-8771-D230D659C3F5}" type="slidenum">
              <a:rPr lang="en-US" smtClean="0"/>
              <a:pPr/>
              <a:t>‹#›</a:t>
            </a:fld>
            <a:endParaRPr lang="en-US"/>
          </a:p>
        </p:txBody>
      </p:sp>
    </p:spTree>
    <p:extLst>
      <p:ext uri="{BB962C8B-B14F-4D97-AF65-F5344CB8AC3E}">
        <p14:creationId xmlns:p14="http://schemas.microsoft.com/office/powerpoint/2010/main" val="2459772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bullguard.com/bullguard-security-center/security-articles/what-is-a-trojan-horse.aspx"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bullguard.com/bullguard-security-center/security-articles/what-is-a-rootkit.aspx" TargetMode="External"/></Relationships>
</file>

<file path=ppt/slides/_rels/slide1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nomoreransom.or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www.ic3.gov/"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www.securuscomms.co.uk/9-ways-to-protect-your-business-against-ransomware/"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hyperlink" Target="https://www.securuscomms.co.uk/common-phishing-attacks-that-can-impact-your-busines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hyperlink" Target="https://www.securuscomms.co.uk/ways-cybercriminals-identify-your-company-as-their-next-target/"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hyperlink" Target="https://www.securuscomms.co.uk/is-byod-a-good-idea/"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https://en.wikipedia.org/wiki/Quid_pro_quo"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hyperlink" Target="https://www.securuscomms.co.uk/cybercriminal-gangs-causing-havoc-worldwide/"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hyperlink" Target="https://www.securuscomms.co.uk/how-to-recover-from-a-ransomware-attack/"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hyperlink" Target="https://www.paloaltonetworks.com/cyberpedia/what-is-a-ddos-attack"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hyperlink" Target="https://spanning.com/blog/cybersecurity-trends-2020/"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bullguard.com/bullguard-security-center/security-articles/how-does-a-virus-work.aspx" TargetMode="External"/><Relationship Id="rId7" Type="http://schemas.openxmlformats.org/officeDocument/2006/relationships/hyperlink" Target="https://www.bullguard.com/bullguard-security-center/security-articles/what-is-a-rootkit.aspx"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www.bullguard.com/bullguard-security-center/security-articles/what-is-a-trojan-horse.aspx" TargetMode="External"/><Relationship Id="rId5" Type="http://schemas.openxmlformats.org/officeDocument/2006/relationships/hyperlink" Target="https://www.bullguard.com/bullguard-security-center/security-articles/what-is-a-worm.aspx" TargetMode="External"/><Relationship Id="rId4" Type="http://schemas.openxmlformats.org/officeDocument/2006/relationships/hyperlink" Target="https://www.bullguard.com/bullguard-security-center/antispyware---protecting-your-privacy.aspx"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hyperlink" Target="https://www.discover.neustar/201710-Security-Solutions-Siteprotect-DDoS-2H2017-Report-LP.html" TargetMode="Externa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1981200"/>
            <a:ext cx="7902652" cy="245977"/>
          </a:xfrm>
        </p:spPr>
        <p:txBody>
          <a:bodyPr>
            <a:noAutofit/>
          </a:bodyPr>
          <a:lstStyle/>
          <a:p>
            <a:pPr lvl="0" algn="l">
              <a:lnSpc>
                <a:spcPct val="90000"/>
              </a:lnSpc>
              <a:spcBef>
                <a:spcPts val="0"/>
              </a:spcBef>
              <a:buClr>
                <a:srgbClr val="4A66AC"/>
              </a:buClr>
              <a:buSzPts val="2000"/>
            </a:pPr>
            <a:r>
              <a:rPr lang="en-US" sz="2000" b="1" kern="0" dirty="0">
                <a:solidFill>
                  <a:srgbClr val="242852"/>
                </a:solidFill>
                <a:latin typeface="Times New Roman"/>
                <a:ea typeface="Times New Roman"/>
                <a:cs typeface="Times New Roman"/>
                <a:sym typeface="Times New Roman"/>
              </a:rPr>
              <a:t>SCHOOL OF COMPUTER ENGINEERING AND TECHNOLOGY</a:t>
            </a:r>
          </a:p>
        </p:txBody>
      </p:sp>
      <p:sp>
        <p:nvSpPr>
          <p:cNvPr id="7" name="Subtitle 2">
            <a:extLst>
              <a:ext uri="{FF2B5EF4-FFF2-40B4-BE49-F238E27FC236}">
                <a16:creationId xmlns="" xmlns:a16="http://schemas.microsoft.com/office/drawing/2014/main" id="{4D0B445C-5214-4C4B-B3FE-5C50F685A894}"/>
              </a:ext>
            </a:extLst>
          </p:cNvPr>
          <p:cNvSpPr txBox="1">
            <a:spLocks/>
          </p:cNvSpPr>
          <p:nvPr/>
        </p:nvSpPr>
        <p:spPr>
          <a:xfrm>
            <a:off x="1844021" y="4572000"/>
            <a:ext cx="77724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sz="1600" b="1" dirty="0">
                <a:solidFill>
                  <a:srgbClr val="00B0F0"/>
                </a:solidFill>
              </a:rPr>
              <a:t>Disclaimer: </a:t>
            </a:r>
          </a:p>
          <a:p>
            <a:pPr>
              <a:buFont typeface="Wingdings" panose="05000000000000000000" pitchFamily="2" charset="2"/>
              <a:buAutoNum type="alphaLcPeriod"/>
              <a:defRPr/>
            </a:pPr>
            <a:r>
              <a:rPr lang="en-US" sz="1600" dirty="0">
                <a:solidFill>
                  <a:srgbClr val="00B0F0"/>
                </a:solidFill>
              </a:rPr>
              <a:t>Information included in these slides came from multiple sources. We have tried our best to cite the sources.  Please refer to the </a:t>
            </a:r>
            <a:r>
              <a:rPr lang="en-US" sz="1600" u="sng" dirty="0">
                <a:solidFill>
                  <a:srgbClr val="00B0F0"/>
                </a:solidFill>
              </a:rPr>
              <a:t>references </a:t>
            </a:r>
            <a:r>
              <a:rPr lang="en-US" sz="1600" dirty="0">
                <a:solidFill>
                  <a:srgbClr val="00B0F0"/>
                </a:solidFill>
              </a:rPr>
              <a:t>to learn about the sources, when applicable.</a:t>
            </a:r>
          </a:p>
          <a:p>
            <a:pPr>
              <a:buFont typeface="Wingdings" panose="05000000000000000000" pitchFamily="2" charset="2"/>
              <a:buAutoNum type="alphaLcPeriod"/>
              <a:defRPr/>
            </a:pPr>
            <a:r>
              <a:rPr lang="en-US" sz="1600" dirty="0">
                <a:solidFill>
                  <a:srgbClr val="00B0F0"/>
                </a:solidFill>
              </a:rPr>
              <a:t>The slides should be used only for preparing notes, academic purposes (e.g. in teaching a class), and should not be used for commercial purposes. </a:t>
            </a:r>
          </a:p>
        </p:txBody>
      </p:sp>
      <p:pic>
        <p:nvPicPr>
          <p:cNvPr id="9" name="Google Shape;111;p14"/>
          <p:cNvPicPr preferRelativeResize="0"/>
          <p:nvPr/>
        </p:nvPicPr>
        <p:blipFill rotWithShape="1">
          <a:blip r:embed="rId3">
            <a:alphaModFix/>
          </a:blip>
          <a:srcRect/>
          <a:stretch/>
        </p:blipFill>
        <p:spPr>
          <a:xfrm>
            <a:off x="2209800" y="228601"/>
            <a:ext cx="7848600" cy="1600199"/>
          </a:xfrm>
          <a:prstGeom prst="rect">
            <a:avLst/>
          </a:prstGeom>
          <a:noFill/>
          <a:ln>
            <a:noFill/>
          </a:ln>
          <a:effectLst>
            <a:outerShdw blurRad="292100" dist="139700" dir="2700000" algn="tl" rotWithShape="0">
              <a:srgbClr val="333333">
                <a:alpha val="64705"/>
              </a:srgbClr>
            </a:outerShdw>
          </a:effectLst>
        </p:spPr>
      </p:pic>
      <p:sp>
        <p:nvSpPr>
          <p:cNvPr id="10" name="Google Shape;112;p14"/>
          <p:cNvSpPr/>
          <p:nvPr/>
        </p:nvSpPr>
        <p:spPr>
          <a:xfrm>
            <a:off x="1981199" y="2363248"/>
            <a:ext cx="8763001" cy="958571"/>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n-US" sz="2800" b="1" kern="0" dirty="0">
                <a:solidFill>
                  <a:srgbClr val="FF0000"/>
                </a:solidFill>
                <a:ea typeface="Calibri"/>
                <a:cs typeface="Calibri"/>
                <a:sym typeface="Calibri"/>
              </a:rPr>
              <a:t>Vulnerability Identification and Penetration</a:t>
            </a:r>
          </a:p>
          <a:p>
            <a:pPr algn="ctr">
              <a:buClr>
                <a:srgbClr val="000000"/>
              </a:buClr>
              <a:buFont typeface="Arial"/>
              <a:buNone/>
            </a:pPr>
            <a:r>
              <a:rPr lang="en-US" sz="2800" b="1" kern="0" dirty="0">
                <a:solidFill>
                  <a:srgbClr val="FF0000"/>
                </a:solidFill>
                <a:ea typeface="Calibri"/>
                <a:cs typeface="Calibri"/>
                <a:sym typeface="Calibri"/>
              </a:rPr>
              <a:t>Testing (VIPT)</a:t>
            </a:r>
          </a:p>
          <a:p>
            <a:pPr algn="ctr">
              <a:buClr>
                <a:srgbClr val="000000"/>
              </a:buClr>
              <a:buFont typeface="Arial"/>
              <a:buNone/>
            </a:pPr>
            <a:r>
              <a:rPr lang="en-US" sz="3600" b="1" kern="0" dirty="0">
                <a:solidFill>
                  <a:srgbClr val="000000"/>
                </a:solidFill>
                <a:ea typeface="Calibri"/>
                <a:cs typeface="Calibri"/>
                <a:sym typeface="Calibri"/>
              </a:rPr>
              <a:t>	</a:t>
            </a:r>
            <a:endParaRPr lang="en-US" sz="3600" kern="0" dirty="0">
              <a:solidFill>
                <a:srgbClr val="000000"/>
              </a:solidFill>
              <a:ea typeface="Calibri"/>
              <a:cs typeface="Calibri"/>
              <a:sym typeface="Calibri"/>
            </a:endParaRPr>
          </a:p>
        </p:txBody>
      </p:sp>
      <p:sp>
        <p:nvSpPr>
          <p:cNvPr id="6" name="Content Placeholder 2"/>
          <p:cNvSpPr txBox="1">
            <a:spLocks/>
          </p:cNvSpPr>
          <p:nvPr/>
        </p:nvSpPr>
        <p:spPr>
          <a:xfrm>
            <a:off x="4114801" y="3502846"/>
            <a:ext cx="3657600" cy="76435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5400" dirty="0">
              <a:solidFill>
                <a:srgbClr val="7030A0"/>
              </a:solidFill>
              <a:latin typeface="Algerian" panose="04020705040A02060702" pitchFamily="82" charset="0"/>
            </a:endParaRPr>
          </a:p>
        </p:txBody>
      </p:sp>
    </p:spTree>
    <p:extLst>
      <p:ext uri="{BB962C8B-B14F-4D97-AF65-F5344CB8AC3E}">
        <p14:creationId xmlns:p14="http://schemas.microsoft.com/office/powerpoint/2010/main" val="248586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i="0" dirty="0">
                <a:effectLst/>
              </a:rPr>
              <a:t>Different types of malware</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b="1" i="0" dirty="0" smtClean="0">
                <a:effectLst/>
              </a:rPr>
              <a:t>Viruses </a:t>
            </a:r>
            <a:r>
              <a:rPr lang="en-US" sz="2500" b="1" i="0" dirty="0">
                <a:effectLst/>
              </a:rPr>
              <a:t>and worms – the contagious threat</a:t>
            </a:r>
          </a:p>
          <a:p>
            <a:pPr algn="just"/>
            <a:r>
              <a:rPr lang="en-US" sz="2500" i="0" dirty="0">
                <a:effectLst/>
              </a:rPr>
              <a:t>Viruses and worms are defined by their behavior – malicious software designed to spread without the user’s knowledge. A virus infects legitimate software and when this software is used by the computer owner it spreads the virus – so viruses need you to act before they can spread. Computer worms, on the other hand, spread without user action. Both viruses and worms can carry a so-called “payload” – malicious code designed to do damage. </a:t>
            </a:r>
          </a:p>
          <a:p>
            <a:pPr algn="just"/>
            <a:r>
              <a:rPr lang="en-US" sz="2500" dirty="0"/>
              <a:t>Viruses typically remain </a:t>
            </a:r>
            <a:r>
              <a:rPr lang="en-US" sz="2500" dirty="0" smtClean="0"/>
              <a:t>inactive </a:t>
            </a:r>
            <a:r>
              <a:rPr lang="en-US" sz="2500" dirty="0"/>
              <a:t>until it has spread on to a network or a number of devices before delivering the payload.</a:t>
            </a:r>
            <a:endParaRPr lang="en-US" sz="2500" i="0" dirty="0">
              <a:effectLst/>
            </a:endParaRPr>
          </a:p>
          <a:p>
            <a:pPr algn="just"/>
            <a:r>
              <a:rPr lang="en-US" sz="2500" dirty="0"/>
              <a:t>Worms are commonly used against email servers, web servers, and database servers. Once infected, worms spread quickly over the internet and computer networks.</a:t>
            </a:r>
            <a:endParaRPr lang="en-US" sz="2500" i="0" dirty="0">
              <a:effectLst/>
            </a:endParaRPr>
          </a:p>
          <a:p>
            <a:pPr marL="0" indent="0" algn="just">
              <a:buNone/>
            </a:pPr>
            <a:endParaRPr lang="en-US" sz="1600" i="0" dirty="0">
              <a:effectLst/>
              <a:latin typeface="Arial" panose="020B0604020202020204" pitchFamily="34" charset="0"/>
            </a:endParaRPr>
          </a:p>
        </p:txBody>
      </p:sp>
    </p:spTree>
    <p:extLst>
      <p:ext uri="{BB962C8B-B14F-4D97-AF65-F5344CB8AC3E}">
        <p14:creationId xmlns:p14="http://schemas.microsoft.com/office/powerpoint/2010/main" val="39915152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CD96C2B-89F1-3D5C-3DA0-13B919ED81C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E035BE7-8CBD-1C43-2282-9BEAFC115C79}"/>
              </a:ext>
            </a:extLst>
          </p:cNvPr>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IN" sz="3600" dirty="0"/>
          </a:p>
        </p:txBody>
      </p:sp>
      <p:sp>
        <p:nvSpPr>
          <p:cNvPr id="3" name="Content Placeholder 2">
            <a:extLst>
              <a:ext uri="{FF2B5EF4-FFF2-40B4-BE49-F238E27FC236}">
                <a16:creationId xmlns="" xmlns:a16="http://schemas.microsoft.com/office/drawing/2014/main" id="{F5E31690-10BB-ECE4-09A3-4DB213A4F82C}"/>
              </a:ext>
            </a:extLst>
          </p:cNvPr>
          <p:cNvSpPr>
            <a:spLocks noGrp="1"/>
          </p:cNvSpPr>
          <p:nvPr>
            <p:ph idx="1"/>
          </p:nvPr>
        </p:nvSpPr>
        <p:spPr/>
        <p:txBody>
          <a:bodyPr>
            <a:normAutofit/>
          </a:bodyPr>
          <a:lstStyle/>
          <a:p>
            <a:pPr marL="0" indent="0" algn="just">
              <a:lnSpc>
                <a:spcPct val="107000"/>
              </a:lnSpc>
              <a:buNone/>
            </a:pPr>
            <a:r>
              <a:rPr lang="en-IN" sz="2500" dirty="0">
                <a:solidFill>
                  <a:srgbClr val="000000"/>
                </a:solidFill>
                <a:effectLst/>
                <a:ea typeface="Times New Roman" panose="02020603050405020304" pitchFamily="18" charset="0"/>
              </a:rPr>
              <a:t>Some of the </a:t>
            </a:r>
            <a:r>
              <a:rPr lang="en-IN" sz="2500" b="1" dirty="0">
                <a:solidFill>
                  <a:srgbClr val="000000"/>
                </a:solidFill>
                <a:effectLst/>
                <a:ea typeface="Times New Roman" panose="02020603050405020304" pitchFamily="18" charset="0"/>
              </a:rPr>
              <a:t>application security best practices</a:t>
            </a:r>
            <a:r>
              <a:rPr lang="en-IN" sz="2500" dirty="0">
                <a:solidFill>
                  <a:srgbClr val="000000"/>
                </a:solidFill>
                <a:effectLst/>
                <a:ea typeface="Times New Roman" panose="02020603050405020304" pitchFamily="18" charset="0"/>
              </a:rPr>
              <a:t> for testing broken authentication are:</a:t>
            </a:r>
            <a:endParaRPr lang="en-IN" sz="2500" dirty="0">
              <a:effectLst/>
              <a:ea typeface="Times New Roman" panose="02020603050405020304" pitchFamily="18" charset="0"/>
            </a:endParaRPr>
          </a:p>
          <a:p>
            <a:pPr marL="342900" lvl="0" indent="-342900" algn="just">
              <a:lnSpc>
                <a:spcPct val="107000"/>
              </a:lnSpc>
              <a:spcBef>
                <a:spcPts val="500"/>
              </a:spcBef>
              <a:buSzPts val="1000"/>
              <a:buFont typeface="Symbol" panose="05050102010706020507" pitchFamily="18" charset="2"/>
              <a:buChar char=""/>
              <a:tabLst>
                <a:tab pos="457200" algn="l"/>
              </a:tabLst>
            </a:pPr>
            <a:r>
              <a:rPr lang="en-IN" sz="2500" dirty="0">
                <a:solidFill>
                  <a:srgbClr val="000000"/>
                </a:solidFill>
                <a:effectLst/>
                <a:ea typeface="Times New Roman" panose="02020603050405020304" pitchFamily="18" charset="0"/>
              </a:rPr>
              <a:t>Check the existence of multi-factor authentication for credential stuffing, brute force, etc.</a:t>
            </a:r>
            <a:endParaRPr lang="en-IN" sz="2500" dirty="0">
              <a:effectLst/>
              <a:ea typeface="Times New Roman" panose="02020603050405020304" pitchFamily="18" charset="0"/>
            </a:endParaRPr>
          </a:p>
          <a:p>
            <a:pPr marL="342900" lvl="0" indent="-342900" algn="just">
              <a:lnSpc>
                <a:spcPct val="107000"/>
              </a:lnSpc>
              <a:spcBef>
                <a:spcPts val="500"/>
              </a:spcBef>
              <a:buSzPts val="1000"/>
              <a:buFont typeface="Symbol" panose="05050102010706020507" pitchFamily="18" charset="2"/>
              <a:buChar char=""/>
              <a:tabLst>
                <a:tab pos="457200" algn="l"/>
              </a:tabLst>
            </a:pPr>
            <a:r>
              <a:rPr lang="en-IN" sz="2500" dirty="0">
                <a:solidFill>
                  <a:srgbClr val="000000"/>
                </a:solidFill>
                <a:effectLst/>
                <a:ea typeface="Times New Roman" panose="02020603050405020304" pitchFamily="18" charset="0"/>
              </a:rPr>
              <a:t>Admin users are allocated specific deployment credentials.</a:t>
            </a:r>
            <a:endParaRPr lang="en-IN" sz="2500" dirty="0">
              <a:effectLst/>
              <a:ea typeface="Times New Roman" panose="02020603050405020304" pitchFamily="18" charset="0"/>
            </a:endParaRPr>
          </a:p>
          <a:p>
            <a:pPr marL="342900" lvl="0" indent="-342900" algn="just">
              <a:lnSpc>
                <a:spcPct val="107000"/>
              </a:lnSpc>
              <a:spcBef>
                <a:spcPts val="500"/>
              </a:spcBef>
              <a:buSzPts val="1000"/>
              <a:buFont typeface="Symbol" panose="05050102010706020507" pitchFamily="18" charset="2"/>
              <a:buChar char=""/>
              <a:tabLst>
                <a:tab pos="457200" algn="l"/>
              </a:tabLst>
            </a:pPr>
            <a:r>
              <a:rPr lang="en-IN" sz="2500" dirty="0">
                <a:solidFill>
                  <a:srgbClr val="000000"/>
                </a:solidFill>
                <a:effectLst/>
                <a:ea typeface="Times New Roman" panose="02020603050405020304" pitchFamily="18" charset="0"/>
              </a:rPr>
              <a:t>Check that credential recovery and API pathways are hardened.</a:t>
            </a:r>
            <a:endParaRPr lang="en-IN" sz="2500" dirty="0">
              <a:effectLst/>
              <a:ea typeface="Times New Roman" panose="02020603050405020304" pitchFamily="18" charset="0"/>
            </a:endParaRPr>
          </a:p>
          <a:p>
            <a:pPr marL="342900" lvl="0" indent="-342900" algn="just">
              <a:lnSpc>
                <a:spcPct val="107000"/>
              </a:lnSpc>
              <a:spcBef>
                <a:spcPts val="500"/>
              </a:spcBef>
              <a:buSzPts val="1000"/>
              <a:buFont typeface="Symbol" panose="05050102010706020507" pitchFamily="18" charset="2"/>
              <a:buChar char=""/>
              <a:tabLst>
                <a:tab pos="457200" algn="l"/>
              </a:tabLst>
            </a:pPr>
            <a:r>
              <a:rPr lang="en-IN" sz="2500" dirty="0">
                <a:solidFill>
                  <a:srgbClr val="000000"/>
                </a:solidFill>
                <a:effectLst/>
                <a:ea typeface="Times New Roman" panose="02020603050405020304" pitchFamily="18" charset="0"/>
              </a:rPr>
              <a:t>Limit the number of failed login credentials.</a:t>
            </a:r>
            <a:endParaRPr lang="en-IN" sz="2500" dirty="0">
              <a:effectLst/>
              <a:ea typeface="Times New Roman" panose="02020603050405020304" pitchFamily="18" charset="0"/>
            </a:endParaRPr>
          </a:p>
          <a:p>
            <a:pPr marL="342900" lvl="0" indent="-342900" algn="just">
              <a:lnSpc>
                <a:spcPct val="107000"/>
              </a:lnSpc>
              <a:spcBef>
                <a:spcPts val="500"/>
              </a:spcBef>
              <a:buSzPts val="1000"/>
              <a:buFont typeface="Symbol" panose="05050102010706020507" pitchFamily="18" charset="2"/>
              <a:buChar char=""/>
              <a:tabLst>
                <a:tab pos="457200" algn="l"/>
              </a:tabLst>
            </a:pPr>
            <a:r>
              <a:rPr lang="en-IN" sz="2500" dirty="0">
                <a:solidFill>
                  <a:srgbClr val="000000"/>
                </a:solidFill>
                <a:effectLst/>
                <a:ea typeface="Times New Roman" panose="02020603050405020304" pitchFamily="18" charset="0"/>
              </a:rPr>
              <a:t>Session IDs are not recorded or stored in public interfaces.</a:t>
            </a:r>
            <a:endParaRPr lang="en-IN" sz="2500" dirty="0">
              <a:effectLst/>
              <a:ea typeface="Times New Roman" panose="02020603050405020304" pitchFamily="18" charset="0"/>
            </a:endParaRPr>
          </a:p>
          <a:p>
            <a:pPr marL="0" indent="0" algn="just">
              <a:lnSpc>
                <a:spcPct val="107000"/>
              </a:lnSpc>
              <a:buNone/>
            </a:pPr>
            <a:endParaRPr lang="en-IN" sz="2500" dirty="0">
              <a:effectLst/>
              <a:ea typeface="Times New Roman" panose="02020603050405020304" pitchFamily="18" charset="0"/>
            </a:endParaRPr>
          </a:p>
          <a:p>
            <a:endParaRPr lang="en-IN" sz="2500" dirty="0"/>
          </a:p>
        </p:txBody>
      </p:sp>
      <p:sp>
        <p:nvSpPr>
          <p:cNvPr id="4" name="Footer Placeholder 3">
            <a:extLst>
              <a:ext uri="{FF2B5EF4-FFF2-40B4-BE49-F238E27FC236}">
                <a16:creationId xmlns="" xmlns:a16="http://schemas.microsoft.com/office/drawing/2014/main" id="{447F3FEA-5B16-5307-24A8-6F3319546382}"/>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D4D0104D-46BC-C26B-973D-2AE31FC6DC54}"/>
              </a:ext>
            </a:extLst>
          </p:cNvPr>
          <p:cNvSpPr>
            <a:spLocks noGrp="1"/>
          </p:cNvSpPr>
          <p:nvPr>
            <p:ph type="sldNum" sz="quarter" idx="12"/>
          </p:nvPr>
        </p:nvSpPr>
        <p:spPr/>
        <p:txBody>
          <a:bodyPr/>
          <a:lstStyle/>
          <a:p>
            <a:fld id="{A67AFE19-8960-4999-8BB5-FA14F1DD873F}" type="slidenum">
              <a:rPr lang="en-US" smtClean="0"/>
              <a:pPr/>
              <a:t>100</a:t>
            </a:fld>
            <a:endParaRPr lang="en-US" dirty="0"/>
          </a:p>
        </p:txBody>
      </p:sp>
    </p:spTree>
    <p:extLst>
      <p:ext uri="{BB962C8B-B14F-4D97-AF65-F5344CB8AC3E}">
        <p14:creationId xmlns:p14="http://schemas.microsoft.com/office/powerpoint/2010/main" val="30320119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188C592-1988-51A3-6CEB-76F307CF711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99DA868-704C-9B23-F742-65EFA5081E63}"/>
              </a:ext>
            </a:extLst>
          </p:cNvPr>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IN" sz="3600" dirty="0"/>
          </a:p>
        </p:txBody>
      </p:sp>
      <p:sp>
        <p:nvSpPr>
          <p:cNvPr id="3" name="Content Placeholder 2">
            <a:extLst>
              <a:ext uri="{FF2B5EF4-FFF2-40B4-BE49-F238E27FC236}">
                <a16:creationId xmlns="" xmlns:a16="http://schemas.microsoft.com/office/drawing/2014/main" id="{20B627D9-C670-2ED7-AE5B-5E88C2BCCA3E}"/>
              </a:ext>
            </a:extLst>
          </p:cNvPr>
          <p:cNvSpPr>
            <a:spLocks noGrp="1"/>
          </p:cNvSpPr>
          <p:nvPr>
            <p:ph idx="1"/>
          </p:nvPr>
        </p:nvSpPr>
        <p:spPr/>
        <p:txBody>
          <a:bodyPr>
            <a:normAutofit/>
          </a:bodyPr>
          <a:lstStyle/>
          <a:p>
            <a:pPr marL="0" indent="0" algn="just">
              <a:buNone/>
            </a:pPr>
            <a:r>
              <a:rPr lang="en-IN" sz="2500" b="1" dirty="0">
                <a:solidFill>
                  <a:srgbClr val="000000"/>
                </a:solidFill>
                <a:effectLst/>
                <a:ea typeface="Times New Roman" panose="02020603050405020304" pitchFamily="18" charset="0"/>
              </a:rPr>
              <a:t>3. Cross-Site Scripting (CSS)</a:t>
            </a:r>
            <a:endParaRPr lang="en-IN" sz="2500" dirty="0">
              <a:effectLst/>
              <a:ea typeface="Times New Roman" panose="02020603050405020304" pitchFamily="18" charset="0"/>
            </a:endParaRPr>
          </a:p>
          <a:p>
            <a:pPr algn="just"/>
            <a:r>
              <a:rPr lang="en-IN" sz="2500" dirty="0">
                <a:solidFill>
                  <a:srgbClr val="000000"/>
                </a:solidFill>
                <a:effectLst/>
                <a:ea typeface="Times New Roman" panose="02020603050405020304" pitchFamily="18" charset="0"/>
              </a:rPr>
              <a:t>Cross-site scripting, CSS, or commonly abbreviated XSS, is the concept that gives attackers the ability to push malicious scripts into dynamic webpages. In many cases, these malicious programs inserted by hackers are disguised as legitimate data. Part of the problem is that the validity of scripts is not checked before execution – and can be programmed to steam passwords or reformat databases.</a:t>
            </a:r>
            <a:endParaRPr lang="en-IN" sz="2500" dirty="0">
              <a:effectLst/>
              <a:ea typeface="Times New Roman" panose="02020603050405020304" pitchFamily="18" charset="0"/>
            </a:endParaRPr>
          </a:p>
          <a:p>
            <a:r>
              <a:rPr lang="en-IN" sz="2500" dirty="0">
                <a:effectLst/>
                <a:ea typeface="Calibri" panose="020F0502020204030204" pitchFamily="34" charset="0"/>
                <a:cs typeface="Mangal" panose="02040503050203030202" pitchFamily="18" charset="0"/>
              </a:rPr>
              <a:t>Particularly, it is a concern for many banking and financial services applications as they are accessed on web browsers. In a hypothetical example, an attacker may send a trojan URL with client-side scripts that if, clicked by a user, gives the data back to the client</a:t>
            </a:r>
            <a:endParaRPr lang="en-IN" sz="2500" dirty="0">
              <a:effectLst/>
              <a:ea typeface="Times New Roman" panose="02020603050405020304" pitchFamily="18" charset="0"/>
            </a:endParaRPr>
          </a:p>
          <a:p>
            <a:endParaRPr lang="en-IN" sz="2500" dirty="0"/>
          </a:p>
        </p:txBody>
      </p:sp>
      <p:sp>
        <p:nvSpPr>
          <p:cNvPr id="4" name="Footer Placeholder 3">
            <a:extLst>
              <a:ext uri="{FF2B5EF4-FFF2-40B4-BE49-F238E27FC236}">
                <a16:creationId xmlns="" xmlns:a16="http://schemas.microsoft.com/office/drawing/2014/main" id="{98022A35-039B-D376-68CA-1D8056AEC0D1}"/>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8BF83068-F4A8-2B5D-2049-D03E9915E49D}"/>
              </a:ext>
            </a:extLst>
          </p:cNvPr>
          <p:cNvSpPr>
            <a:spLocks noGrp="1"/>
          </p:cNvSpPr>
          <p:nvPr>
            <p:ph type="sldNum" sz="quarter" idx="12"/>
          </p:nvPr>
        </p:nvSpPr>
        <p:spPr/>
        <p:txBody>
          <a:bodyPr/>
          <a:lstStyle/>
          <a:p>
            <a:fld id="{A67AFE19-8960-4999-8BB5-FA14F1DD873F}" type="slidenum">
              <a:rPr lang="en-US" smtClean="0"/>
              <a:pPr/>
              <a:t>101</a:t>
            </a:fld>
            <a:endParaRPr lang="en-US" dirty="0"/>
          </a:p>
        </p:txBody>
      </p:sp>
    </p:spTree>
    <p:extLst>
      <p:ext uri="{BB962C8B-B14F-4D97-AF65-F5344CB8AC3E}">
        <p14:creationId xmlns:p14="http://schemas.microsoft.com/office/powerpoint/2010/main" val="27410845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B39BBEA-2979-9B0E-A1BD-7152F6CB111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3E80F40-3099-2DE0-97F3-862C71C0C1A1}"/>
              </a:ext>
            </a:extLst>
          </p:cNvPr>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IN" sz="3600" dirty="0"/>
          </a:p>
        </p:txBody>
      </p:sp>
      <p:sp>
        <p:nvSpPr>
          <p:cNvPr id="3" name="Content Placeholder 2">
            <a:extLst>
              <a:ext uri="{FF2B5EF4-FFF2-40B4-BE49-F238E27FC236}">
                <a16:creationId xmlns="" xmlns:a16="http://schemas.microsoft.com/office/drawing/2014/main" id="{59DE8E58-C790-6E68-39BE-D57CCC106D3E}"/>
              </a:ext>
            </a:extLst>
          </p:cNvPr>
          <p:cNvSpPr>
            <a:spLocks noGrp="1"/>
          </p:cNvSpPr>
          <p:nvPr>
            <p:ph idx="1"/>
          </p:nvPr>
        </p:nvSpPr>
        <p:spPr/>
        <p:txBody>
          <a:bodyPr>
            <a:normAutofit/>
          </a:bodyPr>
          <a:lstStyle/>
          <a:p>
            <a:pPr marL="0" indent="0" algn="just">
              <a:lnSpc>
                <a:spcPct val="107000"/>
              </a:lnSpc>
              <a:buNone/>
            </a:pPr>
            <a:r>
              <a:rPr lang="en-IN" sz="2500" b="1" dirty="0">
                <a:solidFill>
                  <a:srgbClr val="000000"/>
                </a:solidFill>
                <a:effectLst/>
                <a:ea typeface="Times New Roman" panose="02020603050405020304" pitchFamily="18" charset="0"/>
                <a:cs typeface="Times New Roman" panose="02020603050405020304" pitchFamily="18" charset="0"/>
              </a:rPr>
              <a:t>4. Modular Program and Container Security</a:t>
            </a:r>
            <a:endParaRPr lang="en-IN" sz="2500" dirty="0">
              <a:effectLst/>
              <a:ea typeface="Times New Roman" panose="02020603050405020304" pitchFamily="18" charset="0"/>
              <a:cs typeface="Times New Roman" panose="02020603050405020304" pitchFamily="18" charset="0"/>
            </a:endParaRPr>
          </a:p>
          <a:p>
            <a:pPr algn="just">
              <a:lnSpc>
                <a:spcPct val="107000"/>
              </a:lnSpc>
            </a:pPr>
            <a:r>
              <a:rPr lang="en-IN" sz="2500" dirty="0">
                <a:solidFill>
                  <a:srgbClr val="000000"/>
                </a:solidFill>
                <a:effectLst/>
                <a:ea typeface="Times New Roman" panose="02020603050405020304" pitchFamily="18" charset="0"/>
                <a:cs typeface="Times New Roman" panose="02020603050405020304" pitchFamily="18" charset="0"/>
              </a:rPr>
              <a:t>Hopefully, all the core functions of applications – logic and programming, will stay within the bounds of the applications. However, with the wide adoption of containerization and orchestration technologies such as Docker, Kubernetes, OpenShift and PCF, modular code is empowered at scale, propelling application programs and functions out of the testing boundaries.</a:t>
            </a:r>
            <a:endParaRPr lang="en-IN" sz="2500" dirty="0">
              <a:effectLst/>
              <a:ea typeface="Times New Roman" panose="02020603050405020304" pitchFamily="18" charset="0"/>
              <a:cs typeface="Times New Roman" panose="02020603050405020304" pitchFamily="18" charset="0"/>
            </a:endParaRPr>
          </a:p>
          <a:p>
            <a:pPr algn="just">
              <a:lnSpc>
                <a:spcPct val="107000"/>
              </a:lnSpc>
            </a:pPr>
            <a:r>
              <a:rPr lang="en-IN" sz="2500" dirty="0">
                <a:solidFill>
                  <a:srgbClr val="000000"/>
                </a:solidFill>
                <a:effectLst/>
                <a:ea typeface="Times New Roman" panose="02020603050405020304" pitchFamily="18" charset="0"/>
                <a:cs typeface="Times New Roman" panose="02020603050405020304" pitchFamily="18" charset="0"/>
              </a:rPr>
              <a:t>The next wave of application vulnerabilities in containerization</a:t>
            </a:r>
            <a:endParaRPr lang="en-IN" sz="2500" dirty="0">
              <a:effectLst/>
              <a:ea typeface="Times New Roman" panose="02020603050405020304" pitchFamily="18" charset="0"/>
              <a:cs typeface="Times New Roman" panose="02020603050405020304" pitchFamily="18" charset="0"/>
            </a:endParaRPr>
          </a:p>
          <a:p>
            <a:pPr marL="0" indent="0" algn="just">
              <a:buNone/>
            </a:pPr>
            <a:endParaRPr lang="en-IN" sz="2500" dirty="0"/>
          </a:p>
        </p:txBody>
      </p:sp>
      <p:sp>
        <p:nvSpPr>
          <p:cNvPr id="4" name="Footer Placeholder 3">
            <a:extLst>
              <a:ext uri="{FF2B5EF4-FFF2-40B4-BE49-F238E27FC236}">
                <a16:creationId xmlns="" xmlns:a16="http://schemas.microsoft.com/office/drawing/2014/main" id="{52FD950A-7344-DF2F-1E2A-3E3B2BD6DE5A}"/>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B13D4C27-6414-2DF7-F557-E5C57D3357A7}"/>
              </a:ext>
            </a:extLst>
          </p:cNvPr>
          <p:cNvSpPr>
            <a:spLocks noGrp="1"/>
          </p:cNvSpPr>
          <p:nvPr>
            <p:ph type="sldNum" sz="quarter" idx="12"/>
          </p:nvPr>
        </p:nvSpPr>
        <p:spPr/>
        <p:txBody>
          <a:bodyPr/>
          <a:lstStyle/>
          <a:p>
            <a:fld id="{A67AFE19-8960-4999-8BB5-FA14F1DD873F}" type="slidenum">
              <a:rPr lang="en-US" smtClean="0"/>
              <a:pPr/>
              <a:t>102</a:t>
            </a:fld>
            <a:endParaRPr lang="en-US" dirty="0"/>
          </a:p>
        </p:txBody>
      </p:sp>
    </p:spTree>
    <p:extLst>
      <p:ext uri="{BB962C8B-B14F-4D97-AF65-F5344CB8AC3E}">
        <p14:creationId xmlns:p14="http://schemas.microsoft.com/office/powerpoint/2010/main" val="11380795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4E09BF5-0F32-0D72-7E7E-D1DDBDC2E79E}"/>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178B4C2-092C-1CE8-7698-8A2E644CABE4}"/>
              </a:ext>
            </a:extLst>
          </p:cNvPr>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IN" sz="3600" dirty="0"/>
          </a:p>
        </p:txBody>
      </p:sp>
      <p:sp>
        <p:nvSpPr>
          <p:cNvPr id="3" name="Content Placeholder 2">
            <a:extLst>
              <a:ext uri="{FF2B5EF4-FFF2-40B4-BE49-F238E27FC236}">
                <a16:creationId xmlns="" xmlns:a16="http://schemas.microsoft.com/office/drawing/2014/main" id="{D09D7AC3-6242-37AB-25FC-AC6A4122108E}"/>
              </a:ext>
            </a:extLst>
          </p:cNvPr>
          <p:cNvSpPr>
            <a:spLocks noGrp="1"/>
          </p:cNvSpPr>
          <p:nvPr>
            <p:ph idx="1"/>
          </p:nvPr>
        </p:nvSpPr>
        <p:spPr/>
        <p:txBody>
          <a:bodyPr>
            <a:normAutofit fontScale="85000" lnSpcReduction="10000"/>
          </a:bodyPr>
          <a:lstStyle/>
          <a:p>
            <a:pPr marL="0" indent="0" algn="just">
              <a:buNone/>
            </a:pPr>
            <a:r>
              <a:rPr lang="en-IN" sz="2700" b="1" dirty="0">
                <a:solidFill>
                  <a:srgbClr val="000000"/>
                </a:solidFill>
                <a:ea typeface="Times New Roman" panose="02020603050405020304" pitchFamily="18" charset="0"/>
              </a:rPr>
              <a:t>5</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2500" b="1" dirty="0">
                <a:solidFill>
                  <a:srgbClr val="000000"/>
                </a:solidFill>
                <a:effectLst/>
                <a:ea typeface="Times New Roman" panose="02020603050405020304" pitchFamily="18" charset="0"/>
              </a:rPr>
              <a:t>Checking Networking and Communication Streams</a:t>
            </a:r>
            <a:endParaRPr lang="en-IN" sz="2500" dirty="0">
              <a:effectLst/>
              <a:ea typeface="Times New Roman" panose="02020603050405020304" pitchFamily="18" charset="0"/>
            </a:endParaRPr>
          </a:p>
          <a:p>
            <a:pPr algn="just"/>
            <a:r>
              <a:rPr lang="en-IN" sz="2500" dirty="0">
                <a:solidFill>
                  <a:srgbClr val="000000"/>
                </a:solidFill>
                <a:effectLst/>
                <a:ea typeface="Times New Roman" panose="02020603050405020304" pitchFamily="18" charset="0"/>
              </a:rPr>
              <a:t>For an application security tester, all outgoing and incoming network communications are to be treated as vulnerable. For instance, an application code may establish an FTP connection to retrieve an important file. The presence of tainted data can allow an attacker to modify listening server processes and intrude.</a:t>
            </a:r>
            <a:endParaRPr lang="en-IN" sz="2500" dirty="0">
              <a:effectLst/>
              <a:ea typeface="Times New Roman" panose="02020603050405020304" pitchFamily="18" charset="0"/>
            </a:endParaRPr>
          </a:p>
          <a:p>
            <a:r>
              <a:rPr lang="en-IN" sz="2500" dirty="0">
                <a:effectLst/>
                <a:ea typeface="Calibri" panose="020F0502020204030204" pitchFamily="34" charset="0"/>
                <a:cs typeface="Mangal" panose="02040503050203030202" pitchFamily="18" charset="0"/>
              </a:rPr>
              <a:t>The above example is a small but potential vulnerability in applications. Modern enterprises work on ephemeral computing environments that are very dynamic in nature and are equally vulnerable to cyberthreats. </a:t>
            </a:r>
            <a:r>
              <a:rPr lang="en-IN" sz="2500" dirty="0">
                <a:solidFill>
                  <a:srgbClr val="000000"/>
                </a:solidFill>
                <a:effectLst/>
                <a:ea typeface="Times New Roman" panose="02020603050405020304" pitchFamily="18" charset="0"/>
              </a:rPr>
              <a:t>Say an ecommerce company is preparing for the Black Friday and has opted for auto-scaling using Azure </a:t>
            </a:r>
            <a:r>
              <a:rPr lang="en-IN" sz="2500" dirty="0" err="1">
                <a:solidFill>
                  <a:srgbClr val="000000"/>
                </a:solidFill>
                <a:effectLst/>
                <a:ea typeface="Times New Roman" panose="02020603050405020304" pitchFamily="18" charset="0"/>
              </a:rPr>
              <a:t>Autoscale</a:t>
            </a:r>
            <a:r>
              <a:rPr lang="en-IN" sz="2500" dirty="0">
                <a:solidFill>
                  <a:srgbClr val="000000"/>
                </a:solidFill>
                <a:effectLst/>
                <a:ea typeface="Times New Roman" panose="02020603050405020304" pitchFamily="18" charset="0"/>
              </a:rPr>
              <a:t>. </a:t>
            </a:r>
          </a:p>
          <a:p>
            <a:r>
              <a:rPr lang="en-IN" sz="2500" dirty="0">
                <a:solidFill>
                  <a:srgbClr val="000000"/>
                </a:solidFill>
                <a:effectLst/>
                <a:ea typeface="Times New Roman" panose="02020603050405020304" pitchFamily="18" charset="0"/>
              </a:rPr>
              <a:t>The trigger can result in the automatic installation of multiple resources such as VPCs, API Management service, Load Balancer, Azure Data Explorer Clusters, Logic Apps with auto provisioned Azure VMs, making it an overextended network infrastructure. Although such automation and auto-scaling of networking elements are the cornerstone of application agility, they require new approaches of application security testing.</a:t>
            </a:r>
            <a:endParaRPr lang="en-IN" sz="2500" dirty="0">
              <a:effectLst/>
              <a:ea typeface="Times New Roman" panose="02020603050405020304" pitchFamily="18" charset="0"/>
            </a:endParaRPr>
          </a:p>
          <a:p>
            <a:endParaRPr lang="en-IN" sz="2500" dirty="0"/>
          </a:p>
        </p:txBody>
      </p:sp>
      <p:sp>
        <p:nvSpPr>
          <p:cNvPr id="4" name="Footer Placeholder 3">
            <a:extLst>
              <a:ext uri="{FF2B5EF4-FFF2-40B4-BE49-F238E27FC236}">
                <a16:creationId xmlns="" xmlns:a16="http://schemas.microsoft.com/office/drawing/2014/main" id="{DD01E4AD-A493-4A89-C161-371613F279BF}"/>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69916F94-7E5B-277C-79A1-E3D31366F937}"/>
              </a:ext>
            </a:extLst>
          </p:cNvPr>
          <p:cNvSpPr>
            <a:spLocks noGrp="1"/>
          </p:cNvSpPr>
          <p:nvPr>
            <p:ph type="sldNum" sz="quarter" idx="12"/>
          </p:nvPr>
        </p:nvSpPr>
        <p:spPr/>
        <p:txBody>
          <a:bodyPr/>
          <a:lstStyle/>
          <a:p>
            <a:fld id="{A67AFE19-8960-4999-8BB5-FA14F1DD873F}" type="slidenum">
              <a:rPr lang="en-US" smtClean="0"/>
              <a:pPr/>
              <a:t>103</a:t>
            </a:fld>
            <a:endParaRPr lang="en-US" dirty="0"/>
          </a:p>
        </p:txBody>
      </p:sp>
    </p:spTree>
    <p:extLst>
      <p:ext uri="{BB962C8B-B14F-4D97-AF65-F5344CB8AC3E}">
        <p14:creationId xmlns:p14="http://schemas.microsoft.com/office/powerpoint/2010/main" val="8534088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4BF741C-411C-0CD2-FCB7-205452F1383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7677345-3C87-261C-5F25-5B5089132A6D}"/>
              </a:ext>
            </a:extLst>
          </p:cNvPr>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IN" sz="3600" dirty="0"/>
          </a:p>
        </p:txBody>
      </p:sp>
      <p:sp>
        <p:nvSpPr>
          <p:cNvPr id="3" name="Content Placeholder 2">
            <a:extLst>
              <a:ext uri="{FF2B5EF4-FFF2-40B4-BE49-F238E27FC236}">
                <a16:creationId xmlns="" xmlns:a16="http://schemas.microsoft.com/office/drawing/2014/main" id="{4A457682-42C2-57A7-A490-115A5861A9E7}"/>
              </a:ext>
            </a:extLst>
          </p:cNvPr>
          <p:cNvSpPr>
            <a:spLocks noGrp="1"/>
          </p:cNvSpPr>
          <p:nvPr>
            <p:ph idx="1"/>
          </p:nvPr>
        </p:nvSpPr>
        <p:spPr/>
        <p:txBody>
          <a:bodyPr>
            <a:normAutofit fontScale="92500" lnSpcReduction="20000"/>
          </a:bodyPr>
          <a:lstStyle/>
          <a:p>
            <a:pPr marL="0" indent="0" algn="just">
              <a:buNone/>
            </a:pPr>
            <a:r>
              <a:rPr lang="en-IN" sz="2700" b="1" dirty="0">
                <a:solidFill>
                  <a:srgbClr val="000000"/>
                </a:solidFill>
                <a:effectLst/>
                <a:ea typeface="Times New Roman" panose="02020603050405020304" pitchFamily="18" charset="0"/>
                <a:cs typeface="Times New Roman" panose="02020603050405020304" pitchFamily="18" charset="0"/>
              </a:rPr>
              <a:t>How to test network security for applications?</a:t>
            </a:r>
            <a:endParaRPr lang="en-IN" sz="2700" dirty="0">
              <a:effectLst/>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IN" sz="2700" dirty="0">
                <a:solidFill>
                  <a:srgbClr val="000000"/>
                </a:solidFill>
                <a:effectLst/>
                <a:ea typeface="Times New Roman" panose="02020603050405020304" pitchFamily="18" charset="0"/>
                <a:cs typeface="Times New Roman" panose="02020603050405020304" pitchFamily="18" charset="0"/>
              </a:rPr>
              <a:t>Secure APIs by evaluating the sensitive data and resources they’re exposing – Amazon API Gateway implements Client-Side SSL Certificates for authentication by the backend.</a:t>
            </a:r>
            <a:endParaRPr lang="en-IN" sz="2700" dirty="0">
              <a:effectLst/>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IN" sz="2700" dirty="0">
                <a:solidFill>
                  <a:srgbClr val="000000"/>
                </a:solidFill>
                <a:effectLst/>
                <a:ea typeface="Times New Roman" panose="02020603050405020304" pitchFamily="18" charset="0"/>
                <a:cs typeface="Times New Roman" panose="02020603050405020304" pitchFamily="18" charset="0"/>
              </a:rPr>
              <a:t>Ensure appropriate in-app permissions – Azure Active Directory  provides authentication capabilities for applications.</a:t>
            </a:r>
            <a:endParaRPr lang="en-IN" sz="2700" dirty="0">
              <a:effectLst/>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IN" sz="2700" dirty="0">
                <a:solidFill>
                  <a:srgbClr val="000000"/>
                </a:solidFill>
                <a:effectLst/>
                <a:ea typeface="Times New Roman" panose="02020603050405020304" pitchFamily="18" charset="0"/>
                <a:cs typeface="Times New Roman" panose="02020603050405020304" pitchFamily="18" charset="0"/>
              </a:rPr>
              <a:t>Gate admin access based on real-time data – ensure that devices and users are not trusted only on internal networks.</a:t>
            </a:r>
            <a:endParaRPr lang="en-IN" sz="2700" dirty="0">
              <a:effectLst/>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IN" sz="2700" dirty="0">
                <a:solidFill>
                  <a:srgbClr val="000000"/>
                </a:solidFill>
                <a:effectLst/>
                <a:ea typeface="Times New Roman" panose="02020603050405020304" pitchFamily="18" charset="0"/>
                <a:cs typeface="Times New Roman" panose="02020603050405020304" pitchFamily="18" charset="0"/>
              </a:rPr>
              <a:t>Ensure all internal communications are encrypted for applications.</a:t>
            </a:r>
            <a:endParaRPr lang="en-IN" sz="2700" dirty="0">
              <a:effectLst/>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IN" sz="2700" dirty="0">
                <a:solidFill>
                  <a:srgbClr val="000000"/>
                </a:solidFill>
                <a:effectLst/>
                <a:ea typeface="Times New Roman" panose="02020603050405020304" pitchFamily="18" charset="0"/>
                <a:cs typeface="Times New Roman" panose="02020603050405020304" pitchFamily="18" charset="0"/>
              </a:rPr>
              <a:t>Employ </a:t>
            </a:r>
            <a:r>
              <a:rPr lang="en-IN" sz="2700" dirty="0" err="1">
                <a:solidFill>
                  <a:srgbClr val="000000"/>
                </a:solidFill>
                <a:effectLst/>
                <a:ea typeface="Times New Roman" panose="02020603050405020304" pitchFamily="18" charset="0"/>
                <a:cs typeface="Times New Roman" panose="02020603050405020304" pitchFamily="18" charset="0"/>
              </a:rPr>
              <a:t>microsegmentation</a:t>
            </a:r>
            <a:r>
              <a:rPr lang="en-IN" sz="2700" dirty="0">
                <a:solidFill>
                  <a:srgbClr val="000000"/>
                </a:solidFill>
                <a:effectLst/>
                <a:ea typeface="Times New Roman" panose="02020603050405020304" pitchFamily="18" charset="0"/>
                <a:cs typeface="Times New Roman" panose="02020603050405020304" pitchFamily="18" charset="0"/>
              </a:rPr>
              <a:t> for application network security.</a:t>
            </a:r>
            <a:endParaRPr lang="en-IN" sz="2700" dirty="0">
              <a:effectLst/>
              <a:ea typeface="Times New Roman" panose="02020603050405020304" pitchFamily="18" charset="0"/>
              <a:cs typeface="Times New Roman" panose="02020603050405020304" pitchFamily="18" charset="0"/>
            </a:endParaRPr>
          </a:p>
          <a:p>
            <a:pPr marL="342900" lvl="0" indent="-342900" algn="just">
              <a:lnSpc>
                <a:spcPct val="107000"/>
              </a:lnSpc>
              <a:spcBef>
                <a:spcPts val="500"/>
              </a:spcBef>
              <a:buFont typeface="Symbol" panose="05050102010706020507" pitchFamily="18" charset="2"/>
              <a:buChar char=""/>
            </a:pPr>
            <a:r>
              <a:rPr lang="en-IN" sz="2700" dirty="0">
                <a:solidFill>
                  <a:srgbClr val="000000"/>
                </a:solidFill>
                <a:effectLst/>
                <a:ea typeface="Times New Roman" panose="02020603050405020304" pitchFamily="18" charset="0"/>
                <a:cs typeface="Times New Roman" panose="02020603050405020304" pitchFamily="18" charset="0"/>
              </a:rPr>
              <a:t>Hardening and endpoint protection for applications are managed in tandem with changing network environments.</a:t>
            </a:r>
            <a:endParaRPr lang="en-IN" sz="2700" dirty="0">
              <a:effectLst/>
              <a:ea typeface="Times New Roman" panose="02020603050405020304" pitchFamily="18" charset="0"/>
              <a:cs typeface="Times New Roman" panose="02020603050405020304" pitchFamily="18" charset="0"/>
            </a:endParaRPr>
          </a:p>
          <a:p>
            <a:endParaRPr lang="en-IN" sz="2500" dirty="0"/>
          </a:p>
        </p:txBody>
      </p:sp>
      <p:sp>
        <p:nvSpPr>
          <p:cNvPr id="4" name="Footer Placeholder 3">
            <a:extLst>
              <a:ext uri="{FF2B5EF4-FFF2-40B4-BE49-F238E27FC236}">
                <a16:creationId xmlns="" xmlns:a16="http://schemas.microsoft.com/office/drawing/2014/main" id="{178BB41C-DF60-744A-8DCF-A665A87B9265}"/>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A7AF6129-3BE3-68C2-7E55-9DA0DB98B40E}"/>
              </a:ext>
            </a:extLst>
          </p:cNvPr>
          <p:cNvSpPr>
            <a:spLocks noGrp="1"/>
          </p:cNvSpPr>
          <p:nvPr>
            <p:ph type="sldNum" sz="quarter" idx="12"/>
          </p:nvPr>
        </p:nvSpPr>
        <p:spPr/>
        <p:txBody>
          <a:bodyPr/>
          <a:lstStyle/>
          <a:p>
            <a:fld id="{A67AFE19-8960-4999-8BB5-FA14F1DD873F}" type="slidenum">
              <a:rPr lang="en-US" smtClean="0"/>
              <a:pPr/>
              <a:t>104</a:t>
            </a:fld>
            <a:endParaRPr lang="en-US" dirty="0"/>
          </a:p>
        </p:txBody>
      </p:sp>
    </p:spTree>
    <p:extLst>
      <p:ext uri="{BB962C8B-B14F-4D97-AF65-F5344CB8AC3E}">
        <p14:creationId xmlns:p14="http://schemas.microsoft.com/office/powerpoint/2010/main" val="9156872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5A4BD5C-247F-42AB-1A46-3FF8EB0454B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62C05D0-7407-C23F-38FB-F05169459AC1}"/>
              </a:ext>
            </a:extLst>
          </p:cNvPr>
          <p:cNvSpPr>
            <a:spLocks noGrp="1"/>
          </p:cNvSpPr>
          <p:nvPr>
            <p:ph type="title"/>
          </p:nvPr>
        </p:nvSpPr>
        <p:spPr/>
        <p:txBody>
          <a:bodyPr>
            <a:normAutofit fontScale="90000"/>
          </a:bodyPr>
          <a:lstStyle/>
          <a:p>
            <a:r>
              <a:rPr lang="en-US" sz="5400" i="0" dirty="0">
                <a:solidFill>
                  <a:srgbClr val="003A5D"/>
                </a:solidFill>
                <a:effectLst/>
                <a:latin typeface="Open Sans Extra Bold"/>
              </a:rPr>
              <a:t>		</a:t>
            </a:r>
            <a:r>
              <a:rPr lang="en-US" b="1" dirty="0">
                <a:solidFill>
                  <a:srgbClr val="0070C0"/>
                </a:solidFill>
                <a:latin typeface="Times New Roman" panose="02020603050405020304" pitchFamily="18" charset="0"/>
                <a:cs typeface="Times New Roman" panose="02020603050405020304" pitchFamily="18" charset="0"/>
              </a:rPr>
              <a:t> Application Vulnerabilities</a:t>
            </a:r>
            <a:r>
              <a:rPr lang="en-US" sz="2800" b="0" i="0" dirty="0">
                <a:solidFill>
                  <a:srgbClr val="00A077"/>
                </a:solidFill>
                <a:effectLst/>
                <a:latin typeface="Montserrat" panose="00000500000000000000" pitchFamily="2" charset="0"/>
              </a:rPr>
              <a:t/>
            </a:r>
            <a:br>
              <a:rPr lang="en-US" sz="2800" b="0" i="0" dirty="0">
                <a:solidFill>
                  <a:srgbClr val="00A077"/>
                </a:solidFill>
                <a:effectLst/>
                <a:latin typeface="Montserrat" panose="00000500000000000000" pitchFamily="2" charset="0"/>
              </a:rPr>
            </a:br>
            <a:endParaRPr lang="en-IN" dirty="0"/>
          </a:p>
        </p:txBody>
      </p:sp>
      <p:sp>
        <p:nvSpPr>
          <p:cNvPr id="3" name="Content Placeholder 2">
            <a:extLst>
              <a:ext uri="{FF2B5EF4-FFF2-40B4-BE49-F238E27FC236}">
                <a16:creationId xmlns="" xmlns:a16="http://schemas.microsoft.com/office/drawing/2014/main" id="{FDBE2C49-DD23-059E-F3E6-EEE5B68A6D16}"/>
              </a:ext>
            </a:extLst>
          </p:cNvPr>
          <p:cNvSpPr>
            <a:spLocks noGrp="1"/>
          </p:cNvSpPr>
          <p:nvPr>
            <p:ph idx="1"/>
          </p:nvPr>
        </p:nvSpPr>
        <p:spPr>
          <a:xfrm>
            <a:off x="609600" y="1600202"/>
            <a:ext cx="10972801" cy="4756150"/>
          </a:xfrm>
        </p:spPr>
        <p:txBody>
          <a:bodyPr>
            <a:normAutofit lnSpcReduction="10000"/>
          </a:bodyPr>
          <a:lstStyle/>
          <a:p>
            <a:pPr marL="0" indent="0" algn="just">
              <a:lnSpc>
                <a:spcPct val="107000"/>
              </a:lnSpc>
              <a:buNone/>
            </a:pPr>
            <a:r>
              <a:rPr lang="en-IN" sz="2500" b="1" dirty="0">
                <a:solidFill>
                  <a:srgbClr val="FF0000"/>
                </a:solidFill>
                <a:effectLst/>
                <a:ea typeface="Times New Roman" panose="02020603050405020304" pitchFamily="18" charset="0"/>
                <a:cs typeface="Times New Roman" panose="02020603050405020304" pitchFamily="18" charset="0"/>
              </a:rPr>
              <a:t>What sort of vulnerabilities affects applications?</a:t>
            </a:r>
            <a:endParaRPr lang="en-IN" sz="2500" dirty="0">
              <a:effectLst/>
              <a:ea typeface="Times New Roman" panose="02020603050405020304" pitchFamily="18" charset="0"/>
              <a:cs typeface="Times New Roman" panose="02020603050405020304" pitchFamily="18" charset="0"/>
            </a:endParaRPr>
          </a:p>
          <a:p>
            <a:pPr algn="just">
              <a:lnSpc>
                <a:spcPct val="107000"/>
              </a:lnSpc>
            </a:pPr>
            <a:r>
              <a:rPr lang="en-IN" sz="2500" b="1" dirty="0">
                <a:effectLst/>
                <a:ea typeface="Times New Roman" panose="02020603050405020304" pitchFamily="18" charset="0"/>
                <a:cs typeface="Times New Roman" panose="02020603050405020304" pitchFamily="18" charset="0"/>
              </a:rPr>
              <a:t>Common Web Application Vulnerabilities Explained</a:t>
            </a:r>
            <a:endParaRPr lang="en-IN" sz="2500" dirty="0">
              <a:effectLst/>
              <a:ea typeface="Times New Roman" panose="02020603050405020304" pitchFamily="18"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IN" sz="2500" dirty="0">
                <a:effectLst/>
                <a:ea typeface="Times New Roman" panose="02020603050405020304" pitchFamily="18" charset="0"/>
                <a:cs typeface="Times New Roman" panose="02020603050405020304" pitchFamily="18" charset="0"/>
              </a:rPr>
              <a:t>Broken access control. </a:t>
            </a:r>
          </a:p>
          <a:p>
            <a:pPr marL="342900" lvl="0" indent="-342900" algn="just">
              <a:lnSpc>
                <a:spcPct val="107000"/>
              </a:lnSpc>
              <a:buSzPts val="1000"/>
              <a:buFont typeface="Symbol" panose="05050102010706020507" pitchFamily="18" charset="2"/>
              <a:buChar char=""/>
              <a:tabLst>
                <a:tab pos="457200" algn="l"/>
              </a:tabLst>
            </a:pPr>
            <a:r>
              <a:rPr lang="en-IN" sz="2500" dirty="0">
                <a:effectLst/>
                <a:ea typeface="Times New Roman" panose="02020603050405020304" pitchFamily="18" charset="0"/>
                <a:cs typeface="Times New Roman" panose="02020603050405020304" pitchFamily="18" charset="0"/>
              </a:rPr>
              <a:t>Broken authentication. </a:t>
            </a:r>
          </a:p>
          <a:p>
            <a:pPr marL="342900" lvl="0" indent="-342900" algn="just">
              <a:lnSpc>
                <a:spcPct val="107000"/>
              </a:lnSpc>
              <a:buSzPts val="1000"/>
              <a:buFont typeface="Symbol" panose="05050102010706020507" pitchFamily="18" charset="2"/>
              <a:buChar char=""/>
              <a:tabLst>
                <a:tab pos="457200" algn="l"/>
              </a:tabLst>
            </a:pPr>
            <a:r>
              <a:rPr lang="en-IN" sz="2500" dirty="0">
                <a:effectLst/>
                <a:ea typeface="Times New Roman" panose="02020603050405020304" pitchFamily="18" charset="0"/>
                <a:cs typeface="Times New Roman" panose="02020603050405020304" pitchFamily="18" charset="0"/>
              </a:rPr>
              <a:t>Carriage Return and Line Feed (CRLF) Injection. </a:t>
            </a:r>
          </a:p>
          <a:p>
            <a:pPr marL="342900" lvl="0" indent="-342900" algn="just">
              <a:lnSpc>
                <a:spcPct val="107000"/>
              </a:lnSpc>
              <a:buSzPts val="1000"/>
              <a:buFont typeface="Symbol" panose="05050102010706020507" pitchFamily="18" charset="2"/>
              <a:buChar char=""/>
              <a:tabLst>
                <a:tab pos="457200" algn="l"/>
              </a:tabLst>
            </a:pPr>
            <a:r>
              <a:rPr lang="en-IN" sz="2500" dirty="0">
                <a:effectLst/>
                <a:ea typeface="Times New Roman" panose="02020603050405020304" pitchFamily="18" charset="0"/>
                <a:cs typeface="Times New Roman" panose="02020603050405020304" pitchFamily="18" charset="0"/>
              </a:rPr>
              <a:t>Cipher transformation insecure. </a:t>
            </a:r>
          </a:p>
          <a:p>
            <a:pPr marL="342900" lvl="0" indent="-342900" algn="just">
              <a:lnSpc>
                <a:spcPct val="107000"/>
              </a:lnSpc>
              <a:buSzPts val="1000"/>
              <a:buFont typeface="Symbol" panose="05050102010706020507" pitchFamily="18" charset="2"/>
              <a:buChar char=""/>
              <a:tabLst>
                <a:tab pos="457200" algn="l"/>
              </a:tabLst>
            </a:pPr>
            <a:r>
              <a:rPr lang="en-IN" sz="2500" dirty="0">
                <a:effectLst/>
                <a:ea typeface="Times New Roman" panose="02020603050405020304" pitchFamily="18" charset="0"/>
                <a:cs typeface="Times New Roman" panose="02020603050405020304" pitchFamily="18" charset="0"/>
              </a:rPr>
              <a:t>Components with known vulnerabilities. </a:t>
            </a:r>
          </a:p>
          <a:p>
            <a:pPr marL="342900" lvl="0" indent="-342900" algn="just">
              <a:lnSpc>
                <a:spcPct val="107000"/>
              </a:lnSpc>
              <a:buSzPts val="1000"/>
              <a:buFont typeface="Symbol" panose="05050102010706020507" pitchFamily="18" charset="2"/>
              <a:buChar char=""/>
              <a:tabLst>
                <a:tab pos="457200" algn="l"/>
              </a:tabLst>
            </a:pPr>
            <a:r>
              <a:rPr lang="en-IN" sz="2500" dirty="0">
                <a:effectLst/>
                <a:ea typeface="Times New Roman" panose="02020603050405020304" pitchFamily="18" charset="0"/>
                <a:cs typeface="Times New Roman" panose="02020603050405020304" pitchFamily="18" charset="0"/>
              </a:rPr>
              <a:t>Cross-Origin Resource Sharing (CORS) Policy. </a:t>
            </a:r>
          </a:p>
          <a:p>
            <a:pPr marL="342900" lvl="0" indent="-342900" algn="just">
              <a:lnSpc>
                <a:spcPct val="107000"/>
              </a:lnSpc>
              <a:buSzPts val="1000"/>
              <a:buFont typeface="Symbol" panose="05050102010706020507" pitchFamily="18" charset="2"/>
              <a:buChar char=""/>
              <a:tabLst>
                <a:tab pos="457200" algn="l"/>
              </a:tabLst>
            </a:pPr>
            <a:r>
              <a:rPr lang="en-IN" sz="2500" dirty="0">
                <a:effectLst/>
                <a:ea typeface="Times New Roman" panose="02020603050405020304" pitchFamily="18" charset="0"/>
                <a:cs typeface="Times New Roman" panose="02020603050405020304" pitchFamily="18" charset="0"/>
              </a:rPr>
              <a:t>Credentials management. </a:t>
            </a:r>
          </a:p>
          <a:p>
            <a:pPr marL="342900" lvl="0" indent="-342900" algn="just">
              <a:lnSpc>
                <a:spcPct val="107000"/>
              </a:lnSpc>
              <a:buSzPts val="1000"/>
              <a:buFont typeface="Symbol" panose="05050102010706020507" pitchFamily="18" charset="2"/>
              <a:buChar char=""/>
              <a:tabLst>
                <a:tab pos="457200" algn="l"/>
              </a:tabLst>
            </a:pPr>
            <a:r>
              <a:rPr lang="en-IN" sz="2500" dirty="0">
                <a:effectLst/>
                <a:ea typeface="Times New Roman" panose="02020603050405020304" pitchFamily="18" charset="0"/>
                <a:cs typeface="Times New Roman" panose="02020603050405020304" pitchFamily="18" charset="0"/>
              </a:rPr>
              <a:t>Cross-site request forgery (CSRF)</a:t>
            </a:r>
          </a:p>
          <a:p>
            <a:pPr marL="0" indent="0">
              <a:buNone/>
            </a:pPr>
            <a:endParaRPr lang="en-IN" sz="2500" dirty="0"/>
          </a:p>
        </p:txBody>
      </p:sp>
      <p:sp>
        <p:nvSpPr>
          <p:cNvPr id="4" name="Footer Placeholder 3">
            <a:extLst>
              <a:ext uri="{FF2B5EF4-FFF2-40B4-BE49-F238E27FC236}">
                <a16:creationId xmlns="" xmlns:a16="http://schemas.microsoft.com/office/drawing/2014/main" id="{5FB0FEC6-FAE0-FC1B-9CB2-3BCD4AB3587E}"/>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491E6578-FD8E-5688-E2E4-328AED558A45}"/>
              </a:ext>
            </a:extLst>
          </p:cNvPr>
          <p:cNvSpPr>
            <a:spLocks noGrp="1"/>
          </p:cNvSpPr>
          <p:nvPr>
            <p:ph type="sldNum" sz="quarter" idx="12"/>
          </p:nvPr>
        </p:nvSpPr>
        <p:spPr/>
        <p:txBody>
          <a:bodyPr/>
          <a:lstStyle/>
          <a:p>
            <a:fld id="{A67AFE19-8960-4999-8BB5-FA14F1DD873F}" type="slidenum">
              <a:rPr lang="en-US" smtClean="0"/>
              <a:pPr/>
              <a:t>105</a:t>
            </a:fld>
            <a:endParaRPr lang="en-US" dirty="0"/>
          </a:p>
        </p:txBody>
      </p:sp>
    </p:spTree>
    <p:extLst>
      <p:ext uri="{BB962C8B-B14F-4D97-AF65-F5344CB8AC3E}">
        <p14:creationId xmlns:p14="http://schemas.microsoft.com/office/powerpoint/2010/main" val="24030340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F94CB5B-E4DF-2161-C17A-DB8FEBC56A9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F0875DE-054A-FEEE-E775-5D5EE63B24B4}"/>
              </a:ext>
            </a:extLst>
          </p:cNvPr>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IN" sz="3600" dirty="0"/>
          </a:p>
        </p:txBody>
      </p:sp>
      <p:sp>
        <p:nvSpPr>
          <p:cNvPr id="3" name="Content Placeholder 2">
            <a:extLst>
              <a:ext uri="{FF2B5EF4-FFF2-40B4-BE49-F238E27FC236}">
                <a16:creationId xmlns="" xmlns:a16="http://schemas.microsoft.com/office/drawing/2014/main" id="{C699F625-AE4A-52C9-1E85-6B8D01E8A86C}"/>
              </a:ext>
            </a:extLst>
          </p:cNvPr>
          <p:cNvSpPr>
            <a:spLocks noGrp="1"/>
          </p:cNvSpPr>
          <p:nvPr>
            <p:ph idx="1"/>
          </p:nvPr>
        </p:nvSpPr>
        <p:spPr>
          <a:xfrm>
            <a:off x="609600" y="1600202"/>
            <a:ext cx="10972801" cy="4756150"/>
          </a:xfrm>
        </p:spPr>
        <p:txBody>
          <a:bodyPr>
            <a:normAutofit/>
          </a:bodyPr>
          <a:lstStyle/>
          <a:p>
            <a:pPr marL="0" indent="0" algn="just">
              <a:buNone/>
            </a:pPr>
            <a:r>
              <a:rPr lang="en-IN" sz="2500" b="1" dirty="0">
                <a:solidFill>
                  <a:srgbClr val="FF0000"/>
                </a:solidFill>
                <a:effectLst/>
                <a:ea typeface="Times New Roman" panose="02020603050405020304" pitchFamily="18" charset="0"/>
                <a:cs typeface="Times New Roman" panose="02020603050405020304" pitchFamily="18" charset="0"/>
              </a:rPr>
              <a:t>What are the web application vulnerabilities?</a:t>
            </a:r>
            <a:endParaRPr lang="en-IN" sz="2500" dirty="0">
              <a:effectLst/>
              <a:ea typeface="Times New Roman" panose="02020603050405020304" pitchFamily="18" charset="0"/>
              <a:cs typeface="Times New Roman" panose="02020603050405020304" pitchFamily="18" charset="0"/>
            </a:endParaRPr>
          </a:p>
          <a:p>
            <a:pPr algn="just">
              <a:lnSpc>
                <a:spcPct val="107000"/>
              </a:lnSpc>
            </a:pPr>
            <a:r>
              <a:rPr lang="en-IN" sz="2500" dirty="0">
                <a:solidFill>
                  <a:srgbClr val="000000"/>
                </a:solidFill>
                <a:effectLst/>
                <a:ea typeface="Times New Roman" panose="02020603050405020304" pitchFamily="18" charset="0"/>
                <a:cs typeface="Times New Roman" panose="02020603050405020304" pitchFamily="18" charset="0"/>
              </a:rPr>
              <a:t>Web application vulnerabilities involve a system flaw or weakness in a web-based application. They have been around for years, largely due to not validating or sanitizing form inputs, misconfigured web servers, and application design flaws, and they can be exploited to compromise the application's security.</a:t>
            </a:r>
            <a:endParaRPr lang="en-IN" sz="2500" dirty="0">
              <a:effectLst/>
              <a:ea typeface="Times New Roman" panose="02020603050405020304" pitchFamily="18" charset="0"/>
              <a:cs typeface="Times New Roman" panose="02020603050405020304" pitchFamily="18" charset="0"/>
            </a:endParaRPr>
          </a:p>
          <a:p>
            <a:pPr marL="0" indent="0" algn="just">
              <a:buNone/>
            </a:pPr>
            <a:r>
              <a:rPr lang="en-IN" sz="2500" b="1" dirty="0">
                <a:solidFill>
                  <a:srgbClr val="FF0000"/>
                </a:solidFill>
                <a:effectLst/>
                <a:ea typeface="Times New Roman" panose="02020603050405020304" pitchFamily="18" charset="0"/>
                <a:cs typeface="Times New Roman" panose="02020603050405020304" pitchFamily="18" charset="0"/>
              </a:rPr>
              <a:t>What is application vulnerability testing?</a:t>
            </a:r>
            <a:endParaRPr lang="en-IN" sz="2500" dirty="0">
              <a:effectLst/>
              <a:ea typeface="Times New Roman" panose="02020603050405020304" pitchFamily="18" charset="0"/>
              <a:cs typeface="Times New Roman" panose="02020603050405020304" pitchFamily="18" charset="0"/>
            </a:endParaRPr>
          </a:p>
          <a:p>
            <a:pPr algn="just">
              <a:lnSpc>
                <a:spcPct val="107000"/>
              </a:lnSpc>
            </a:pPr>
            <a:r>
              <a:rPr lang="en-IN" sz="2500" dirty="0">
                <a:solidFill>
                  <a:srgbClr val="000000"/>
                </a:solidFill>
                <a:effectLst/>
                <a:ea typeface="Times New Roman" panose="02020603050405020304" pitchFamily="18" charset="0"/>
                <a:cs typeface="Times New Roman" panose="02020603050405020304" pitchFamily="18" charset="0"/>
              </a:rPr>
              <a:t>Vulnerability testing is an assessment used to evaluate application security by identifying, diagnosing, and triaging application vulnerabilities. The entire process requires application security (AppSec) teams to plan vulnerability tests and </a:t>
            </a:r>
            <a:r>
              <a:rPr lang="en-IN" sz="2500" dirty="0" err="1">
                <a:solidFill>
                  <a:srgbClr val="000000"/>
                </a:solidFill>
                <a:effectLst/>
                <a:ea typeface="Times New Roman" panose="02020603050405020304" pitchFamily="18" charset="0"/>
                <a:cs typeface="Times New Roman" panose="02020603050405020304" pitchFamily="18" charset="0"/>
              </a:rPr>
              <a:t>analyze</a:t>
            </a:r>
            <a:r>
              <a:rPr lang="en-IN" sz="2500" dirty="0">
                <a:solidFill>
                  <a:srgbClr val="000000"/>
                </a:solidFill>
                <a:effectLst/>
                <a:ea typeface="Times New Roman" panose="02020603050405020304" pitchFamily="18" charset="0"/>
                <a:cs typeface="Times New Roman" panose="02020603050405020304" pitchFamily="18" charset="0"/>
              </a:rPr>
              <a:t> result</a:t>
            </a:r>
            <a:endParaRPr lang="en-IN" sz="2500" dirty="0">
              <a:effectLst/>
              <a:ea typeface="Times New Roman" panose="02020603050405020304" pitchFamily="18" charset="0"/>
              <a:cs typeface="Times New Roman" panose="02020603050405020304" pitchFamily="18" charset="0"/>
            </a:endParaRPr>
          </a:p>
          <a:p>
            <a:pPr marL="0" indent="0">
              <a:buNone/>
            </a:pPr>
            <a:endParaRPr lang="en-IN" sz="2500" dirty="0"/>
          </a:p>
        </p:txBody>
      </p:sp>
      <p:sp>
        <p:nvSpPr>
          <p:cNvPr id="4" name="Footer Placeholder 3">
            <a:extLst>
              <a:ext uri="{FF2B5EF4-FFF2-40B4-BE49-F238E27FC236}">
                <a16:creationId xmlns="" xmlns:a16="http://schemas.microsoft.com/office/drawing/2014/main" id="{D362DB61-FB4B-6086-4AB1-AB45B72894F6}"/>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377BB136-BC76-4700-E17C-9156F7B4AB22}"/>
              </a:ext>
            </a:extLst>
          </p:cNvPr>
          <p:cNvSpPr>
            <a:spLocks noGrp="1"/>
          </p:cNvSpPr>
          <p:nvPr>
            <p:ph type="sldNum" sz="quarter" idx="12"/>
          </p:nvPr>
        </p:nvSpPr>
        <p:spPr/>
        <p:txBody>
          <a:bodyPr/>
          <a:lstStyle/>
          <a:p>
            <a:fld id="{A67AFE19-8960-4999-8BB5-FA14F1DD873F}" type="slidenum">
              <a:rPr lang="en-US" smtClean="0"/>
              <a:pPr/>
              <a:t>106</a:t>
            </a:fld>
            <a:endParaRPr lang="en-US" dirty="0"/>
          </a:p>
        </p:txBody>
      </p:sp>
    </p:spTree>
    <p:extLst>
      <p:ext uri="{BB962C8B-B14F-4D97-AF65-F5344CB8AC3E}">
        <p14:creationId xmlns:p14="http://schemas.microsoft.com/office/powerpoint/2010/main" val="42476388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84A53E1-7A13-EDA8-FB38-B6D9F5D5F56E}"/>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7B9BAC36-E1A9-62E0-0A76-0F7BFE2C16C1}"/>
              </a:ext>
            </a:extLst>
          </p:cNvPr>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IN" sz="3600" dirty="0"/>
          </a:p>
        </p:txBody>
      </p:sp>
      <p:sp>
        <p:nvSpPr>
          <p:cNvPr id="3" name="Content Placeholder 2">
            <a:extLst>
              <a:ext uri="{FF2B5EF4-FFF2-40B4-BE49-F238E27FC236}">
                <a16:creationId xmlns="" xmlns:a16="http://schemas.microsoft.com/office/drawing/2014/main" id="{29FFA8AE-F1D3-1AF0-2BEC-2255823661BA}"/>
              </a:ext>
            </a:extLst>
          </p:cNvPr>
          <p:cNvSpPr>
            <a:spLocks noGrp="1"/>
          </p:cNvSpPr>
          <p:nvPr>
            <p:ph idx="1"/>
          </p:nvPr>
        </p:nvSpPr>
        <p:spPr>
          <a:xfrm>
            <a:off x="609600" y="1600202"/>
            <a:ext cx="10972801" cy="4756150"/>
          </a:xfrm>
        </p:spPr>
        <p:txBody>
          <a:bodyPr>
            <a:normAutofit/>
          </a:bodyPr>
          <a:lstStyle/>
          <a:p>
            <a:pPr marL="0" indent="0" algn="just">
              <a:lnSpc>
                <a:spcPct val="107000"/>
              </a:lnSpc>
              <a:buNone/>
            </a:pPr>
            <a:r>
              <a:rPr lang="en-IN" sz="2500" b="1" dirty="0">
                <a:solidFill>
                  <a:srgbClr val="FF0000"/>
                </a:solidFill>
                <a:effectLst/>
                <a:ea typeface="Times New Roman" panose="02020603050405020304" pitchFamily="18" charset="0"/>
              </a:rPr>
              <a:t>How can a web application vulnerability affect an organization?</a:t>
            </a:r>
            <a:endParaRPr lang="en-IN" sz="2500"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Attackers leverage vulnerabilities such as </a:t>
            </a:r>
            <a:r>
              <a:rPr lang="en-IN" sz="2500" b="1" dirty="0">
                <a:effectLst/>
                <a:ea typeface="Times New Roman" panose="02020603050405020304" pitchFamily="18" charset="0"/>
              </a:rPr>
              <a:t>outdated software or plugins</a:t>
            </a:r>
            <a:r>
              <a:rPr lang="en-IN" sz="2500" dirty="0">
                <a:effectLst/>
                <a:ea typeface="Times New Roman" panose="02020603050405020304" pitchFamily="18" charset="0"/>
              </a:rPr>
              <a:t>, as in this attack, to gain access to your application and system. Organizations like the Open Web Application Security Project (OWASP) give companies and users information about the latest vulnerabilities.</a:t>
            </a:r>
          </a:p>
          <a:p>
            <a:pPr marL="0" indent="0">
              <a:buNone/>
            </a:pPr>
            <a:endParaRPr lang="en-IN" sz="2500" dirty="0"/>
          </a:p>
        </p:txBody>
      </p:sp>
      <p:sp>
        <p:nvSpPr>
          <p:cNvPr id="4" name="Footer Placeholder 3">
            <a:extLst>
              <a:ext uri="{FF2B5EF4-FFF2-40B4-BE49-F238E27FC236}">
                <a16:creationId xmlns="" xmlns:a16="http://schemas.microsoft.com/office/drawing/2014/main" id="{C2C9BE60-FA2A-E8CB-E91B-A0209F9730FD}"/>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8DBEF8F5-2D17-0D81-64C1-E697FA94AD6E}"/>
              </a:ext>
            </a:extLst>
          </p:cNvPr>
          <p:cNvSpPr>
            <a:spLocks noGrp="1"/>
          </p:cNvSpPr>
          <p:nvPr>
            <p:ph type="sldNum" sz="quarter" idx="12"/>
          </p:nvPr>
        </p:nvSpPr>
        <p:spPr/>
        <p:txBody>
          <a:bodyPr/>
          <a:lstStyle/>
          <a:p>
            <a:fld id="{A67AFE19-8960-4999-8BB5-FA14F1DD873F}" type="slidenum">
              <a:rPr lang="en-US" smtClean="0"/>
              <a:pPr/>
              <a:t>107</a:t>
            </a:fld>
            <a:endParaRPr lang="en-US" dirty="0"/>
          </a:p>
        </p:txBody>
      </p:sp>
    </p:spTree>
    <p:extLst>
      <p:ext uri="{BB962C8B-B14F-4D97-AF65-F5344CB8AC3E}">
        <p14:creationId xmlns:p14="http://schemas.microsoft.com/office/powerpoint/2010/main" val="31384383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97567"/>
            <a:ext cx="10058401" cy="1143000"/>
          </a:xfrm>
        </p:spPr>
        <p:txBody>
          <a:bodyPr>
            <a:noAutofit/>
          </a:bodyPr>
          <a:lstStyle/>
          <a:p>
            <a:r>
              <a:rPr lang="en-US" sz="3600" b="1" dirty="0" smtClean="0">
                <a:solidFill>
                  <a:srgbClr val="0070C0"/>
                </a:solidFill>
                <a:latin typeface="Times New Roman" panose="02020603050405020304" pitchFamily="18" charset="0"/>
                <a:cs typeface="Times New Roman" panose="02020603050405020304" pitchFamily="18" charset="0"/>
              </a:rPr>
              <a:t>Vulnerability </a:t>
            </a:r>
            <a:r>
              <a:rPr lang="en-US" sz="3600" b="1" dirty="0">
                <a:solidFill>
                  <a:srgbClr val="0070C0"/>
                </a:solidFill>
                <a:latin typeface="Times New Roman" panose="02020603050405020304" pitchFamily="18" charset="0"/>
                <a:cs typeface="Times New Roman" panose="02020603050405020304" pitchFamily="18" charset="0"/>
              </a:rPr>
              <a:t>Assessment for Natural Disaster</a:t>
            </a:r>
            <a:r>
              <a:rPr lang="en-US" sz="3600" b="0" i="0" dirty="0">
                <a:solidFill>
                  <a:srgbClr val="00A077"/>
                </a:solidFill>
                <a:effectLst/>
                <a:latin typeface="Montserrat" panose="00000500000000000000" pitchFamily="2" charset="0"/>
              </a:rPr>
              <a:t/>
            </a:r>
            <a:br>
              <a:rPr lang="en-US" sz="3600" b="0" i="0" dirty="0">
                <a:solidFill>
                  <a:srgbClr val="00A077"/>
                </a:solidFill>
                <a:effectLst/>
                <a:latin typeface="Montserrat" panose="00000500000000000000" pitchFamily="2" charset="0"/>
              </a:rPr>
            </a:br>
            <a:endParaRPr lang="en-US" sz="3600" i="0" dirty="0">
              <a:solidFill>
                <a:srgbClr val="003A5D"/>
              </a:solidFill>
              <a:effectLst/>
              <a:latin typeface="Open Sans Extra Bold"/>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266699" y="1608542"/>
            <a:ext cx="11658601" cy="46400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b="1" dirty="0">
                <a:solidFill>
                  <a:srgbClr val="002060"/>
                </a:solidFill>
              </a:rPr>
              <a:t>A hazard vulnerability assessment (HVA) </a:t>
            </a:r>
            <a:r>
              <a:rPr lang="en-US" sz="2500" dirty="0">
                <a:solidFill>
                  <a:srgbClr val="002060"/>
                </a:solidFill>
              </a:rPr>
              <a:t>systematically evaluates the damage that could be caused by a potential disaster, the severity of the impact, and the available medical resources during a disaster to reduce population vulnerability and increase the capacity to cope with disasters.</a:t>
            </a:r>
          </a:p>
          <a:p>
            <a:pPr algn="just"/>
            <a:r>
              <a:rPr lang="en-IN" sz="2500" b="1" dirty="0">
                <a:solidFill>
                  <a:srgbClr val="000000"/>
                </a:solidFill>
                <a:effectLst/>
                <a:ea typeface="Times New Roman" panose="02020603050405020304" pitchFamily="18" charset="0"/>
              </a:rPr>
              <a:t>Hazard Identification and Vulnerability Assessment</a:t>
            </a:r>
            <a:endParaRPr lang="en-IN" sz="2500" dirty="0">
              <a:effectLst/>
              <a:ea typeface="Times New Roman" panose="02020603050405020304" pitchFamily="18" charset="0"/>
            </a:endParaRPr>
          </a:p>
          <a:p>
            <a:pPr marL="0" indent="0" algn="just">
              <a:lnSpc>
                <a:spcPct val="107000"/>
              </a:lnSpc>
              <a:buNone/>
            </a:pPr>
            <a:r>
              <a:rPr lang="en-IN" sz="2500" dirty="0">
                <a:solidFill>
                  <a:srgbClr val="000000"/>
                </a:solidFill>
                <a:effectLst/>
                <a:ea typeface="Times New Roman" panose="02020603050405020304" pitchFamily="18" charset="0"/>
              </a:rPr>
              <a:t>Conducting a Hazard Identification and Vulnerability Assessment (HIVA) is the initial step supporting the emergency management process of hazard preparedness</a:t>
            </a:r>
            <a:r>
              <a:rPr lang="en-IN" sz="2500" dirty="0" smtClean="0">
                <a:solidFill>
                  <a:srgbClr val="000000"/>
                </a:solidFill>
                <a:effectLst/>
                <a:ea typeface="Times New Roman" panose="02020603050405020304" pitchFamily="18" charset="0"/>
              </a:rPr>
              <a:t>, response</a:t>
            </a:r>
            <a:r>
              <a:rPr lang="en-IN" sz="2500" dirty="0">
                <a:solidFill>
                  <a:srgbClr val="000000"/>
                </a:solidFill>
                <a:effectLst/>
                <a:ea typeface="Times New Roman" panose="02020603050405020304" pitchFamily="18" charset="0"/>
              </a:rPr>
              <a:t>, recovery, and mitigation. Hazard identification refers to the systematic use of all available information to determine which types of hazards might affect a community, along with their driving forces ,typical effects. Vulnerability assessment refers to the estimation of scale and severity these hazards may have on the people</a:t>
            </a:r>
            <a:r>
              <a:rPr lang="en-IN" sz="2500" dirty="0" smtClean="0">
                <a:solidFill>
                  <a:srgbClr val="000000"/>
                </a:solidFill>
                <a:effectLst/>
                <a:ea typeface="Times New Roman" panose="02020603050405020304" pitchFamily="18" charset="0"/>
              </a:rPr>
              <a:t>, property, environment</a:t>
            </a:r>
            <a:r>
              <a:rPr lang="en-IN" sz="2500" dirty="0">
                <a:solidFill>
                  <a:srgbClr val="000000"/>
                </a:solidFill>
                <a:effectLst/>
                <a:ea typeface="Times New Roman" panose="02020603050405020304" pitchFamily="18" charset="0"/>
              </a:rPr>
              <a:t>, economy of a community.</a:t>
            </a:r>
            <a:endParaRPr lang="en-IN" sz="2500" dirty="0">
              <a:effectLst/>
              <a:ea typeface="Times New Roman" panose="02020603050405020304" pitchFamily="18" charset="0"/>
            </a:endParaRPr>
          </a:p>
          <a:p>
            <a:pPr algn="just"/>
            <a:endParaRPr lang="en-US" sz="2500" dirty="0">
              <a:solidFill>
                <a:srgbClr val="002060"/>
              </a:solidFill>
              <a:latin typeface="Montserrat" panose="00000500000000000000" pitchFamily="2" charset="0"/>
            </a:endParaRPr>
          </a:p>
        </p:txBody>
      </p:sp>
    </p:spTree>
    <p:extLst>
      <p:ext uri="{BB962C8B-B14F-4D97-AF65-F5344CB8AC3E}">
        <p14:creationId xmlns:p14="http://schemas.microsoft.com/office/powerpoint/2010/main" val="12043439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D5A27F9-1AA3-205F-A26F-633CCC6B87D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6D90AED-3BC5-2A38-120F-449D8DEE8690}"/>
              </a:ext>
            </a:extLst>
          </p:cNvPr>
          <p:cNvSpPr>
            <a:spLocks noGrp="1"/>
          </p:cNvSpPr>
          <p:nvPr>
            <p:ph type="title"/>
          </p:nvPr>
        </p:nvSpPr>
        <p:spPr>
          <a:xfrm>
            <a:off x="1524000" y="497567"/>
            <a:ext cx="10058401" cy="1143000"/>
          </a:xfrm>
        </p:spPr>
        <p:txBody>
          <a:bodyPr>
            <a:noAutofit/>
          </a:bodyPr>
          <a:lstStyle/>
          <a:p>
            <a:r>
              <a:rPr lang="en-US" sz="3600" i="0" dirty="0">
                <a:solidFill>
                  <a:srgbClr val="003A5D"/>
                </a:solidFill>
                <a:effectLst/>
                <a:latin typeface="Open Sans Extra Bold"/>
              </a:rPr>
              <a:t>		</a:t>
            </a:r>
            <a:r>
              <a:rPr lang="en-US" sz="3600" b="1" dirty="0">
                <a:solidFill>
                  <a:srgbClr val="0070C0"/>
                </a:solidFill>
                <a:latin typeface="Times New Roman" panose="02020603050405020304" pitchFamily="18" charset="0"/>
                <a:cs typeface="Times New Roman" panose="02020603050405020304" pitchFamily="18" charset="0"/>
              </a:rPr>
              <a:t> Vulnerability Assessment for Natural Disaster</a:t>
            </a:r>
            <a:r>
              <a:rPr lang="en-US" sz="1600" b="0" i="0" dirty="0">
                <a:solidFill>
                  <a:srgbClr val="00A077"/>
                </a:solidFill>
                <a:effectLst/>
                <a:latin typeface="Montserrat" panose="00000500000000000000" pitchFamily="2" charset="0"/>
              </a:rPr>
              <a:t/>
            </a:r>
            <a:br>
              <a:rPr lang="en-US" sz="1600" b="0" i="0" dirty="0">
                <a:solidFill>
                  <a:srgbClr val="00A077"/>
                </a:solidFill>
                <a:effectLst/>
                <a:latin typeface="Montserrat" panose="00000500000000000000" pitchFamily="2" charset="0"/>
              </a:rPr>
            </a:br>
            <a:endParaRPr lang="en-US" sz="3600" i="0" dirty="0">
              <a:solidFill>
                <a:srgbClr val="003A5D"/>
              </a:solidFill>
              <a:effectLst/>
              <a:latin typeface="Open Sans Extra Bold"/>
            </a:endParaRPr>
          </a:p>
        </p:txBody>
      </p:sp>
      <p:sp>
        <p:nvSpPr>
          <p:cNvPr id="5" name="Footer Placeholder 4">
            <a:extLst>
              <a:ext uri="{FF2B5EF4-FFF2-40B4-BE49-F238E27FC236}">
                <a16:creationId xmlns="" xmlns:a16="http://schemas.microsoft.com/office/drawing/2014/main" id="{F42A3676-0DF4-8792-093E-3127B001362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6DD9AD01-466C-1531-E864-57EFF40D22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 xmlns:a16="http://schemas.microsoft.com/office/drawing/2014/main" id="{DC2896B2-76E7-EF8E-05D9-DED8F07EA1FF}"/>
              </a:ext>
            </a:extLst>
          </p:cNvPr>
          <p:cNvSpPr txBox="1">
            <a:spLocks noChangeArrowheads="1"/>
          </p:cNvSpPr>
          <p:nvPr/>
        </p:nvSpPr>
        <p:spPr>
          <a:xfrm>
            <a:off x="266699" y="1608542"/>
            <a:ext cx="11658601" cy="46400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07000"/>
              </a:lnSpc>
              <a:buNone/>
            </a:pPr>
            <a:r>
              <a:rPr lang="en-IN" sz="2500" b="1" dirty="0">
                <a:solidFill>
                  <a:srgbClr val="FF0000"/>
                </a:solidFill>
                <a:effectLst/>
                <a:ea typeface="Times New Roman" panose="02020603050405020304" pitchFamily="18" charset="0"/>
                <a:cs typeface="Times New Roman" panose="02020603050405020304" pitchFamily="18" charset="0"/>
              </a:rPr>
              <a:t>How do we measure vulnerability in disaster?</a:t>
            </a:r>
            <a:endParaRPr lang="en-IN" sz="2500" dirty="0">
              <a:effectLst/>
              <a:ea typeface="Times New Roman" panose="02020603050405020304" pitchFamily="18" charset="0"/>
              <a:cs typeface="Times New Roman" panose="02020603050405020304" pitchFamily="18" charset="0"/>
            </a:endParaRPr>
          </a:p>
          <a:p>
            <a:pPr algn="just">
              <a:lnSpc>
                <a:spcPct val="107000"/>
              </a:lnSpc>
            </a:pPr>
            <a:r>
              <a:rPr lang="en-IN" sz="2500" b="1" dirty="0">
                <a:effectLst/>
                <a:ea typeface="Times New Roman" panose="02020603050405020304" pitchFamily="18" charset="0"/>
                <a:cs typeface="Times New Roman" panose="02020603050405020304" pitchFamily="18" charset="0"/>
              </a:rPr>
              <a:t>Prevalent Vulnerability Index (PVI)</a:t>
            </a:r>
            <a:r>
              <a:rPr lang="en-IN" sz="2500" dirty="0">
                <a:effectLst/>
                <a:ea typeface="Times New Roman" panose="02020603050405020304" pitchFamily="18" charset="0"/>
                <a:cs typeface="Times New Roman" panose="02020603050405020304" pitchFamily="18" charset="0"/>
              </a:rPr>
              <a:t> that measures three tangible social-related vulnerability aspects: hazard exposure and physical susceptibility, socioeconomic fragility, and resilience. </a:t>
            </a:r>
            <a:endParaRPr lang="en-IN" sz="2500" dirty="0" smtClean="0">
              <a:effectLst/>
              <a:ea typeface="Times New Roman" panose="02020603050405020304" pitchFamily="18" charset="0"/>
              <a:cs typeface="Times New Roman" panose="02020603050405020304" pitchFamily="18" charset="0"/>
            </a:endParaRPr>
          </a:p>
          <a:p>
            <a:pPr algn="just">
              <a:lnSpc>
                <a:spcPct val="107000"/>
              </a:lnSpc>
            </a:pPr>
            <a:r>
              <a:rPr lang="en-IN" sz="2500" dirty="0" smtClean="0">
                <a:effectLst/>
                <a:ea typeface="Times New Roman" panose="02020603050405020304" pitchFamily="18" charset="0"/>
                <a:cs typeface="Times New Roman" panose="02020603050405020304" pitchFamily="18" charset="0"/>
              </a:rPr>
              <a:t>Risk Management </a:t>
            </a:r>
            <a:r>
              <a:rPr lang="en-IN" sz="2500" dirty="0">
                <a:effectLst/>
                <a:ea typeface="Times New Roman" panose="02020603050405020304" pitchFamily="18" charset="0"/>
                <a:cs typeface="Times New Roman" panose="02020603050405020304" pitchFamily="18" charset="0"/>
              </a:rPr>
              <a:t>Index (RMI) that measures institutional and community performance on disaster risk management.</a:t>
            </a:r>
          </a:p>
          <a:p>
            <a:pPr algn="just"/>
            <a:endParaRPr lang="en-US" sz="2500" dirty="0">
              <a:solidFill>
                <a:srgbClr val="002060"/>
              </a:solidFill>
              <a:latin typeface="Montserrat" panose="00000500000000000000" pitchFamily="2" charset="0"/>
            </a:endParaRPr>
          </a:p>
        </p:txBody>
      </p:sp>
    </p:spTree>
    <p:extLst>
      <p:ext uri="{BB962C8B-B14F-4D97-AF65-F5344CB8AC3E}">
        <p14:creationId xmlns:p14="http://schemas.microsoft.com/office/powerpoint/2010/main" val="115346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4C6077"/>
                </a:solidFill>
                <a:cs typeface="Arial" panose="020B0604020202020204" pitchFamily="34" charset="0"/>
              </a:rPr>
              <a:t>Trojans and Rootkits – the masked threat</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dirty="0">
                <a:cs typeface="Arial" panose="020B0604020202020204" pitchFamily="34" charset="0"/>
                <a:hlinkClick r:id="rId3" tooltip="trojans"/>
              </a:rPr>
              <a:t>Trojans</a:t>
            </a:r>
            <a:r>
              <a:rPr lang="en-US" sz="2500" dirty="0">
                <a:cs typeface="Arial" panose="020B0604020202020204" pitchFamily="34" charset="0"/>
              </a:rPr>
              <a:t> and </a:t>
            </a:r>
            <a:r>
              <a:rPr lang="en-US" sz="2500" dirty="0">
                <a:cs typeface="Arial" panose="020B0604020202020204" pitchFamily="34" charset="0"/>
                <a:hlinkClick r:id="rId4" tooltip="rootkits"/>
              </a:rPr>
              <a:t>rootkits</a:t>
            </a:r>
            <a:r>
              <a:rPr lang="en-US" sz="2500" dirty="0">
                <a:cs typeface="Arial" panose="020B0604020202020204" pitchFamily="34" charset="0"/>
              </a:rPr>
              <a:t> are grouped together as they both seek to conceal attacks on computers. Trojan Horses are </a:t>
            </a:r>
            <a:r>
              <a:rPr lang="en-US" sz="2500" dirty="0" smtClean="0">
                <a:cs typeface="Arial" panose="020B0604020202020204" pitchFamily="34" charset="0"/>
              </a:rPr>
              <a:t>malicious </a:t>
            </a:r>
            <a:r>
              <a:rPr lang="en-US" sz="2500" dirty="0">
                <a:cs typeface="Arial" panose="020B0604020202020204" pitchFamily="34" charset="0"/>
              </a:rPr>
              <a:t>pieces of software pretending to be </a:t>
            </a:r>
            <a:r>
              <a:rPr lang="en-US" sz="2500" dirty="0" smtClean="0">
                <a:cs typeface="Arial" panose="020B0604020202020204" pitchFamily="34" charset="0"/>
              </a:rPr>
              <a:t>kind </a:t>
            </a:r>
            <a:r>
              <a:rPr lang="en-US" sz="2500" dirty="0">
                <a:cs typeface="Arial" panose="020B0604020202020204" pitchFamily="34" charset="0"/>
              </a:rPr>
              <a:t>applications.</a:t>
            </a:r>
          </a:p>
          <a:p>
            <a:pPr algn="just"/>
            <a:r>
              <a:rPr lang="en-US" sz="2500" dirty="0">
                <a:solidFill>
                  <a:srgbClr val="222222"/>
                </a:solidFill>
                <a:cs typeface="Arial" panose="020B0604020202020204" pitchFamily="34" charset="0"/>
              </a:rPr>
              <a:t>Trojan horse programs are malware that is </a:t>
            </a:r>
            <a:r>
              <a:rPr lang="en-US" sz="2500" dirty="0" smtClean="0">
                <a:solidFill>
                  <a:srgbClr val="222222"/>
                </a:solidFill>
                <a:cs typeface="Arial" panose="020B0604020202020204" pitchFamily="34" charset="0"/>
              </a:rPr>
              <a:t>masked </a:t>
            </a:r>
            <a:r>
              <a:rPr lang="en-US" sz="2500" dirty="0">
                <a:solidFill>
                  <a:srgbClr val="222222"/>
                </a:solidFill>
                <a:cs typeface="Arial" panose="020B0604020202020204" pitchFamily="34" charset="0"/>
              </a:rPr>
              <a:t>as legitimate software. A Trojan horse program will hide on your computer until it’s called upon. When activated, Trojans can allow threat actors to spy on you, steal your sensitive data, and gain backdoor access to your system.</a:t>
            </a:r>
          </a:p>
          <a:p>
            <a:pPr algn="just"/>
            <a:r>
              <a:rPr lang="en-US" sz="2500" dirty="0">
                <a:solidFill>
                  <a:srgbClr val="222222"/>
                </a:solidFill>
                <a:cs typeface="Arial" panose="020B0604020202020204" pitchFamily="34" charset="0"/>
              </a:rPr>
              <a:t>Trojans are commonly downloaded through email attachments, website downloads, and instant messages. Social engineering tactics are typically deployed to trick users into loading and executing Trojans on their systems. Unlike computer viruses and worms, Trojans are not able to self-replicate.</a:t>
            </a:r>
          </a:p>
          <a:p>
            <a:pPr marL="0" indent="0" algn="just">
              <a:buNone/>
            </a:pPr>
            <a:endParaRPr lang="en-US" sz="1600" i="0" dirty="0">
              <a:solidFill>
                <a:srgbClr val="4C6077"/>
              </a:solidFill>
              <a:effectLst/>
              <a:latin typeface="Arial" panose="020B0604020202020204" pitchFamily="34" charset="0"/>
            </a:endParaRPr>
          </a:p>
        </p:txBody>
      </p:sp>
    </p:spTree>
    <p:extLst>
      <p:ext uri="{BB962C8B-B14F-4D97-AF65-F5344CB8AC3E}">
        <p14:creationId xmlns:p14="http://schemas.microsoft.com/office/powerpoint/2010/main" val="413069982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803299-E010-BAC2-BE27-ED2470D992A2}"/>
              </a:ext>
            </a:extLst>
          </p:cNvPr>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Vulnerability Assessment for Natural Disaster</a:t>
            </a:r>
            <a:endParaRPr lang="en-IN" sz="3600" dirty="0"/>
          </a:p>
        </p:txBody>
      </p:sp>
      <p:sp>
        <p:nvSpPr>
          <p:cNvPr id="4" name="Footer Placeholder 3">
            <a:extLst>
              <a:ext uri="{FF2B5EF4-FFF2-40B4-BE49-F238E27FC236}">
                <a16:creationId xmlns="" xmlns:a16="http://schemas.microsoft.com/office/drawing/2014/main" id="{3FB2F8B2-55C3-B6E3-3DCA-DA506D116B2C}"/>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A402E442-CD42-0FE6-64CE-D8EBF084ED29}"/>
              </a:ext>
            </a:extLst>
          </p:cNvPr>
          <p:cNvSpPr>
            <a:spLocks noGrp="1"/>
          </p:cNvSpPr>
          <p:nvPr>
            <p:ph type="sldNum" sz="quarter" idx="12"/>
          </p:nvPr>
        </p:nvSpPr>
        <p:spPr/>
        <p:txBody>
          <a:bodyPr/>
          <a:lstStyle/>
          <a:p>
            <a:fld id="{A67AFE19-8960-4999-8BB5-FA14F1DD873F}" type="slidenum">
              <a:rPr lang="en-US" smtClean="0"/>
              <a:pPr/>
              <a:t>110</a:t>
            </a:fld>
            <a:endParaRPr lang="en-US" dirty="0"/>
          </a:p>
        </p:txBody>
      </p:sp>
      <p:pic>
        <p:nvPicPr>
          <p:cNvPr id="7" name="Picture 6" descr="A framework for vulnerability analysis in sustainability science | PNAS">
            <a:extLst>
              <a:ext uri="{FF2B5EF4-FFF2-40B4-BE49-F238E27FC236}">
                <a16:creationId xmlns="" xmlns:a16="http://schemas.microsoft.com/office/drawing/2014/main" id="{66363603-67EA-3C37-4245-A5A34910128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1633539"/>
            <a:ext cx="6477000" cy="4930254"/>
          </a:xfrm>
          <a:prstGeom prst="rect">
            <a:avLst/>
          </a:prstGeom>
          <a:noFill/>
          <a:ln>
            <a:noFill/>
          </a:ln>
        </p:spPr>
      </p:pic>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715690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Technological hazards and terrorist threats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990600" y="1716315"/>
            <a:ext cx="10896601" cy="43087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b="1" i="0" dirty="0">
                <a:solidFill>
                  <a:srgbClr val="002060"/>
                </a:solidFill>
                <a:effectLst/>
                <a:latin typeface="arial" panose="020B0604020202020204" pitchFamily="34" charset="0"/>
              </a:rPr>
              <a:t>Manmade or technological </a:t>
            </a:r>
            <a:r>
              <a:rPr lang="en-US" sz="2000" i="0" dirty="0">
                <a:solidFill>
                  <a:srgbClr val="002060"/>
                </a:solidFill>
                <a:effectLst/>
                <a:latin typeface="arial" panose="020B0604020202020204" pitchFamily="34" charset="0"/>
              </a:rPr>
              <a:t>disasters are unpredictable, can spread across geographical boundaries, may be unpreventable, and may have limited physical damage but long-term effects. </a:t>
            </a:r>
          </a:p>
          <a:p>
            <a:pPr algn="l"/>
            <a:r>
              <a:rPr lang="en-US" sz="2400" i="0" dirty="0">
                <a:solidFill>
                  <a:srgbClr val="202124"/>
                </a:solidFill>
                <a:effectLst/>
                <a:latin typeface="arial" panose="020B0604020202020204" pitchFamily="34" charset="0"/>
              </a:rPr>
              <a:t>Some disasters in this class are entirely manmade, such as terrorism. </a:t>
            </a:r>
          </a:p>
          <a:p>
            <a:pPr algn="l"/>
            <a:r>
              <a:rPr lang="en-US" sz="2400" i="0" dirty="0">
                <a:solidFill>
                  <a:srgbClr val="202124"/>
                </a:solidFill>
                <a:effectLst/>
                <a:latin typeface="arial" panose="020B0604020202020204" pitchFamily="34" charset="0"/>
              </a:rPr>
              <a:t>Other technological disasters occur because industrial sites are located in communities affected by natural disasters, equipment failures occur, or workers have inadequate training or fatigue and make errors. </a:t>
            </a:r>
          </a:p>
          <a:p>
            <a:pPr algn="l"/>
            <a:r>
              <a:rPr lang="en-US" sz="2400" i="0" dirty="0">
                <a:solidFill>
                  <a:srgbClr val="202124"/>
                </a:solidFill>
                <a:effectLst/>
                <a:latin typeface="arial" panose="020B0604020202020204" pitchFamily="34" charset="0"/>
              </a:rPr>
              <a:t>The threat of terrorism is categorized as a potential technological disaster and includes bioterrorism, bombings, civil and political disorders</a:t>
            </a:r>
            <a:r>
              <a:rPr lang="en-US" sz="2400" i="0" dirty="0" smtClean="0">
                <a:solidFill>
                  <a:srgbClr val="202124"/>
                </a:solidFill>
                <a:effectLst/>
                <a:latin typeface="arial" panose="020B0604020202020204" pitchFamily="34" charset="0"/>
              </a:rPr>
              <a:t>, </a:t>
            </a:r>
            <a:r>
              <a:rPr lang="en-US" sz="2400" i="0" dirty="0">
                <a:solidFill>
                  <a:srgbClr val="202124"/>
                </a:solidFill>
                <a:effectLst/>
                <a:latin typeface="arial" panose="020B0604020202020204" pitchFamily="34" charset="0"/>
              </a:rPr>
              <a:t>and economic emergencies.</a:t>
            </a:r>
          </a:p>
        </p:txBody>
      </p:sp>
    </p:spTree>
    <p:extLst>
      <p:ext uri="{BB962C8B-B14F-4D97-AF65-F5344CB8AC3E}">
        <p14:creationId xmlns:p14="http://schemas.microsoft.com/office/powerpoint/2010/main" val="22674170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Technological hazards and terrorist threats…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990600" y="1716315"/>
            <a:ext cx="10896601" cy="43087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2500" b="1" i="0" dirty="0">
                <a:solidFill>
                  <a:srgbClr val="002060"/>
                </a:solidFill>
                <a:effectLst/>
                <a:cs typeface="Arial" panose="020B0604020202020204" pitchFamily="34" charset="0"/>
              </a:rPr>
              <a:t>What are five major hazards of terrorism?</a:t>
            </a:r>
          </a:p>
          <a:p>
            <a:pPr algn="l"/>
            <a:r>
              <a:rPr lang="en-US" sz="2500" i="0" dirty="0">
                <a:solidFill>
                  <a:srgbClr val="202124"/>
                </a:solidFill>
                <a:effectLst/>
                <a:cs typeface="Arial" panose="020B0604020202020204" pitchFamily="34" charset="0"/>
              </a:rPr>
              <a:t>Acts of terrorism include threats of terrorism; assassinations; kidnappings; hijackings; bomb scares and </a:t>
            </a:r>
            <a:r>
              <a:rPr lang="en-US" sz="2500" i="0" dirty="0" smtClean="0">
                <a:solidFill>
                  <a:srgbClr val="202124"/>
                </a:solidFill>
                <a:effectLst/>
                <a:cs typeface="Arial" panose="020B0604020202020204" pitchFamily="34" charset="0"/>
              </a:rPr>
              <a:t>bomb blast ; </a:t>
            </a:r>
            <a:r>
              <a:rPr lang="en-US" sz="2500" i="0" dirty="0">
                <a:solidFill>
                  <a:srgbClr val="202124"/>
                </a:solidFill>
                <a:effectLst/>
                <a:cs typeface="Arial" panose="020B0604020202020204" pitchFamily="34" charset="0"/>
              </a:rPr>
              <a:t>cyber-attacks (computer-based attacks); and the use of chemical, biological, nuclear, and radiological </a:t>
            </a:r>
            <a:r>
              <a:rPr lang="en-US" sz="2500" i="0" dirty="0" smtClean="0">
                <a:solidFill>
                  <a:srgbClr val="202124"/>
                </a:solidFill>
                <a:effectLst/>
                <a:cs typeface="Arial" panose="020B0604020202020204" pitchFamily="34" charset="0"/>
              </a:rPr>
              <a:t>weapons.</a:t>
            </a:r>
          </a:p>
          <a:p>
            <a:pPr marL="0" indent="0">
              <a:buNone/>
            </a:pPr>
            <a:r>
              <a:rPr lang="en-US" sz="2500" b="1" dirty="0">
                <a:solidFill>
                  <a:srgbClr val="002060"/>
                </a:solidFill>
              </a:rPr>
              <a:t>What are the examples of technological hazards?</a:t>
            </a:r>
          </a:p>
          <a:p>
            <a:pPr marL="0" indent="0">
              <a:buNone/>
            </a:pPr>
            <a:r>
              <a:rPr lang="en-US" sz="2500" dirty="0">
                <a:solidFill>
                  <a:srgbClr val="202124"/>
                </a:solidFill>
              </a:rPr>
              <a:t>Examples of technological hazards include industrial pollution, nuclear radiation, toxic wastes, dam failures, transport accidents, factory explosions, fires, and chemical spills.</a:t>
            </a:r>
          </a:p>
          <a:p>
            <a:pPr algn="l"/>
            <a:endParaRPr lang="en-US" sz="2500" i="0" dirty="0">
              <a:solidFill>
                <a:srgbClr val="202124"/>
              </a:solidFill>
              <a:effectLst/>
              <a:cs typeface="Arial" panose="020B0604020202020204" pitchFamily="34" charset="0"/>
            </a:endParaRPr>
          </a:p>
        </p:txBody>
      </p:sp>
    </p:spTree>
    <p:extLst>
      <p:ext uri="{BB962C8B-B14F-4D97-AF65-F5344CB8AC3E}">
        <p14:creationId xmlns:p14="http://schemas.microsoft.com/office/powerpoint/2010/main" val="26682090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Implications for emergency response…</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990600" y="1716315"/>
            <a:ext cx="10896601" cy="43087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2500" b="1" i="0" u="none" strike="noStrike" baseline="0" dirty="0"/>
              <a:t>What are the appropriate responses to emergency management?</a:t>
            </a:r>
          </a:p>
          <a:p>
            <a:pPr algn="l"/>
            <a:r>
              <a:rPr lang="en-US" sz="2500" i="0" dirty="0">
                <a:solidFill>
                  <a:srgbClr val="202124"/>
                </a:solidFill>
                <a:effectLst/>
              </a:rPr>
              <a:t>Prevention, mitigation, preparedness, response and recovery are the five steps of Emergency Management.</a:t>
            </a:r>
          </a:p>
          <a:p>
            <a:pPr algn="l"/>
            <a:r>
              <a:rPr lang="en-US" sz="2500" i="0" dirty="0">
                <a:solidFill>
                  <a:srgbClr val="202124"/>
                </a:solidFill>
                <a:effectLst/>
              </a:rPr>
              <a:t>Prevention. Actions taken to avoid an incident. ...</a:t>
            </a:r>
          </a:p>
          <a:p>
            <a:pPr algn="l"/>
            <a:r>
              <a:rPr lang="en-US" sz="2500" i="0" dirty="0">
                <a:solidFill>
                  <a:srgbClr val="202124"/>
                </a:solidFill>
                <a:effectLst/>
              </a:rPr>
              <a:t>Mitigation. ...</a:t>
            </a:r>
          </a:p>
          <a:p>
            <a:pPr algn="l"/>
            <a:r>
              <a:rPr lang="en-US" sz="2500" i="0" dirty="0">
                <a:solidFill>
                  <a:srgbClr val="202124"/>
                </a:solidFill>
                <a:effectLst/>
              </a:rPr>
              <a:t>Preparedness. ...</a:t>
            </a:r>
          </a:p>
          <a:p>
            <a:pPr algn="l"/>
            <a:r>
              <a:rPr lang="en-US" sz="2500" i="0" dirty="0">
                <a:solidFill>
                  <a:srgbClr val="202124"/>
                </a:solidFill>
                <a:effectLst/>
              </a:rPr>
              <a:t>Response. ...</a:t>
            </a:r>
          </a:p>
          <a:p>
            <a:pPr algn="l"/>
            <a:r>
              <a:rPr lang="en-US" sz="2500" i="0" dirty="0">
                <a:solidFill>
                  <a:srgbClr val="202124"/>
                </a:solidFill>
                <a:effectLst/>
              </a:rPr>
              <a:t>Recovery.</a:t>
            </a:r>
          </a:p>
        </p:txBody>
      </p:sp>
    </p:spTree>
    <p:extLst>
      <p:ext uri="{BB962C8B-B14F-4D97-AF65-F5344CB8AC3E}">
        <p14:creationId xmlns:p14="http://schemas.microsoft.com/office/powerpoint/2010/main" val="10061933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Implications for emergency response…</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026" name="Picture 2" descr="Five Steps of Emergency Management">
            <a:extLst>
              <a:ext uri="{FF2B5EF4-FFF2-40B4-BE49-F238E27FC236}">
                <a16:creationId xmlns="" xmlns:a16="http://schemas.microsoft.com/office/drawing/2014/main" id="{236CD9EC-1A38-40BB-95E7-4B1002C76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5" y="1804421"/>
            <a:ext cx="428625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0450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vulnerability of critical infrastructures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990600" y="1716315"/>
            <a:ext cx="10896601" cy="43087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2500" b="1" i="0" dirty="0">
                <a:solidFill>
                  <a:srgbClr val="002060"/>
                </a:solidFill>
                <a:effectLst/>
              </a:rPr>
              <a:t>Critical Infrastructure Vulnerabilities</a:t>
            </a:r>
          </a:p>
          <a:p>
            <a:pPr algn="l"/>
            <a:r>
              <a:rPr lang="en-US" sz="2500" b="1" i="0" dirty="0">
                <a:solidFill>
                  <a:srgbClr val="002060"/>
                </a:solidFill>
                <a:effectLst/>
              </a:rPr>
              <a:t>This means that the physical location of critical infrastructures and assets are in sufficient proximity to each other. This also means that they are vulnerable to disruption of the </a:t>
            </a:r>
            <a:r>
              <a:rPr lang="en-US" sz="2500" b="1" i="0" dirty="0" smtClean="0">
                <a:solidFill>
                  <a:srgbClr val="002060"/>
                </a:solidFill>
                <a:effectLst/>
              </a:rPr>
              <a:t>same.</a:t>
            </a:r>
            <a:endParaRPr lang="en-US" sz="2500" b="1" i="0" dirty="0">
              <a:solidFill>
                <a:srgbClr val="002060"/>
              </a:solidFill>
              <a:effectLst/>
            </a:endParaRPr>
          </a:p>
          <a:p>
            <a:pPr marL="0" indent="0" algn="l">
              <a:buNone/>
            </a:pPr>
            <a:r>
              <a:rPr lang="en-US" sz="2500" b="1" i="0" dirty="0">
                <a:solidFill>
                  <a:srgbClr val="002060"/>
                </a:solidFill>
                <a:effectLst/>
              </a:rPr>
              <a:t>What is critical infrastructure problem?</a:t>
            </a:r>
          </a:p>
          <a:p>
            <a:pPr algn="l"/>
            <a:r>
              <a:rPr lang="en-US" sz="2500" i="0" dirty="0">
                <a:solidFill>
                  <a:srgbClr val="002060"/>
                </a:solidFill>
                <a:effectLst/>
              </a:rPr>
              <a:t>There </a:t>
            </a:r>
            <a:r>
              <a:rPr lang="en-US" sz="2500" i="0" dirty="0" smtClean="0">
                <a:solidFill>
                  <a:srgbClr val="002060"/>
                </a:solidFill>
                <a:effectLst/>
              </a:rPr>
              <a:t>are two classes </a:t>
            </a:r>
            <a:r>
              <a:rPr lang="en-US" sz="2500" i="0" dirty="0">
                <a:solidFill>
                  <a:srgbClr val="002060"/>
                </a:solidFill>
                <a:effectLst/>
              </a:rPr>
              <a:t>of threats to critical infrastructures: </a:t>
            </a:r>
            <a:endParaRPr lang="en-US" sz="2500" i="0" dirty="0" smtClean="0">
              <a:solidFill>
                <a:srgbClr val="002060"/>
              </a:solidFill>
              <a:effectLst/>
            </a:endParaRPr>
          </a:p>
          <a:p>
            <a:pPr lvl="1"/>
            <a:r>
              <a:rPr lang="en-US" sz="2100" i="0" dirty="0" smtClean="0">
                <a:solidFill>
                  <a:srgbClr val="002060"/>
                </a:solidFill>
                <a:effectLst/>
              </a:rPr>
              <a:t>Natural </a:t>
            </a:r>
            <a:r>
              <a:rPr lang="en-US" sz="2100" i="0" dirty="0">
                <a:solidFill>
                  <a:srgbClr val="002060"/>
                </a:solidFill>
                <a:effectLst/>
              </a:rPr>
              <a:t>- earthquakes, tsunamis, land shifting, volcanic eruptions, extreme weather (hurricanes, floods, draught), fires. </a:t>
            </a:r>
            <a:endParaRPr lang="en-US" sz="2100" i="0" dirty="0" smtClean="0">
              <a:solidFill>
                <a:srgbClr val="002060"/>
              </a:solidFill>
              <a:effectLst/>
            </a:endParaRPr>
          </a:p>
          <a:p>
            <a:pPr lvl="1"/>
            <a:r>
              <a:rPr lang="en-US" sz="2100" i="0" dirty="0" smtClean="0">
                <a:solidFill>
                  <a:srgbClr val="002060"/>
                </a:solidFill>
                <a:effectLst/>
              </a:rPr>
              <a:t>Human-Caused </a:t>
            </a:r>
            <a:r>
              <a:rPr lang="en-US" sz="2100" i="0" dirty="0">
                <a:solidFill>
                  <a:srgbClr val="002060"/>
                </a:solidFill>
                <a:effectLst/>
              </a:rPr>
              <a:t>- terrorism</a:t>
            </a:r>
            <a:r>
              <a:rPr lang="en-US" sz="2100" i="0" dirty="0" smtClean="0">
                <a:solidFill>
                  <a:srgbClr val="002060"/>
                </a:solidFill>
                <a:effectLst/>
              </a:rPr>
              <a:t>, </a:t>
            </a:r>
            <a:r>
              <a:rPr lang="en-US" sz="2100" i="0" dirty="0">
                <a:solidFill>
                  <a:srgbClr val="002060"/>
                </a:solidFill>
                <a:effectLst/>
              </a:rPr>
              <a:t>product tampering, explosions and </a:t>
            </a:r>
            <a:r>
              <a:rPr lang="en-US" sz="2100" i="0" dirty="0" smtClean="0">
                <a:solidFill>
                  <a:srgbClr val="002060"/>
                </a:solidFill>
                <a:effectLst/>
              </a:rPr>
              <a:t>bomb blast, </a:t>
            </a:r>
            <a:r>
              <a:rPr lang="en-US" sz="2100" i="0" dirty="0">
                <a:solidFill>
                  <a:srgbClr val="002060"/>
                </a:solidFill>
                <a:effectLst/>
              </a:rPr>
              <a:t>theft, financial crimes, economic espionage.</a:t>
            </a:r>
            <a:endParaRPr lang="en-US" sz="2100" i="0" dirty="0">
              <a:solidFill>
                <a:srgbClr val="202124"/>
              </a:solidFill>
              <a:effectLst/>
            </a:endParaRPr>
          </a:p>
          <a:p>
            <a:pPr algn="l"/>
            <a:endParaRPr lang="en-US" sz="2400"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95243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cs typeface="Arial" panose="020B0604020202020204" pitchFamily="34" charset="0"/>
              </a:rPr>
              <a:t>Rootkits</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dirty="0">
                <a:cs typeface="Arial" panose="020B0604020202020204" pitchFamily="34" charset="0"/>
              </a:rPr>
              <a:t>Rootkits are a back door program that allows a threat actor to maintain command and control over a computer without the user knowing. This access can potentially result in full control over the targeted system. </a:t>
            </a:r>
          </a:p>
          <a:p>
            <a:pPr algn="just"/>
            <a:r>
              <a:rPr lang="en-US" sz="2500" dirty="0">
                <a:cs typeface="Arial" panose="020B0604020202020204" pitchFamily="34" charset="0"/>
              </a:rPr>
              <a:t>The controller can then log files, spy on the owner’s usage, execute files and change system configurations remotely. While traditionally deployed using Trojan horse attacks, it’s becoming more common in trusted applications.</a:t>
            </a:r>
          </a:p>
          <a:p>
            <a:pPr algn="just"/>
            <a:r>
              <a:rPr lang="en-US" sz="2500" dirty="0" smtClean="0">
                <a:cs typeface="Arial" panose="020B0604020202020204" pitchFamily="34" charset="0"/>
              </a:rPr>
              <a:t>Some </a:t>
            </a:r>
            <a:r>
              <a:rPr lang="en-US" sz="2500" dirty="0">
                <a:cs typeface="Arial" panose="020B0604020202020204" pitchFamily="34" charset="0"/>
              </a:rPr>
              <a:t>antivirus software can detect rootkits, however, they are difficult to clean from a system. In most cases, it’s best to remove the rootkit and rebuild the compromised system.</a:t>
            </a:r>
            <a:endParaRPr lang="en-US" sz="2500" i="0" dirty="0">
              <a:effectLst/>
            </a:endParaRPr>
          </a:p>
        </p:txBody>
      </p:sp>
    </p:spTree>
    <p:extLst>
      <p:ext uri="{BB962C8B-B14F-4D97-AF65-F5344CB8AC3E}">
        <p14:creationId xmlns:p14="http://schemas.microsoft.com/office/powerpoint/2010/main" val="423584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Countermeasures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0" y="1433587"/>
            <a:ext cx="11506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2300" b="1" dirty="0">
                <a:cs typeface="Arial" panose="020B0604020202020204" pitchFamily="34" charset="0"/>
              </a:rPr>
              <a:t>Ransomware / Crypto-Malware</a:t>
            </a:r>
          </a:p>
          <a:p>
            <a:pPr marL="0" indent="0" algn="just">
              <a:buNone/>
            </a:pPr>
            <a:r>
              <a:rPr lang="en-US" sz="2300" dirty="0">
                <a:cs typeface="Arial" panose="020B0604020202020204" pitchFamily="34" charset="0"/>
              </a:rPr>
              <a:t>Ransomware is a type of malware designed to lock users out of their system or deny access to data until a ransom is paid. Crypto-Malware is a type of ransomware that encrypts user files and requires payment within a time frame and often through a digital currency like Bitcoin.</a:t>
            </a:r>
          </a:p>
          <a:p>
            <a:pPr marL="0" indent="0" algn="just">
              <a:buNone/>
            </a:pPr>
            <a:r>
              <a:rPr lang="en-US" sz="2300" b="1" dirty="0">
                <a:cs typeface="Arial" panose="020B0604020202020204" pitchFamily="34" charset="0"/>
              </a:rPr>
              <a:t>Logic Bombs</a:t>
            </a:r>
          </a:p>
          <a:p>
            <a:pPr marL="0" indent="0" algn="just">
              <a:buNone/>
            </a:pPr>
            <a:r>
              <a:rPr lang="en-US" sz="2300" dirty="0">
                <a:cs typeface="Arial" panose="020B0604020202020204" pitchFamily="34" charset="0"/>
              </a:rPr>
              <a:t>Logic bombs are a type of malware that will only activate when triggered, such as on a specific date/time or on the 25th logon to an account. Viruses and worms often contain logic bombs to deliver its payload (malicious code) at a pre-defined time or when another condition is met. </a:t>
            </a:r>
          </a:p>
          <a:p>
            <a:pPr marL="0" indent="0" algn="just">
              <a:buNone/>
            </a:pPr>
            <a:r>
              <a:rPr lang="en-US" sz="2300" dirty="0">
                <a:cs typeface="Arial" panose="020B0604020202020204" pitchFamily="34" charset="0"/>
              </a:rPr>
              <a:t>The damage caused by logic bombs vary from changing bytes of data to making hard drives unreadable.  Antivirus software can detect the most common types of logic bombs when they’re executed. However, until they do, logic bombs can lie dormant on a system for weeks, months, or years.</a:t>
            </a:r>
            <a:endParaRPr lang="en-US" sz="2300" i="0" dirty="0">
              <a:effectLst/>
              <a:cs typeface="Arial" panose="020B0604020202020204" pitchFamily="34" charset="0"/>
            </a:endParaRPr>
          </a:p>
          <a:p>
            <a:pPr marL="0" indent="0" algn="just">
              <a:buNone/>
            </a:pPr>
            <a:endParaRPr lang="en-US" sz="2300" i="0" dirty="0">
              <a:effectLst/>
              <a:cs typeface="Arial" panose="020B0604020202020204" pitchFamily="34" charset="0"/>
            </a:endParaRPr>
          </a:p>
        </p:txBody>
      </p:sp>
    </p:spTree>
    <p:extLst>
      <p:ext uri="{BB962C8B-B14F-4D97-AF65-F5344CB8AC3E}">
        <p14:creationId xmlns:p14="http://schemas.microsoft.com/office/powerpoint/2010/main" val="540047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Countermeasures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417638"/>
            <a:ext cx="11506200" cy="49387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en-US" sz="2000" b="1" dirty="0">
                <a:cs typeface="Arial" panose="020B0604020202020204" pitchFamily="34" charset="0"/>
              </a:rPr>
              <a:t>Bots/Botnets</a:t>
            </a:r>
          </a:p>
          <a:p>
            <a:pPr marL="0" indent="0" algn="just">
              <a:lnSpc>
                <a:spcPct val="120000"/>
              </a:lnSpc>
              <a:buNone/>
            </a:pPr>
            <a:r>
              <a:rPr lang="en-US" sz="2000" dirty="0">
                <a:cs typeface="Arial" panose="020B0604020202020204" pitchFamily="34" charset="0"/>
              </a:rPr>
              <a:t>Botnet, short for </a:t>
            </a:r>
            <a:r>
              <a:rPr lang="en-US" sz="2000" dirty="0" err="1">
                <a:cs typeface="Arial" panose="020B0604020202020204" pitchFamily="34" charset="0"/>
              </a:rPr>
              <a:t>roBOT</a:t>
            </a:r>
            <a:r>
              <a:rPr lang="en-US" sz="2000" dirty="0">
                <a:cs typeface="Arial" panose="020B0604020202020204" pitchFamily="34" charset="0"/>
              </a:rPr>
              <a:t> </a:t>
            </a:r>
            <a:r>
              <a:rPr lang="en-US" sz="2000" dirty="0" err="1">
                <a:cs typeface="Arial" panose="020B0604020202020204" pitchFamily="34" charset="0"/>
              </a:rPr>
              <a:t>NETwork</a:t>
            </a:r>
            <a:r>
              <a:rPr lang="en-US" sz="2000" dirty="0">
                <a:cs typeface="Arial" panose="020B0604020202020204" pitchFamily="34" charset="0"/>
              </a:rPr>
              <a:t>, is a group of bots, which are any type of computer system attached to a network whose security has been compromised. They are typically controlled remotely. </a:t>
            </a:r>
          </a:p>
          <a:p>
            <a:pPr marL="0" indent="0" algn="just">
              <a:lnSpc>
                <a:spcPct val="120000"/>
              </a:lnSpc>
              <a:buNone/>
            </a:pPr>
            <a:r>
              <a:rPr lang="en-US" sz="2000" dirty="0">
                <a:cs typeface="Arial" panose="020B0604020202020204" pitchFamily="34" charset="0"/>
              </a:rPr>
              <a:t>The Mirai botnet was able to gain control of internet of things (IoT) connected devices like your DVR, home printer as well as smart appliances by entering the default username and password that the devices shipped with.  The threat actors deployed a DDoS (distributed denial of service) attack by sending large amounts of data at a website hosting company, causing many popular websites to be taken offline.</a:t>
            </a:r>
          </a:p>
          <a:p>
            <a:pPr marL="0" indent="0" algn="just">
              <a:lnSpc>
                <a:spcPct val="120000"/>
              </a:lnSpc>
              <a:buNone/>
            </a:pPr>
            <a:r>
              <a:rPr lang="en-US" sz="2000" b="1" dirty="0">
                <a:cs typeface="Arial" panose="020B0604020202020204" pitchFamily="34" charset="0"/>
              </a:rPr>
              <a:t>Adware </a:t>
            </a:r>
          </a:p>
          <a:p>
            <a:pPr marL="0" indent="0" algn="just">
              <a:lnSpc>
                <a:spcPct val="120000"/>
              </a:lnSpc>
              <a:buNone/>
            </a:pPr>
            <a:r>
              <a:rPr lang="en-US" sz="2000" dirty="0">
                <a:cs typeface="Arial" panose="020B0604020202020204" pitchFamily="34" charset="0"/>
              </a:rPr>
              <a:t>Adware and Spyware are both unwanted software. Adware is designed to serve advertisements on screens within a web browser. It’s usually quietly installed in the background when downloading a program without your knowledge or permission.  While harmless, adware can be annoying for the user. </a:t>
            </a:r>
            <a:endParaRPr lang="en-US" sz="2000" i="0" dirty="0">
              <a:effectLst/>
            </a:endParaRPr>
          </a:p>
          <a:p>
            <a:pPr marL="0" indent="0" algn="just">
              <a:lnSpc>
                <a:spcPct val="120000"/>
              </a:lnSpc>
              <a:buNone/>
            </a:pPr>
            <a:endParaRPr lang="en-US" sz="400" i="0" dirty="0">
              <a:effectLst/>
            </a:endParaRPr>
          </a:p>
        </p:txBody>
      </p:sp>
    </p:spTree>
    <p:extLst>
      <p:ext uri="{BB962C8B-B14F-4D97-AF65-F5344CB8AC3E}">
        <p14:creationId xmlns:p14="http://schemas.microsoft.com/office/powerpoint/2010/main" val="4209033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Counter measures</a:t>
            </a:r>
          </a:p>
        </p:txBody>
      </p:sp>
      <p:sp>
        <p:nvSpPr>
          <p:cNvPr id="5" name="Footer Placeholder 4"/>
          <p:cNvSpPr>
            <a:spLocks noGrp="1"/>
          </p:cNvSpPr>
          <p:nvPr>
            <p:ph type="ftr" sz="quarter" idx="11"/>
          </p:nvPr>
        </p:nvSpPr>
        <p:spPr>
          <a:xfrm>
            <a:off x="4191000" y="6416676"/>
            <a:ext cx="3860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457200" y="1828800"/>
            <a:ext cx="11582400" cy="2708501"/>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0000" b="1" i="0" dirty="0">
                <a:effectLst/>
                <a:latin typeface="Times New Roman" panose="02020603050405020304" pitchFamily="18" charset="0"/>
                <a:cs typeface="Times New Roman" panose="02020603050405020304" pitchFamily="18" charset="0"/>
              </a:rPr>
              <a:t>Spyware and keyloggers – the financial threat</a:t>
            </a:r>
          </a:p>
          <a:p>
            <a:pPr algn="just">
              <a:lnSpc>
                <a:spcPct val="120000"/>
              </a:lnSpc>
            </a:pPr>
            <a:r>
              <a:rPr lang="en-US" sz="10000" i="0" dirty="0">
                <a:effectLst/>
                <a:latin typeface="Times New Roman" panose="02020603050405020304" pitchFamily="18" charset="0"/>
                <a:cs typeface="Times New Roman" panose="02020603050405020304" pitchFamily="18" charset="0"/>
              </a:rPr>
              <a:t>Spyware and keyloggers are malware used in malicious attacks like identity theft, phishing and social engineering - threats designed to steal money from unknowing computer users, businesses and banks. </a:t>
            </a:r>
            <a:r>
              <a:rPr lang="en-US" sz="10000" dirty="0">
                <a:latin typeface="Times New Roman" panose="02020603050405020304" pitchFamily="18" charset="0"/>
                <a:cs typeface="Times New Roman" panose="02020603050405020304" pitchFamily="18" charset="0"/>
              </a:rPr>
              <a:t>Keylogging, or keyboard capturing, logs a user’s keystrokes and sends data to the threat actor.</a:t>
            </a:r>
          </a:p>
          <a:p>
            <a:pPr algn="just">
              <a:lnSpc>
                <a:spcPct val="120000"/>
              </a:lnSpc>
            </a:pPr>
            <a:r>
              <a:rPr lang="en-US" sz="10000" dirty="0">
                <a:latin typeface="Times New Roman" panose="02020603050405020304" pitchFamily="18" charset="0"/>
                <a:cs typeface="Times New Roman" panose="02020603050405020304" pitchFamily="18" charset="0"/>
              </a:rPr>
              <a:t>Users are typically unaware that their actions are being monitored. While there are use cases for employers using </a:t>
            </a:r>
            <a:r>
              <a:rPr lang="en-US" sz="10000" dirty="0" err="1">
                <a:latin typeface="Times New Roman" panose="02020603050405020304" pitchFamily="18" charset="0"/>
                <a:cs typeface="Times New Roman" panose="02020603050405020304" pitchFamily="18" charset="0"/>
              </a:rPr>
              <a:t>keyloggers</a:t>
            </a:r>
            <a:r>
              <a:rPr lang="en-US" sz="10000" dirty="0">
                <a:latin typeface="Times New Roman" panose="02020603050405020304" pitchFamily="18" charset="0"/>
                <a:cs typeface="Times New Roman" panose="02020603050405020304" pitchFamily="18" charset="0"/>
              </a:rPr>
              <a:t> to track employee activity, they’re mostly used to steal passwords or sensitive data. </a:t>
            </a:r>
            <a:r>
              <a:rPr lang="en-US" sz="10000" dirty="0" err="1">
                <a:latin typeface="Times New Roman" panose="02020603050405020304" pitchFamily="18" charset="0"/>
                <a:cs typeface="Times New Roman" panose="02020603050405020304" pitchFamily="18" charset="0"/>
              </a:rPr>
              <a:t>Keyloggers</a:t>
            </a:r>
            <a:r>
              <a:rPr lang="en-US" sz="10000" dirty="0">
                <a:latin typeface="Times New Roman" panose="02020603050405020304" pitchFamily="18" charset="0"/>
                <a:cs typeface="Times New Roman" panose="02020603050405020304" pitchFamily="18" charset="0"/>
              </a:rPr>
              <a:t> can be a physical wire discreetly connected to a peripheral like a keyboard, or installed by a Trojan.</a:t>
            </a:r>
            <a:endParaRPr lang="en-US" sz="10000" i="0" dirty="0">
              <a:effectLst/>
              <a:latin typeface="Times New Roman" panose="02020603050405020304" pitchFamily="18" charset="0"/>
              <a:cs typeface="Times New Roman" panose="02020603050405020304" pitchFamily="18" charset="0"/>
            </a:endParaRPr>
          </a:p>
          <a:p>
            <a:pPr algn="just">
              <a:lnSpc>
                <a:spcPct val="120000"/>
              </a:lnSpc>
            </a:pPr>
            <a:endParaRPr lang="en-US" sz="28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594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2A0AC0A-EC6D-9905-7071-3E5741FBE0A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80DE2BF-516C-2A43-F73D-75B051C02380}"/>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Countermeasures</a:t>
            </a:r>
          </a:p>
        </p:txBody>
      </p:sp>
      <p:sp>
        <p:nvSpPr>
          <p:cNvPr id="5" name="Footer Placeholder 4">
            <a:extLst>
              <a:ext uri="{FF2B5EF4-FFF2-40B4-BE49-F238E27FC236}">
                <a16:creationId xmlns="" xmlns:a16="http://schemas.microsoft.com/office/drawing/2014/main" id="{4D73B3BC-347C-62EB-297C-A46A195CED21}"/>
              </a:ext>
            </a:extLst>
          </p:cNvPr>
          <p:cNvSpPr>
            <a:spLocks noGrp="1"/>
          </p:cNvSpPr>
          <p:nvPr>
            <p:ph type="ftr" sz="quarter" idx="11"/>
          </p:nvPr>
        </p:nvSpPr>
        <p:spPr>
          <a:xfrm>
            <a:off x="4191000" y="6416676"/>
            <a:ext cx="3860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CE8D3E77-ABE4-D548-3A5B-7B22E16692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 xmlns:a16="http://schemas.microsoft.com/office/drawing/2014/main" id="{54228FDB-DF81-6D79-1F39-957CA6533C94}"/>
              </a:ext>
            </a:extLst>
          </p:cNvPr>
          <p:cNvSpPr txBox="1">
            <a:spLocks noChangeArrowheads="1"/>
          </p:cNvSpPr>
          <p:nvPr/>
        </p:nvSpPr>
        <p:spPr>
          <a:xfrm>
            <a:off x="707571" y="1634899"/>
            <a:ext cx="11506200" cy="27085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n-US" sz="2800" i="0" dirty="0">
              <a:solidFill>
                <a:srgbClr val="222222"/>
              </a:solidFill>
              <a:effectLst/>
              <a:latin typeface="Open Sans" panose="020B0606030504020204" pitchFamily="34" charset="0"/>
            </a:endParaRPr>
          </a:p>
        </p:txBody>
      </p:sp>
      <p:pic>
        <p:nvPicPr>
          <p:cNvPr id="1026" name="Picture 2" descr="Malware distribution">
            <a:extLst>
              <a:ext uri="{FF2B5EF4-FFF2-40B4-BE49-F238E27FC236}">
                <a16:creationId xmlns="" xmlns:a16="http://schemas.microsoft.com/office/drawing/2014/main" id="{9EACC9F0-7556-4159-9FCC-3BF3BF4E5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524000"/>
            <a:ext cx="685799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058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2116"/>
            <a:ext cx="10972801" cy="1143000"/>
          </a:xfrm>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Countermeasures</a:t>
            </a:r>
            <a:endParaRPr lang="en-IN" sz="3600" dirty="0"/>
          </a:p>
        </p:txBody>
      </p:sp>
      <p:sp>
        <p:nvSpPr>
          <p:cNvPr id="3" name="Content Placeholder 2"/>
          <p:cNvSpPr>
            <a:spLocks noGrp="1"/>
          </p:cNvSpPr>
          <p:nvPr>
            <p:ph idx="1"/>
          </p:nvPr>
        </p:nvSpPr>
        <p:spPr>
          <a:xfrm>
            <a:off x="609600" y="1524000"/>
            <a:ext cx="10972801" cy="4525963"/>
          </a:xfrm>
        </p:spPr>
        <p:txBody>
          <a:bodyPr>
            <a:normAutofit/>
          </a:bodyPr>
          <a:lstStyle/>
          <a:p>
            <a:pPr marL="0" indent="0" algn="just">
              <a:buNone/>
            </a:pPr>
            <a:r>
              <a:rPr lang="en-US" sz="2500" b="1" dirty="0"/>
              <a:t>How To Prevent Malware Attacks</a:t>
            </a:r>
          </a:p>
          <a:p>
            <a:pPr algn="just"/>
            <a:r>
              <a:rPr lang="en-US" sz="2500" dirty="0"/>
              <a:t>While it’s not possible to be completely protected from cybercriminals, there are a number of measures companies can take to mitigate or prevent malware attacks including:</a:t>
            </a:r>
          </a:p>
          <a:p>
            <a:pPr lvl="1" algn="just"/>
            <a:r>
              <a:rPr lang="en-US" sz="2100" dirty="0"/>
              <a:t> Developing Security Policies</a:t>
            </a:r>
          </a:p>
          <a:p>
            <a:pPr lvl="1" algn="just"/>
            <a:r>
              <a:rPr lang="en-US" sz="2100" dirty="0"/>
              <a:t> Implementing Security Awareness Training</a:t>
            </a:r>
          </a:p>
          <a:p>
            <a:pPr lvl="1" algn="just"/>
            <a:r>
              <a:rPr lang="en-US" sz="2100" dirty="0"/>
              <a:t> Using App-Based Multi-Factor Authentication</a:t>
            </a:r>
          </a:p>
          <a:p>
            <a:pPr lvl="1" algn="just"/>
            <a:r>
              <a:rPr lang="en-US" sz="2100" dirty="0"/>
              <a:t> Installing Anti-Malware </a:t>
            </a:r>
            <a:r>
              <a:rPr lang="en-US" sz="2100" dirty="0" smtClean="0"/>
              <a:t>&amp; </a:t>
            </a:r>
            <a:r>
              <a:rPr lang="en-US" sz="2100" dirty="0"/>
              <a:t>Spam Filters</a:t>
            </a:r>
          </a:p>
          <a:p>
            <a:pPr lvl="1" algn="just"/>
            <a:r>
              <a:rPr lang="en-US" sz="2100" dirty="0"/>
              <a:t> Changing Default Operating System Policies</a:t>
            </a:r>
          </a:p>
          <a:p>
            <a:pPr lvl="1" algn="just"/>
            <a:r>
              <a:rPr lang="en-US" sz="2100" dirty="0"/>
              <a:t> Performing Routine Vulnerability Assessments</a:t>
            </a:r>
            <a:endParaRPr lang="en-IN" sz="2100" dirty="0"/>
          </a:p>
        </p:txBody>
      </p:sp>
      <p:sp>
        <p:nvSpPr>
          <p:cNvPr id="4" name="Footer Placeholder 3"/>
          <p:cNvSpPr>
            <a:spLocks noGrp="1"/>
          </p:cNvSpPr>
          <p:nvPr>
            <p:ph type="ftr" sz="quarter" idx="11"/>
          </p:nvPr>
        </p:nvSpPr>
        <p:spPr/>
        <p:txBody>
          <a:bodyPr/>
          <a:lstStyle/>
          <a:p>
            <a:r>
              <a:rPr lang="en-US"/>
              <a:t>VAPT: Module-3: Penetration Testing</a:t>
            </a: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17</a:t>
            </a:fld>
            <a:endParaRPr lang="en-US" dirty="0"/>
          </a:p>
        </p:txBody>
      </p:sp>
    </p:spTree>
    <p:extLst>
      <p:ext uri="{BB962C8B-B14F-4D97-AF65-F5344CB8AC3E}">
        <p14:creationId xmlns:p14="http://schemas.microsoft.com/office/powerpoint/2010/main" val="1612860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199" y="342109"/>
            <a:ext cx="10972801" cy="1143000"/>
          </a:xfrm>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Countermeasures</a:t>
            </a:r>
            <a:endParaRPr lang="en-IN" sz="3600" dirty="0"/>
          </a:p>
        </p:txBody>
      </p:sp>
      <p:sp>
        <p:nvSpPr>
          <p:cNvPr id="3" name="Content Placeholder 2"/>
          <p:cNvSpPr>
            <a:spLocks noGrp="1"/>
          </p:cNvSpPr>
          <p:nvPr>
            <p:ph idx="1"/>
          </p:nvPr>
        </p:nvSpPr>
        <p:spPr>
          <a:xfrm>
            <a:off x="0" y="1600201"/>
            <a:ext cx="11811000" cy="5121275"/>
          </a:xfrm>
        </p:spPr>
        <p:txBody>
          <a:bodyPr>
            <a:normAutofit lnSpcReduction="10000"/>
          </a:bodyPr>
          <a:lstStyle/>
          <a:p>
            <a:pPr algn="just"/>
            <a:r>
              <a:rPr lang="en-US" sz="2500" b="1" dirty="0"/>
              <a:t>Developing Security Policies</a:t>
            </a:r>
          </a:p>
          <a:p>
            <a:pPr marL="400050" lvl="1" indent="0" algn="just">
              <a:buNone/>
            </a:pPr>
            <a:r>
              <a:rPr lang="en-US" sz="2100" dirty="0"/>
              <a:t>Security policies provide a road map to employees of what to do and when to do it, and who gets access to systems or information. Policies are also required for compliance, regulations, or laws. Examples of security policies that may help to prevent malware attacks include:</a:t>
            </a:r>
          </a:p>
          <a:p>
            <a:pPr lvl="1" algn="just"/>
            <a:r>
              <a:rPr lang="en-US" sz="2100" b="1" dirty="0"/>
              <a:t>Social Engineering Awareness Policy </a:t>
            </a:r>
            <a:r>
              <a:rPr lang="en-US" sz="2100" dirty="0"/>
              <a:t>– Defines guidelines to provide awareness around the threat of social engineering and defines procedures when dealing with social engineering threats.</a:t>
            </a:r>
          </a:p>
          <a:p>
            <a:pPr lvl="1" algn="just"/>
            <a:r>
              <a:rPr lang="en-US" sz="2100" b="1" dirty="0"/>
              <a:t>Server Malware Protection Policy </a:t>
            </a:r>
            <a:r>
              <a:rPr lang="en-US" sz="2100" dirty="0"/>
              <a:t>– The purpose of the Server Malware Protection Policy is to outline which server systems are required to have anti-virus and/or anti-spyware applications.</a:t>
            </a:r>
          </a:p>
          <a:p>
            <a:pPr lvl="1" algn="just"/>
            <a:r>
              <a:rPr lang="en-US" sz="2100" b="1" dirty="0"/>
              <a:t>Software Installation Policy </a:t>
            </a:r>
            <a:r>
              <a:rPr lang="en-US" sz="2100" dirty="0"/>
              <a:t>– The purpose of the Software Installation Policy is to outline the requirements around the installation of software on company computing devices. To minimize the risk of loss of program functionality, the exposure of sensitive information contained within the Company’s computing network, the risk of introducing malware, and the legal exposure of running unlicensed software.</a:t>
            </a:r>
          </a:p>
          <a:p>
            <a:pPr lvl="1" algn="just"/>
            <a:r>
              <a:rPr lang="en-US" sz="2100" b="1" dirty="0"/>
              <a:t>Removable Media Policy </a:t>
            </a:r>
            <a:r>
              <a:rPr lang="en-US" sz="2100" dirty="0"/>
              <a:t>– The purpose of the Removeable Media Policy is to minimize the risk of loss or exposure of sensitive information maintained by the company and to reduce the risk of acquiring malware infections on computers operated by the company.</a:t>
            </a:r>
            <a:endParaRPr lang="en-IN" sz="21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18</a:t>
            </a:fld>
            <a:endParaRPr lang="en-US" dirty="0"/>
          </a:p>
        </p:txBody>
      </p:sp>
    </p:spTree>
    <p:extLst>
      <p:ext uri="{BB962C8B-B14F-4D97-AF65-F5344CB8AC3E}">
        <p14:creationId xmlns:p14="http://schemas.microsoft.com/office/powerpoint/2010/main" val="3290491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42109"/>
            <a:ext cx="10972801" cy="1143000"/>
          </a:xfrm>
        </p:spPr>
        <p:txBody>
          <a:bodyPr/>
          <a:lstStyle/>
          <a:p>
            <a:r>
              <a:rPr lang="en-US" b="1" dirty="0">
                <a:solidFill>
                  <a:srgbClr val="0070C0"/>
                </a:solidFill>
                <a:latin typeface="Times New Roman" panose="02020603050405020304" pitchFamily="18" charset="0"/>
                <a:cs typeface="Times New Roman" panose="02020603050405020304" pitchFamily="18" charset="0"/>
              </a:rPr>
              <a:t>Malware Threats and their Countermeasures</a:t>
            </a:r>
            <a:endParaRPr lang="en-IN" dirty="0"/>
          </a:p>
        </p:txBody>
      </p:sp>
      <p:sp>
        <p:nvSpPr>
          <p:cNvPr id="3" name="Content Placeholder 2"/>
          <p:cNvSpPr>
            <a:spLocks noGrp="1"/>
          </p:cNvSpPr>
          <p:nvPr>
            <p:ph idx="1"/>
          </p:nvPr>
        </p:nvSpPr>
        <p:spPr>
          <a:xfrm>
            <a:off x="457200" y="1485109"/>
            <a:ext cx="11277600" cy="5410198"/>
          </a:xfrm>
        </p:spPr>
        <p:txBody>
          <a:bodyPr>
            <a:normAutofit fontScale="77500" lnSpcReduction="20000"/>
          </a:bodyPr>
          <a:lstStyle/>
          <a:p>
            <a:pPr marL="0" indent="0" algn="just">
              <a:lnSpc>
                <a:spcPct val="120000"/>
              </a:lnSpc>
              <a:buNone/>
            </a:pPr>
            <a:r>
              <a:rPr lang="en-US" sz="2200" b="1" dirty="0"/>
              <a:t>Implementing Security Awareness Training</a:t>
            </a:r>
          </a:p>
          <a:p>
            <a:pPr algn="just">
              <a:lnSpc>
                <a:spcPct val="120000"/>
              </a:lnSpc>
            </a:pPr>
            <a:r>
              <a:rPr lang="en-US" sz="2200" dirty="0"/>
              <a:t>Security awareness training is an investment into the overall security of your organization. This training can save a substantial amount of money that has the potential of getting lost to cyber attacks. In addition, many compliance frameworks and audits (ISO 27001, SOC 2, CMMC, HIPAA, HITRUST, </a:t>
            </a:r>
            <a:r>
              <a:rPr lang="en-US" sz="2200" dirty="0" err="1"/>
              <a:t>etc</a:t>
            </a:r>
            <a:r>
              <a:rPr lang="en-US" sz="2200" dirty="0"/>
              <a:t>) require periodic security awareness training for employees. Awareness training involves developing a baseline, training users, setting up phishing campaigns, and reporting results.</a:t>
            </a:r>
          </a:p>
          <a:p>
            <a:pPr algn="just">
              <a:lnSpc>
                <a:spcPct val="120000"/>
              </a:lnSpc>
            </a:pPr>
            <a:r>
              <a:rPr lang="en-US" sz="2200" dirty="0"/>
              <a:t>Baseline Testing – Provide baseline testing to assess the likelihood that a user falls for a phishing attack.</a:t>
            </a:r>
          </a:p>
          <a:p>
            <a:pPr algn="just">
              <a:lnSpc>
                <a:spcPct val="120000"/>
              </a:lnSpc>
            </a:pPr>
            <a:r>
              <a:rPr lang="en-US" sz="2200" dirty="0"/>
              <a:t>Training Users – interactive modules, videos, games, posters, and newsletters designed to educate users on the latest social engineering attacks. This training is often automated with scheduled email reminders.</a:t>
            </a:r>
          </a:p>
          <a:p>
            <a:pPr algn="just">
              <a:lnSpc>
                <a:spcPct val="120000"/>
              </a:lnSpc>
            </a:pPr>
            <a:r>
              <a:rPr lang="en-US" sz="2200" dirty="0"/>
              <a:t>Phishing Campaigns – Perform organization side and fully automated simulated phishing attacks.</a:t>
            </a:r>
          </a:p>
          <a:p>
            <a:pPr algn="just">
              <a:lnSpc>
                <a:spcPct val="120000"/>
              </a:lnSpc>
            </a:pPr>
            <a:r>
              <a:rPr lang="en-US" sz="2200" dirty="0"/>
              <a:t>Reporting Results – Stats and graphs for both training and phishing activities to demonstrate the ROI.</a:t>
            </a:r>
          </a:p>
          <a:p>
            <a:pPr marL="0" indent="0" algn="just">
              <a:lnSpc>
                <a:spcPct val="120000"/>
              </a:lnSpc>
              <a:buNone/>
            </a:pPr>
            <a:endParaRPr lang="en-US" sz="2200" dirty="0" smtClean="0"/>
          </a:p>
          <a:p>
            <a:pPr marL="0" indent="0" algn="just">
              <a:lnSpc>
                <a:spcPct val="120000"/>
              </a:lnSpc>
              <a:buNone/>
            </a:pPr>
            <a:r>
              <a:rPr lang="en-US" sz="2200" dirty="0" smtClean="0"/>
              <a:t>The </a:t>
            </a:r>
            <a:r>
              <a:rPr lang="en-US" sz="2200" dirty="0"/>
              <a:t>ideal way to perform security awareness is to include it in the new-hire orientation security training module and make it a mandatory requirement before granting access to critical systems</a:t>
            </a:r>
            <a:r>
              <a:rPr lang="en-US" sz="2200" dirty="0" smtClean="0"/>
              <a:t>.</a:t>
            </a:r>
          </a:p>
          <a:p>
            <a:pPr marL="0" indent="0" algn="just">
              <a:lnSpc>
                <a:spcPct val="120000"/>
              </a:lnSpc>
              <a:buNone/>
            </a:pPr>
            <a:r>
              <a:rPr lang="en-US" sz="2200" dirty="0" smtClean="0"/>
              <a:t>The </a:t>
            </a:r>
            <a:r>
              <a:rPr lang="en-US" sz="2200" dirty="0"/>
              <a:t>training should be completed at least on an annual basis and train employees not only on identifying attacks, but also to respond appropriately and report to the incident response team for proactive action. It is all about training employees to have a sense of what is considered unsafe behavior and know when to take action to protect themselves and the organization.</a:t>
            </a:r>
          </a:p>
          <a:p>
            <a:pPr marL="0" indent="0" algn="just">
              <a:lnSpc>
                <a:spcPct val="120000"/>
              </a:lnSpc>
              <a:buNone/>
            </a:pPr>
            <a:endParaRPr lang="en-US" sz="2200" dirty="0"/>
          </a:p>
          <a:p>
            <a:pPr marL="0" indent="0" algn="just">
              <a:lnSpc>
                <a:spcPct val="120000"/>
              </a:lnSpc>
              <a:buNone/>
            </a:pPr>
            <a:endParaRPr lang="en-US" sz="2200" dirty="0"/>
          </a:p>
          <a:p>
            <a:pPr algn="just">
              <a:lnSpc>
                <a:spcPct val="120000"/>
              </a:lnSpc>
            </a:pPr>
            <a:endParaRPr lang="en-IN" sz="20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19</a:t>
            </a:fld>
            <a:endParaRPr lang="en-US" dirty="0"/>
          </a:p>
        </p:txBody>
      </p:sp>
    </p:spTree>
    <p:extLst>
      <p:ext uri="{BB962C8B-B14F-4D97-AF65-F5344CB8AC3E}">
        <p14:creationId xmlns:p14="http://schemas.microsoft.com/office/powerpoint/2010/main" val="9726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Unit 3: Penetration Testing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726477"/>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en-US" dirty="0">
                <a:latin typeface="Times New Roman" panose="02020603050405020304" pitchFamily="18" charset="0"/>
                <a:cs typeface="Times New Roman" panose="02020603050405020304" pitchFamily="18" charset="0"/>
              </a:rPr>
              <a:t>Exploring Ethical Hacking, Malware Threats and their </a:t>
            </a:r>
            <a:r>
              <a:rPr lang="en-US" dirty="0" smtClean="0">
                <a:latin typeface="Times New Roman" panose="02020603050405020304" pitchFamily="18" charset="0"/>
                <a:cs typeface="Times New Roman" panose="02020603050405020304" pitchFamily="18" charset="0"/>
              </a:rPr>
              <a:t>Countermeasures</a:t>
            </a:r>
            <a:endParaRPr lang="en-US" dirty="0">
              <a:latin typeface="Times New Roman" panose="02020603050405020304" pitchFamily="18" charset="0"/>
              <a:cs typeface="Times New Roman" panose="02020603050405020304" pitchFamily="18" charset="0"/>
            </a:endParaRPr>
          </a:p>
          <a:p>
            <a:pPr algn="just">
              <a:lnSpc>
                <a:spcPct val="120000"/>
              </a:lnSpc>
            </a:pPr>
            <a:r>
              <a:rPr lang="en-US" dirty="0">
                <a:latin typeface="Times New Roman" panose="02020603050405020304" pitchFamily="18" charset="0"/>
                <a:cs typeface="Times New Roman" panose="02020603050405020304" pitchFamily="18" charset="0"/>
              </a:rPr>
              <a:t>Monitoring and Capturing Data Packets using Sniffing</a:t>
            </a:r>
          </a:p>
          <a:p>
            <a:pPr algn="just">
              <a:lnSpc>
                <a:spcPct val="120000"/>
              </a:lnSpc>
            </a:pPr>
            <a:r>
              <a:rPr lang="en-US" dirty="0">
                <a:latin typeface="Times New Roman" panose="02020603050405020304" pitchFamily="18" charset="0"/>
                <a:cs typeface="Times New Roman" panose="02020603050405020304" pitchFamily="18" charset="0"/>
              </a:rPr>
              <a:t>Restricting the System Access – DoS Attack</a:t>
            </a:r>
          </a:p>
          <a:p>
            <a:pPr algn="just">
              <a:lnSpc>
                <a:spcPct val="120000"/>
              </a:lnSpc>
            </a:pPr>
            <a:r>
              <a:rPr lang="en-US" dirty="0">
                <a:latin typeface="Times New Roman" panose="02020603050405020304" pitchFamily="18" charset="0"/>
                <a:cs typeface="Times New Roman" panose="02020603050405020304" pitchFamily="18" charset="0"/>
              </a:rPr>
              <a:t>Gather Confidential Information – Social Engineering</a:t>
            </a:r>
          </a:p>
          <a:p>
            <a:pPr algn="just">
              <a:lnSpc>
                <a:spcPct val="120000"/>
              </a:lnSpc>
            </a:pPr>
            <a:r>
              <a:rPr lang="en-US" dirty="0">
                <a:latin typeface="Times New Roman" panose="02020603050405020304" pitchFamily="18" charset="0"/>
                <a:cs typeface="Times New Roman" panose="02020603050405020304" pitchFamily="18" charset="0"/>
              </a:rPr>
              <a:t>Vulnerability Issues: Operating System Vulnerabilities</a:t>
            </a:r>
          </a:p>
          <a:p>
            <a:pPr algn="just">
              <a:lnSpc>
                <a:spcPct val="120000"/>
              </a:lnSpc>
            </a:pPr>
            <a:r>
              <a:rPr lang="en-US" dirty="0">
                <a:latin typeface="Times New Roman" panose="02020603050405020304" pitchFamily="18" charset="0"/>
                <a:cs typeface="Times New Roman" panose="02020603050405020304" pitchFamily="18" charset="0"/>
              </a:rPr>
              <a:t>Application Vulnerabilities</a:t>
            </a:r>
          </a:p>
          <a:p>
            <a:pPr algn="just">
              <a:lnSpc>
                <a:spcPct val="120000"/>
              </a:lnSpc>
            </a:pPr>
            <a:r>
              <a:rPr lang="en-US" dirty="0">
                <a:latin typeface="Times New Roman" panose="02020603050405020304" pitchFamily="18" charset="0"/>
                <a:cs typeface="Times New Roman" panose="02020603050405020304" pitchFamily="18" charset="0"/>
              </a:rPr>
              <a:t>Vulnerability assessment for natural disaster</a:t>
            </a:r>
          </a:p>
          <a:p>
            <a:pPr algn="just">
              <a:lnSpc>
                <a:spcPct val="120000"/>
              </a:lnSpc>
            </a:pPr>
            <a:r>
              <a:rPr lang="en-US" dirty="0">
                <a:latin typeface="Times New Roman" panose="02020603050405020304" pitchFamily="18" charset="0"/>
                <a:cs typeface="Times New Roman" panose="02020603050405020304" pitchFamily="18" charset="0"/>
              </a:rPr>
              <a:t>Technological hazards and terrorist threats</a:t>
            </a:r>
          </a:p>
          <a:p>
            <a:pPr algn="just">
              <a:lnSpc>
                <a:spcPct val="120000"/>
              </a:lnSpc>
            </a:pPr>
            <a:r>
              <a:rPr lang="en-US" dirty="0">
                <a:latin typeface="Times New Roman" panose="02020603050405020304" pitchFamily="18" charset="0"/>
                <a:cs typeface="Times New Roman" panose="02020603050405020304" pitchFamily="18" charset="0"/>
              </a:rPr>
              <a:t>Implications for emergency response</a:t>
            </a:r>
          </a:p>
          <a:p>
            <a:pPr algn="just">
              <a:lnSpc>
                <a:spcPct val="120000"/>
              </a:lnSpc>
            </a:pPr>
            <a:r>
              <a:rPr lang="en-US" dirty="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ulnerability </a:t>
            </a:r>
            <a:r>
              <a:rPr lang="en-US" dirty="0">
                <a:latin typeface="Times New Roman" panose="02020603050405020304" pitchFamily="18" charset="0"/>
                <a:cs typeface="Times New Roman" panose="02020603050405020304" pitchFamily="18" charset="0"/>
              </a:rPr>
              <a:t>of critical infrastructures</a:t>
            </a:r>
            <a:endParaRPr lang="en-US" sz="2000" b="1" dirty="0">
              <a:solidFill>
                <a:srgbClr val="3F3F3F"/>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292441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2"/>
            <a:ext cx="10972801" cy="1143000"/>
          </a:xfrm>
        </p:spPr>
        <p:txBody>
          <a:bodyPr/>
          <a:lstStyle/>
          <a:p>
            <a:r>
              <a:rPr lang="en-US" b="1" dirty="0">
                <a:solidFill>
                  <a:srgbClr val="0070C0"/>
                </a:solidFill>
                <a:latin typeface="Times New Roman" panose="02020603050405020304" pitchFamily="18" charset="0"/>
                <a:cs typeface="Times New Roman" panose="02020603050405020304" pitchFamily="18" charset="0"/>
              </a:rPr>
              <a:t>Malware Threats and their Countermeasures</a:t>
            </a:r>
            <a:endParaRPr lang="en-IN" dirty="0"/>
          </a:p>
        </p:txBody>
      </p:sp>
      <p:sp>
        <p:nvSpPr>
          <p:cNvPr id="3" name="Content Placeholder 2"/>
          <p:cNvSpPr>
            <a:spLocks noGrp="1"/>
          </p:cNvSpPr>
          <p:nvPr>
            <p:ph idx="1"/>
          </p:nvPr>
        </p:nvSpPr>
        <p:spPr>
          <a:xfrm>
            <a:off x="381000" y="1782764"/>
            <a:ext cx="11353801" cy="4756150"/>
          </a:xfrm>
        </p:spPr>
        <p:txBody>
          <a:bodyPr>
            <a:noAutofit/>
          </a:bodyPr>
          <a:lstStyle/>
          <a:p>
            <a:pPr marL="0" indent="0" algn="just">
              <a:lnSpc>
                <a:spcPct val="120000"/>
              </a:lnSpc>
              <a:buNone/>
            </a:pPr>
            <a:r>
              <a:rPr lang="en-US" sz="2000" b="1" dirty="0" smtClean="0">
                <a:latin typeface="Times New Roman" panose="02020603050405020304" pitchFamily="18" charset="0"/>
                <a:cs typeface="Times New Roman" panose="02020603050405020304" pitchFamily="18" charset="0"/>
              </a:rPr>
              <a:t>Using </a:t>
            </a:r>
            <a:r>
              <a:rPr lang="en-US" sz="2000" b="1" dirty="0">
                <a:latin typeface="Times New Roman" panose="02020603050405020304" pitchFamily="18" charset="0"/>
                <a:cs typeface="Times New Roman" panose="02020603050405020304" pitchFamily="18" charset="0"/>
              </a:rPr>
              <a:t>App-Based Multi-Factor Authentication</a:t>
            </a:r>
          </a:p>
          <a:p>
            <a:pPr algn="just">
              <a:lnSpc>
                <a:spcPct val="120000"/>
              </a:lnSpc>
            </a:pPr>
            <a:r>
              <a:rPr lang="en-US" sz="2000" dirty="0">
                <a:latin typeface="Times New Roman" panose="02020603050405020304" pitchFamily="18" charset="0"/>
                <a:cs typeface="Times New Roman" panose="02020603050405020304" pitchFamily="18" charset="0"/>
              </a:rPr>
              <a:t>According to Microsoft, 99.9% of automated malware attacks can be prevented against windows systems just by using multi-factor authentication (MFA). Three 9s of prevention is an </a:t>
            </a:r>
            <a:r>
              <a:rPr lang="en-US" sz="2000" dirty="0" smtClean="0">
                <a:latin typeface="Times New Roman" panose="02020603050405020304" pitchFamily="18" charset="0"/>
                <a:cs typeface="Times New Roman" panose="02020603050405020304" pitchFamily="18" charset="0"/>
              </a:rPr>
              <a:t>notable </a:t>
            </a:r>
            <a:r>
              <a:rPr lang="en-US" sz="2000" dirty="0">
                <a:latin typeface="Times New Roman" panose="02020603050405020304" pitchFamily="18" charset="0"/>
                <a:cs typeface="Times New Roman" panose="02020603050405020304" pitchFamily="18" charset="0"/>
              </a:rPr>
              <a:t>figure, however, the keyword here is “automated.” As with all things in security, MFA is simply a single layer of defense. Sophisticated threat actors deploy a number of methods outside of automated attacks to compromise a network.</a:t>
            </a:r>
          </a:p>
          <a:p>
            <a:pPr algn="just">
              <a:lnSpc>
                <a:spcPct val="120000"/>
              </a:lnSpc>
            </a:pPr>
            <a:r>
              <a:rPr lang="en-US" sz="2000" dirty="0">
                <a:latin typeface="Times New Roman" panose="02020603050405020304" pitchFamily="18" charset="0"/>
                <a:cs typeface="Times New Roman" panose="02020603050405020304" pitchFamily="18" charset="0"/>
              </a:rPr>
              <a:t>It’s also worth mentioning that SMS based MFA can easily be bypassed as the technology sends passcodes in plain text. This allows threat actors to capture the passcode, access your account, and then pass the code off to your phone without you noticing. Instead, it’s recommended that you use an app-based MFA or hardware MFA such as a YubiKey</a:t>
            </a:r>
            <a:endParaRPr lang="en-IN" sz="2000" dirty="0">
              <a:latin typeface="Times New Roman" panose="02020603050405020304" pitchFamily="18" charset="0"/>
              <a:cs typeface="Times New Roman" panose="02020603050405020304" pitchFamily="18" charset="0"/>
            </a:endParaRPr>
          </a:p>
          <a:p>
            <a:pPr algn="just">
              <a:lnSpc>
                <a:spcPct val="120000"/>
              </a:lnSpc>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67AFE19-8960-4999-8BB5-FA14F1DD873F}" type="slidenum">
              <a:rPr lang="en-US" smtClean="0"/>
              <a:pPr/>
              <a:t>20</a:t>
            </a:fld>
            <a:endParaRPr lang="en-US" dirty="0"/>
          </a:p>
        </p:txBody>
      </p:sp>
    </p:spTree>
    <p:extLst>
      <p:ext uri="{BB962C8B-B14F-4D97-AF65-F5344CB8AC3E}">
        <p14:creationId xmlns:p14="http://schemas.microsoft.com/office/powerpoint/2010/main" val="4113355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60335"/>
            <a:ext cx="10972801" cy="1143000"/>
          </a:xfrm>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Countermeasures</a:t>
            </a:r>
            <a:endParaRPr lang="en-IN" sz="3600" dirty="0"/>
          </a:p>
        </p:txBody>
      </p:sp>
      <p:sp>
        <p:nvSpPr>
          <p:cNvPr id="3" name="Content Placeholder 2"/>
          <p:cNvSpPr>
            <a:spLocks noGrp="1"/>
          </p:cNvSpPr>
          <p:nvPr>
            <p:ph idx="1"/>
          </p:nvPr>
        </p:nvSpPr>
        <p:spPr/>
        <p:txBody>
          <a:bodyPr>
            <a:normAutofit/>
          </a:bodyPr>
          <a:lstStyle/>
          <a:p>
            <a:pPr marL="0" indent="0" algn="just">
              <a:buNone/>
            </a:pPr>
            <a:r>
              <a:rPr lang="en-US" sz="2500" b="1" dirty="0"/>
              <a:t>Installing Anti-Malware &amp; Spam Filters</a:t>
            </a:r>
          </a:p>
          <a:p>
            <a:pPr algn="just"/>
            <a:r>
              <a:rPr lang="en-US" sz="2500" dirty="0"/>
              <a:t>Emails are the primary method for delivering malware and socially engineered attacks. While employees do have anti-virus and anti-malware software installed on their workstations, adding them to your mail servers is recommended as part of a  defense in depth approach . Setting up a spam filter is a balancing act. On one hand, the network administrator wants to block all malicious traffic. On the other hand, if the filters are too aggressive then legitimate traffic gets blocked, and end-users start to complain. After 2-3 weeks of use, a baseline for the network can be established and further adjustments are made.</a:t>
            </a:r>
            <a:endParaRPr lang="en-IN" sz="2500" dirty="0"/>
          </a:p>
        </p:txBody>
      </p:sp>
      <p:sp>
        <p:nvSpPr>
          <p:cNvPr id="4" name="Footer Placeholder 3"/>
          <p:cNvSpPr>
            <a:spLocks noGrp="1"/>
          </p:cNvSpPr>
          <p:nvPr>
            <p:ph type="ftr" sz="quarter" idx="11"/>
          </p:nvPr>
        </p:nvSpPr>
        <p:spPr/>
        <p:txBody>
          <a:bodyPr/>
          <a:lstStyle/>
          <a:p>
            <a:r>
              <a:rPr lang="en-US"/>
              <a:t>VAPT: Module-3: Penetration Testing</a:t>
            </a: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21</a:t>
            </a:fld>
            <a:endParaRPr lang="en-US" dirty="0"/>
          </a:p>
        </p:txBody>
      </p:sp>
    </p:spTree>
    <p:extLst>
      <p:ext uri="{BB962C8B-B14F-4D97-AF65-F5344CB8AC3E}">
        <p14:creationId xmlns:p14="http://schemas.microsoft.com/office/powerpoint/2010/main" val="1160878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27618"/>
            <a:ext cx="10972801" cy="1143000"/>
          </a:xfrm>
        </p:spPr>
        <p:txBody>
          <a:bodyPr/>
          <a:lstStyle/>
          <a:p>
            <a:r>
              <a:rPr lang="en-US" b="1" dirty="0">
                <a:solidFill>
                  <a:srgbClr val="0070C0"/>
                </a:solidFill>
                <a:latin typeface="Times New Roman" panose="02020603050405020304" pitchFamily="18" charset="0"/>
                <a:cs typeface="Times New Roman" panose="02020603050405020304" pitchFamily="18" charset="0"/>
              </a:rPr>
              <a:t>Malware Threats and their Countermeasures</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sz="2500" b="1" dirty="0" smtClean="0"/>
              <a:t>Changing </a:t>
            </a:r>
            <a:r>
              <a:rPr lang="en-US" sz="2500" b="1" dirty="0"/>
              <a:t>Default Operating System Policies</a:t>
            </a:r>
          </a:p>
          <a:p>
            <a:pPr marL="0" indent="0" algn="just">
              <a:buNone/>
            </a:pPr>
            <a:r>
              <a:rPr lang="en-US" sz="2500" dirty="0"/>
              <a:t>While the default settings are good security precautions to take they can be greatly improved upon. In this example, Microsoft recommends changing the password history from 10 to 24 passwords and reducing the maximum password age from 90 days to 42 days. It’s ultimately the responsibility of the network administrator to ensure that the domain, workstations, and devices are set up to adhere to security policies within the organization.</a:t>
            </a:r>
          </a:p>
          <a:p>
            <a:pPr algn="just"/>
            <a:r>
              <a:rPr lang="en-US" sz="2500" b="1" dirty="0"/>
              <a:t>Perform Routine Vulnerability Assessments</a:t>
            </a:r>
          </a:p>
          <a:p>
            <a:pPr marL="0" indent="0" algn="just">
              <a:buNone/>
            </a:pPr>
            <a:r>
              <a:rPr lang="en-US" sz="2500" dirty="0"/>
              <a:t>Performing routine network vulnerability scans help to identify known vulnerabilities, lack of security controls, and common misconfigurations. Scanners like Nessus are used to scan ports, analyze protocols, and map a network.</a:t>
            </a:r>
          </a:p>
          <a:p>
            <a:pPr marL="0" indent="0" algn="just">
              <a:buNone/>
            </a:pPr>
            <a:r>
              <a:rPr lang="en-US" sz="2500" dirty="0"/>
              <a:t>This provides network administrators with detailed information about which hosts on a network are running what services. Most scanners will display the information collected in a dashboard list.</a:t>
            </a:r>
          </a:p>
          <a:p>
            <a:pPr marL="0" indent="0" algn="just">
              <a:buNone/>
            </a:pPr>
            <a:endParaRPr lang="en-IN" sz="2500" dirty="0"/>
          </a:p>
        </p:txBody>
      </p:sp>
      <p:sp>
        <p:nvSpPr>
          <p:cNvPr id="4" name="Footer Placeholder 3"/>
          <p:cNvSpPr>
            <a:spLocks noGrp="1"/>
          </p:cNvSpPr>
          <p:nvPr>
            <p:ph type="ftr" sz="quarter" idx="11"/>
          </p:nvPr>
        </p:nvSpPr>
        <p:spPr/>
        <p:txBody>
          <a:bodyPr/>
          <a:lstStyle/>
          <a:p>
            <a:r>
              <a:rPr lang="en-US"/>
              <a:t>VAPT: Module-3: Penetration Testing</a:t>
            </a: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22</a:t>
            </a:fld>
            <a:endParaRPr lang="en-US" dirty="0"/>
          </a:p>
        </p:txBody>
      </p:sp>
    </p:spTree>
    <p:extLst>
      <p:ext uri="{BB962C8B-B14F-4D97-AF65-F5344CB8AC3E}">
        <p14:creationId xmlns:p14="http://schemas.microsoft.com/office/powerpoint/2010/main" val="1910249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55215DF-6B7D-6E78-5A16-FA5FD24EB497}"/>
            </a:ext>
          </a:extLst>
        </p:cNvPr>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E7270F89-0712-04D0-D1F5-A354A6FD432D}"/>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2640EE6C-C814-2EFF-0275-2CED3C9FF21F}"/>
              </a:ext>
            </a:extLst>
          </p:cNvPr>
          <p:cNvSpPr>
            <a:spLocks noGrp="1"/>
          </p:cNvSpPr>
          <p:nvPr>
            <p:ph type="sldNum" sz="quarter" idx="12"/>
          </p:nvPr>
        </p:nvSpPr>
        <p:spPr/>
        <p:txBody>
          <a:bodyPr/>
          <a:lstStyle/>
          <a:p>
            <a:fld id="{A67AFE19-8960-4999-8BB5-FA14F1DD873F}" type="slidenum">
              <a:rPr lang="en-US" smtClean="0"/>
              <a:pPr/>
              <a:t>23</a:t>
            </a:fld>
            <a:endParaRPr lang="en-US" dirty="0"/>
          </a:p>
        </p:txBody>
      </p:sp>
      <p:pic>
        <p:nvPicPr>
          <p:cNvPr id="6" name="Picture 5" descr="Summary of Identified Threats and Countermeasures Techniques | Download  Table">
            <a:extLst>
              <a:ext uri="{FF2B5EF4-FFF2-40B4-BE49-F238E27FC236}">
                <a16:creationId xmlns="" xmlns:a16="http://schemas.microsoft.com/office/drawing/2014/main" id="{0319F398-6751-FD8F-DE35-14266E60E5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600"/>
            <a:ext cx="7772399" cy="6540992"/>
          </a:xfrm>
          <a:prstGeom prst="rect">
            <a:avLst/>
          </a:prstGeom>
          <a:noFill/>
          <a:ln>
            <a:noFill/>
          </a:ln>
        </p:spPr>
      </p:pic>
    </p:spTree>
    <p:extLst>
      <p:ext uri="{BB962C8B-B14F-4D97-AF65-F5344CB8AC3E}">
        <p14:creationId xmlns:p14="http://schemas.microsoft.com/office/powerpoint/2010/main" val="3152953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a:t>
            </a:r>
            <a:r>
              <a:rPr lang="en-US" sz="3600" b="1" dirty="0" smtClean="0">
                <a:solidFill>
                  <a:srgbClr val="0070C0"/>
                </a:solidFill>
                <a:latin typeface="Times New Roman" panose="02020603050405020304" pitchFamily="18" charset="0"/>
                <a:cs typeface="Times New Roman" panose="02020603050405020304" pitchFamily="18" charset="0"/>
              </a:rPr>
              <a:t>Countermeasures</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707571" y="1634899"/>
            <a:ext cx="11506200" cy="43087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500" b="0" i="0" dirty="0">
                <a:solidFill>
                  <a:srgbClr val="202124"/>
                </a:solidFill>
                <a:effectLst/>
                <a:cs typeface="Arial" panose="020B0604020202020204" pitchFamily="34" charset="0"/>
              </a:rPr>
              <a:t>Install a different anti-virus software on e-mail servers.</a:t>
            </a:r>
          </a:p>
          <a:p>
            <a:pPr algn="l"/>
            <a:r>
              <a:rPr lang="en-US" sz="2500" b="0" i="0" dirty="0">
                <a:solidFill>
                  <a:srgbClr val="202124"/>
                </a:solidFill>
                <a:effectLst/>
                <a:cs typeface="Arial" panose="020B0604020202020204" pitchFamily="34" charset="0"/>
              </a:rPr>
              <a:t>User awareness training in identifying suspicious e-mail.</a:t>
            </a:r>
          </a:p>
          <a:p>
            <a:r>
              <a:rPr lang="en-US" sz="2500" b="0" i="0" dirty="0">
                <a:solidFill>
                  <a:srgbClr val="202124"/>
                </a:solidFill>
                <a:effectLst/>
              </a:rPr>
              <a:t>Disable scripts when previewing or viewing e-mail.</a:t>
            </a:r>
          </a:p>
          <a:p>
            <a:pPr algn="l"/>
            <a:r>
              <a:rPr lang="en-US" sz="2500" b="0" i="0" dirty="0">
                <a:solidFill>
                  <a:srgbClr val="202124"/>
                </a:solidFill>
                <a:effectLst/>
              </a:rPr>
              <a:t>Block attachments at network borders.</a:t>
            </a:r>
          </a:p>
          <a:p>
            <a:pPr algn="l"/>
            <a:r>
              <a:rPr lang="en-US" sz="2500" b="0" i="0" dirty="0">
                <a:solidFill>
                  <a:srgbClr val="202124"/>
                </a:solidFill>
                <a:effectLst/>
              </a:rPr>
              <a:t>Prevent download of software from the Internet.</a:t>
            </a:r>
          </a:p>
          <a:p>
            <a:pPr algn="l"/>
            <a:r>
              <a:rPr lang="en-US" sz="2500" b="0" i="0" dirty="0">
                <a:solidFill>
                  <a:srgbClr val="202124"/>
                </a:solidFill>
                <a:effectLst/>
              </a:rPr>
              <a:t>Strict software installation policies.</a:t>
            </a:r>
          </a:p>
          <a:p>
            <a:pPr algn="l"/>
            <a:r>
              <a:rPr lang="en-US" sz="2500" b="0" i="0" dirty="0">
                <a:solidFill>
                  <a:srgbClr val="202124"/>
                </a:solidFill>
                <a:effectLst/>
              </a:rPr>
              <a:t>Remove removable drives to prevent unauthorized software entering a system.</a:t>
            </a:r>
          </a:p>
          <a:p>
            <a:pPr algn="l"/>
            <a:r>
              <a:rPr lang="en-US" sz="2500" b="0" i="0" dirty="0">
                <a:solidFill>
                  <a:srgbClr val="202124"/>
                </a:solidFill>
                <a:effectLst/>
              </a:rPr>
              <a:t>Anti-virus scanners on e-mail gateways are the only effective security measure against e-mail viruses.</a:t>
            </a:r>
          </a:p>
          <a:p>
            <a:pPr algn="just"/>
            <a:endParaRPr lang="en-US" sz="5400" i="0" dirty="0">
              <a:solidFill>
                <a:srgbClr val="222222"/>
              </a:solidFill>
              <a:effectLst/>
              <a:latin typeface="Open Sans" panose="020B0606030504020204" pitchFamily="34" charset="0"/>
            </a:endParaRPr>
          </a:p>
        </p:txBody>
      </p:sp>
    </p:spTree>
    <p:extLst>
      <p:ext uri="{BB962C8B-B14F-4D97-AF65-F5344CB8AC3E}">
        <p14:creationId xmlns:p14="http://schemas.microsoft.com/office/powerpoint/2010/main" val="327874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a:t>
            </a:r>
            <a:r>
              <a:rPr lang="en-US" sz="3600" b="1" dirty="0" smtClean="0">
                <a:solidFill>
                  <a:srgbClr val="0070C0"/>
                </a:solidFill>
                <a:latin typeface="Times New Roman" panose="02020603050405020304" pitchFamily="18" charset="0"/>
                <a:cs typeface="Times New Roman" panose="02020603050405020304" pitchFamily="18" charset="0"/>
              </a:rPr>
              <a:t>Countermeasures</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04800" y="1634899"/>
            <a:ext cx="11277601" cy="472145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b="1" i="0" dirty="0">
                <a:solidFill>
                  <a:srgbClr val="003A5D"/>
                </a:solidFill>
                <a:effectLst/>
              </a:rPr>
              <a:t>Ransomware: Facts, Threats, and Countermeasures</a:t>
            </a:r>
          </a:p>
          <a:p>
            <a:pPr algn="just"/>
            <a:r>
              <a:rPr lang="en-US" b="1" i="0" dirty="0">
                <a:solidFill>
                  <a:srgbClr val="003A5D"/>
                </a:solidFill>
                <a:effectLst/>
              </a:rPr>
              <a:t>Ransomware</a:t>
            </a:r>
          </a:p>
          <a:p>
            <a:pPr algn="just"/>
            <a:r>
              <a:rPr lang="en-US" i="0" dirty="0">
                <a:solidFill>
                  <a:srgbClr val="003A5D"/>
                </a:solidFill>
                <a:effectLst/>
              </a:rPr>
              <a:t>Ransomware is a type of malware that has become a significant threat to U.S. businesses and individuals during the past two years. Most of the current ransomware variants encrypt files on the infected system/network (crypto ransomware), although a few variants are known to erase files or block access to the system using other methods (locker ransomware).</a:t>
            </a:r>
          </a:p>
          <a:p>
            <a:pPr algn="just"/>
            <a:r>
              <a:rPr lang="en-US" b="1" i="0" dirty="0">
                <a:solidFill>
                  <a:srgbClr val="003A5D"/>
                </a:solidFill>
                <a:effectLst/>
              </a:rPr>
              <a:t>Infection Vectors</a:t>
            </a:r>
          </a:p>
          <a:p>
            <a:pPr algn="just"/>
            <a:r>
              <a:rPr lang="en-US" i="0" dirty="0">
                <a:solidFill>
                  <a:srgbClr val="003A5D"/>
                </a:solidFill>
                <a:effectLst/>
              </a:rPr>
              <a:t>The majority of ransomware is propagated through user-initiated actions such as clicking on a malicious link in a spam e-mail or visiting a malicious or compromised website.</a:t>
            </a:r>
          </a:p>
          <a:p>
            <a:pPr algn="just"/>
            <a:r>
              <a:rPr lang="en-US" b="1" i="0" dirty="0">
                <a:solidFill>
                  <a:srgbClr val="003A5D"/>
                </a:solidFill>
                <a:effectLst/>
              </a:rPr>
              <a:t>Additional Capabilities</a:t>
            </a:r>
          </a:p>
          <a:p>
            <a:pPr algn="just"/>
            <a:r>
              <a:rPr lang="en-US" i="0" dirty="0">
                <a:solidFill>
                  <a:srgbClr val="003A5D"/>
                </a:solidFill>
                <a:effectLst/>
              </a:rPr>
              <a:t>In the past year, ransomware variants features have expanded to include data exfiltration, participation in distributed denial of service (DDoS) attacks, and anti-detection components.</a:t>
            </a:r>
          </a:p>
          <a:p>
            <a:pPr algn="just"/>
            <a:endParaRPr lang="en-US" sz="5400" b="1" dirty="0">
              <a:solidFill>
                <a:srgbClr val="222222"/>
              </a:solidFill>
              <a:latin typeface="Open Sans" panose="020B0606030504020204" pitchFamily="34" charset="0"/>
            </a:endParaRPr>
          </a:p>
          <a:p>
            <a:pPr algn="just"/>
            <a:endParaRPr lang="en-US" sz="1800" b="0" i="0" dirty="0">
              <a:solidFill>
                <a:srgbClr val="003A5D"/>
              </a:solidFill>
              <a:effectLst/>
              <a:latin typeface="Open Sans Extra Bold"/>
            </a:endParaRPr>
          </a:p>
        </p:txBody>
      </p:sp>
    </p:spTree>
    <p:extLst>
      <p:ext uri="{BB962C8B-B14F-4D97-AF65-F5344CB8AC3E}">
        <p14:creationId xmlns:p14="http://schemas.microsoft.com/office/powerpoint/2010/main" val="85451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a:t>
            </a:r>
            <a:r>
              <a:rPr lang="en-US" sz="3600" b="1" dirty="0" smtClean="0">
                <a:solidFill>
                  <a:srgbClr val="0070C0"/>
                </a:solidFill>
                <a:latin typeface="Times New Roman" panose="02020603050405020304" pitchFamily="18" charset="0"/>
                <a:cs typeface="Times New Roman" panose="02020603050405020304" pitchFamily="18" charset="0"/>
              </a:rPr>
              <a:t>Countermeasures</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228600" y="1485916"/>
            <a:ext cx="11353801" cy="508657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b="1" i="0" dirty="0">
                <a:solidFill>
                  <a:srgbClr val="003A5D"/>
                </a:solidFill>
                <a:effectLst/>
              </a:rPr>
              <a:t>How to Mitigate the Risk of Ransomware Infections</a:t>
            </a:r>
          </a:p>
          <a:p>
            <a:pPr algn="just"/>
            <a:r>
              <a:rPr lang="en-US" sz="2500" b="0" i="0" dirty="0">
                <a:solidFill>
                  <a:srgbClr val="333333"/>
                </a:solidFill>
                <a:effectLst/>
              </a:rPr>
              <a:t>These recommendations are not comprehensive but provide general best practices.</a:t>
            </a:r>
          </a:p>
          <a:p>
            <a:pPr algn="just"/>
            <a:r>
              <a:rPr lang="en-US" sz="2500" b="1" i="0" dirty="0">
                <a:solidFill>
                  <a:srgbClr val="003A5D"/>
                </a:solidFill>
                <a:effectLst/>
              </a:rPr>
              <a:t>Securing Networks and Systems</a:t>
            </a:r>
          </a:p>
          <a:p>
            <a:pPr algn="just"/>
            <a:r>
              <a:rPr lang="en-US" sz="2500" b="0" i="0" dirty="0">
                <a:solidFill>
                  <a:srgbClr val="003A5D"/>
                </a:solidFill>
                <a:effectLst/>
              </a:rPr>
              <a:t>Have an incident response plan that includes what to do during a ransomware event.</a:t>
            </a:r>
          </a:p>
          <a:p>
            <a:pPr algn="just"/>
            <a:r>
              <a:rPr lang="en-US" sz="2500" b="0" i="0" dirty="0">
                <a:solidFill>
                  <a:srgbClr val="003A5D"/>
                </a:solidFill>
                <a:effectLst/>
              </a:rPr>
              <a:t>Backups are critical. Use a backup system that allows multiple iterations of the backups to be saved, in case a copy of the backups includes encrypted or infected files. Routinely test backups for data integrity and to ensure it is operational.</a:t>
            </a:r>
          </a:p>
          <a:p>
            <a:pPr algn="just"/>
            <a:r>
              <a:rPr lang="en-US" sz="2500" b="0" i="0" dirty="0">
                <a:solidFill>
                  <a:srgbClr val="003A5D"/>
                </a:solidFill>
                <a:effectLst/>
              </a:rPr>
              <a:t>Use antivirus and anti-spam solutions. Enable regular system and network scans with antivirus programs enabled to automatically update signatures. Implement an anti-spam solution to stop phishing emails from reaching the network. Consider adding a warning banner to all emails from external sources that reminds users of the dangers of clicking on links and opening attachments.</a:t>
            </a:r>
          </a:p>
          <a:p>
            <a:pPr algn="just"/>
            <a:endParaRPr lang="en-US" sz="6000" b="1" dirty="0">
              <a:solidFill>
                <a:srgbClr val="222222"/>
              </a:solidFill>
              <a:latin typeface="Open Sans" panose="020B0606030504020204" pitchFamily="34" charset="0"/>
            </a:endParaRPr>
          </a:p>
          <a:p>
            <a:pPr algn="just"/>
            <a:endParaRPr lang="en-US" sz="2000" b="0" i="0" dirty="0">
              <a:solidFill>
                <a:srgbClr val="003A5D"/>
              </a:solidFill>
              <a:effectLst/>
              <a:latin typeface="Open Sans Extra Bold"/>
            </a:endParaRPr>
          </a:p>
        </p:txBody>
      </p:sp>
    </p:spTree>
    <p:extLst>
      <p:ext uri="{BB962C8B-B14F-4D97-AF65-F5344CB8AC3E}">
        <p14:creationId xmlns:p14="http://schemas.microsoft.com/office/powerpoint/2010/main" val="345440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a:t>
            </a:r>
            <a:r>
              <a:rPr lang="en-US" sz="3600" b="1" dirty="0" smtClean="0">
                <a:solidFill>
                  <a:srgbClr val="0070C0"/>
                </a:solidFill>
                <a:latin typeface="Times New Roman" panose="02020603050405020304" pitchFamily="18" charset="0"/>
                <a:cs typeface="Times New Roman" panose="02020603050405020304" pitchFamily="18" charset="0"/>
              </a:rPr>
              <a:t>Countermeasures</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457201" y="1634899"/>
            <a:ext cx="11353800" cy="47214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b="1" i="0" dirty="0">
                <a:solidFill>
                  <a:srgbClr val="003A5D"/>
                </a:solidFill>
                <a:effectLst/>
              </a:rPr>
              <a:t>Disable macros scripts. </a:t>
            </a:r>
            <a:r>
              <a:rPr lang="en-US" sz="2500" i="0" dirty="0">
                <a:solidFill>
                  <a:srgbClr val="003A5D"/>
                </a:solidFill>
                <a:effectLst/>
              </a:rPr>
              <a:t>Consider using Office Viewer software to open Microsoft Office files transmitted via e-mail instead of full office suite applications.</a:t>
            </a:r>
          </a:p>
          <a:p>
            <a:pPr algn="just"/>
            <a:r>
              <a:rPr lang="en-US" sz="2500" b="1" i="0" dirty="0">
                <a:solidFill>
                  <a:srgbClr val="003A5D"/>
                </a:solidFill>
                <a:effectLst/>
              </a:rPr>
              <a:t>Keep all systems patched, </a:t>
            </a:r>
            <a:r>
              <a:rPr lang="en-US" sz="2500" i="0" dirty="0">
                <a:solidFill>
                  <a:srgbClr val="003A5D"/>
                </a:solidFill>
                <a:effectLst/>
              </a:rPr>
              <a:t>including all hardware, including mobile devices, operating systems, software, and applications, including cloud locations and content management systems (CMS), patched and up-to-date. Use a centralized patch management system if possible. Implement application white-listing and software restriction policies (SRP) to prevent the execution of programs in common ransomware locations, such as temporary folders.</a:t>
            </a:r>
          </a:p>
          <a:p>
            <a:pPr algn="just"/>
            <a:r>
              <a:rPr lang="en-US" sz="2500" b="1" i="0" dirty="0">
                <a:solidFill>
                  <a:srgbClr val="003A5D"/>
                </a:solidFill>
                <a:effectLst/>
              </a:rPr>
              <a:t>Restrict Internet access. </a:t>
            </a:r>
            <a:r>
              <a:rPr lang="en-US" sz="2500" i="0" dirty="0">
                <a:solidFill>
                  <a:srgbClr val="003A5D"/>
                </a:solidFill>
                <a:effectLst/>
              </a:rPr>
              <a:t>Use a proxy server for Internet access and consider ad-blocking software. Restrict access to common ransomware entry points, such as personal email accounts and social networking websites.</a:t>
            </a:r>
          </a:p>
        </p:txBody>
      </p:sp>
    </p:spTree>
    <p:extLst>
      <p:ext uri="{BB962C8B-B14F-4D97-AF65-F5344CB8AC3E}">
        <p14:creationId xmlns:p14="http://schemas.microsoft.com/office/powerpoint/2010/main" val="2233211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a:t>
            </a:r>
            <a:r>
              <a:rPr lang="en-US" sz="3600" b="1" dirty="0" smtClean="0">
                <a:solidFill>
                  <a:srgbClr val="0070C0"/>
                </a:solidFill>
                <a:latin typeface="Times New Roman" panose="02020603050405020304" pitchFamily="18" charset="0"/>
                <a:cs typeface="Times New Roman" panose="02020603050405020304" pitchFamily="18" charset="0"/>
              </a:rPr>
              <a:t>Countermeasures</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04800" y="1634899"/>
            <a:ext cx="11506199" cy="47214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b="1" i="0" dirty="0">
                <a:solidFill>
                  <a:srgbClr val="003A5D"/>
                </a:solidFill>
                <a:effectLst/>
              </a:rPr>
              <a:t>Apply the principles of least privilege and network segmentation. </a:t>
            </a:r>
            <a:r>
              <a:rPr lang="en-US" sz="2500" i="0" dirty="0">
                <a:solidFill>
                  <a:srgbClr val="003A5D"/>
                </a:solidFill>
                <a:effectLst/>
              </a:rPr>
              <a:t>Categorize and separate data based on organizational value and where possible, implement virtual environments and the physical and logical separation of networks and data. Apply the principle of least privilege.</a:t>
            </a:r>
          </a:p>
          <a:p>
            <a:pPr algn="just"/>
            <a:r>
              <a:rPr lang="en-US" sz="2500" b="1" i="0" dirty="0">
                <a:solidFill>
                  <a:srgbClr val="003A5D"/>
                </a:solidFill>
                <a:effectLst/>
              </a:rPr>
              <a:t>Vet and monitor third parties </a:t>
            </a:r>
            <a:r>
              <a:rPr lang="en-US" sz="2500" i="0" dirty="0">
                <a:solidFill>
                  <a:srgbClr val="003A5D"/>
                </a:solidFill>
                <a:effectLst/>
              </a:rPr>
              <a:t>that have remote access to the organization’s network and/or your connections to third parties, to ensure they are diligent with cybersecurity best practices.</a:t>
            </a:r>
          </a:p>
          <a:p>
            <a:pPr algn="just"/>
            <a:r>
              <a:rPr lang="en-US" sz="2500" b="1" i="0" dirty="0">
                <a:solidFill>
                  <a:srgbClr val="003A5D"/>
                </a:solidFill>
                <a:effectLst/>
              </a:rPr>
              <a:t>Participate in cybersecurity information sharing </a:t>
            </a:r>
            <a:r>
              <a:rPr lang="en-US" sz="2500" i="0" dirty="0">
                <a:solidFill>
                  <a:srgbClr val="003A5D"/>
                </a:solidFill>
                <a:effectLst/>
              </a:rPr>
              <a:t>programs and organizations, such as MS-ISAC and InfraGard.</a:t>
            </a:r>
          </a:p>
        </p:txBody>
      </p:sp>
    </p:spTree>
    <p:extLst>
      <p:ext uri="{BB962C8B-B14F-4D97-AF65-F5344CB8AC3E}">
        <p14:creationId xmlns:p14="http://schemas.microsoft.com/office/powerpoint/2010/main" val="987724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a:t>
            </a:r>
            <a:r>
              <a:rPr lang="en-US" sz="3600" b="1" dirty="0" smtClean="0">
                <a:solidFill>
                  <a:srgbClr val="0070C0"/>
                </a:solidFill>
                <a:latin typeface="Times New Roman" panose="02020603050405020304" pitchFamily="18" charset="0"/>
                <a:cs typeface="Times New Roman" panose="02020603050405020304" pitchFamily="18" charset="0"/>
              </a:rPr>
              <a:t>Countermeasures</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457200" y="1716315"/>
            <a:ext cx="11430001" cy="43087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500" b="1" i="0" dirty="0">
                <a:solidFill>
                  <a:srgbClr val="003A5D"/>
                </a:solidFill>
                <a:effectLst/>
              </a:rPr>
              <a:t>Securing the End User</a:t>
            </a:r>
          </a:p>
          <a:p>
            <a:pPr algn="l">
              <a:buFont typeface="Arial" panose="020B0604020202020204" pitchFamily="34" charset="0"/>
              <a:buChar char="•"/>
            </a:pPr>
            <a:r>
              <a:rPr lang="en-US" sz="2500" b="1" i="0" dirty="0">
                <a:solidFill>
                  <a:srgbClr val="333333"/>
                </a:solidFill>
                <a:effectLst/>
              </a:rPr>
              <a:t>Provide social engineering and phishing training to employees.</a:t>
            </a:r>
            <a:r>
              <a:rPr lang="en-US" sz="2500" b="0" i="0" dirty="0">
                <a:solidFill>
                  <a:srgbClr val="333333"/>
                </a:solidFill>
                <a:effectLst/>
              </a:rPr>
              <a:t> Urge them not to open suspicious emails, not to click on links or open attachments contained in such emails, and to be cautious before visiting unknown websites.</a:t>
            </a:r>
          </a:p>
          <a:p>
            <a:pPr algn="l">
              <a:buFont typeface="Arial" panose="020B0604020202020204" pitchFamily="34" charset="0"/>
              <a:buChar char="•"/>
            </a:pPr>
            <a:r>
              <a:rPr lang="en-US" sz="2500" b="1" i="0" dirty="0">
                <a:solidFill>
                  <a:srgbClr val="333333"/>
                </a:solidFill>
                <a:effectLst/>
              </a:rPr>
              <a:t>Remind users to close their browser</a:t>
            </a:r>
            <a:r>
              <a:rPr lang="en-US" sz="2500" b="0" i="0" dirty="0">
                <a:solidFill>
                  <a:srgbClr val="333333"/>
                </a:solidFill>
                <a:effectLst/>
              </a:rPr>
              <a:t> when not in use.</a:t>
            </a:r>
          </a:p>
          <a:p>
            <a:pPr algn="l">
              <a:buFont typeface="Arial" panose="020B0604020202020204" pitchFamily="34" charset="0"/>
              <a:buChar char="•"/>
            </a:pPr>
            <a:r>
              <a:rPr lang="en-US" sz="2500" b="1" i="0" dirty="0">
                <a:solidFill>
                  <a:srgbClr val="333333"/>
                </a:solidFill>
                <a:effectLst/>
              </a:rPr>
              <a:t>Have a reporting plan</a:t>
            </a:r>
            <a:r>
              <a:rPr lang="en-US" sz="2500" b="0" i="0" dirty="0">
                <a:solidFill>
                  <a:srgbClr val="333333"/>
                </a:solidFill>
                <a:effectLst/>
              </a:rPr>
              <a:t> that ensures staff knows where and how to report suspicious activity.</a:t>
            </a:r>
          </a:p>
        </p:txBody>
      </p:sp>
    </p:spTree>
    <p:extLst>
      <p:ext uri="{BB962C8B-B14F-4D97-AF65-F5344CB8AC3E}">
        <p14:creationId xmlns:p14="http://schemas.microsoft.com/office/powerpoint/2010/main" val="130552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Exploring Ethical Hacking</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50916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200" dirty="0">
                <a:latin typeface="Times New Roman" panose="02020603050405020304" pitchFamily="18" charset="0"/>
                <a:cs typeface="Times New Roman" panose="02020603050405020304" pitchFamily="18" charset="0"/>
              </a:rPr>
              <a:t>Ethical hacking is a process of </a:t>
            </a:r>
            <a:r>
              <a:rPr lang="en-US" sz="2200" b="1" dirty="0">
                <a:latin typeface="Times New Roman" panose="02020603050405020304" pitchFamily="18" charset="0"/>
                <a:cs typeface="Times New Roman" panose="02020603050405020304" pitchFamily="18" charset="0"/>
              </a:rPr>
              <a:t>detecting vulnerabilities </a:t>
            </a:r>
            <a:r>
              <a:rPr lang="en-US" sz="2200" dirty="0">
                <a:latin typeface="Times New Roman" panose="02020603050405020304" pitchFamily="18" charset="0"/>
                <a:cs typeface="Times New Roman" panose="02020603050405020304" pitchFamily="18" charset="0"/>
              </a:rPr>
              <a:t>in an application, system, or organization’s infrastructure that an attacker can </a:t>
            </a:r>
            <a:r>
              <a:rPr lang="en-US" sz="2200" b="1" dirty="0">
                <a:latin typeface="Times New Roman" panose="02020603050405020304" pitchFamily="18" charset="0"/>
                <a:cs typeface="Times New Roman" panose="02020603050405020304" pitchFamily="18" charset="0"/>
              </a:rPr>
              <a:t>use to exploit an individual </a:t>
            </a:r>
            <a:r>
              <a:rPr lang="en-US" sz="2200" dirty="0">
                <a:latin typeface="Times New Roman" panose="02020603050405020304" pitchFamily="18" charset="0"/>
                <a:cs typeface="Times New Roman" panose="02020603050405020304" pitchFamily="18" charset="0"/>
              </a:rPr>
              <a:t>or organization.</a:t>
            </a:r>
          </a:p>
          <a:p>
            <a:pPr algn="just"/>
            <a:r>
              <a:rPr lang="en-US" sz="2200" dirty="0">
                <a:latin typeface="Times New Roman" panose="02020603050405020304" pitchFamily="18" charset="0"/>
                <a:cs typeface="Times New Roman" panose="02020603050405020304" pitchFamily="18" charset="0"/>
              </a:rPr>
              <a:t>They use this process to prevent cyberattacks and security breaches by lawfully hacking into the systems and looking for weak points.</a:t>
            </a:r>
          </a:p>
          <a:p>
            <a:pPr algn="just"/>
            <a:r>
              <a:rPr lang="en-US" sz="2200" dirty="0">
                <a:latin typeface="Times New Roman" panose="02020603050405020304" pitchFamily="18" charset="0"/>
                <a:cs typeface="Times New Roman" panose="02020603050405020304" pitchFamily="18" charset="0"/>
              </a:rPr>
              <a:t>An ethical hacker follows the steps and thought process of a malicious attacker to gain authorized access and test the organization’s strategies and network.</a:t>
            </a:r>
          </a:p>
          <a:p>
            <a:pPr algn="just"/>
            <a:r>
              <a:rPr lang="en-US" sz="2200" dirty="0">
                <a:latin typeface="Times New Roman" panose="02020603050405020304" pitchFamily="18" charset="0"/>
                <a:cs typeface="Times New Roman" panose="02020603050405020304" pitchFamily="18" charset="0"/>
              </a:rPr>
              <a:t>In the </a:t>
            </a:r>
            <a:r>
              <a:rPr lang="en-US" sz="2200" dirty="0" smtClean="0">
                <a:latin typeface="Times New Roman" panose="02020603050405020304" pitchFamily="18" charset="0"/>
                <a:cs typeface="Times New Roman" panose="02020603050405020304" pitchFamily="18" charset="0"/>
              </a:rPr>
              <a:t>start </a:t>
            </a:r>
            <a:r>
              <a:rPr lang="en-US" sz="2200" dirty="0">
                <a:latin typeface="Times New Roman" panose="02020603050405020304" pitchFamily="18" charset="0"/>
                <a:cs typeface="Times New Roman" panose="02020603050405020304" pitchFamily="18" charset="0"/>
              </a:rPr>
              <a:t>of international </a:t>
            </a:r>
            <a:r>
              <a:rPr lang="en-US" sz="2200" dirty="0" smtClean="0">
                <a:latin typeface="Times New Roman" panose="02020603050405020304" pitchFamily="18" charset="0"/>
                <a:cs typeface="Times New Roman" panose="02020603050405020304" pitchFamily="18" charset="0"/>
              </a:rPr>
              <a:t>conflicts, terrorist </a:t>
            </a:r>
            <a:r>
              <a:rPr lang="en-US" sz="2200" dirty="0">
                <a:latin typeface="Times New Roman" panose="02020603050405020304" pitchFamily="18" charset="0"/>
                <a:cs typeface="Times New Roman" panose="02020603050405020304" pitchFamily="18" charset="0"/>
              </a:rPr>
              <a:t>organizations funding </a:t>
            </a:r>
            <a:r>
              <a:rPr lang="en-US" sz="2200" dirty="0" smtClean="0">
                <a:latin typeface="Times New Roman" panose="02020603050405020304" pitchFamily="18" charset="0"/>
                <a:cs typeface="Times New Roman" panose="02020603050405020304" pitchFamily="18" charset="0"/>
              </a:rPr>
              <a:t>cybercriminals </a:t>
            </a:r>
            <a:r>
              <a:rPr lang="en-US" sz="2200" dirty="0">
                <a:latin typeface="Times New Roman" panose="02020603050405020304" pitchFamily="18" charset="0"/>
                <a:cs typeface="Times New Roman" panose="02020603050405020304" pitchFamily="18" charset="0"/>
              </a:rPr>
              <a:t>to breach security systems, either to compromise national security features or to extort huge amounts by injecting malware and denying access. Resulting in the steady rise of cybercrime. Organizations face the challenge of updating hack-preventing tactics, installing several technologies to protect the system before falling victim to the hacker.</a:t>
            </a:r>
          </a:p>
          <a:p>
            <a:pPr algn="just"/>
            <a:r>
              <a:rPr lang="en-US" sz="2200" dirty="0">
                <a:latin typeface="Times New Roman" panose="02020603050405020304" pitchFamily="18" charset="0"/>
                <a:cs typeface="Times New Roman" panose="02020603050405020304" pitchFamily="18" charset="0"/>
              </a:rPr>
              <a:t>New worms, malware, viruses, and ransomware are primary benefit are multiplying every day and is creating a need for ethical hacking services to safeguard the networks of businesses, government agencies or defense.</a:t>
            </a:r>
          </a:p>
        </p:txBody>
      </p:sp>
    </p:spTree>
    <p:extLst>
      <p:ext uri="{BB962C8B-B14F-4D97-AF65-F5344CB8AC3E}">
        <p14:creationId xmlns:p14="http://schemas.microsoft.com/office/powerpoint/2010/main" val="539716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a:t>
            </a:r>
            <a:r>
              <a:rPr lang="en-US" sz="3600" b="1" dirty="0" smtClean="0">
                <a:solidFill>
                  <a:srgbClr val="0070C0"/>
                </a:solidFill>
                <a:latin typeface="Times New Roman" panose="02020603050405020304" pitchFamily="18" charset="0"/>
                <a:cs typeface="Times New Roman" panose="02020603050405020304" pitchFamily="18" charset="0"/>
              </a:rPr>
              <a:t>Countermeasures</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647700" y="1417638"/>
            <a:ext cx="10896601" cy="43087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2400" b="1" i="0" dirty="0">
                <a:solidFill>
                  <a:srgbClr val="003A5D"/>
                </a:solidFill>
                <a:effectLst/>
                <a:latin typeface="Times New Roman" panose="02020603050405020304" pitchFamily="18" charset="0"/>
                <a:cs typeface="Times New Roman" panose="02020603050405020304" pitchFamily="18" charset="0"/>
              </a:rPr>
              <a:t>Responding to a Compromise/Attack</a:t>
            </a:r>
          </a:p>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Immediately</a:t>
            </a:r>
            <a:r>
              <a:rPr lang="en-US" sz="2400" b="0" i="0" dirty="0">
                <a:solidFill>
                  <a:srgbClr val="333333"/>
                </a:solidFill>
                <a:effectLst/>
                <a:latin typeface="Times New Roman" panose="02020603050405020304" pitchFamily="18" charset="0"/>
                <a:cs typeface="Times New Roman" panose="02020603050405020304" pitchFamily="18" charset="0"/>
              </a:rPr>
              <a:t> disconnect the infected system from the network to prevent infection propagation.</a:t>
            </a:r>
          </a:p>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Determine the affected data</a:t>
            </a:r>
            <a:r>
              <a:rPr lang="en-US" sz="2400" b="0" i="0" dirty="0">
                <a:solidFill>
                  <a:srgbClr val="333333"/>
                </a:solidFill>
                <a:effectLst/>
                <a:latin typeface="Times New Roman" panose="02020603050405020304" pitchFamily="18" charset="0"/>
                <a:cs typeface="Times New Roman" panose="02020603050405020304" pitchFamily="18" charset="0"/>
              </a:rPr>
              <a:t> as some sensitive data, such as electronic protected health information (ePHI) may require additional reporting and/or mitigation measures.</a:t>
            </a:r>
          </a:p>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Determine if a </a:t>
            </a:r>
            <a:r>
              <a:rPr lang="en-US" sz="2400" b="1" i="0" dirty="0" err="1">
                <a:solidFill>
                  <a:srgbClr val="333333"/>
                </a:solidFill>
                <a:effectLst/>
                <a:latin typeface="Times New Roman" panose="02020603050405020304" pitchFamily="18" charset="0"/>
                <a:cs typeface="Times New Roman" panose="02020603050405020304" pitchFamily="18" charset="0"/>
              </a:rPr>
              <a:t>decryptor</a:t>
            </a:r>
            <a:r>
              <a:rPr lang="en-US" sz="2400" b="1" i="0" dirty="0">
                <a:solidFill>
                  <a:srgbClr val="333333"/>
                </a:solidFill>
                <a:effectLst/>
                <a:latin typeface="Times New Roman" panose="02020603050405020304" pitchFamily="18" charset="0"/>
                <a:cs typeface="Times New Roman" panose="02020603050405020304" pitchFamily="18" charset="0"/>
              </a:rPr>
              <a:t> is available.</a:t>
            </a:r>
            <a:r>
              <a:rPr lang="en-US" sz="2400" b="0" i="0" dirty="0">
                <a:solidFill>
                  <a:srgbClr val="333333"/>
                </a:solidFill>
                <a:effectLst/>
                <a:latin typeface="Times New Roman" panose="02020603050405020304" pitchFamily="18" charset="0"/>
                <a:cs typeface="Times New Roman" panose="02020603050405020304" pitchFamily="18" charset="0"/>
              </a:rPr>
              <a:t> Online resources such as </a:t>
            </a:r>
            <a:r>
              <a:rPr lang="en-US" sz="2400" b="0" i="0" u="none" strike="noStrike" dirty="0">
                <a:solidFill>
                  <a:srgbClr val="337AB7"/>
                </a:solidFill>
                <a:effectLst/>
                <a:latin typeface="Times New Roman" panose="02020603050405020304" pitchFamily="18" charset="0"/>
                <a:cs typeface="Times New Roman" panose="02020603050405020304" pitchFamily="18" charset="0"/>
                <a:hlinkClick r:id="rId3"/>
              </a:rPr>
              <a:t>No More Ransom!</a:t>
            </a:r>
            <a:r>
              <a:rPr lang="en-US" sz="2400" b="0" i="0" dirty="0">
                <a:solidFill>
                  <a:srgbClr val="333333"/>
                </a:solidFill>
                <a:effectLst/>
                <a:latin typeface="Times New Roman" panose="02020603050405020304" pitchFamily="18" charset="0"/>
                <a:cs typeface="Times New Roman" panose="02020603050405020304" pitchFamily="18" charset="0"/>
              </a:rPr>
              <a:t> can help.</a:t>
            </a:r>
          </a:p>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Restore</a:t>
            </a:r>
            <a:r>
              <a:rPr lang="en-US" sz="2400" b="0" i="0" dirty="0">
                <a:solidFill>
                  <a:srgbClr val="333333"/>
                </a:solidFill>
                <a:effectLst/>
                <a:latin typeface="Times New Roman" panose="02020603050405020304" pitchFamily="18" charset="0"/>
                <a:cs typeface="Times New Roman" panose="02020603050405020304" pitchFamily="18" charset="0"/>
              </a:rPr>
              <a:t> files from regularly maintained backups.</a:t>
            </a:r>
          </a:p>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R</a:t>
            </a:r>
            <a:r>
              <a:rPr lang="en-US" sz="2400" b="1" i="0" dirty="0">
                <a:solidFill>
                  <a:srgbClr val="333333"/>
                </a:solidFill>
                <a:effectLst/>
                <a:latin typeface="Times New Roman" panose="02020603050405020304" pitchFamily="18" charset="0"/>
                <a:cs typeface="Times New Roman" panose="02020603050405020304" pitchFamily="18" charset="0"/>
              </a:rPr>
              <a:t>eport the infection.</a:t>
            </a:r>
            <a:r>
              <a:rPr lang="en-US" sz="2400" b="0" i="0" dirty="0">
                <a:solidFill>
                  <a:srgbClr val="333333"/>
                </a:solidFill>
                <a:effectLst/>
                <a:latin typeface="Times New Roman" panose="02020603050405020304" pitchFamily="18" charset="0"/>
                <a:cs typeface="Times New Roman" panose="02020603050405020304" pitchFamily="18" charset="0"/>
              </a:rPr>
              <a:t> It is highly recommended that SLTT government agencies report ransomware incidents to MS-ISAC. Other sectors and home users may report to infections to local Federal Bureau of Investigation (FBI) field offices or to the </a:t>
            </a:r>
            <a:r>
              <a:rPr lang="en-US" sz="2400" b="0" i="0" u="none" strike="noStrike" dirty="0">
                <a:solidFill>
                  <a:srgbClr val="337AB7"/>
                </a:solidFill>
                <a:effectLst/>
                <a:latin typeface="Times New Roman" panose="02020603050405020304" pitchFamily="18" charset="0"/>
                <a:cs typeface="Times New Roman" panose="02020603050405020304" pitchFamily="18" charset="0"/>
                <a:hlinkClick r:id="rId4"/>
              </a:rPr>
              <a:t>Internet Crime Complaint Center (IC3)</a:t>
            </a:r>
            <a:r>
              <a:rPr lang="en-US" sz="24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1350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dirty="0"/>
              <a:t>An attacker or an ethical hacker follows the same five-step hacking process to breach the network or system.</a:t>
            </a:r>
          </a:p>
          <a:p>
            <a:pPr algn="just"/>
            <a:r>
              <a:rPr lang="en-US" sz="2500" dirty="0"/>
              <a:t>The ethical hacking process begins with looking for various ways to hack into the system, exploiting vulnerabilities, maintaining steady access to the system, and lastly, clearing one’s tracks.</a:t>
            </a:r>
          </a:p>
          <a:p>
            <a:pPr algn="just"/>
            <a:r>
              <a:rPr lang="en-US" sz="2500" dirty="0"/>
              <a:t>In addition to providing the raw scan results, most vulnerability scanning services include an assessment report consisting of a remediation plan to resolve at risk systems. Organizations may also wish to implement a patch management program. The main purpose of patch management is to continuously identify, prioritize, remediate, and report on security vulnerabilities in systems.</a:t>
            </a:r>
          </a:p>
          <a:p>
            <a:pPr algn="just"/>
            <a:endParaRPr lang="en-US" sz="2500" dirty="0"/>
          </a:p>
        </p:txBody>
      </p:sp>
    </p:spTree>
    <p:extLst>
      <p:ext uri="{BB962C8B-B14F-4D97-AF65-F5344CB8AC3E}">
        <p14:creationId xmlns:p14="http://schemas.microsoft.com/office/powerpoint/2010/main" val="894719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538052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2500" dirty="0"/>
              <a:t>There are two types:</a:t>
            </a:r>
          </a:p>
          <a:p>
            <a:pPr algn="just"/>
            <a:r>
              <a:rPr lang="en-US" sz="2500" dirty="0"/>
              <a:t>Active Sniffing:</a:t>
            </a:r>
          </a:p>
          <a:p>
            <a:pPr marL="0" indent="0" algn="just">
              <a:buNone/>
            </a:pPr>
            <a:r>
              <a:rPr lang="en-US" sz="2500" dirty="0"/>
              <a:t>Sniffing in the switch is active sniffing. A switch is a point to point network device. The switch regulates the flow of data between its ports by actively monitoring the MAC address on each port, which helps it pass data only to its intended target. In order to capture the traffic between target sniffers has to actively inject traffic into the LAN to enable sniffing of the traffic. </a:t>
            </a:r>
            <a:endParaRPr lang="en-US" sz="2500" dirty="0" smtClean="0"/>
          </a:p>
          <a:p>
            <a:pPr marL="0" indent="0" algn="just">
              <a:buNone/>
            </a:pPr>
            <a:endParaRPr lang="en-US" sz="2500" dirty="0"/>
          </a:p>
          <a:p>
            <a:pPr algn="just"/>
            <a:r>
              <a:rPr lang="en-US" sz="2700" dirty="0" smtClean="0"/>
              <a:t>Passive </a:t>
            </a:r>
            <a:r>
              <a:rPr lang="en-US" sz="2700" dirty="0"/>
              <a:t>Sniffing:</a:t>
            </a:r>
          </a:p>
          <a:p>
            <a:pPr marL="0" indent="0" algn="just">
              <a:buNone/>
            </a:pPr>
            <a:r>
              <a:rPr lang="en-US" sz="2700" dirty="0"/>
              <a:t>This is the process of sniffing through the hub. Any traffic that is passing through the non- switched or unbridged network segment can be seen by all machines on that segment. Sniffers operate at the data link layer of the network. Any data sent across the LAN is actually sent to each and every machine connected to the LAN. This is called passive since sniffers placed by the attackers passively wait for the data to be sent and capture them</a:t>
            </a:r>
            <a:r>
              <a:rPr lang="en-US" sz="2700" dirty="0" smtClean="0"/>
              <a:t>.</a:t>
            </a:r>
          </a:p>
          <a:p>
            <a:pPr marL="0" indent="0" algn="ctr">
              <a:buNone/>
            </a:pPr>
            <a:endParaRPr lang="en-US" sz="2700" b="1" dirty="0" smtClean="0">
              <a:solidFill>
                <a:srgbClr val="FF0000"/>
              </a:solidFill>
            </a:endParaRPr>
          </a:p>
          <a:p>
            <a:pPr marL="0" indent="0" algn="ctr">
              <a:buNone/>
            </a:pPr>
            <a:r>
              <a:rPr lang="en-US" sz="2700" b="1" dirty="0" smtClean="0">
                <a:solidFill>
                  <a:srgbClr val="FF0000"/>
                </a:solidFill>
              </a:rPr>
              <a:t>Q. HUB, SWTCH, ROUTER, GATEWAY</a:t>
            </a:r>
          </a:p>
          <a:p>
            <a:pPr marL="0" indent="0" algn="ctr">
              <a:buNone/>
            </a:pPr>
            <a:r>
              <a:rPr lang="en-US" sz="2700" b="1" dirty="0" smtClean="0">
                <a:solidFill>
                  <a:srgbClr val="FF0000"/>
                </a:solidFill>
              </a:rPr>
              <a:t>OSI Layer wise information, attacks on each layer</a:t>
            </a:r>
            <a:endParaRPr lang="en-US" sz="2700" b="1" dirty="0">
              <a:solidFill>
                <a:srgbClr val="FF0000"/>
              </a:solidFill>
            </a:endParaRPr>
          </a:p>
          <a:p>
            <a:pPr marL="0" indent="0" algn="just">
              <a:buNone/>
            </a:pPr>
            <a:endParaRPr lang="en-US" sz="2700" dirty="0"/>
          </a:p>
          <a:p>
            <a:pPr algn="just"/>
            <a:endParaRPr lang="en-US" sz="2500" dirty="0"/>
          </a:p>
        </p:txBody>
      </p:sp>
    </p:spTree>
    <p:extLst>
      <p:ext uri="{BB962C8B-B14F-4D97-AF65-F5344CB8AC3E}">
        <p14:creationId xmlns:p14="http://schemas.microsoft.com/office/powerpoint/2010/main" val="3462696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600" dirty="0"/>
              <a:t>It’s no question that bottlenecks, downtime, and other common network performance issues can vastly affect the end-user experience and put productivity on hold, ultimately cutting into your company’s bottom line. Getting to the root cause of performance problems is a top priority for nearly every </a:t>
            </a:r>
            <a:r>
              <a:rPr lang="en-US" sz="2600" dirty="0" err="1"/>
              <a:t>sysadmin</a:t>
            </a:r>
            <a:r>
              <a:rPr lang="en-US" sz="2600" dirty="0"/>
              <a:t>. This is where packet sniffers, also known as network sniffers or network analyzers, come into play. With the right packet sniffer, you’ll be well-equipped to capture and analyze network traffic, helping you identify the cause of network performance problems and prevent them from recurring.</a:t>
            </a:r>
          </a:p>
          <a:p>
            <a:pPr algn="just"/>
            <a:endParaRPr lang="en-US" sz="4400" dirty="0"/>
          </a:p>
          <a:p>
            <a:pPr algn="just"/>
            <a:endParaRPr lang="en-US" sz="2500" dirty="0"/>
          </a:p>
        </p:txBody>
      </p:sp>
    </p:spTree>
    <p:extLst>
      <p:ext uri="{BB962C8B-B14F-4D97-AF65-F5344CB8AC3E}">
        <p14:creationId xmlns:p14="http://schemas.microsoft.com/office/powerpoint/2010/main" val="1769096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n-US" dirty="0"/>
          </a:p>
        </p:txBody>
      </p:sp>
      <p:sp>
        <p:nvSpPr>
          <p:cNvPr id="4" name="TextBox 3">
            <a:extLst>
              <a:ext uri="{FF2B5EF4-FFF2-40B4-BE49-F238E27FC236}">
                <a16:creationId xmlns="" xmlns:a16="http://schemas.microsoft.com/office/drawing/2014/main" id="{2F6C44D5-1E6B-A8CF-8734-3FEC1863A8F8}"/>
              </a:ext>
            </a:extLst>
          </p:cNvPr>
          <p:cNvSpPr txBox="1"/>
          <p:nvPr/>
        </p:nvSpPr>
        <p:spPr>
          <a:xfrm>
            <a:off x="609599" y="1723529"/>
            <a:ext cx="10820401" cy="4708981"/>
          </a:xfrm>
          <a:prstGeom prst="rect">
            <a:avLst/>
          </a:prstGeom>
          <a:noFill/>
        </p:spPr>
        <p:txBody>
          <a:bodyPr wrap="square">
            <a:spAutoFit/>
          </a:bodyPr>
          <a:lstStyle/>
          <a:p>
            <a:pPr algn="just"/>
            <a:r>
              <a:rPr lang="en-US" sz="2500" dirty="0"/>
              <a:t>10 Best Packet </a:t>
            </a:r>
            <a:r>
              <a:rPr lang="en-US" sz="2500" dirty="0" smtClean="0"/>
              <a:t>Sniffers</a:t>
            </a:r>
          </a:p>
          <a:p>
            <a:pPr algn="just"/>
            <a:endParaRPr lang="en-US" sz="2500" dirty="0"/>
          </a:p>
          <a:p>
            <a:pPr marL="457200" indent="-457200" algn="just">
              <a:buAutoNum type="arabicPeriod"/>
            </a:pPr>
            <a:r>
              <a:rPr lang="en-US" sz="2500" dirty="0" err="1" smtClean="0"/>
              <a:t>SolarWinds</a:t>
            </a:r>
            <a:r>
              <a:rPr lang="en-US" sz="2500" dirty="0" smtClean="0"/>
              <a:t> </a:t>
            </a:r>
            <a:r>
              <a:rPr lang="en-US" sz="2500" dirty="0"/>
              <a:t>Network Performance Monitor </a:t>
            </a:r>
            <a:endParaRPr lang="en-US" sz="2500" dirty="0" smtClean="0"/>
          </a:p>
          <a:p>
            <a:pPr marL="457200" indent="-457200" algn="just">
              <a:buAutoNum type="arabicPeriod"/>
            </a:pPr>
            <a:r>
              <a:rPr lang="en-US" sz="2500" dirty="0" err="1" smtClean="0"/>
              <a:t>Paessler</a:t>
            </a:r>
            <a:r>
              <a:rPr lang="en-US" sz="2500" dirty="0" smtClean="0"/>
              <a:t> </a:t>
            </a:r>
            <a:r>
              <a:rPr lang="en-US" sz="2500" dirty="0"/>
              <a:t>PRTG Network Monitor</a:t>
            </a:r>
          </a:p>
          <a:p>
            <a:pPr marL="0" indent="0" algn="just">
              <a:buNone/>
            </a:pPr>
            <a:r>
              <a:rPr lang="en-US" sz="2500" dirty="0"/>
              <a:t>3. ManageEngine NetFlow Analyzer</a:t>
            </a:r>
          </a:p>
          <a:p>
            <a:pPr marL="0" indent="0" algn="just">
              <a:buNone/>
            </a:pPr>
            <a:r>
              <a:rPr lang="en-US" sz="2500" dirty="0"/>
              <a:t>4. </a:t>
            </a:r>
            <a:r>
              <a:rPr lang="en-US" sz="2500" dirty="0" err="1"/>
              <a:t>Savvius</a:t>
            </a:r>
            <a:r>
              <a:rPr lang="en-US" sz="2500" dirty="0"/>
              <a:t> </a:t>
            </a:r>
            <a:r>
              <a:rPr lang="en-US" sz="2500" dirty="0" err="1"/>
              <a:t>Omnipeek</a:t>
            </a:r>
            <a:endParaRPr lang="en-US" sz="2500" dirty="0"/>
          </a:p>
          <a:p>
            <a:pPr marL="0" indent="0" algn="just">
              <a:buNone/>
            </a:pPr>
            <a:r>
              <a:rPr lang="en-US" sz="2500" dirty="0"/>
              <a:t>5. </a:t>
            </a:r>
            <a:r>
              <a:rPr lang="en-US" sz="2500" dirty="0" err="1"/>
              <a:t>tcpdump</a:t>
            </a:r>
            <a:endParaRPr lang="en-US" sz="2500" dirty="0"/>
          </a:p>
          <a:p>
            <a:pPr marL="0" indent="0" algn="just">
              <a:buNone/>
            </a:pPr>
            <a:r>
              <a:rPr lang="en-US" sz="2500" dirty="0"/>
              <a:t>6. </a:t>
            </a:r>
            <a:r>
              <a:rPr lang="en-US" sz="2500" dirty="0" err="1"/>
              <a:t>WinDump</a:t>
            </a:r>
            <a:endParaRPr lang="en-US" sz="2500" dirty="0"/>
          </a:p>
          <a:p>
            <a:pPr marL="0" indent="0" algn="just">
              <a:buNone/>
            </a:pPr>
            <a:r>
              <a:rPr lang="en-US" sz="2500" dirty="0"/>
              <a:t>7. Wireshark</a:t>
            </a:r>
          </a:p>
          <a:p>
            <a:pPr marL="0" indent="0" algn="just">
              <a:buNone/>
            </a:pPr>
            <a:r>
              <a:rPr lang="en-US" sz="2500" dirty="0"/>
              <a:t>8. Telerik Fiddler</a:t>
            </a:r>
          </a:p>
          <a:p>
            <a:pPr marL="0" indent="0" algn="just">
              <a:buNone/>
            </a:pPr>
            <a:r>
              <a:rPr lang="en-US" sz="2500" dirty="0"/>
              <a:t>9. NETRESEC </a:t>
            </a:r>
            <a:r>
              <a:rPr lang="en-US" sz="2500" dirty="0" err="1"/>
              <a:t>NetworkMiner</a:t>
            </a:r>
            <a:endParaRPr lang="en-US" sz="2500" dirty="0"/>
          </a:p>
          <a:p>
            <a:pPr marL="0" indent="0" algn="just">
              <a:buNone/>
            </a:pPr>
            <a:r>
              <a:rPr lang="en-US" sz="2500" dirty="0"/>
              <a:t>10. </a:t>
            </a:r>
            <a:r>
              <a:rPr lang="en-US" sz="2500" dirty="0" err="1"/>
              <a:t>Colasoft</a:t>
            </a:r>
            <a:r>
              <a:rPr lang="en-US" sz="2500" dirty="0"/>
              <a:t> Capsa</a:t>
            </a:r>
          </a:p>
        </p:txBody>
      </p:sp>
    </p:spTree>
    <p:extLst>
      <p:ext uri="{BB962C8B-B14F-4D97-AF65-F5344CB8AC3E}">
        <p14:creationId xmlns:p14="http://schemas.microsoft.com/office/powerpoint/2010/main" val="2860477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0" y="1629875"/>
            <a:ext cx="11544299" cy="41613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dirty="0"/>
              <a:t>What Are Packet Sniffers?</a:t>
            </a:r>
          </a:p>
          <a:p>
            <a:pPr marL="0" indent="0" algn="just">
              <a:buNone/>
            </a:pPr>
            <a:r>
              <a:rPr lang="en-US" sz="2500" dirty="0"/>
              <a:t>A packet sniffer is either a software or hardware tool to intercept, log, and analyze network traffic and data. These tools aid in the identification, classification, and troubleshooting of network traffic by application type, source, and destination. There are a variety of tools on the market, most of which rely on application program interfaces (APIs) known as </a:t>
            </a:r>
            <a:r>
              <a:rPr lang="en-US" sz="2500" dirty="0" err="1"/>
              <a:t>pcap</a:t>
            </a:r>
            <a:r>
              <a:rPr lang="en-US" sz="2500" dirty="0"/>
              <a:t> (for Unix- like systems) or </a:t>
            </a:r>
            <a:r>
              <a:rPr lang="en-US" sz="2500" dirty="0" err="1"/>
              <a:t>libcap</a:t>
            </a:r>
            <a:r>
              <a:rPr lang="en-US" sz="2500" dirty="0"/>
              <a:t> (for Windows systems) to capture network traffic. The best packet sniffers then analyze this data, enabling you to both pinpoint the source of an issue and prevent it from happening in the future.</a:t>
            </a:r>
          </a:p>
          <a:p>
            <a:pPr marL="0" indent="0" algn="just">
              <a:buNone/>
            </a:pPr>
            <a:r>
              <a:rPr lang="en-US" sz="2500" dirty="0" smtClean="0"/>
              <a:t>The </a:t>
            </a:r>
            <a:r>
              <a:rPr lang="en-US" sz="2500" dirty="0"/>
              <a:t>SolarWinds Network Performance </a:t>
            </a:r>
            <a:r>
              <a:rPr lang="en-US" sz="2500" dirty="0" smtClean="0"/>
              <a:t>Monitor, this </a:t>
            </a:r>
            <a:r>
              <a:rPr lang="en-US" sz="2500" dirty="0"/>
              <a:t>comprehensive software offers in-depth packet sniffing capabilities as well as a host of other cutting-edge resources at a reasonable price </a:t>
            </a:r>
            <a:r>
              <a:rPr lang="en-US" sz="2500" dirty="0" smtClean="0"/>
              <a:t>point.</a:t>
            </a:r>
            <a:endParaRPr lang="en-US" sz="2500" dirty="0"/>
          </a:p>
        </p:txBody>
      </p:sp>
    </p:spTree>
    <p:extLst>
      <p:ext uri="{BB962C8B-B14F-4D97-AF65-F5344CB8AC3E}">
        <p14:creationId xmlns:p14="http://schemas.microsoft.com/office/powerpoint/2010/main" val="1730355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572726"/>
            <a:ext cx="11506200" cy="50566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2500" dirty="0" smtClean="0"/>
              <a:t>Every </a:t>
            </a:r>
            <a:r>
              <a:rPr lang="en-US" sz="2500" dirty="0"/>
              <a:t>email you send, webpage you open, and file you share is distributed across the internet as thousands of small, manageable </a:t>
            </a:r>
            <a:r>
              <a:rPr lang="en-US" sz="2500" dirty="0" smtClean="0"/>
              <a:t>chunks known </a:t>
            </a:r>
            <a:r>
              <a:rPr lang="en-US" sz="2500" dirty="0"/>
              <a:t>as data packets. These packets are transmitted through a protocol stack known as the Transmission Control Protocol/Internet Protocol (TCP/IP). </a:t>
            </a:r>
            <a:endParaRPr lang="en-US" sz="2500" dirty="0" smtClean="0"/>
          </a:p>
          <a:p>
            <a:pPr marL="0" indent="0" algn="just">
              <a:buNone/>
            </a:pPr>
            <a:endParaRPr lang="en-US" sz="2500" dirty="0"/>
          </a:p>
          <a:p>
            <a:pPr marL="0" indent="0" algn="just">
              <a:buNone/>
            </a:pPr>
            <a:r>
              <a:rPr lang="en-US" sz="2500" dirty="0"/>
              <a:t>The TCP/IP is broken into four layers: the application protocol layer, transmission control protocol (TCP) layer, internet protocol (IP) layer, and hardware layer</a:t>
            </a:r>
            <a:r>
              <a:rPr lang="en-US" sz="2500" dirty="0" smtClean="0"/>
              <a:t>.</a:t>
            </a:r>
          </a:p>
          <a:p>
            <a:pPr marL="0" indent="0" algn="just">
              <a:buNone/>
            </a:pPr>
            <a:endParaRPr lang="en-US" sz="2500" dirty="0"/>
          </a:p>
          <a:p>
            <a:pPr marL="0" indent="0" algn="just">
              <a:buNone/>
            </a:pPr>
            <a:r>
              <a:rPr lang="en-US" sz="2500" dirty="0"/>
              <a:t>Each packet moves through your network’s application layer to the TCP layer, where it’s assigned a port number. Next, the packet migrates to the IP layer and receives its destination IP address. Once a packet has a port number and IP address, it can be sent over the internet.</a:t>
            </a:r>
          </a:p>
          <a:p>
            <a:pPr marL="0" indent="0" algn="just">
              <a:buNone/>
            </a:pPr>
            <a:endParaRPr lang="en-US" sz="2500" dirty="0"/>
          </a:p>
        </p:txBody>
      </p:sp>
    </p:spTree>
    <p:extLst>
      <p:ext uri="{BB962C8B-B14F-4D97-AF65-F5344CB8AC3E}">
        <p14:creationId xmlns:p14="http://schemas.microsoft.com/office/powerpoint/2010/main" val="58650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239500" cy="509160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dirty="0"/>
              <a:t>Sending is carried out through the hardware layer, which converts packet data into network signals. When a packet arrives at its destination, the data used to route the packet (port </a:t>
            </a:r>
            <a:r>
              <a:rPr lang="en-US" sz="2500" dirty="0" smtClean="0"/>
              <a:t>number, IP </a:t>
            </a:r>
            <a:r>
              <a:rPr lang="en-US" sz="2500" dirty="0"/>
              <a:t>address, etc.) is removed, and the packet moves on through the new network’s protocol stack. Once it reaches the top, it’s reassembled into its original form</a:t>
            </a:r>
            <a:r>
              <a:rPr lang="en-US" sz="2500" dirty="0" smtClean="0"/>
              <a:t>.</a:t>
            </a:r>
          </a:p>
          <a:p>
            <a:pPr algn="just"/>
            <a:endParaRPr lang="en-US" sz="2500" dirty="0"/>
          </a:p>
          <a:p>
            <a:pPr algn="just"/>
            <a:r>
              <a:rPr lang="en-US" sz="2500" b="1" dirty="0"/>
              <a:t>How Do Packet Sniffers Work?</a:t>
            </a:r>
          </a:p>
          <a:p>
            <a:pPr marL="0" indent="0" algn="just">
              <a:buNone/>
            </a:pPr>
            <a:r>
              <a:rPr lang="en-US" sz="2500" dirty="0"/>
              <a:t>Packet sniffers work by intercepting traffic data as it passes over the wired or wireless network and copying it to a file. This is known as packet capture. While computers are generally designed to ignore the hubbub of traffic activity from other computers, packet sniffers reverse this. When you install packet sniffing software, the network interface card (NIC)—the interface between your computer and the network—must be set to </a:t>
            </a:r>
            <a:r>
              <a:rPr lang="en-US" sz="2500" dirty="0" smtClean="0"/>
              <a:t>unrestrained </a:t>
            </a:r>
            <a:r>
              <a:rPr lang="en-US" sz="2500" dirty="0" smtClean="0"/>
              <a:t>mode.</a:t>
            </a:r>
            <a:endParaRPr lang="en-US" sz="2500" dirty="0"/>
          </a:p>
        </p:txBody>
      </p:sp>
    </p:spTree>
    <p:extLst>
      <p:ext uri="{BB962C8B-B14F-4D97-AF65-F5344CB8AC3E}">
        <p14:creationId xmlns:p14="http://schemas.microsoft.com/office/powerpoint/2010/main" val="3141366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81001" y="1600201"/>
            <a:ext cx="11353800" cy="475615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2500" dirty="0"/>
              <a:t>This commands the computer to capture and process, via the packet sniffer, everything that enters the network. What can be captured depends on the network type. For wired networks, the configuration of network switches, which are responsible for centralizing communications from multiple connected devices, determines whether the network sniffer can see traffic on the entire network or only a portion of it. For wireless networks, packet capture tools can usually only capture one channel at a time unless the host computer has multiple wireless interfaces</a:t>
            </a:r>
            <a:r>
              <a:rPr lang="en-US" sz="2500" dirty="0" smtClean="0"/>
              <a:t>.</a:t>
            </a:r>
          </a:p>
          <a:p>
            <a:pPr marL="0" indent="0" algn="just">
              <a:buNone/>
            </a:pPr>
            <a:endParaRPr lang="en-US" sz="2500" dirty="0"/>
          </a:p>
          <a:p>
            <a:pPr marL="0" indent="0" algn="just">
              <a:buNone/>
            </a:pPr>
            <a:r>
              <a:rPr lang="en-US" sz="2500" b="1" dirty="0"/>
              <a:t>The Benefits of Packet Sniffing</a:t>
            </a:r>
          </a:p>
          <a:p>
            <a:pPr marL="0" indent="0" algn="just">
              <a:buNone/>
            </a:pPr>
            <a:r>
              <a:rPr lang="en-US" sz="2500" dirty="0"/>
              <a:t>So, what’s the point of packet analyzers, and why should you want to IP sniff? A packet sniffer can help you target new resources when expanding your network capacity, manage your bandwidth, increase efficiencies, ensure delivery of business services, enhance security, and improve end-user experience. </a:t>
            </a:r>
          </a:p>
        </p:txBody>
      </p:sp>
    </p:spTree>
    <p:extLst>
      <p:ext uri="{BB962C8B-B14F-4D97-AF65-F5344CB8AC3E}">
        <p14:creationId xmlns:p14="http://schemas.microsoft.com/office/powerpoint/2010/main" val="3087570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255F7A0-0175-494F-ABF1-AC23BE6F1BB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C0CA398-00A3-3495-1D91-8F3821FA356B}"/>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a:extLst>
              <a:ext uri="{FF2B5EF4-FFF2-40B4-BE49-F238E27FC236}">
                <a16:creationId xmlns="" xmlns:a16="http://schemas.microsoft.com/office/drawing/2014/main" id="{9297BDF0-9099-0E9B-6B3B-669DAA7B322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B33AE5C2-6342-49D9-7BA9-85899512221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descr="benefits of packet sniffing">
            <a:extLst>
              <a:ext uri="{FF2B5EF4-FFF2-40B4-BE49-F238E27FC236}">
                <a16:creationId xmlns="" xmlns:a16="http://schemas.microsoft.com/office/drawing/2014/main" id="{0E0104B9-F5E5-5FD6-EBE5-5BFE591BA4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2600"/>
            <a:ext cx="7391400" cy="4603752"/>
          </a:xfrm>
          <a:prstGeom prst="rect">
            <a:avLst/>
          </a:prstGeom>
          <a:noFill/>
          <a:ln>
            <a:noFill/>
          </a:ln>
        </p:spPr>
      </p:pic>
    </p:spTree>
    <p:extLst>
      <p:ext uri="{BB962C8B-B14F-4D97-AF65-F5344CB8AC3E}">
        <p14:creationId xmlns:p14="http://schemas.microsoft.com/office/powerpoint/2010/main" val="248929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36C8D8D-3C6A-3330-E2DA-6FF8F8B9B5E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F1655EB-CF8E-FA0C-6509-292B5F64E3EC}"/>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Exploring Ethical Hacking</a:t>
            </a:r>
            <a:endParaRPr lang="en-IN" b="1" dirty="0"/>
          </a:p>
        </p:txBody>
      </p:sp>
      <p:sp>
        <p:nvSpPr>
          <p:cNvPr id="3" name="Content Placeholder 2">
            <a:extLst>
              <a:ext uri="{FF2B5EF4-FFF2-40B4-BE49-F238E27FC236}">
                <a16:creationId xmlns="" xmlns:a16="http://schemas.microsoft.com/office/drawing/2014/main" id="{75228788-8620-01D1-2AF2-FFF2BF98DD19}"/>
              </a:ext>
            </a:extLst>
          </p:cNvPr>
          <p:cNvSpPr>
            <a:spLocks noGrp="1"/>
          </p:cNvSpPr>
          <p:nvPr>
            <p:ph idx="1"/>
          </p:nvPr>
        </p:nvSpPr>
        <p:spPr>
          <a:xfrm>
            <a:off x="457200" y="2209802"/>
            <a:ext cx="11582400" cy="4648198"/>
          </a:xfrm>
        </p:spPr>
        <p:txBody>
          <a:bodyPr>
            <a:noAutofit/>
          </a:bodyPr>
          <a:lstStyle/>
          <a:p>
            <a:pPr marL="0" indent="0" algn="just">
              <a:buNone/>
            </a:pPr>
            <a:r>
              <a:rPr lang="en-US" sz="2500" dirty="0"/>
              <a:t>“Government agencies and business organizations today are in constant need of ethical hackers to combat the growing threat to IT security. A lot of government agencies, professionals and corporations now understand that if you want to protect a system, you cannot do it by just locking your doors”</a:t>
            </a:r>
          </a:p>
          <a:p>
            <a:pPr marL="0" indent="0">
              <a:buNone/>
            </a:pPr>
            <a:endParaRPr lang="en-US" sz="2500" dirty="0"/>
          </a:p>
          <a:p>
            <a:pPr marL="0" indent="0">
              <a:buNone/>
            </a:pPr>
            <a:r>
              <a:rPr lang="en-US" sz="2500" dirty="0"/>
              <a:t>                                                                                           – says Jay </a:t>
            </a:r>
            <a:r>
              <a:rPr lang="en-US" sz="2500" dirty="0" err="1"/>
              <a:t>Bavisi</a:t>
            </a:r>
            <a:r>
              <a:rPr lang="en-US" sz="2500" dirty="0"/>
              <a:t>, CEO of EC-Council.</a:t>
            </a:r>
            <a:endParaRPr lang="en-IN" sz="2500" dirty="0"/>
          </a:p>
        </p:txBody>
      </p:sp>
      <p:sp>
        <p:nvSpPr>
          <p:cNvPr id="4" name="Footer Placeholder 3">
            <a:extLst>
              <a:ext uri="{FF2B5EF4-FFF2-40B4-BE49-F238E27FC236}">
                <a16:creationId xmlns="" xmlns:a16="http://schemas.microsoft.com/office/drawing/2014/main" id="{8ECB18F0-D3AF-9E0F-AB69-5C08451C2951}"/>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B467D2C1-D58B-6C52-BD8D-40D4A4863E87}"/>
              </a:ext>
            </a:extLst>
          </p:cNvPr>
          <p:cNvSpPr>
            <a:spLocks noGrp="1"/>
          </p:cNvSpPr>
          <p:nvPr>
            <p:ph type="sldNum" sz="quarter" idx="12"/>
          </p:nvPr>
        </p:nvSpPr>
        <p:spPr/>
        <p:txBody>
          <a:bodyPr/>
          <a:lstStyle/>
          <a:p>
            <a:fld id="{A67AFE19-8960-4999-8BB5-FA14F1DD873F}" type="slidenum">
              <a:rPr lang="en-US" smtClean="0"/>
              <a:pPr/>
              <a:t>4</a:t>
            </a:fld>
            <a:endParaRPr lang="en-US" dirty="0"/>
          </a:p>
        </p:txBody>
      </p:sp>
    </p:spTree>
    <p:extLst>
      <p:ext uri="{BB962C8B-B14F-4D97-AF65-F5344CB8AC3E}">
        <p14:creationId xmlns:p14="http://schemas.microsoft.com/office/powerpoint/2010/main" val="1388747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40109"/>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0" y="1523756"/>
            <a:ext cx="11506200" cy="47264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b="1" dirty="0"/>
              <a:t>Identify the Root Cause.</a:t>
            </a:r>
            <a:r>
              <a:rPr lang="en-US" sz="2500" dirty="0"/>
              <a:t> For companies large and small, daily tasks can instantly be derailed by performance issues related to the network, an application, or both. To get their company back up and running, </a:t>
            </a:r>
            <a:r>
              <a:rPr lang="en-US" sz="2500" dirty="0" err="1"/>
              <a:t>sysadmins</a:t>
            </a:r>
            <a:r>
              <a:rPr lang="en-US" sz="2500" dirty="0"/>
              <a:t> must be able to quickly determine the root cause. Because packet sniffers view and gather information for all the traffic across the network, they can evaluate critical network pathways to help admins determine whether the application or the network is the cause of poor user experience. </a:t>
            </a:r>
          </a:p>
          <a:p>
            <a:pPr algn="just"/>
            <a:r>
              <a:rPr lang="en-US" sz="2500" b="1" dirty="0"/>
              <a:t>Dig Deep into Slowdowns.</a:t>
            </a:r>
            <a:r>
              <a:rPr lang="en-US" sz="2500" dirty="0"/>
              <a:t> When users report slowness, admins can use PCAP analysis to measure the network response time—also known as network path latency—and determine the amount of time required for a packet to travel across a network path from sender to receiver. This enables admins to quickly determine the cause of slowdowns and identify affected applications, so they can take action.</a:t>
            </a:r>
          </a:p>
        </p:txBody>
      </p:sp>
    </p:spTree>
    <p:extLst>
      <p:ext uri="{BB962C8B-B14F-4D97-AF65-F5344CB8AC3E}">
        <p14:creationId xmlns:p14="http://schemas.microsoft.com/office/powerpoint/2010/main" val="3319055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b="1" dirty="0"/>
              <a:t>Analyze Traffic by Type.</a:t>
            </a:r>
            <a:r>
              <a:rPr lang="en-US" sz="2500" dirty="0"/>
              <a:t> When evaluating network and application performance issues, having a firm grasp of the traffic on your network is paramount. With the right IP sniffer and packet analyzer, traffic is categorized into types based on destination server IP addresses, ports used, and measurement of the total and relative volumes of traffic for each type. This empowers you to identify excessive levels of non-business traffic such as social media and external web surfing) that may need to be filtered or otherwise eliminated. You can also identify traffic flowing over a network link as well as traffic to specific servers or applications for capacity management purposes.</a:t>
            </a:r>
          </a:p>
        </p:txBody>
      </p:sp>
    </p:spTree>
    <p:extLst>
      <p:ext uri="{BB962C8B-B14F-4D97-AF65-F5344CB8AC3E}">
        <p14:creationId xmlns:p14="http://schemas.microsoft.com/office/powerpoint/2010/main" val="3354085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A16C3FE-AD94-1440-4538-C0810CE9B8A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B4E0923-FBDF-9A24-4F4D-F4EE032F26EF}"/>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a:extLst>
              <a:ext uri="{FF2B5EF4-FFF2-40B4-BE49-F238E27FC236}">
                <a16:creationId xmlns="" xmlns:a16="http://schemas.microsoft.com/office/drawing/2014/main" id="{AFFF6AC1-F04F-DA75-B47A-971DEEDE78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E478427B-1B1F-128A-25D1-9296DEA9E0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 xmlns:a16="http://schemas.microsoft.com/office/drawing/2014/main" id="{95D5CA2A-628A-BF69-E704-0AFD5D056239}"/>
              </a:ext>
            </a:extLst>
          </p:cNvPr>
          <p:cNvSpPr txBox="1">
            <a:spLocks noChangeArrowheads="1"/>
          </p:cNvSpPr>
          <p:nvPr/>
        </p:nvSpPr>
        <p:spPr>
          <a:xfrm>
            <a:off x="342901" y="1629875"/>
            <a:ext cx="11506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b="1" dirty="0"/>
              <a:t>Improve Bandwidth. </a:t>
            </a:r>
            <a:r>
              <a:rPr lang="en-US" sz="2500" dirty="0"/>
              <a:t>When users complain “the network is slow,” or “the internet is down,” productivity grinds to a halt, reducing ROI and jeopardizing business growth. To get back on track, you need to understand how your network bandwidth is being used and by whom. A Wi-Fi packet sniffer can retrieve performance metrics for autonomous access points, wireless controllers, and clients. Many also offer fault, performance, and network availability monitoring, cross-stack network data correlation, hop-by-hop network path analysis, and much more, to help you detect potential issues and minimize network downtime.</a:t>
            </a:r>
          </a:p>
        </p:txBody>
      </p:sp>
    </p:spTree>
    <p:extLst>
      <p:ext uri="{BB962C8B-B14F-4D97-AF65-F5344CB8AC3E}">
        <p14:creationId xmlns:p14="http://schemas.microsoft.com/office/powerpoint/2010/main" val="910660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b="1" dirty="0"/>
              <a:t>Improve Security.</a:t>
            </a:r>
            <a:r>
              <a:rPr lang="en-US" sz="2500" dirty="0"/>
              <a:t> A high volume of outbound traffic could indicate a hacker is using your applications, either to communicate externally or to transfer a large amount of data. A packet sniffer can highlight unusual spikes in traffic so you can dig deeper to determine whether a cybercriminal is at work.</a:t>
            </a:r>
          </a:p>
          <a:p>
            <a:pPr algn="just"/>
            <a:r>
              <a:rPr lang="en-US" sz="2500" b="1" dirty="0"/>
              <a:t>Packet Sniffing Best Practices</a:t>
            </a:r>
          </a:p>
          <a:p>
            <a:pPr marL="0" indent="0" algn="just">
              <a:buNone/>
            </a:pPr>
            <a:r>
              <a:rPr lang="en-US" sz="2500" dirty="0"/>
              <a:t>With your packet sniffer in hand and your NIC set to promiscuous mode, you’ll be off and running with packet capture. But while many of the benefits of packet sniffing will fall into place, there are certain best practices to follow if you want to reap the full results and protect your company from security violations. To get the most out of your packet sniffer, ensure you:</a:t>
            </a:r>
          </a:p>
          <a:p>
            <a:pPr algn="just"/>
            <a:endParaRPr lang="en-US" sz="2500" dirty="0"/>
          </a:p>
        </p:txBody>
      </p:sp>
    </p:spTree>
    <p:extLst>
      <p:ext uri="{BB962C8B-B14F-4D97-AF65-F5344CB8AC3E}">
        <p14:creationId xmlns:p14="http://schemas.microsoft.com/office/powerpoint/2010/main" val="3012783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b="1" dirty="0"/>
              <a:t>Know the Basics</a:t>
            </a:r>
            <a:r>
              <a:rPr lang="en-US" sz="2500" dirty="0"/>
              <a:t>. To analyze network traffic, you must understand how networking works. Yes, some packet sniffers will break data down and offer dashboards full of insight, but knowing about the types of network traffic on a healthy network, such as the Address Resolution Protocol (ARP), for communication, and the Dynamic Host Configuration Protocol (DHCP), for network management, is key. You need to know what you want the packet sniffer to collect and have at least a general idea of what’s normal and what’s not. With a base-level understanding </a:t>
            </a:r>
            <a:r>
              <a:rPr lang="en-US" sz="2500" dirty="0" smtClean="0"/>
              <a:t>of network </a:t>
            </a:r>
            <a:r>
              <a:rPr lang="en-US" sz="2500" dirty="0"/>
              <a:t>traffic, you can help ensure you’re evaluating the right mass of packets. Equip yourself with the foundational principles and you’ll be set for success.</a:t>
            </a:r>
          </a:p>
        </p:txBody>
      </p:sp>
    </p:spTree>
    <p:extLst>
      <p:ext uri="{BB962C8B-B14F-4D97-AF65-F5344CB8AC3E}">
        <p14:creationId xmlns:p14="http://schemas.microsoft.com/office/powerpoint/2010/main" val="974232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62CF2F3-8E8C-C6C3-7C89-5427A9DA05F2}"/>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1B3DC09-8DA8-41CC-EB01-E60EF6C5CCBC}"/>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a:extLst>
              <a:ext uri="{FF2B5EF4-FFF2-40B4-BE49-F238E27FC236}">
                <a16:creationId xmlns="" xmlns:a16="http://schemas.microsoft.com/office/drawing/2014/main" id="{C57C8586-745C-6473-AF6C-DE7056FCCFA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DB70F54C-19DF-38E4-D551-FC819F969D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 xmlns:a16="http://schemas.microsoft.com/office/drawing/2014/main" id="{0745F56B-D9B4-827B-2A8C-0A25F32B4F47}"/>
              </a:ext>
            </a:extLst>
          </p:cNvPr>
          <p:cNvSpPr txBox="1">
            <a:spLocks noChangeArrowheads="1"/>
          </p:cNvSpPr>
          <p:nvPr/>
        </p:nvSpPr>
        <p:spPr>
          <a:xfrm>
            <a:off x="342901" y="1629875"/>
            <a:ext cx="11506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b="1" dirty="0"/>
              <a:t>Copy Conservatively. </a:t>
            </a:r>
            <a:r>
              <a:rPr lang="en-US" sz="2500" dirty="0"/>
              <a:t>Each packet contains a header identifying its source and destination as well as a payload—the term used to describe the contents of the packet. A basic packet sniffer will copy the payload and headers of all packets traveling on the network. If the packet payload isn’t encrypted, members of your IT team can access sensitive business data, opening the doors to a plethora of potential security risks. To help you protect your company and avoid putting sensitive information in jeopardy, many packet sniffers can be set to copy only the header information. Most of the time, this is the only information you’ll need to perform network performance analysis.</a:t>
            </a:r>
          </a:p>
        </p:txBody>
      </p:sp>
    </p:spTree>
    <p:extLst>
      <p:ext uri="{BB962C8B-B14F-4D97-AF65-F5344CB8AC3E}">
        <p14:creationId xmlns:p14="http://schemas.microsoft.com/office/powerpoint/2010/main" val="3666810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752600"/>
            <a:ext cx="11506200" cy="46037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700" b="1" dirty="0"/>
              <a:t>Monitor Storage Space. </a:t>
            </a:r>
            <a:r>
              <a:rPr lang="en-US" sz="2700" dirty="0"/>
              <a:t>Even if you’re only capturing packet headers, storing every packet can consume a large amount of your disk space. If you want to glean an understanding of network usage over a set period, say a few days, it’s best to copy every tenth or twentieth packet rather than copying every single one. This is known as packet sampling, and it’s a practice widely used to characterize network traffic. Packet sampling works by leveraging randomness in the sampling process to prevent synchronization with any periodic patterns in the traffic. While this method of network characterization is not 100% accurate, it’s a solution with quantifiable accuracy.</a:t>
            </a:r>
          </a:p>
          <a:p>
            <a:pPr algn="just"/>
            <a:r>
              <a:rPr lang="en-US" sz="2700" b="1" dirty="0"/>
              <a:t>Decode the Data</a:t>
            </a:r>
            <a:r>
              <a:rPr lang="en-US" sz="2700" dirty="0"/>
              <a:t>. Some of the network data gathered by a packet sniffer will be encoded. To glean the full benefits of the data capture process, choose a packet sniffer able to decode this administrative information as well as extract other valuable insights, such as the varying port numbers between which the packets travel. This information will help you generate a more robust analysis of your network traffic</a:t>
            </a:r>
            <a:r>
              <a:rPr lang="en-US" sz="2700" b="1" dirty="0"/>
              <a:t>.</a:t>
            </a:r>
          </a:p>
          <a:p>
            <a:pPr algn="just"/>
            <a:endParaRPr lang="en-US" sz="2500" dirty="0"/>
          </a:p>
        </p:txBody>
      </p:sp>
    </p:spTree>
    <p:extLst>
      <p:ext uri="{BB962C8B-B14F-4D97-AF65-F5344CB8AC3E}">
        <p14:creationId xmlns:p14="http://schemas.microsoft.com/office/powerpoint/2010/main" val="2577785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752600"/>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dirty="0"/>
              <a:t>To protect your business from unlawful packet sniffing, it’s critical to always use HTTPS (SSL encrypted sessions) when entering and sending form data. Never rely on HTTP; it’s not secure and it puts your personal, sensitive information, like login credentials, in jeopardy. If you or someone in your business is using a website with HTTP, see if it will accept an HTTPS connection by typing “https://” into the browser bar before the site address. Oftentimes, a website has an SSL certificate in place but doesn’t require visitors to use it. Alternatively, you can opt to skip this extra step and implement the Electronic Frontier Foundation browser add-on, known as HTTPS Everywhere, for Chrome, Firefox, and Opera. </a:t>
            </a:r>
          </a:p>
          <a:p>
            <a:pPr algn="just"/>
            <a:r>
              <a:rPr lang="en-US" sz="2500" dirty="0"/>
              <a:t>This add-on is designed to automatically connect every website you visit using HTTPS.</a:t>
            </a:r>
          </a:p>
        </p:txBody>
      </p:sp>
    </p:spTree>
    <p:extLst>
      <p:ext uri="{BB962C8B-B14F-4D97-AF65-F5344CB8AC3E}">
        <p14:creationId xmlns:p14="http://schemas.microsoft.com/office/powerpoint/2010/main" val="3910996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752600"/>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dirty="0"/>
              <a:t>Compared to other security measures, VPNs, virtual private networks, offer the most protection because they encrypt your traffic. You can also protect the metadata of your packets, such as destination addresses, by ensuring your DNS queries go through the VPN. Nevertheless, </a:t>
            </a:r>
            <a:r>
              <a:rPr lang="en-US" sz="2500" dirty="0" smtClean="0"/>
              <a:t>while VPNs </a:t>
            </a:r>
            <a:r>
              <a:rPr lang="en-US" sz="2500" dirty="0"/>
              <a:t>are a security must-have, you should continue to use HTTPS even when a VPN is in place. Many </a:t>
            </a:r>
            <a:r>
              <a:rPr lang="en-US" sz="2500" dirty="0" err="1"/>
              <a:t>sysadmins</a:t>
            </a:r>
            <a:r>
              <a:rPr lang="en-US" sz="2500" dirty="0"/>
              <a:t> also choose to invest in intrusion detection systems, which monitor network traffic for unusual spikes in traffic—a telltale sign of an intruder. Another option is to leverage tools like </a:t>
            </a:r>
            <a:r>
              <a:rPr lang="en-US" sz="2500" dirty="0" err="1"/>
              <a:t>AntiSniff</a:t>
            </a:r>
            <a:r>
              <a:rPr lang="en-US" sz="2500" dirty="0"/>
              <a:t>, which detect when a network interface has been put into promiscuous mode, raising a red flag if this occurred without your knowledge.</a:t>
            </a:r>
          </a:p>
        </p:txBody>
      </p:sp>
    </p:spTree>
    <p:extLst>
      <p:ext uri="{BB962C8B-B14F-4D97-AF65-F5344CB8AC3E}">
        <p14:creationId xmlns:p14="http://schemas.microsoft.com/office/powerpoint/2010/main" val="3023702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B8F8D1F-51AA-E731-6086-33B895B71A18}"/>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F961F863-72EE-9DFE-2F15-32CA45DBD57A}"/>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a:extLst>
              <a:ext uri="{FF2B5EF4-FFF2-40B4-BE49-F238E27FC236}">
                <a16:creationId xmlns="" xmlns:a16="http://schemas.microsoft.com/office/drawing/2014/main" id="{5C4B69BA-6661-BE12-23CE-9FBC28E6D0D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E5B5FD0E-20EF-CFD4-FF6D-80F081C9DEF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 xmlns:a16="http://schemas.microsoft.com/office/drawing/2014/main" id="{BDA73530-5052-1ACF-BF1B-0FC8A62FF242}"/>
              </a:ext>
            </a:extLst>
          </p:cNvPr>
          <p:cNvSpPr txBox="1">
            <a:spLocks noChangeArrowheads="1"/>
          </p:cNvSpPr>
          <p:nvPr/>
        </p:nvSpPr>
        <p:spPr>
          <a:xfrm>
            <a:off x="457200" y="1633874"/>
            <a:ext cx="11506200" cy="47224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2500" b="1" dirty="0">
                <a:solidFill>
                  <a:srgbClr val="0070C0"/>
                </a:solidFill>
              </a:rPr>
              <a:t>How do you sniff data packets?</a:t>
            </a:r>
          </a:p>
          <a:p>
            <a:pPr marL="0" indent="0" algn="just">
              <a:buNone/>
            </a:pPr>
            <a:r>
              <a:rPr lang="en-US" sz="2500" dirty="0"/>
              <a:t>Wireshark is a packet sniffing tool, a network packet analyzer. Its basic operation is to take an internet connection—or any network connection really—and register the packets traveling back and forth across it. It gives you everything: packet origin and destination, contents, protocols, messages. </a:t>
            </a:r>
          </a:p>
          <a:p>
            <a:pPr marL="0" indent="0" algn="just">
              <a:buNone/>
            </a:pPr>
            <a:r>
              <a:rPr lang="en-US" sz="2500" dirty="0"/>
              <a:t>What is packet sniffing and how it is done? Packet sniffing is a technique whereby packet data flowing across the network is detected and observed. Network administrators use packet sniffing tools to monitor and validate network traffic, while hackers my use similar tools for nefarious purposes.</a:t>
            </a:r>
          </a:p>
        </p:txBody>
      </p:sp>
    </p:spTree>
    <p:extLst>
      <p:ext uri="{BB962C8B-B14F-4D97-AF65-F5344CB8AC3E}">
        <p14:creationId xmlns:p14="http://schemas.microsoft.com/office/powerpoint/2010/main" val="402767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Exploring Ethical Hacking</a:t>
            </a:r>
            <a:endParaRPr lang="en-IN" dirty="0"/>
          </a:p>
        </p:txBody>
      </p:sp>
      <p:sp>
        <p:nvSpPr>
          <p:cNvPr id="3" name="Content Placeholder 2"/>
          <p:cNvSpPr>
            <a:spLocks noGrp="1"/>
          </p:cNvSpPr>
          <p:nvPr>
            <p:ph idx="1"/>
          </p:nvPr>
        </p:nvSpPr>
        <p:spPr>
          <a:xfrm>
            <a:off x="609600" y="1600202"/>
            <a:ext cx="11353800" cy="4525963"/>
          </a:xfrm>
        </p:spPr>
        <p:txBody>
          <a:bodyPr>
            <a:normAutofit/>
          </a:bodyPr>
          <a:lstStyle/>
          <a:p>
            <a:pPr algn="just"/>
            <a:r>
              <a:rPr lang="en-US" sz="2500" b="1" dirty="0">
                <a:solidFill>
                  <a:srgbClr val="0070C0"/>
                </a:solidFill>
              </a:rPr>
              <a:t>Benefits of Ethical Hacking</a:t>
            </a:r>
          </a:p>
          <a:p>
            <a:pPr marL="0" indent="0" algn="just">
              <a:buNone/>
            </a:pPr>
            <a:r>
              <a:rPr lang="en-US" sz="2500" dirty="0"/>
              <a:t>The primary benefit of ethical hacking is to prevent data from being stolen and misused by malicious attackers, as well as:</a:t>
            </a:r>
          </a:p>
          <a:p>
            <a:pPr algn="just"/>
            <a:r>
              <a:rPr lang="en-US" sz="2500" dirty="0"/>
              <a:t>Discovering vulnerabilities from an attacker’s </a:t>
            </a:r>
            <a:r>
              <a:rPr lang="en-US" sz="2500" dirty="0" err="1" smtClean="0"/>
              <a:t>PoV</a:t>
            </a:r>
            <a:r>
              <a:rPr lang="en-US" sz="2500" dirty="0" smtClean="0"/>
              <a:t> </a:t>
            </a:r>
            <a:r>
              <a:rPr lang="en-US" sz="2500" dirty="0"/>
              <a:t>so that weak points can be fixed.</a:t>
            </a:r>
          </a:p>
          <a:p>
            <a:pPr algn="just"/>
            <a:r>
              <a:rPr lang="en-US" sz="2500" dirty="0"/>
              <a:t>Implementing a secure network that prevents security breaches. </a:t>
            </a:r>
          </a:p>
          <a:p>
            <a:pPr algn="just"/>
            <a:r>
              <a:rPr lang="en-US" sz="2500" dirty="0"/>
              <a:t>Defending national security by protecting data from terrorists.</a:t>
            </a:r>
          </a:p>
          <a:p>
            <a:pPr algn="just"/>
            <a:r>
              <a:rPr lang="en-US" sz="2500" dirty="0"/>
              <a:t>Gaining the trust of customers and investors by ensuring the security of their products and data.</a:t>
            </a:r>
          </a:p>
          <a:p>
            <a:pPr algn="just"/>
            <a:r>
              <a:rPr lang="en-US" sz="2500" dirty="0"/>
              <a:t>Helping protect networks with real-world assessments.</a:t>
            </a:r>
            <a:endParaRPr lang="en-IN" sz="2500" dirty="0"/>
          </a:p>
        </p:txBody>
      </p:sp>
      <p:sp>
        <p:nvSpPr>
          <p:cNvPr id="4" name="Footer Placeholder 3"/>
          <p:cNvSpPr>
            <a:spLocks noGrp="1"/>
          </p:cNvSpPr>
          <p:nvPr>
            <p:ph type="ftr" sz="quarter" idx="11"/>
          </p:nvPr>
        </p:nvSpPr>
        <p:spPr/>
        <p:txBody>
          <a:bodyPr/>
          <a:lstStyle/>
          <a:p>
            <a:r>
              <a:rPr lang="en-US"/>
              <a:t>VAPT: Module-3: Penetration Testing</a:t>
            </a: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5</a:t>
            </a:fld>
            <a:endParaRPr lang="en-US" dirty="0"/>
          </a:p>
        </p:txBody>
      </p:sp>
    </p:spTree>
    <p:extLst>
      <p:ext uri="{BB962C8B-B14F-4D97-AF65-F5344CB8AC3E}">
        <p14:creationId xmlns:p14="http://schemas.microsoft.com/office/powerpoint/2010/main" val="3601833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Monitoring and Capturing Data Packets using Sniffing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457200" y="1752600"/>
            <a:ext cx="11506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2500" b="1" dirty="0">
                <a:solidFill>
                  <a:srgbClr val="0070C0"/>
                </a:solidFill>
              </a:rPr>
              <a:t>Which is the most commonly used tool for capturing and analyzing packets?</a:t>
            </a:r>
          </a:p>
          <a:p>
            <a:pPr marL="0" indent="0" algn="just">
              <a:buNone/>
            </a:pPr>
            <a:r>
              <a:rPr lang="en-US" sz="2500" dirty="0" err="1"/>
              <a:t>Wireshark</a:t>
            </a:r>
            <a:r>
              <a:rPr lang="en-US" sz="2500" dirty="0"/>
              <a:t> </a:t>
            </a:r>
            <a:r>
              <a:rPr lang="en-US" sz="2500" dirty="0" err="1" smtClean="0"/>
              <a:t>Tcpdump</a:t>
            </a:r>
            <a:r>
              <a:rPr lang="en-US" sz="2500" dirty="0" smtClean="0"/>
              <a:t> :- Two </a:t>
            </a:r>
            <a:r>
              <a:rPr lang="en-US" sz="2500" dirty="0"/>
              <a:t>of the most useful and quick-to-use packet capture tools are </a:t>
            </a:r>
            <a:r>
              <a:rPr lang="en-US" sz="2500" dirty="0" err="1"/>
              <a:t>tcpdump</a:t>
            </a:r>
            <a:r>
              <a:rPr lang="en-US" sz="2500" dirty="0"/>
              <a:t> and Wireshark. dump is a command line tool that allows the capture and display of packets on the network. Wireshark provides a graphical interface for capturing and analyzing packet data.</a:t>
            </a:r>
          </a:p>
          <a:p>
            <a:pPr marL="0" indent="0" algn="just">
              <a:buNone/>
            </a:pPr>
            <a:r>
              <a:rPr lang="en-US" sz="2500" b="1" dirty="0">
                <a:solidFill>
                  <a:srgbClr val="0070C0"/>
                </a:solidFill>
              </a:rPr>
              <a:t>What are the advantages of packet sniffing?</a:t>
            </a:r>
          </a:p>
          <a:p>
            <a:pPr marL="0" indent="0" algn="just">
              <a:buNone/>
            </a:pPr>
            <a:r>
              <a:rPr lang="en-US" sz="2500" dirty="0"/>
              <a:t>The main advantage of such packet sniffers is that they can </a:t>
            </a:r>
            <a:r>
              <a:rPr lang="en-US" sz="2500" dirty="0" smtClean="0"/>
              <a:t>see; </a:t>
            </a:r>
            <a:r>
              <a:rPr lang="en-US" sz="2500" dirty="0"/>
              <a:t>the network traffic not only from the computer, </a:t>
            </a:r>
            <a:r>
              <a:rPr lang="en-US" sz="2500" dirty="0" smtClean="0"/>
              <a:t>its </a:t>
            </a:r>
            <a:r>
              <a:rPr lang="en-US" sz="2500" dirty="0"/>
              <a:t>working on but from all computers in the same network segment. The main disadvantage of such packet sniffer is that it cannot decrypt the SSL traffic without retrieving the server certificate.</a:t>
            </a:r>
          </a:p>
        </p:txBody>
      </p:sp>
    </p:spTree>
    <p:extLst>
      <p:ext uri="{BB962C8B-B14F-4D97-AF65-F5344CB8AC3E}">
        <p14:creationId xmlns:p14="http://schemas.microsoft.com/office/powerpoint/2010/main" val="872743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EAE7F7-36D9-68CE-1970-1B9C0660E516}"/>
              </a:ext>
            </a:extLst>
          </p:cNvPr>
          <p:cNvSpPr>
            <a:spLocks noGrp="1"/>
          </p:cNvSpPr>
          <p:nvPr>
            <p:ph type="title"/>
          </p:nvPr>
        </p:nvSpPr>
        <p:spPr>
          <a:xfrm>
            <a:off x="2133600" y="715964"/>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D8CBF400-EC4F-DF86-7D02-C87AFB26AFB1}"/>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4631E952-5BAC-B8E6-47E5-E0A950D51FFA}"/>
              </a:ext>
            </a:extLst>
          </p:cNvPr>
          <p:cNvSpPr>
            <a:spLocks noGrp="1"/>
          </p:cNvSpPr>
          <p:nvPr>
            <p:ph type="sldNum" sz="quarter" idx="12"/>
          </p:nvPr>
        </p:nvSpPr>
        <p:spPr/>
        <p:txBody>
          <a:bodyPr/>
          <a:lstStyle/>
          <a:p>
            <a:fld id="{A67AFE19-8960-4999-8BB5-FA14F1DD873F}" type="slidenum">
              <a:rPr lang="en-US" smtClean="0"/>
              <a:pPr/>
              <a:t>51</a:t>
            </a:fld>
            <a:endParaRPr lang="en-US" dirty="0"/>
          </a:p>
        </p:txBody>
      </p:sp>
      <p:sp>
        <p:nvSpPr>
          <p:cNvPr id="11" name="Content Placeholder 10">
            <a:extLst>
              <a:ext uri="{FF2B5EF4-FFF2-40B4-BE49-F238E27FC236}">
                <a16:creationId xmlns="" xmlns:a16="http://schemas.microsoft.com/office/drawing/2014/main" id="{19BEF8DA-71AB-8BE6-AF9B-7065BBC7534B}"/>
              </a:ext>
            </a:extLst>
          </p:cNvPr>
          <p:cNvSpPr>
            <a:spLocks noGrp="1"/>
          </p:cNvSpPr>
          <p:nvPr>
            <p:ph idx="1"/>
          </p:nvPr>
        </p:nvSpPr>
        <p:spPr>
          <a:xfrm>
            <a:off x="381000" y="1600202"/>
            <a:ext cx="11658600" cy="4525963"/>
          </a:xfrm>
        </p:spPr>
        <p:txBody>
          <a:bodyPr>
            <a:normAutofit/>
          </a:bodyPr>
          <a:lstStyle/>
          <a:p>
            <a:pPr algn="just"/>
            <a:r>
              <a:rPr lang="en-IN" sz="2500" dirty="0">
                <a:solidFill>
                  <a:srgbClr val="000000"/>
                </a:solidFill>
                <a:effectLst/>
                <a:ea typeface="Times New Roman" panose="02020603050405020304" pitchFamily="18" charset="0"/>
                <a:cs typeface="Times New Roman" panose="02020603050405020304" pitchFamily="18" charset="0"/>
              </a:rPr>
              <a:t>Social engineering is the art of manipulating users of a computing system into revealing confidential information that can be used to gain unauthorized access to a computer system. The term can also include activities such as exploiting human kindness, greed, and curiosity to gain access to restricted access buildings or getting the users to installing backdoor software. Knowing the tricks used by hackers to trick users into releasing vital login information among others is fundamental in protecting computer systems.</a:t>
            </a: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34253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9A1CBEA-EA12-B75A-3A3E-7D2F2EEC416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A890009-04B2-CF06-27EB-9FA7A065D0B3}"/>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88314F82-119E-D312-0D61-3F0AAC66AA81}"/>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ECA5DB76-4BBB-AE1E-B0A4-8C5ADAB425C6}"/>
              </a:ext>
            </a:extLst>
          </p:cNvPr>
          <p:cNvSpPr>
            <a:spLocks noGrp="1"/>
          </p:cNvSpPr>
          <p:nvPr>
            <p:ph type="sldNum" sz="quarter" idx="12"/>
          </p:nvPr>
        </p:nvSpPr>
        <p:spPr/>
        <p:txBody>
          <a:bodyPr/>
          <a:lstStyle/>
          <a:p>
            <a:fld id="{A67AFE19-8960-4999-8BB5-FA14F1DD873F}" type="slidenum">
              <a:rPr lang="en-US" smtClean="0"/>
              <a:pPr/>
              <a:t>52</a:t>
            </a:fld>
            <a:endParaRPr lang="en-US" dirty="0"/>
          </a:p>
        </p:txBody>
      </p:sp>
      <p:sp>
        <p:nvSpPr>
          <p:cNvPr id="11" name="Content Placeholder 10">
            <a:extLst>
              <a:ext uri="{FF2B5EF4-FFF2-40B4-BE49-F238E27FC236}">
                <a16:creationId xmlns="" xmlns:a16="http://schemas.microsoft.com/office/drawing/2014/main" id="{3E6B7512-0B7C-3B95-E5F7-014C4966DE7C}"/>
              </a:ext>
            </a:extLst>
          </p:cNvPr>
          <p:cNvSpPr>
            <a:spLocks noGrp="1"/>
          </p:cNvSpPr>
          <p:nvPr>
            <p:ph idx="1"/>
          </p:nvPr>
        </p:nvSpPr>
        <p:spPr>
          <a:xfrm>
            <a:off x="381000" y="1600202"/>
            <a:ext cx="11658600" cy="4525963"/>
          </a:xfrm>
        </p:spPr>
        <p:txBody>
          <a:bodyPr>
            <a:normAutofit fontScale="92500" lnSpcReduction="10000"/>
          </a:bodyPr>
          <a:lstStyle/>
          <a:p>
            <a:pPr algn="just"/>
            <a:r>
              <a:rPr lang="en-IN" sz="2700" b="1" dirty="0">
                <a:effectLst/>
                <a:ea typeface="Times New Roman" panose="02020603050405020304" pitchFamily="18" charset="0"/>
                <a:cs typeface="Times New Roman" panose="02020603050405020304" pitchFamily="18" charset="0"/>
              </a:rPr>
              <a:t>How social engineering Works?</a:t>
            </a:r>
            <a:endParaRPr lang="en-IN" sz="2700" dirty="0">
              <a:effectLst/>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700" b="1" dirty="0">
                <a:effectLst/>
                <a:ea typeface="Times New Roman" panose="02020603050405020304" pitchFamily="18" charset="0"/>
                <a:cs typeface="Times New Roman" panose="02020603050405020304" pitchFamily="18" charset="0"/>
              </a:rPr>
              <a:t>Gather Information</a:t>
            </a:r>
            <a:r>
              <a:rPr lang="en-IN" sz="2700" dirty="0">
                <a:effectLst/>
                <a:ea typeface="Times New Roman" panose="02020603050405020304" pitchFamily="18" charset="0"/>
                <a:cs typeface="Times New Roman" panose="02020603050405020304" pitchFamily="18" charset="0"/>
              </a:rPr>
              <a:t>: This is the first stage, the learns as much as he can about the intended victim. The information is gathered from company websites, other publications and sometimes by talking to the users of the target system.</a:t>
            </a:r>
          </a:p>
          <a:p>
            <a:pPr marL="342900" lvl="0" indent="-342900" algn="just">
              <a:buSzPts val="1000"/>
              <a:buFont typeface="Symbol" panose="05050102010706020507" pitchFamily="18" charset="2"/>
              <a:buChar char=""/>
              <a:tabLst>
                <a:tab pos="457200" algn="l"/>
              </a:tabLst>
            </a:pPr>
            <a:r>
              <a:rPr lang="en-IN" sz="2700" b="1" dirty="0">
                <a:effectLst/>
                <a:ea typeface="Times New Roman" panose="02020603050405020304" pitchFamily="18" charset="0"/>
                <a:cs typeface="Times New Roman" panose="02020603050405020304" pitchFamily="18" charset="0"/>
              </a:rPr>
              <a:t>Plan Attack</a:t>
            </a:r>
            <a:r>
              <a:rPr lang="en-IN" sz="2700" dirty="0">
                <a:effectLst/>
                <a:ea typeface="Times New Roman" panose="02020603050405020304" pitchFamily="18" charset="0"/>
                <a:cs typeface="Times New Roman" panose="02020603050405020304" pitchFamily="18" charset="0"/>
              </a:rPr>
              <a:t>: The attackers outline how he/she intends to execute the attack</a:t>
            </a:r>
          </a:p>
          <a:p>
            <a:pPr marL="342900" lvl="0" indent="-342900" algn="just">
              <a:buSzPts val="1000"/>
              <a:buFont typeface="Symbol" panose="05050102010706020507" pitchFamily="18" charset="2"/>
              <a:buChar char=""/>
              <a:tabLst>
                <a:tab pos="457200" algn="l"/>
              </a:tabLst>
            </a:pPr>
            <a:r>
              <a:rPr lang="en-IN" sz="2700" b="1" dirty="0">
                <a:effectLst/>
                <a:ea typeface="Times New Roman" panose="02020603050405020304" pitchFamily="18" charset="0"/>
                <a:cs typeface="Times New Roman" panose="02020603050405020304" pitchFamily="18" charset="0"/>
              </a:rPr>
              <a:t>Acquire Tools</a:t>
            </a:r>
            <a:r>
              <a:rPr lang="en-IN" sz="2700" dirty="0">
                <a:effectLst/>
                <a:ea typeface="Times New Roman" panose="02020603050405020304" pitchFamily="18" charset="0"/>
                <a:cs typeface="Times New Roman" panose="02020603050405020304" pitchFamily="18" charset="0"/>
              </a:rPr>
              <a:t>: These include computer programs that an attacker will use when launching the attack.</a:t>
            </a:r>
          </a:p>
          <a:p>
            <a:pPr marL="342900" lvl="0" indent="-342900" algn="just">
              <a:buSzPts val="1000"/>
              <a:buFont typeface="Symbol" panose="05050102010706020507" pitchFamily="18" charset="2"/>
              <a:buChar char=""/>
              <a:tabLst>
                <a:tab pos="457200" algn="l"/>
              </a:tabLst>
            </a:pPr>
            <a:r>
              <a:rPr lang="en-IN" sz="2700" b="1" dirty="0">
                <a:effectLst/>
                <a:ea typeface="Times New Roman" panose="02020603050405020304" pitchFamily="18" charset="0"/>
                <a:cs typeface="Times New Roman" panose="02020603050405020304" pitchFamily="18" charset="0"/>
              </a:rPr>
              <a:t>Attack</a:t>
            </a:r>
            <a:r>
              <a:rPr lang="en-IN" sz="2700" dirty="0">
                <a:effectLst/>
                <a:ea typeface="Times New Roman" panose="02020603050405020304" pitchFamily="18" charset="0"/>
                <a:cs typeface="Times New Roman" panose="02020603050405020304" pitchFamily="18" charset="0"/>
              </a:rPr>
              <a:t>: Exploit the weaknesses in the target system.</a:t>
            </a:r>
          </a:p>
          <a:p>
            <a:pPr marL="342900" lvl="0" indent="-342900" algn="just">
              <a:buSzPts val="1000"/>
              <a:buFont typeface="Symbol" panose="05050102010706020507" pitchFamily="18" charset="2"/>
              <a:buChar char=""/>
              <a:tabLst>
                <a:tab pos="457200" algn="l"/>
              </a:tabLst>
            </a:pPr>
            <a:r>
              <a:rPr lang="en-IN" sz="2700" b="1" dirty="0">
                <a:effectLst/>
                <a:ea typeface="Times New Roman" panose="02020603050405020304" pitchFamily="18" charset="0"/>
                <a:cs typeface="Times New Roman" panose="02020603050405020304" pitchFamily="18" charset="0"/>
              </a:rPr>
              <a:t>Use acquired knowledge</a:t>
            </a:r>
            <a:r>
              <a:rPr lang="en-IN" sz="2700" dirty="0">
                <a:effectLst/>
                <a:ea typeface="Times New Roman" panose="02020603050405020304" pitchFamily="18" charset="0"/>
                <a:cs typeface="Times New Roman" panose="02020603050405020304" pitchFamily="18" charset="0"/>
              </a:rPr>
              <a:t>: Information gathered during the social engineering tactics such as pet names, birthdates of the organization founders, etc. is used in attacks such as password guessing.</a:t>
            </a:r>
          </a:p>
          <a:p>
            <a:endParaRPr lang="en-IN" dirty="0"/>
          </a:p>
        </p:txBody>
      </p:sp>
    </p:spTree>
    <p:extLst>
      <p:ext uri="{BB962C8B-B14F-4D97-AF65-F5344CB8AC3E}">
        <p14:creationId xmlns:p14="http://schemas.microsoft.com/office/powerpoint/2010/main" val="1260135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F0CC929-6AFA-00DB-8A2C-649E12342D2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39AE510-7334-A49E-66BA-BA9A018E50D2}"/>
              </a:ext>
            </a:extLst>
          </p:cNvPr>
          <p:cNvSpPr>
            <a:spLocks noGrp="1"/>
          </p:cNvSpPr>
          <p:nvPr>
            <p:ph type="title"/>
          </p:nvPr>
        </p:nvSpPr>
        <p:spPr>
          <a:xfrm>
            <a:off x="2209800" y="743868"/>
            <a:ext cx="8991601" cy="654051"/>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F457F2C7-AD15-81A1-97ED-492F37685097}"/>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C8883112-CDF9-AC34-1907-AB4ECD274C27}"/>
              </a:ext>
            </a:extLst>
          </p:cNvPr>
          <p:cNvSpPr>
            <a:spLocks noGrp="1"/>
          </p:cNvSpPr>
          <p:nvPr>
            <p:ph type="sldNum" sz="quarter" idx="12"/>
          </p:nvPr>
        </p:nvSpPr>
        <p:spPr/>
        <p:txBody>
          <a:bodyPr/>
          <a:lstStyle/>
          <a:p>
            <a:fld id="{A67AFE19-8960-4999-8BB5-FA14F1DD873F}" type="slidenum">
              <a:rPr lang="en-US" smtClean="0"/>
              <a:pPr/>
              <a:t>53</a:t>
            </a:fld>
            <a:endParaRPr lang="en-US" dirty="0"/>
          </a:p>
        </p:txBody>
      </p:sp>
      <p:sp>
        <p:nvSpPr>
          <p:cNvPr id="11" name="Content Placeholder 10">
            <a:extLst>
              <a:ext uri="{FF2B5EF4-FFF2-40B4-BE49-F238E27FC236}">
                <a16:creationId xmlns="" xmlns:a16="http://schemas.microsoft.com/office/drawing/2014/main" id="{F4A5B6EC-F724-F567-C1A5-51EA54D79A1E}"/>
              </a:ext>
            </a:extLst>
          </p:cNvPr>
          <p:cNvSpPr>
            <a:spLocks noGrp="1"/>
          </p:cNvSpPr>
          <p:nvPr>
            <p:ph idx="1"/>
          </p:nvPr>
        </p:nvSpPr>
        <p:spPr>
          <a:xfrm>
            <a:off x="381000" y="1600202"/>
            <a:ext cx="11201401" cy="4525963"/>
          </a:xfrm>
        </p:spPr>
        <p:txBody>
          <a:bodyPr>
            <a:normAutofit fontScale="92500" lnSpcReduction="20000"/>
          </a:bodyPr>
          <a:lstStyle/>
          <a:p>
            <a:pPr marL="0" indent="0" algn="just">
              <a:buNone/>
            </a:pPr>
            <a:r>
              <a:rPr lang="en-IN" sz="2500" dirty="0">
                <a:solidFill>
                  <a:srgbClr val="000000"/>
                </a:solidFill>
                <a:effectLst/>
                <a:ea typeface="Times New Roman" panose="02020603050405020304" pitchFamily="18" charset="0"/>
                <a:cs typeface="Times New Roman" panose="02020603050405020304" pitchFamily="18" charset="0"/>
              </a:rPr>
              <a:t>Common Social Engineering Techniques:</a:t>
            </a:r>
            <a:endParaRPr lang="en-IN" sz="2500" dirty="0">
              <a:effectLst/>
              <a:ea typeface="Times New Roman" panose="02020603050405020304" pitchFamily="18" charset="0"/>
              <a:cs typeface="Times New Roman" panose="02020603050405020304" pitchFamily="18" charset="0"/>
            </a:endParaRPr>
          </a:p>
          <a:p>
            <a:pPr algn="just"/>
            <a:r>
              <a:rPr lang="en-IN" sz="2500" dirty="0">
                <a:solidFill>
                  <a:srgbClr val="000000"/>
                </a:solidFill>
                <a:effectLst/>
                <a:ea typeface="Times New Roman" panose="02020603050405020304" pitchFamily="18" charset="0"/>
                <a:cs typeface="Times New Roman" panose="02020603050405020304" pitchFamily="18" charset="0"/>
              </a:rPr>
              <a:t>Social engineering techniques can take many forms. The following is the list of the commonly used techniques.</a:t>
            </a:r>
            <a:endParaRPr lang="en-IN" sz="2500" dirty="0">
              <a:effectLst/>
              <a:ea typeface="Times New Roman" panose="02020603050405020304" pitchFamily="18" charset="0"/>
              <a:cs typeface="Times New Roman" panose="02020603050405020304" pitchFamily="18" charset="0"/>
            </a:endParaRPr>
          </a:p>
          <a:p>
            <a:pPr algn="just"/>
            <a:r>
              <a:rPr lang="en-IN" sz="2500" b="1" dirty="0">
                <a:solidFill>
                  <a:srgbClr val="000000"/>
                </a:solidFill>
                <a:effectLst/>
                <a:ea typeface="Times New Roman" panose="02020603050405020304" pitchFamily="18" charset="0"/>
                <a:cs typeface="Times New Roman" panose="02020603050405020304" pitchFamily="18" charset="0"/>
              </a:rPr>
              <a:t>Familiarity Exploit:</a:t>
            </a:r>
            <a:r>
              <a:rPr lang="en-IN" sz="2500" dirty="0">
                <a:solidFill>
                  <a:srgbClr val="000000"/>
                </a:solidFill>
                <a:effectLst/>
                <a:ea typeface="Times New Roman" panose="02020603050405020304" pitchFamily="18" charset="0"/>
                <a:cs typeface="Times New Roman" panose="02020603050405020304" pitchFamily="18" charset="0"/>
              </a:rPr>
              <a:t> Users are less suspicious of people they are familiar with. An attacker can familiarize him/herself with the users of the target system prior to the social engineering attack. The attacker may interact with users during meals, when users are smoking he may join, on social events, etc. This makes the attacker familiar to the users. Let’s suppose that the user works in a building that requires an </a:t>
            </a:r>
            <a:r>
              <a:rPr lang="en-IN" sz="2500" b="1" dirty="0">
                <a:solidFill>
                  <a:srgbClr val="000000"/>
                </a:solidFill>
                <a:effectLst/>
                <a:ea typeface="Times New Roman" panose="02020603050405020304" pitchFamily="18" charset="0"/>
                <a:cs typeface="Times New Roman" panose="02020603050405020304" pitchFamily="18" charset="0"/>
              </a:rPr>
              <a:t>access code or card </a:t>
            </a:r>
            <a:r>
              <a:rPr lang="en-IN" sz="2500" dirty="0">
                <a:solidFill>
                  <a:srgbClr val="000000"/>
                </a:solidFill>
                <a:effectLst/>
                <a:ea typeface="Times New Roman" panose="02020603050405020304" pitchFamily="18" charset="0"/>
                <a:cs typeface="Times New Roman" panose="02020603050405020304" pitchFamily="18" charset="0"/>
              </a:rPr>
              <a:t>to gain access; the attacker may follow the users as they enter such places. The users are most like to hold the door open for the attacker to go in as they are familiar with them. The attacker can also ask for </a:t>
            </a:r>
            <a:r>
              <a:rPr lang="en-IN" sz="2500" b="1" dirty="0">
                <a:solidFill>
                  <a:srgbClr val="000000"/>
                </a:solidFill>
                <a:effectLst/>
                <a:ea typeface="Times New Roman" panose="02020603050405020304" pitchFamily="18" charset="0"/>
                <a:cs typeface="Times New Roman" panose="02020603050405020304" pitchFamily="18" charset="0"/>
              </a:rPr>
              <a:t>answers to questions </a:t>
            </a:r>
            <a:r>
              <a:rPr lang="en-IN" sz="2500" dirty="0">
                <a:solidFill>
                  <a:srgbClr val="000000"/>
                </a:solidFill>
                <a:effectLst/>
                <a:ea typeface="Times New Roman" panose="02020603050405020304" pitchFamily="18" charset="0"/>
                <a:cs typeface="Times New Roman" panose="02020603050405020304" pitchFamily="18" charset="0"/>
              </a:rPr>
              <a:t>such as where you met your spouse, the name of your high school math teacher, etc. The users are most likely to reveal answers as they trust the familiar face. This information could be used to hack email accounts and other accounts that ask similar questions if one forgets their password.</a:t>
            </a:r>
            <a:endParaRPr lang="en-IN" sz="2500" dirty="0">
              <a:effectLst/>
              <a:ea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703100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6C7E99D-002C-A2FC-CA30-E2E5A57A340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09092E7-8C67-04DF-6A1B-57F5320E5149}"/>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6571EF2B-ADBE-C27E-2B79-9949E69817D3}"/>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4F5789C8-F953-E1BD-669C-F681754DB321}"/>
              </a:ext>
            </a:extLst>
          </p:cNvPr>
          <p:cNvSpPr>
            <a:spLocks noGrp="1"/>
          </p:cNvSpPr>
          <p:nvPr>
            <p:ph type="sldNum" sz="quarter" idx="12"/>
          </p:nvPr>
        </p:nvSpPr>
        <p:spPr/>
        <p:txBody>
          <a:bodyPr/>
          <a:lstStyle/>
          <a:p>
            <a:fld id="{A67AFE19-8960-4999-8BB5-FA14F1DD873F}" type="slidenum">
              <a:rPr lang="en-US" smtClean="0"/>
              <a:pPr/>
              <a:t>54</a:t>
            </a:fld>
            <a:endParaRPr lang="en-US" dirty="0"/>
          </a:p>
        </p:txBody>
      </p:sp>
      <p:sp>
        <p:nvSpPr>
          <p:cNvPr id="11" name="Content Placeholder 10">
            <a:extLst>
              <a:ext uri="{FF2B5EF4-FFF2-40B4-BE49-F238E27FC236}">
                <a16:creationId xmlns="" xmlns:a16="http://schemas.microsoft.com/office/drawing/2014/main" id="{A7474C65-3D36-BC3A-4CC3-940A5892DF01}"/>
              </a:ext>
            </a:extLst>
          </p:cNvPr>
          <p:cNvSpPr>
            <a:spLocks noGrp="1"/>
          </p:cNvSpPr>
          <p:nvPr>
            <p:ph idx="1"/>
          </p:nvPr>
        </p:nvSpPr>
        <p:spPr>
          <a:xfrm>
            <a:off x="381000" y="1600202"/>
            <a:ext cx="11049000" cy="4525963"/>
          </a:xfrm>
        </p:spPr>
        <p:txBody>
          <a:bodyPr>
            <a:normAutofit lnSpcReduction="10000"/>
          </a:bodyPr>
          <a:lstStyle/>
          <a:p>
            <a:pPr algn="just"/>
            <a:r>
              <a:rPr lang="en-IN" sz="2500" b="1" dirty="0">
                <a:solidFill>
                  <a:srgbClr val="000000"/>
                </a:solidFill>
                <a:effectLst/>
                <a:ea typeface="Times New Roman" panose="02020603050405020304" pitchFamily="18" charset="0"/>
              </a:rPr>
              <a:t>Intimidating Circumstances:</a:t>
            </a:r>
            <a:r>
              <a:rPr lang="en-IN" sz="2500" dirty="0">
                <a:solidFill>
                  <a:srgbClr val="000000"/>
                </a:solidFill>
                <a:effectLst/>
                <a:ea typeface="Times New Roman" panose="02020603050405020304" pitchFamily="18" charset="0"/>
              </a:rPr>
              <a:t> People tend to avoid people who intimidate others around them. Using this technique, the attacker may pretend to have a heated argument on the phone or with an accomplice in the scheme. The attacker may then ask users for information which would be used to compromise the security of the users’ system. The users are most likely give the </a:t>
            </a:r>
            <a:r>
              <a:rPr lang="en-IN" sz="2500" b="1" dirty="0">
                <a:solidFill>
                  <a:srgbClr val="000000"/>
                </a:solidFill>
                <a:effectLst/>
                <a:ea typeface="Times New Roman" panose="02020603050405020304" pitchFamily="18" charset="0"/>
              </a:rPr>
              <a:t>correct answers just to avoid having a confrontation with the attacker.</a:t>
            </a:r>
            <a:r>
              <a:rPr lang="en-IN" sz="2500" dirty="0">
                <a:solidFill>
                  <a:srgbClr val="000000"/>
                </a:solidFill>
                <a:effectLst/>
                <a:ea typeface="Times New Roman" panose="02020603050405020304" pitchFamily="18" charset="0"/>
              </a:rPr>
              <a:t> This technique can also be used to avoid been checked at a security check point.</a:t>
            </a:r>
            <a:endParaRPr lang="en-IN" sz="2500" dirty="0">
              <a:effectLst/>
              <a:ea typeface="Times New Roman" panose="02020603050405020304" pitchFamily="18" charset="0"/>
            </a:endParaRPr>
          </a:p>
          <a:p>
            <a:pPr algn="just"/>
            <a:r>
              <a:rPr lang="en-IN" sz="2500" b="1" dirty="0">
                <a:solidFill>
                  <a:srgbClr val="000000"/>
                </a:solidFill>
                <a:effectLst/>
                <a:ea typeface="Times New Roman" panose="02020603050405020304" pitchFamily="18" charset="0"/>
              </a:rPr>
              <a:t>Phishing:</a:t>
            </a:r>
            <a:r>
              <a:rPr lang="en-IN" sz="2500" dirty="0">
                <a:solidFill>
                  <a:srgbClr val="000000"/>
                </a:solidFill>
                <a:effectLst/>
                <a:ea typeface="Times New Roman" panose="02020603050405020304" pitchFamily="18" charset="0"/>
              </a:rPr>
              <a:t> This technique uses trickery and deceit to obtain private data from users. The social engineer may try to impersonate a genuine website such as Yahoo and then ask the unsuspecting user to confirm their account name and password. This technique could also be used to get credit card information or any other valuable personal data.</a:t>
            </a:r>
            <a:endParaRPr lang="en-IN" sz="25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055249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A417FB4-6EB5-FD83-8FEA-7F39A837896E}"/>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8CAE604-E74E-A6BB-22CC-90C3E4B76BD3}"/>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7FA14B3F-15A9-B1FA-E774-3664E93919DD}"/>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6BAABC2E-2722-7DC9-F4E0-463811EA5CE4}"/>
              </a:ext>
            </a:extLst>
          </p:cNvPr>
          <p:cNvSpPr>
            <a:spLocks noGrp="1"/>
          </p:cNvSpPr>
          <p:nvPr>
            <p:ph type="sldNum" sz="quarter" idx="12"/>
          </p:nvPr>
        </p:nvSpPr>
        <p:spPr/>
        <p:txBody>
          <a:bodyPr/>
          <a:lstStyle/>
          <a:p>
            <a:fld id="{A67AFE19-8960-4999-8BB5-FA14F1DD873F}" type="slidenum">
              <a:rPr lang="en-US" smtClean="0"/>
              <a:pPr/>
              <a:t>55</a:t>
            </a:fld>
            <a:endParaRPr lang="en-US" dirty="0"/>
          </a:p>
        </p:txBody>
      </p:sp>
      <p:sp>
        <p:nvSpPr>
          <p:cNvPr id="11" name="Content Placeholder 10">
            <a:extLst>
              <a:ext uri="{FF2B5EF4-FFF2-40B4-BE49-F238E27FC236}">
                <a16:creationId xmlns="" xmlns:a16="http://schemas.microsoft.com/office/drawing/2014/main" id="{63B6B2A6-275B-DCBB-5DC4-8179A6BCBE6B}"/>
              </a:ext>
            </a:extLst>
          </p:cNvPr>
          <p:cNvSpPr>
            <a:spLocks noGrp="1"/>
          </p:cNvSpPr>
          <p:nvPr>
            <p:ph idx="1"/>
          </p:nvPr>
        </p:nvSpPr>
        <p:spPr>
          <a:xfrm>
            <a:off x="381000" y="1600202"/>
            <a:ext cx="11658600" cy="4525963"/>
          </a:xfrm>
        </p:spPr>
        <p:txBody>
          <a:bodyPr>
            <a:normAutofit/>
          </a:bodyPr>
          <a:lstStyle/>
          <a:p>
            <a:pPr algn="just"/>
            <a:r>
              <a:rPr lang="en-IN" sz="2500" b="1" dirty="0">
                <a:solidFill>
                  <a:srgbClr val="000000"/>
                </a:solidFill>
                <a:effectLst/>
                <a:ea typeface="Times New Roman" panose="02020603050405020304" pitchFamily="18" charset="0"/>
                <a:cs typeface="Times New Roman" panose="02020603050405020304" pitchFamily="18" charset="0"/>
              </a:rPr>
              <a:t>Tailgating:</a:t>
            </a:r>
            <a:r>
              <a:rPr lang="en-IN" sz="2500" dirty="0">
                <a:solidFill>
                  <a:srgbClr val="000000"/>
                </a:solidFill>
                <a:effectLst/>
                <a:ea typeface="Times New Roman" panose="02020603050405020304" pitchFamily="18" charset="0"/>
                <a:cs typeface="Times New Roman" panose="02020603050405020304" pitchFamily="18" charset="0"/>
              </a:rPr>
              <a:t> This technique involves following users behind as they enter restricted areas. As a human courtesy, the user is most likely to let the social engineer inside the restricted area.</a:t>
            </a:r>
            <a:endParaRPr lang="en-IN" sz="2500" dirty="0">
              <a:effectLst/>
              <a:ea typeface="Times New Roman" panose="02020603050405020304" pitchFamily="18" charset="0"/>
              <a:cs typeface="Times New Roman" panose="02020603050405020304" pitchFamily="18" charset="0"/>
            </a:endParaRPr>
          </a:p>
          <a:p>
            <a:pPr algn="just"/>
            <a:r>
              <a:rPr lang="en-IN" sz="2500" b="1" dirty="0">
                <a:solidFill>
                  <a:srgbClr val="000000"/>
                </a:solidFill>
                <a:effectLst/>
                <a:ea typeface="Times New Roman" panose="02020603050405020304" pitchFamily="18" charset="0"/>
                <a:cs typeface="Times New Roman" panose="02020603050405020304" pitchFamily="18" charset="0"/>
              </a:rPr>
              <a:t>Exploiting human curiosity:</a:t>
            </a:r>
            <a:r>
              <a:rPr lang="en-IN" sz="2500" dirty="0">
                <a:solidFill>
                  <a:srgbClr val="000000"/>
                </a:solidFill>
                <a:effectLst/>
                <a:ea typeface="Times New Roman" panose="02020603050405020304" pitchFamily="18" charset="0"/>
                <a:cs typeface="Times New Roman" panose="02020603050405020304" pitchFamily="18" charset="0"/>
              </a:rPr>
              <a:t> Using this technique, the social engineer may deliberately drop a virus infected flash disk in an area where the users can easily pick it up. The user will most likely plug the flash disk into the computer. The flash disk may auto run the virus, or the user may be tempted to open a file with a name such as Employees Revaluation Report 2013.docx which may actually be an infected file.</a:t>
            </a:r>
            <a:endParaRPr lang="en-IN" sz="2500" dirty="0">
              <a:effectLst/>
              <a:ea typeface="Times New Roman" panose="02020603050405020304" pitchFamily="18" charset="0"/>
              <a:cs typeface="Times New Roman" panose="02020603050405020304" pitchFamily="18" charset="0"/>
            </a:endParaRPr>
          </a:p>
          <a:p>
            <a:pPr algn="just"/>
            <a:r>
              <a:rPr lang="en-IN" sz="2500" b="1" dirty="0">
                <a:solidFill>
                  <a:srgbClr val="000000"/>
                </a:solidFill>
                <a:effectLst/>
                <a:ea typeface="Times New Roman" panose="02020603050405020304" pitchFamily="18" charset="0"/>
                <a:cs typeface="Times New Roman" panose="02020603050405020304" pitchFamily="18" charset="0"/>
              </a:rPr>
              <a:t>Exploiting human greed</a:t>
            </a:r>
            <a:r>
              <a:rPr lang="en-IN" sz="2500" dirty="0">
                <a:solidFill>
                  <a:srgbClr val="000000"/>
                </a:solidFill>
                <a:effectLst/>
                <a:ea typeface="Times New Roman" panose="02020603050405020304" pitchFamily="18" charset="0"/>
                <a:cs typeface="Times New Roman" panose="02020603050405020304" pitchFamily="18" charset="0"/>
              </a:rPr>
              <a:t>: Using this technique, the social engineer may lure the user with promises of making a lot of money online by filling in a form and confirm their details using credit card details, etc.</a:t>
            </a: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52805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796FAFA-1AED-1141-61A0-56D41C13C22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33CD8D9-23FA-1BA2-30C0-37359BE75E82}"/>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179FCB5B-27F4-7210-F2EB-E49C5B6C8BF1}"/>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03D071FD-08B5-DE24-C5FE-EED1C671D65C}"/>
              </a:ext>
            </a:extLst>
          </p:cNvPr>
          <p:cNvSpPr>
            <a:spLocks noGrp="1"/>
          </p:cNvSpPr>
          <p:nvPr>
            <p:ph type="sldNum" sz="quarter" idx="12"/>
          </p:nvPr>
        </p:nvSpPr>
        <p:spPr/>
        <p:txBody>
          <a:bodyPr/>
          <a:lstStyle/>
          <a:p>
            <a:fld id="{A67AFE19-8960-4999-8BB5-FA14F1DD873F}" type="slidenum">
              <a:rPr lang="en-US" smtClean="0"/>
              <a:pPr/>
              <a:t>56</a:t>
            </a:fld>
            <a:endParaRPr lang="en-US" dirty="0"/>
          </a:p>
        </p:txBody>
      </p:sp>
      <p:sp>
        <p:nvSpPr>
          <p:cNvPr id="11" name="Content Placeholder 10">
            <a:extLst>
              <a:ext uri="{FF2B5EF4-FFF2-40B4-BE49-F238E27FC236}">
                <a16:creationId xmlns="" xmlns:a16="http://schemas.microsoft.com/office/drawing/2014/main" id="{BDEB8C16-B513-F66A-01A5-F9DC8ACBFFBB}"/>
              </a:ext>
            </a:extLst>
          </p:cNvPr>
          <p:cNvSpPr>
            <a:spLocks noGrp="1"/>
          </p:cNvSpPr>
          <p:nvPr>
            <p:ph idx="1"/>
          </p:nvPr>
        </p:nvSpPr>
        <p:spPr>
          <a:xfrm>
            <a:off x="381000" y="1600202"/>
            <a:ext cx="11658600" cy="4525963"/>
          </a:xfrm>
        </p:spPr>
        <p:txBody>
          <a:bodyPr>
            <a:normAutofit fontScale="85000" lnSpcReduction="20000"/>
          </a:bodyPr>
          <a:lstStyle/>
          <a:p>
            <a:pPr marL="0" indent="0" algn="just">
              <a:lnSpc>
                <a:spcPct val="107000"/>
              </a:lnSpc>
              <a:buNone/>
            </a:pPr>
            <a:r>
              <a:rPr lang="en-IN" sz="2500" b="1" dirty="0">
                <a:solidFill>
                  <a:srgbClr val="000000"/>
                </a:solidFill>
                <a:effectLst/>
                <a:ea typeface="Times New Roman" panose="02020603050405020304" pitchFamily="18" charset="0"/>
                <a:cs typeface="Times New Roman" panose="02020603050405020304" pitchFamily="18" charset="0"/>
              </a:rPr>
              <a:t>Social Engineering Counter Measures</a:t>
            </a:r>
            <a:endParaRPr lang="en-IN" sz="2500" dirty="0">
              <a:effectLst/>
              <a:ea typeface="Times New Roman" panose="02020603050405020304" pitchFamily="18" charset="0"/>
              <a:cs typeface="Times New Roman" panose="02020603050405020304" pitchFamily="18" charset="0"/>
            </a:endParaRPr>
          </a:p>
          <a:p>
            <a:pPr marL="0" indent="0" algn="just">
              <a:buNone/>
            </a:pPr>
            <a:r>
              <a:rPr lang="en-IN" sz="2500" dirty="0">
                <a:solidFill>
                  <a:srgbClr val="000000"/>
                </a:solidFill>
                <a:effectLst/>
                <a:ea typeface="Times New Roman" panose="02020603050405020304" pitchFamily="18" charset="0"/>
                <a:cs typeface="Times New Roman" panose="02020603050405020304" pitchFamily="18" charset="0"/>
              </a:rPr>
              <a:t>Most techniques employed by social engineers involve manipulating human biases. </a:t>
            </a:r>
            <a:endParaRPr lang="en-IN" sz="2500" dirty="0">
              <a:effectLst/>
              <a:ea typeface="Times New Roman" panose="02020603050405020304" pitchFamily="18" charset="0"/>
              <a:cs typeface="Times New Roman" panose="02020603050405020304" pitchFamily="18" charset="0"/>
            </a:endParaRPr>
          </a:p>
          <a:p>
            <a:pPr algn="just"/>
            <a:r>
              <a:rPr lang="en-IN" sz="2500" b="1" dirty="0">
                <a:solidFill>
                  <a:srgbClr val="000000"/>
                </a:solidFill>
                <a:effectLst/>
                <a:ea typeface="Times New Roman" panose="02020603050405020304" pitchFamily="18" charset="0"/>
                <a:cs typeface="Times New Roman" panose="02020603050405020304" pitchFamily="18" charset="0"/>
              </a:rPr>
              <a:t>To counter the familiarity exploit</a:t>
            </a:r>
            <a:r>
              <a:rPr lang="en-IN" sz="2500" dirty="0">
                <a:solidFill>
                  <a:srgbClr val="000000"/>
                </a:solidFill>
                <a:effectLst/>
                <a:ea typeface="Times New Roman" panose="02020603050405020304" pitchFamily="18" charset="0"/>
                <a:cs typeface="Times New Roman" panose="02020603050405020304" pitchFamily="18" charset="0"/>
              </a:rPr>
              <a:t>, the users must be trained to not substitute familiarity with security measures. Even the people that they are familiar with must prove that they have the authorization to access certain areas and information.</a:t>
            </a:r>
            <a:endParaRPr lang="en-IN" sz="2500" dirty="0">
              <a:effectLst/>
              <a:ea typeface="Times New Roman" panose="02020603050405020304" pitchFamily="18" charset="0"/>
              <a:cs typeface="Times New Roman" panose="02020603050405020304" pitchFamily="18" charset="0"/>
            </a:endParaRPr>
          </a:p>
          <a:p>
            <a:pPr algn="just"/>
            <a:r>
              <a:rPr lang="en-IN" sz="2500" b="1" dirty="0">
                <a:solidFill>
                  <a:srgbClr val="000000"/>
                </a:solidFill>
                <a:effectLst/>
                <a:ea typeface="Times New Roman" panose="02020603050405020304" pitchFamily="18" charset="0"/>
                <a:cs typeface="Times New Roman" panose="02020603050405020304" pitchFamily="18" charset="0"/>
              </a:rPr>
              <a:t>To counter intimidating circumstances attacks,</a:t>
            </a:r>
            <a:r>
              <a:rPr lang="en-IN" sz="2500" dirty="0">
                <a:solidFill>
                  <a:srgbClr val="000000"/>
                </a:solidFill>
                <a:effectLst/>
                <a:ea typeface="Times New Roman" panose="02020603050405020304" pitchFamily="18" charset="0"/>
                <a:cs typeface="Times New Roman" panose="02020603050405020304" pitchFamily="18" charset="0"/>
              </a:rPr>
              <a:t> users must be trained to identify social engineering techniques that fish for sensitive information and politely say no.</a:t>
            </a:r>
            <a:endParaRPr lang="en-IN" sz="2500" dirty="0">
              <a:effectLst/>
              <a:ea typeface="Times New Roman" panose="02020603050405020304" pitchFamily="18" charset="0"/>
              <a:cs typeface="Times New Roman" panose="02020603050405020304" pitchFamily="18" charset="0"/>
            </a:endParaRPr>
          </a:p>
          <a:p>
            <a:pPr algn="just"/>
            <a:r>
              <a:rPr lang="en-IN" sz="2500" b="1" dirty="0">
                <a:solidFill>
                  <a:srgbClr val="000000"/>
                </a:solidFill>
                <a:effectLst/>
                <a:ea typeface="Times New Roman" panose="02020603050405020304" pitchFamily="18" charset="0"/>
                <a:cs typeface="Times New Roman" panose="02020603050405020304" pitchFamily="18" charset="0"/>
              </a:rPr>
              <a:t>To counter phishing techniques,</a:t>
            </a:r>
            <a:r>
              <a:rPr lang="en-IN" sz="2500" dirty="0">
                <a:solidFill>
                  <a:srgbClr val="000000"/>
                </a:solidFill>
                <a:effectLst/>
                <a:ea typeface="Times New Roman" panose="02020603050405020304" pitchFamily="18" charset="0"/>
                <a:cs typeface="Times New Roman" panose="02020603050405020304" pitchFamily="18" charset="0"/>
              </a:rPr>
              <a:t> most sites such as Yahoo use secure connections to encrypt data and prove that they are who they claim to be. Checking the URL may help you spot fake sites. Avoid responding to emails that request you to provide personal information.</a:t>
            </a:r>
            <a:endParaRPr lang="en-IN" sz="2500" dirty="0">
              <a:effectLst/>
              <a:ea typeface="Times New Roman" panose="02020603050405020304" pitchFamily="18" charset="0"/>
              <a:cs typeface="Times New Roman" panose="02020603050405020304" pitchFamily="18" charset="0"/>
            </a:endParaRPr>
          </a:p>
          <a:p>
            <a:pPr algn="just"/>
            <a:r>
              <a:rPr lang="en-IN" sz="2500" b="1" dirty="0">
                <a:solidFill>
                  <a:srgbClr val="000000"/>
                </a:solidFill>
                <a:effectLst/>
                <a:ea typeface="Times New Roman" panose="02020603050405020304" pitchFamily="18" charset="0"/>
                <a:cs typeface="Times New Roman" panose="02020603050405020304" pitchFamily="18" charset="0"/>
              </a:rPr>
              <a:t>To counter tailgating attacks,</a:t>
            </a:r>
            <a:r>
              <a:rPr lang="en-IN" sz="2500" dirty="0">
                <a:solidFill>
                  <a:srgbClr val="000000"/>
                </a:solidFill>
                <a:effectLst/>
                <a:ea typeface="Times New Roman" panose="02020603050405020304" pitchFamily="18" charset="0"/>
                <a:cs typeface="Times New Roman" panose="02020603050405020304" pitchFamily="18" charset="0"/>
              </a:rPr>
              <a:t> users must be trained not to let others use their security clearance to gain access to restricted areas. Each user must use their own access clearance.</a:t>
            </a:r>
            <a:endParaRPr lang="en-IN" sz="2500" dirty="0">
              <a:effectLst/>
              <a:ea typeface="Times New Roman" panose="02020603050405020304" pitchFamily="18" charset="0"/>
              <a:cs typeface="Times New Roman" panose="02020603050405020304" pitchFamily="18" charset="0"/>
            </a:endParaRPr>
          </a:p>
          <a:p>
            <a:pPr algn="just"/>
            <a:r>
              <a:rPr lang="en-IN" sz="2500" b="1" dirty="0">
                <a:solidFill>
                  <a:srgbClr val="000000"/>
                </a:solidFill>
                <a:effectLst/>
                <a:ea typeface="Times New Roman" panose="02020603050405020304" pitchFamily="18" charset="0"/>
                <a:cs typeface="Times New Roman" panose="02020603050405020304" pitchFamily="18" charset="0"/>
              </a:rPr>
              <a:t>To counter human curiosity,</a:t>
            </a:r>
            <a:r>
              <a:rPr lang="en-IN" sz="2500" dirty="0">
                <a:solidFill>
                  <a:srgbClr val="000000"/>
                </a:solidFill>
                <a:effectLst/>
                <a:ea typeface="Times New Roman" panose="02020603050405020304" pitchFamily="18" charset="0"/>
                <a:cs typeface="Times New Roman" panose="02020603050405020304" pitchFamily="18" charset="0"/>
              </a:rPr>
              <a:t> it’s better to submit picked up flash disks to system administrators who should scan them for viruses or other infection preferably on an isolated machine.</a:t>
            </a: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7610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C91A7A8-5A97-07F4-B00C-36D22E1966B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87AE9FF-BC3B-B172-8D12-2B778A89DE8F}"/>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A8074C91-4764-0417-6B70-30D6E4D29013}"/>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2B3D0594-2395-BCC1-8AE4-D5785AFEF49C}"/>
              </a:ext>
            </a:extLst>
          </p:cNvPr>
          <p:cNvSpPr>
            <a:spLocks noGrp="1"/>
          </p:cNvSpPr>
          <p:nvPr>
            <p:ph type="sldNum" sz="quarter" idx="12"/>
          </p:nvPr>
        </p:nvSpPr>
        <p:spPr/>
        <p:txBody>
          <a:bodyPr/>
          <a:lstStyle/>
          <a:p>
            <a:fld id="{A67AFE19-8960-4999-8BB5-FA14F1DD873F}" type="slidenum">
              <a:rPr lang="en-US" smtClean="0"/>
              <a:pPr/>
              <a:t>57</a:t>
            </a:fld>
            <a:endParaRPr lang="en-US" dirty="0"/>
          </a:p>
        </p:txBody>
      </p:sp>
      <p:sp>
        <p:nvSpPr>
          <p:cNvPr id="11" name="Content Placeholder 10">
            <a:extLst>
              <a:ext uri="{FF2B5EF4-FFF2-40B4-BE49-F238E27FC236}">
                <a16:creationId xmlns="" xmlns:a16="http://schemas.microsoft.com/office/drawing/2014/main" id="{81ECDB23-639D-E205-B617-A1E9D9854AEE}"/>
              </a:ext>
            </a:extLst>
          </p:cNvPr>
          <p:cNvSpPr>
            <a:spLocks noGrp="1"/>
          </p:cNvSpPr>
          <p:nvPr>
            <p:ph idx="1"/>
          </p:nvPr>
        </p:nvSpPr>
        <p:spPr>
          <a:xfrm>
            <a:off x="381000" y="1600202"/>
            <a:ext cx="11201401" cy="4525963"/>
          </a:xfrm>
        </p:spPr>
        <p:txBody>
          <a:bodyPr>
            <a:normAutofit lnSpcReduction="10000"/>
          </a:bodyPr>
          <a:lstStyle/>
          <a:p>
            <a:pPr algn="just">
              <a:lnSpc>
                <a:spcPct val="107000"/>
              </a:lnSpc>
            </a:pPr>
            <a:r>
              <a:rPr lang="en-IN" sz="2500" dirty="0">
                <a:solidFill>
                  <a:srgbClr val="000000"/>
                </a:solidFill>
                <a:effectLst/>
                <a:ea typeface="Times New Roman" panose="02020603050405020304" pitchFamily="18" charset="0"/>
                <a:cs typeface="Times New Roman" panose="02020603050405020304" pitchFamily="18" charset="0"/>
              </a:rPr>
              <a:t>To counter techniques that exploit human greed, employees must be trained on the dangers of falling for such scams.</a:t>
            </a:r>
            <a:r>
              <a:rPr lang="en-IN" sz="2500" dirty="0">
                <a:effectLst/>
                <a:ea typeface="Times New Roman" panose="02020603050405020304" pitchFamily="18" charset="0"/>
                <a:cs typeface="Times New Roman" panose="02020603050405020304" pitchFamily="18" charset="0"/>
              </a:rPr>
              <a:t> </a:t>
            </a:r>
          </a:p>
          <a:p>
            <a:pPr marL="342900" lvl="0" indent="-342900" algn="just">
              <a:lnSpc>
                <a:spcPct val="107000"/>
              </a:lnSpc>
              <a:buSzPts val="1000"/>
              <a:buFont typeface="Symbol" panose="05050102010706020507" pitchFamily="18" charset="2"/>
              <a:buChar char=""/>
              <a:tabLst>
                <a:tab pos="457200" algn="l"/>
              </a:tabLst>
            </a:pPr>
            <a:r>
              <a:rPr lang="en-IN" sz="2500" dirty="0">
                <a:effectLst/>
                <a:ea typeface="Times New Roman" panose="02020603050405020304" pitchFamily="18" charset="0"/>
                <a:cs typeface="Times New Roman" panose="02020603050405020304" pitchFamily="18" charset="0"/>
              </a:rPr>
              <a:t>Social engineering is the art of exploiting the human elements to gain access to un-authorized resources. Social engineers use a number of techniques to fool the users into revealing sensitive information. Organizations must have security policies that have social engineering countermeasures. </a:t>
            </a:r>
          </a:p>
          <a:p>
            <a:pPr marL="0" indent="0" algn="just">
              <a:lnSpc>
                <a:spcPct val="107000"/>
              </a:lnSpc>
              <a:buNone/>
            </a:pPr>
            <a:r>
              <a:rPr lang="en-IN" sz="2500" b="1" dirty="0" smtClean="0">
                <a:effectLst/>
                <a:ea typeface="Times New Roman" panose="02020603050405020304" pitchFamily="18" charset="0"/>
                <a:cs typeface="Times New Roman" panose="02020603050405020304" pitchFamily="18" charset="0"/>
              </a:rPr>
              <a:t>10 </a:t>
            </a:r>
            <a:r>
              <a:rPr lang="en-IN" sz="2500" b="1" dirty="0">
                <a:effectLst/>
                <a:ea typeface="Times New Roman" panose="02020603050405020304" pitchFamily="18" charset="0"/>
                <a:cs typeface="Times New Roman" panose="02020603050405020304" pitchFamily="18" charset="0"/>
              </a:rPr>
              <a:t>Common Social Engineering Techniques</a:t>
            </a:r>
            <a:endParaRPr lang="en-IN" sz="2500" dirty="0">
              <a:effectLst/>
              <a:ea typeface="Times New Roman" panose="02020603050405020304" pitchFamily="18" charset="0"/>
              <a:cs typeface="Times New Roman" panose="02020603050405020304" pitchFamily="18" charset="0"/>
            </a:endParaRPr>
          </a:p>
          <a:p>
            <a:pPr marL="0" indent="0" algn="just">
              <a:lnSpc>
                <a:spcPct val="107000"/>
              </a:lnSpc>
              <a:buNone/>
            </a:pPr>
            <a:r>
              <a:rPr lang="en-IN" sz="2500" dirty="0">
                <a:effectLst/>
                <a:ea typeface="Times New Roman" panose="02020603050405020304" pitchFamily="18" charset="0"/>
                <a:cs typeface="Times New Roman" panose="02020603050405020304" pitchFamily="18" charset="0"/>
              </a:rPr>
              <a:t>Cybercriminals use several social engineering techniques to gather sensitive data or steal system access credentials. This information will often allow them to deploy well-targeted </a:t>
            </a:r>
            <a:r>
              <a:rPr lang="en-IN" sz="2500" u="sng" dirty="0">
                <a:solidFill>
                  <a:srgbClr val="0000FF"/>
                </a:solidFill>
                <a:effectLst/>
                <a:ea typeface="Times New Roman" panose="02020603050405020304" pitchFamily="18" charset="0"/>
                <a:cs typeface="Times New Roman" panose="02020603050405020304" pitchFamily="18" charset="0"/>
                <a:hlinkClick r:id="rId2"/>
              </a:rPr>
              <a:t>ransomware attacks</a:t>
            </a:r>
            <a:r>
              <a:rPr lang="en-IN" sz="2500" dirty="0">
                <a:effectLst/>
                <a:ea typeface="Times New Roman" panose="02020603050405020304" pitchFamily="18" charset="0"/>
                <a:cs typeface="Times New Roman" panose="02020603050405020304" pitchFamily="18" charset="0"/>
              </a:rPr>
              <a:t> or commit data theft. Here is an overview of 11 common social engineering techniques used by cybercriminals.</a:t>
            </a:r>
          </a:p>
          <a:p>
            <a:endParaRPr lang="en-IN" dirty="0"/>
          </a:p>
        </p:txBody>
      </p:sp>
    </p:spTree>
    <p:extLst>
      <p:ext uri="{BB962C8B-B14F-4D97-AF65-F5344CB8AC3E}">
        <p14:creationId xmlns:p14="http://schemas.microsoft.com/office/powerpoint/2010/main" val="3524072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8E97FD7-5F76-BFD7-26A1-0CAE4E236765}"/>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20B21D8-2807-F156-05CE-08AD9F1F0D69}"/>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B0C775E8-1145-E1CC-4601-BBFABDF27C8F}"/>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6887B98F-5FA9-1F24-86F7-A0DFFD62D9BE}"/>
              </a:ext>
            </a:extLst>
          </p:cNvPr>
          <p:cNvSpPr>
            <a:spLocks noGrp="1"/>
          </p:cNvSpPr>
          <p:nvPr>
            <p:ph type="sldNum" sz="quarter" idx="12"/>
          </p:nvPr>
        </p:nvSpPr>
        <p:spPr/>
        <p:txBody>
          <a:bodyPr/>
          <a:lstStyle/>
          <a:p>
            <a:fld id="{A67AFE19-8960-4999-8BB5-FA14F1DD873F}" type="slidenum">
              <a:rPr lang="en-US" smtClean="0"/>
              <a:pPr/>
              <a:t>58</a:t>
            </a:fld>
            <a:endParaRPr lang="en-US" dirty="0"/>
          </a:p>
        </p:txBody>
      </p:sp>
      <p:sp>
        <p:nvSpPr>
          <p:cNvPr id="11" name="Content Placeholder 10">
            <a:extLst>
              <a:ext uri="{FF2B5EF4-FFF2-40B4-BE49-F238E27FC236}">
                <a16:creationId xmlns="" xmlns:a16="http://schemas.microsoft.com/office/drawing/2014/main" id="{20D578E1-CF9A-5019-132C-6182FBA04EC8}"/>
              </a:ext>
            </a:extLst>
          </p:cNvPr>
          <p:cNvSpPr>
            <a:spLocks noGrp="1"/>
          </p:cNvSpPr>
          <p:nvPr>
            <p:ph idx="1"/>
          </p:nvPr>
        </p:nvSpPr>
        <p:spPr>
          <a:xfrm>
            <a:off x="381000" y="1600202"/>
            <a:ext cx="11658600" cy="4525963"/>
          </a:xfrm>
        </p:spPr>
        <p:txBody>
          <a:bodyPr>
            <a:normAutofit/>
          </a:bodyPr>
          <a:lstStyle/>
          <a:p>
            <a:pPr marL="0" indent="0" algn="just">
              <a:lnSpc>
                <a:spcPct val="107000"/>
              </a:lnSpc>
              <a:buNone/>
            </a:pPr>
            <a:r>
              <a:rPr lang="en-IN" sz="2500" b="1" dirty="0">
                <a:solidFill>
                  <a:srgbClr val="000000"/>
                </a:solidFill>
                <a:effectLst/>
                <a:ea typeface="Times New Roman" panose="02020603050405020304" pitchFamily="18" charset="0"/>
                <a:cs typeface="Times New Roman" panose="02020603050405020304" pitchFamily="18" charset="0"/>
              </a:rPr>
              <a:t>1. </a:t>
            </a:r>
            <a:r>
              <a:rPr lang="en-IN" sz="2500" b="1" dirty="0">
                <a:solidFill>
                  <a:srgbClr val="000000"/>
                </a:solidFill>
                <a:ea typeface="Times New Roman" panose="02020603050405020304" pitchFamily="18" charset="0"/>
                <a:cs typeface="Times New Roman" panose="02020603050405020304" pitchFamily="18" charset="0"/>
              </a:rPr>
              <a:t>P</a:t>
            </a:r>
            <a:r>
              <a:rPr lang="en-IN" sz="2500" b="1" dirty="0">
                <a:solidFill>
                  <a:srgbClr val="000000"/>
                </a:solidFill>
                <a:effectLst/>
                <a:ea typeface="Times New Roman" panose="02020603050405020304" pitchFamily="18" charset="0"/>
                <a:cs typeface="Times New Roman" panose="02020603050405020304" pitchFamily="18" charset="0"/>
              </a:rPr>
              <a:t>hishing:</a:t>
            </a:r>
          </a:p>
          <a:p>
            <a:pPr algn="just">
              <a:lnSpc>
                <a:spcPct val="107000"/>
              </a:lnSpc>
            </a:pPr>
            <a:r>
              <a:rPr lang="en-IN" sz="2500" dirty="0">
                <a:effectLst/>
                <a:ea typeface="Times New Roman" panose="02020603050405020304" pitchFamily="18" charset="0"/>
              </a:rPr>
              <a:t>The criminal attacker may use a simple email, instant messaging, social media, or even SMS to retrieve sensitive information from the unsuspecting victim during a phishing attack. Such an attack is used to lure the victim into clicking a malicious website link.</a:t>
            </a:r>
          </a:p>
          <a:p>
            <a:pPr algn="just">
              <a:lnSpc>
                <a:spcPct val="107000"/>
              </a:lnSpc>
            </a:pPr>
            <a:r>
              <a:rPr lang="en-IN" sz="2500" dirty="0">
                <a:effectLst/>
                <a:ea typeface="Times New Roman" panose="02020603050405020304" pitchFamily="18" charset="0"/>
              </a:rPr>
              <a:t>The message contained in the phishing campaign captures the victim’s attention and calls them to action by piquing their curiosity, pulling an emotional trigger, or asking for help. The message often contains logos, text styles, or images that mirror a legitimate organisation, making it seem like a legitimate message from a colleague or company. </a:t>
            </a:r>
          </a:p>
          <a:p>
            <a:pPr algn="just">
              <a:lnSpc>
                <a:spcPct val="107000"/>
              </a:lnSpc>
            </a:pPr>
            <a:endParaRPr lang="en-IN" sz="2500" b="1" dirty="0">
              <a:solidFill>
                <a:srgbClr val="000000"/>
              </a:solidFill>
              <a:effectLst/>
              <a:ea typeface="Times New Roman" panose="02020603050405020304" pitchFamily="18" charset="0"/>
              <a:cs typeface="Times New Roman" panose="02020603050405020304" pitchFamily="18" charset="0"/>
            </a:endParaRPr>
          </a:p>
          <a:p>
            <a:pPr algn="just">
              <a:lnSpc>
                <a:spcPct val="107000"/>
              </a:lnSpc>
            </a:pP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7363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5E230C7-6D88-F1CD-49E3-DD0CCB73AEF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BA694A7-21DF-3E69-54C4-7FAABF0FA348}"/>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B7A950CC-3F1A-ADD8-69A2-DB99A07AB78B}"/>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32A45073-0C53-2C51-A632-E83008618B24}"/>
              </a:ext>
            </a:extLst>
          </p:cNvPr>
          <p:cNvSpPr>
            <a:spLocks noGrp="1"/>
          </p:cNvSpPr>
          <p:nvPr>
            <p:ph type="sldNum" sz="quarter" idx="12"/>
          </p:nvPr>
        </p:nvSpPr>
        <p:spPr/>
        <p:txBody>
          <a:bodyPr/>
          <a:lstStyle/>
          <a:p>
            <a:fld id="{A67AFE19-8960-4999-8BB5-FA14F1DD873F}" type="slidenum">
              <a:rPr lang="en-US" smtClean="0"/>
              <a:pPr/>
              <a:t>59</a:t>
            </a:fld>
            <a:endParaRPr lang="en-US" dirty="0"/>
          </a:p>
        </p:txBody>
      </p:sp>
      <p:sp>
        <p:nvSpPr>
          <p:cNvPr id="11" name="Content Placeholder 10">
            <a:extLst>
              <a:ext uri="{FF2B5EF4-FFF2-40B4-BE49-F238E27FC236}">
                <a16:creationId xmlns="" xmlns:a16="http://schemas.microsoft.com/office/drawing/2014/main" id="{3DD1F6BD-4B0B-A1FE-DC68-0B2CAA729A54}"/>
              </a:ext>
            </a:extLst>
          </p:cNvPr>
          <p:cNvSpPr>
            <a:spLocks noGrp="1"/>
          </p:cNvSpPr>
          <p:nvPr>
            <p:ph idx="1"/>
          </p:nvPr>
        </p:nvSpPr>
        <p:spPr>
          <a:xfrm>
            <a:off x="381000" y="1600202"/>
            <a:ext cx="11353800" cy="4525963"/>
          </a:xfrm>
        </p:spPr>
        <p:txBody>
          <a:bodyPr>
            <a:normAutofit fontScale="92500"/>
          </a:bodyPr>
          <a:lstStyle/>
          <a:p>
            <a:pPr algn="just">
              <a:lnSpc>
                <a:spcPct val="107000"/>
              </a:lnSpc>
            </a:pPr>
            <a:r>
              <a:rPr lang="en-IN" sz="2500" dirty="0">
                <a:effectLst/>
                <a:ea typeface="Times New Roman" panose="02020603050405020304" pitchFamily="18" charset="0"/>
              </a:rPr>
              <a:t>Of course, phishing messages carry a sense of urgency that leads the victim to believe they should respond to avoid negative consequences. Hackers can automate their processes and send thousands of generic emails at a time. </a:t>
            </a:r>
          </a:p>
          <a:p>
            <a:pPr algn="just">
              <a:lnSpc>
                <a:spcPct val="107000"/>
              </a:lnSpc>
            </a:pPr>
            <a:r>
              <a:rPr lang="en-IN" sz="2500" dirty="0">
                <a:effectLst/>
                <a:ea typeface="Times New Roman" panose="02020603050405020304" pitchFamily="18" charset="0"/>
              </a:rPr>
              <a:t>When the phishing message directs victims to a counterfeit domain, that website looks legitimate. There will be minor, easily overlooked details that identify it as fake, such as using similar lettering in the URL. An example would be swapping “</a:t>
            </a:r>
            <a:r>
              <a:rPr lang="en-IN" sz="2500" dirty="0" err="1">
                <a:effectLst/>
                <a:ea typeface="Times New Roman" panose="02020603050405020304" pitchFamily="18" charset="0"/>
              </a:rPr>
              <a:t>rn</a:t>
            </a:r>
            <a:r>
              <a:rPr lang="en-IN" sz="2500" dirty="0">
                <a:effectLst/>
                <a:ea typeface="Times New Roman" panose="02020603050405020304" pitchFamily="18" charset="0"/>
              </a:rPr>
              <a:t>” for the letter “m.”</a:t>
            </a:r>
          </a:p>
          <a:p>
            <a:pPr algn="just">
              <a:lnSpc>
                <a:spcPct val="107000"/>
              </a:lnSpc>
            </a:pPr>
            <a:r>
              <a:rPr lang="en-IN" sz="2500" dirty="0">
                <a:effectLst/>
                <a:ea typeface="Times New Roman" panose="02020603050405020304" pitchFamily="18" charset="0"/>
              </a:rPr>
              <a:t>The email often contains multiple legitimate links mixed in with the malicious one. Such techniques enable the malicious links and code to get past email security filters.</a:t>
            </a:r>
          </a:p>
          <a:p>
            <a:pPr algn="just">
              <a:lnSpc>
                <a:spcPct val="107000"/>
              </a:lnSpc>
            </a:pPr>
            <a:r>
              <a:rPr lang="en-IN" sz="2500" dirty="0">
                <a:effectLst/>
                <a:ea typeface="Times New Roman" panose="02020603050405020304" pitchFamily="18" charset="0"/>
              </a:rPr>
              <a:t>One of the most common </a:t>
            </a:r>
            <a:r>
              <a:rPr lang="en-IN" sz="2500" u="sng" dirty="0">
                <a:solidFill>
                  <a:srgbClr val="0000FF"/>
                </a:solidFill>
                <a:effectLst/>
                <a:ea typeface="Times New Roman" panose="02020603050405020304" pitchFamily="18" charset="0"/>
                <a:hlinkClick r:id="rId2"/>
              </a:rPr>
              <a:t>phishing</a:t>
            </a:r>
            <a:r>
              <a:rPr lang="en-IN" sz="2500" dirty="0">
                <a:effectLst/>
                <a:ea typeface="Times New Roman" panose="02020603050405020304" pitchFamily="18" charset="0"/>
              </a:rPr>
              <a:t> tricks is exploiting the “password reset” function available on most websites. The target will receive an email urgently requesting them to click the link to reset their password as their account may have been compromised.</a:t>
            </a:r>
          </a:p>
          <a:p>
            <a:pPr algn="just">
              <a:lnSpc>
                <a:spcPct val="107000"/>
              </a:lnSpc>
            </a:pPr>
            <a:endParaRPr lang="en-IN" sz="2500" b="1" dirty="0">
              <a:solidFill>
                <a:srgbClr val="000000"/>
              </a:solidFill>
              <a:effectLst/>
              <a:ea typeface="Times New Roman" panose="02020603050405020304" pitchFamily="18" charset="0"/>
              <a:cs typeface="Times New Roman" panose="02020603050405020304" pitchFamily="18" charset="0"/>
            </a:endParaRPr>
          </a:p>
          <a:p>
            <a:pPr algn="just">
              <a:lnSpc>
                <a:spcPct val="107000"/>
              </a:lnSpc>
            </a:pP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6555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Exploring Ethical Hacking</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ectangle 1">
            <a:extLst>
              <a:ext uri="{FF2B5EF4-FFF2-40B4-BE49-F238E27FC236}">
                <a16:creationId xmlns="" xmlns:a16="http://schemas.microsoft.com/office/drawing/2014/main" id="{3BB210F8-1C1B-4181-8272-C9C073769233}"/>
              </a:ext>
            </a:extLst>
          </p:cNvPr>
          <p:cNvSpPr>
            <a:spLocks noChangeArrowheads="1"/>
          </p:cNvSpPr>
          <p:nvPr/>
        </p:nvSpPr>
        <p:spPr bwMode="auto">
          <a:xfrm>
            <a:off x="781050" y="1707652"/>
            <a:ext cx="9433993" cy="3887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79331"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Open Sans" panose="020B0606030504020204" pitchFamily="34" charset="0"/>
                <a:cs typeface="Open Sans" panose="020B0606030504020204" pitchFamily="34" charset="0"/>
              </a:rPr>
              <a:t>Five Phases of Ethical Hacking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r>
              <a:rPr kumimoji="0" lang="en-US" altLang="en-US" sz="2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Phases of ethical hacking">
            <a:extLst>
              <a:ext uri="{FF2B5EF4-FFF2-40B4-BE49-F238E27FC236}">
                <a16:creationId xmlns="" xmlns:a16="http://schemas.microsoft.com/office/drawing/2014/main" id="{4C0F12D0-18E3-4690-8E02-A83F8F70D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91" y="2377431"/>
            <a:ext cx="10960722" cy="350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3970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2B20598-C12B-F5C7-E207-E4F66BAE2DD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F3027C4-3DBE-4CE3-537C-862369F86E05}"/>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7B3CA085-0C63-5D7E-18EC-CB190B134C0C}"/>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C50FDDCF-C189-BF3A-55F0-2A251C70EB67}"/>
              </a:ext>
            </a:extLst>
          </p:cNvPr>
          <p:cNvSpPr>
            <a:spLocks noGrp="1"/>
          </p:cNvSpPr>
          <p:nvPr>
            <p:ph type="sldNum" sz="quarter" idx="12"/>
          </p:nvPr>
        </p:nvSpPr>
        <p:spPr/>
        <p:txBody>
          <a:bodyPr/>
          <a:lstStyle/>
          <a:p>
            <a:fld id="{A67AFE19-8960-4999-8BB5-FA14F1DD873F}" type="slidenum">
              <a:rPr lang="en-US" smtClean="0"/>
              <a:pPr/>
              <a:t>60</a:t>
            </a:fld>
            <a:endParaRPr lang="en-US" dirty="0"/>
          </a:p>
        </p:txBody>
      </p:sp>
      <p:sp>
        <p:nvSpPr>
          <p:cNvPr id="11" name="Content Placeholder 10">
            <a:extLst>
              <a:ext uri="{FF2B5EF4-FFF2-40B4-BE49-F238E27FC236}">
                <a16:creationId xmlns="" xmlns:a16="http://schemas.microsoft.com/office/drawing/2014/main" id="{D8E10316-9973-226F-A3DC-7F005935FEA7}"/>
              </a:ext>
            </a:extLst>
          </p:cNvPr>
          <p:cNvSpPr>
            <a:spLocks noGrp="1"/>
          </p:cNvSpPr>
          <p:nvPr>
            <p:ph idx="1"/>
          </p:nvPr>
        </p:nvSpPr>
        <p:spPr>
          <a:xfrm>
            <a:off x="381000" y="1600202"/>
            <a:ext cx="11658600" cy="4525963"/>
          </a:xfrm>
        </p:spPr>
        <p:txBody>
          <a:bodyPr>
            <a:normAutofit fontScale="92500" lnSpcReduction="10000"/>
          </a:bodyPr>
          <a:lstStyle/>
          <a:p>
            <a:pPr marL="0" indent="0" algn="just">
              <a:lnSpc>
                <a:spcPct val="107000"/>
              </a:lnSpc>
              <a:buNone/>
            </a:pPr>
            <a:r>
              <a:rPr lang="en-IN" sz="2500" b="1" dirty="0">
                <a:effectLst/>
                <a:ea typeface="Times New Roman" panose="02020603050405020304" pitchFamily="18" charset="0"/>
                <a:cs typeface="Times New Roman" panose="02020603050405020304" pitchFamily="18" charset="0"/>
              </a:rPr>
              <a:t>2. Spear Phishing</a:t>
            </a:r>
            <a:endParaRPr lang="en-IN" sz="2500" dirty="0">
              <a:effectLst/>
              <a:ea typeface="Times New Roman" panose="02020603050405020304" pitchFamily="18" charset="0"/>
              <a:cs typeface="Times New Roman" panose="02020603050405020304" pitchFamily="18" charset="0"/>
            </a:endParaRPr>
          </a:p>
          <a:p>
            <a:pPr algn="just">
              <a:lnSpc>
                <a:spcPct val="107000"/>
              </a:lnSpc>
            </a:pPr>
            <a:r>
              <a:rPr lang="en-IN" sz="2500" dirty="0">
                <a:effectLst/>
                <a:ea typeface="Times New Roman" panose="02020603050405020304" pitchFamily="18" charset="0"/>
                <a:cs typeface="Times New Roman" panose="02020603050405020304" pitchFamily="18" charset="0"/>
              </a:rPr>
              <a:t>Spear phishing is a more sophisticated form of social engineering where messages are more targeted, well-written, and sent to a specific person or group. Criminals tailor and personalise emails to </a:t>
            </a:r>
            <a:r>
              <a:rPr lang="en-IN" sz="2500" u="sng" dirty="0">
                <a:solidFill>
                  <a:srgbClr val="0000FF"/>
                </a:solidFill>
                <a:effectLst/>
                <a:ea typeface="Times New Roman" panose="02020603050405020304" pitchFamily="18" charset="0"/>
                <a:cs typeface="Times New Roman" panose="02020603050405020304" pitchFamily="18" charset="0"/>
                <a:hlinkClick r:id="rId2"/>
              </a:rPr>
              <a:t>intended targets</a:t>
            </a:r>
            <a:r>
              <a:rPr lang="en-IN" sz="2500" dirty="0">
                <a:effectLst/>
                <a:ea typeface="Times New Roman" panose="02020603050405020304" pitchFamily="18" charset="0"/>
                <a:cs typeface="Times New Roman" panose="02020603050405020304" pitchFamily="18" charset="0"/>
              </a:rPr>
              <a:t>. The subject lines are distinct and will contain topics of interest to the recipients.</a:t>
            </a:r>
          </a:p>
          <a:p>
            <a:pPr algn="just">
              <a:lnSpc>
                <a:spcPct val="107000"/>
              </a:lnSpc>
            </a:pPr>
            <a:r>
              <a:rPr lang="en-IN" sz="2500" dirty="0">
                <a:effectLst/>
                <a:ea typeface="Times New Roman" panose="02020603050405020304" pitchFamily="18" charset="0"/>
                <a:cs typeface="Times New Roman" panose="02020603050405020304" pitchFamily="18" charset="0"/>
              </a:rPr>
              <a:t>It’s no surprise that 91% of successful cyberattacks begin with a spear-phishing email. The messages are so well-tailored that email security filters, as well as the recipients, can miss them. The message appears legitimate and non-threatening. </a:t>
            </a:r>
          </a:p>
          <a:p>
            <a:pPr algn="just">
              <a:lnSpc>
                <a:spcPct val="107000"/>
              </a:lnSpc>
            </a:pPr>
            <a:r>
              <a:rPr lang="en-IN" sz="2500" dirty="0">
                <a:effectLst/>
                <a:ea typeface="Times New Roman" panose="02020603050405020304" pitchFamily="18" charset="0"/>
                <a:cs typeface="Times New Roman" panose="02020603050405020304" pitchFamily="18" charset="0"/>
              </a:rPr>
              <a:t>The creator of the spear-phishing email has taken the time to gather specific details about the victim. Such information is easy enough to obtain from business directories or websites like LinkedIn. From there, any social media site can yield additional personal information that the criminal can exploit to fine-tune a spear-phishing email.</a:t>
            </a:r>
          </a:p>
          <a:p>
            <a:pPr algn="just">
              <a:lnSpc>
                <a:spcPct val="107000"/>
              </a:lnSpc>
            </a:pPr>
            <a:endParaRPr lang="en-IN" sz="2500" b="1" dirty="0">
              <a:solidFill>
                <a:srgbClr val="000000"/>
              </a:solidFill>
              <a:effectLst/>
              <a:ea typeface="Times New Roman" panose="02020603050405020304" pitchFamily="18" charset="0"/>
              <a:cs typeface="Times New Roman" panose="02020603050405020304" pitchFamily="18" charset="0"/>
            </a:endParaRPr>
          </a:p>
          <a:p>
            <a:pPr algn="just">
              <a:lnSpc>
                <a:spcPct val="107000"/>
              </a:lnSpc>
            </a:pP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291837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5049602-E87E-3797-A3DC-23807D838EF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3C5EF5C-2BA3-47EF-EE58-BF16B22EC3F5}"/>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2531D791-06CC-0ED8-467B-ADD833B78E01}"/>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97993876-066C-829E-5ECE-69B16EF945F5}"/>
              </a:ext>
            </a:extLst>
          </p:cNvPr>
          <p:cNvSpPr>
            <a:spLocks noGrp="1"/>
          </p:cNvSpPr>
          <p:nvPr>
            <p:ph type="sldNum" sz="quarter" idx="12"/>
          </p:nvPr>
        </p:nvSpPr>
        <p:spPr/>
        <p:txBody>
          <a:bodyPr/>
          <a:lstStyle/>
          <a:p>
            <a:fld id="{A67AFE19-8960-4999-8BB5-FA14F1DD873F}" type="slidenum">
              <a:rPr lang="en-US" smtClean="0"/>
              <a:pPr/>
              <a:t>61</a:t>
            </a:fld>
            <a:endParaRPr lang="en-US" dirty="0"/>
          </a:p>
        </p:txBody>
      </p:sp>
      <p:sp>
        <p:nvSpPr>
          <p:cNvPr id="11" name="Content Placeholder 10">
            <a:extLst>
              <a:ext uri="{FF2B5EF4-FFF2-40B4-BE49-F238E27FC236}">
                <a16:creationId xmlns="" xmlns:a16="http://schemas.microsoft.com/office/drawing/2014/main" id="{13E6F3FE-41FD-F4C7-C592-A302B35D31A1}"/>
              </a:ext>
            </a:extLst>
          </p:cNvPr>
          <p:cNvSpPr>
            <a:spLocks noGrp="1"/>
          </p:cNvSpPr>
          <p:nvPr>
            <p:ph idx="1"/>
          </p:nvPr>
        </p:nvSpPr>
        <p:spPr>
          <a:xfrm>
            <a:off x="381000" y="1600202"/>
            <a:ext cx="11430000" cy="4525963"/>
          </a:xfrm>
        </p:spPr>
        <p:txBody>
          <a:bodyPr>
            <a:normAutofit/>
          </a:bodyPr>
          <a:lstStyle/>
          <a:p>
            <a:pPr marL="0" indent="0" algn="just">
              <a:lnSpc>
                <a:spcPct val="107000"/>
              </a:lnSpc>
              <a:buNone/>
            </a:pPr>
            <a:r>
              <a:rPr lang="en-IN" sz="2500" b="1" dirty="0">
                <a:effectLst/>
                <a:ea typeface="Times New Roman" panose="02020603050405020304" pitchFamily="18" charset="0"/>
              </a:rPr>
              <a:t>3. Whaling</a:t>
            </a:r>
            <a:endParaRPr lang="en-IN" sz="2500"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Whaling is another form of social engineering that targets specific individuals who may have elevated access to secure systems or sensitive company information and often target senior executives and network administrators.</a:t>
            </a:r>
          </a:p>
          <a:p>
            <a:r>
              <a:rPr lang="en-IN" sz="2500" dirty="0">
                <a:effectLst/>
                <a:ea typeface="Calibri" panose="020F0502020204030204" pitchFamily="34" charset="0"/>
                <a:cs typeface="Mangal" panose="02040503050203030202" pitchFamily="18" charset="0"/>
              </a:rPr>
              <a:t>Because the target is highly specific, the attacker conducts meticulous research to craft a message that will prompt specific targets to respond and complete the desired action. Whaling emails are often presented as an internal critical business email sent by an employee, investor, colleague, or manager. The request requires urgent action or intervention from the victim.</a:t>
            </a:r>
            <a:endParaRPr lang="en-IN" sz="2500" b="1" dirty="0">
              <a:solidFill>
                <a:srgbClr val="000000"/>
              </a:solidFill>
              <a:effectLst/>
              <a:ea typeface="Times New Roman" panose="02020603050405020304" pitchFamily="18" charset="0"/>
              <a:cs typeface="Times New Roman" panose="02020603050405020304" pitchFamily="18" charset="0"/>
            </a:endParaRPr>
          </a:p>
          <a:p>
            <a:pPr algn="just">
              <a:lnSpc>
                <a:spcPct val="107000"/>
              </a:lnSpc>
            </a:pP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0372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B8EF35E-4B2B-1A43-678E-91A8DAD42E9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CD812D5-2F1E-15F0-9444-91150C5EC63C}"/>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0D6B1B89-7B8E-7B8D-B2D4-D23C901AEAA4}"/>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0A3272A0-9F68-EDFD-7AC8-A77AFDD11BF7}"/>
              </a:ext>
            </a:extLst>
          </p:cNvPr>
          <p:cNvSpPr>
            <a:spLocks noGrp="1"/>
          </p:cNvSpPr>
          <p:nvPr>
            <p:ph type="sldNum" sz="quarter" idx="12"/>
          </p:nvPr>
        </p:nvSpPr>
        <p:spPr/>
        <p:txBody>
          <a:bodyPr/>
          <a:lstStyle/>
          <a:p>
            <a:fld id="{A67AFE19-8960-4999-8BB5-FA14F1DD873F}" type="slidenum">
              <a:rPr lang="en-US" smtClean="0"/>
              <a:pPr/>
              <a:t>62</a:t>
            </a:fld>
            <a:endParaRPr lang="en-US" dirty="0"/>
          </a:p>
        </p:txBody>
      </p:sp>
      <p:sp>
        <p:nvSpPr>
          <p:cNvPr id="11" name="Content Placeholder 10">
            <a:extLst>
              <a:ext uri="{FF2B5EF4-FFF2-40B4-BE49-F238E27FC236}">
                <a16:creationId xmlns="" xmlns:a16="http://schemas.microsoft.com/office/drawing/2014/main" id="{5BA52533-EFDE-A493-3D1C-FDAB314ACBEA}"/>
              </a:ext>
            </a:extLst>
          </p:cNvPr>
          <p:cNvSpPr>
            <a:spLocks noGrp="1"/>
          </p:cNvSpPr>
          <p:nvPr>
            <p:ph idx="1"/>
          </p:nvPr>
        </p:nvSpPr>
        <p:spPr>
          <a:xfrm>
            <a:off x="381000" y="1600202"/>
            <a:ext cx="11506200" cy="4525963"/>
          </a:xfrm>
        </p:spPr>
        <p:txBody>
          <a:bodyPr>
            <a:normAutofit fontScale="92500" lnSpcReduction="10000"/>
          </a:bodyPr>
          <a:lstStyle/>
          <a:p>
            <a:pPr marL="0" indent="0" algn="just">
              <a:lnSpc>
                <a:spcPct val="107000"/>
              </a:lnSpc>
              <a:buNone/>
            </a:pPr>
            <a:r>
              <a:rPr lang="en-IN" sz="2500" b="1" dirty="0">
                <a:effectLst/>
                <a:ea typeface="Times New Roman" panose="02020603050405020304" pitchFamily="18" charset="0"/>
              </a:rPr>
              <a:t>4.Vishing</a:t>
            </a:r>
            <a:endParaRPr lang="en-IN" sz="2500"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While email remains the preferred delivery method for phishing attacks, there are others. Vishing attacks, also called voice phishing, are examples because they deploy as phone calls.</a:t>
            </a:r>
          </a:p>
          <a:p>
            <a:pPr algn="just">
              <a:lnSpc>
                <a:spcPct val="107000"/>
              </a:lnSpc>
            </a:pPr>
            <a:r>
              <a:rPr lang="en-IN" sz="2500" dirty="0">
                <a:effectLst/>
                <a:ea typeface="Times New Roman" panose="02020603050405020304" pitchFamily="18" charset="0"/>
              </a:rPr>
              <a:t>In a vishing attack, the victim receives a phone call that appears to be coming from their bank, merchant account, or some other standard service. The phone call begins as an automated call that proceeds to route the individuals to the criminals, who pose as customer service agents. The criminals use mobile apps or other technology to spoof or hide their phone numbers.</a:t>
            </a:r>
          </a:p>
          <a:p>
            <a:pPr algn="just">
              <a:lnSpc>
                <a:spcPct val="107000"/>
              </a:lnSpc>
            </a:pPr>
            <a:r>
              <a:rPr lang="en-IN" sz="2500" dirty="0">
                <a:effectLst/>
                <a:ea typeface="Times New Roman" panose="02020603050405020304" pitchFamily="18" charset="0"/>
              </a:rPr>
              <a:t>Vishing is simply another form of social engineering that fools the target into providing personal, financial, or business information. The attacker may even claim to be an executive at your own company who works off-site. Whatever the fake reason for the call is, they will need to “verify your information” first, which is the information they intend to exploit.</a:t>
            </a:r>
          </a:p>
          <a:p>
            <a:pPr algn="just">
              <a:lnSpc>
                <a:spcPct val="107000"/>
              </a:lnSpc>
            </a:pP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19065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21174D6-7A6F-6E8F-16D6-22FB89595E9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F1B49472-DDE5-D516-B10D-7E50D21673D5}"/>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24CF8100-093D-5EFA-9807-2261918DECE9}"/>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1C8E4418-2DA2-ED66-FA22-8CC8E9BA0957}"/>
              </a:ext>
            </a:extLst>
          </p:cNvPr>
          <p:cNvSpPr>
            <a:spLocks noGrp="1"/>
          </p:cNvSpPr>
          <p:nvPr>
            <p:ph type="sldNum" sz="quarter" idx="12"/>
          </p:nvPr>
        </p:nvSpPr>
        <p:spPr/>
        <p:txBody>
          <a:bodyPr/>
          <a:lstStyle/>
          <a:p>
            <a:fld id="{A67AFE19-8960-4999-8BB5-FA14F1DD873F}" type="slidenum">
              <a:rPr lang="en-US" smtClean="0"/>
              <a:pPr/>
              <a:t>63</a:t>
            </a:fld>
            <a:endParaRPr lang="en-US" dirty="0"/>
          </a:p>
        </p:txBody>
      </p:sp>
      <p:sp>
        <p:nvSpPr>
          <p:cNvPr id="11" name="Content Placeholder 10">
            <a:extLst>
              <a:ext uri="{FF2B5EF4-FFF2-40B4-BE49-F238E27FC236}">
                <a16:creationId xmlns="" xmlns:a16="http://schemas.microsoft.com/office/drawing/2014/main" id="{06BFD45C-CEC6-DCA3-790F-FF6CE3AE53E3}"/>
              </a:ext>
            </a:extLst>
          </p:cNvPr>
          <p:cNvSpPr>
            <a:spLocks noGrp="1"/>
          </p:cNvSpPr>
          <p:nvPr>
            <p:ph idx="1"/>
          </p:nvPr>
        </p:nvSpPr>
        <p:spPr>
          <a:xfrm>
            <a:off x="381000" y="1600202"/>
            <a:ext cx="11353800" cy="4525963"/>
          </a:xfrm>
        </p:spPr>
        <p:txBody>
          <a:bodyPr>
            <a:normAutofit lnSpcReduction="10000"/>
          </a:bodyPr>
          <a:lstStyle/>
          <a:p>
            <a:pPr marL="0" indent="0" algn="just">
              <a:lnSpc>
                <a:spcPct val="107000"/>
              </a:lnSpc>
              <a:buNone/>
            </a:pPr>
            <a:r>
              <a:rPr lang="en-IN" sz="2500" b="1" dirty="0">
                <a:effectLst/>
                <a:ea typeface="Times New Roman" panose="02020603050405020304" pitchFamily="18" charset="0"/>
              </a:rPr>
              <a:t>5. Smishing</a:t>
            </a:r>
            <a:endParaRPr lang="en-IN" sz="2500"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Smishing is short for SMS phishing, and it is delivered to targeted victims via mobile phone as a text message. These malicious text messages trick the user into clicking a malicious link and handing over sensitive information. The message is often disguised as something familiar like a missed delivery or some other urgent need to contact “customer support.”</a:t>
            </a:r>
          </a:p>
          <a:p>
            <a:pPr algn="just">
              <a:lnSpc>
                <a:spcPct val="107000"/>
              </a:lnSpc>
            </a:pPr>
            <a:r>
              <a:rPr lang="en-IN" sz="2500" dirty="0">
                <a:effectLst/>
                <a:ea typeface="Times New Roman" panose="02020603050405020304" pitchFamily="18" charset="0"/>
              </a:rPr>
              <a:t>Sometimes, smishing attacks prompt the recipient to download a malicious app unknowingly. The recipient clicks a link, which sets off an automatic download for an app that deploys ransomware or other functionality that enables the hacker to control the phone remotely. Other times, the link takes the victim to a cloud-based, malicious form. The victim enters personal data, which the hacker then steals.</a:t>
            </a:r>
          </a:p>
          <a:p>
            <a:pPr algn="just">
              <a:lnSpc>
                <a:spcPct val="107000"/>
              </a:lnSpc>
            </a:pP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807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1546E7A-56DD-BBDC-FC6B-DA90A5DCC55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78603CC-81AD-B1C3-45FD-247D872538D2}"/>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1FDE7E44-548E-70D7-90AB-E3812B3CB2EE}"/>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DCE43016-0390-CCDF-1131-2BD92E54B84F}"/>
              </a:ext>
            </a:extLst>
          </p:cNvPr>
          <p:cNvSpPr>
            <a:spLocks noGrp="1"/>
          </p:cNvSpPr>
          <p:nvPr>
            <p:ph type="sldNum" sz="quarter" idx="12"/>
          </p:nvPr>
        </p:nvSpPr>
        <p:spPr/>
        <p:txBody>
          <a:bodyPr/>
          <a:lstStyle/>
          <a:p>
            <a:fld id="{A67AFE19-8960-4999-8BB5-FA14F1DD873F}" type="slidenum">
              <a:rPr lang="en-US" smtClean="0"/>
              <a:pPr/>
              <a:t>64</a:t>
            </a:fld>
            <a:endParaRPr lang="en-US" dirty="0"/>
          </a:p>
        </p:txBody>
      </p:sp>
      <p:sp>
        <p:nvSpPr>
          <p:cNvPr id="11" name="Content Placeholder 10">
            <a:extLst>
              <a:ext uri="{FF2B5EF4-FFF2-40B4-BE49-F238E27FC236}">
                <a16:creationId xmlns="" xmlns:a16="http://schemas.microsoft.com/office/drawing/2014/main" id="{5F23D59F-ED36-BC26-836A-09E92A626FEA}"/>
              </a:ext>
            </a:extLst>
          </p:cNvPr>
          <p:cNvSpPr>
            <a:spLocks noGrp="1"/>
          </p:cNvSpPr>
          <p:nvPr>
            <p:ph idx="1"/>
          </p:nvPr>
        </p:nvSpPr>
        <p:spPr>
          <a:xfrm>
            <a:off x="381000" y="1600202"/>
            <a:ext cx="11658600" cy="4525963"/>
          </a:xfrm>
        </p:spPr>
        <p:txBody>
          <a:bodyPr>
            <a:normAutofit lnSpcReduction="10000"/>
          </a:bodyPr>
          <a:lstStyle/>
          <a:p>
            <a:pPr marL="0" indent="0" algn="just">
              <a:lnSpc>
                <a:spcPct val="107000"/>
              </a:lnSpc>
              <a:buNone/>
            </a:pPr>
            <a:r>
              <a:rPr lang="en-IN" sz="2500" b="1" dirty="0">
                <a:effectLst/>
                <a:ea typeface="Times New Roman" panose="02020603050405020304" pitchFamily="18" charset="0"/>
                <a:cs typeface="Times New Roman" panose="02020603050405020304" pitchFamily="18" charset="0"/>
              </a:rPr>
              <a:t>6. Pretexting</a:t>
            </a:r>
            <a:endParaRPr lang="en-IN" sz="2500" dirty="0">
              <a:effectLst/>
              <a:ea typeface="Times New Roman" panose="02020603050405020304" pitchFamily="18" charset="0"/>
              <a:cs typeface="Times New Roman" panose="02020603050405020304" pitchFamily="18" charset="0"/>
            </a:endParaRPr>
          </a:p>
          <a:p>
            <a:pPr algn="just">
              <a:lnSpc>
                <a:spcPct val="107000"/>
              </a:lnSpc>
            </a:pPr>
            <a:r>
              <a:rPr lang="en-IN" sz="2500" dirty="0">
                <a:effectLst/>
                <a:ea typeface="Times New Roman" panose="02020603050405020304" pitchFamily="18" charset="0"/>
                <a:cs typeface="Times New Roman" panose="02020603050405020304" pitchFamily="18" charset="0"/>
              </a:rPr>
              <a:t>In a pretexting attack, the attacker creates a detailed, fake identity, which they use to manipulate the victim into providing private information. This more complex form of phishing or smishing is where the attacker spends more time creating the malicious alias, thus, making it all the more believable.</a:t>
            </a:r>
          </a:p>
          <a:p>
            <a:pPr algn="just">
              <a:lnSpc>
                <a:spcPct val="107000"/>
              </a:lnSpc>
            </a:pPr>
            <a:r>
              <a:rPr lang="en-IN" sz="2500" dirty="0">
                <a:effectLst/>
                <a:ea typeface="Times New Roman" panose="02020603050405020304" pitchFamily="18" charset="0"/>
                <a:cs typeface="Times New Roman" panose="02020603050405020304" pitchFamily="18" charset="0"/>
              </a:rPr>
              <a:t>For instance, the attacker may pretend to be a technician from an external IT service provider who needs the user’s account details and login credentials to solve a network issue. An attacker may also pretend to be a representative from the victim’s bank, stating a specific problem with the victim’s account. They will then ask for the login credentials for the victim’s online banking account or confirmation of the bank account number.</a:t>
            </a:r>
          </a:p>
          <a:p>
            <a:pPr algn="just">
              <a:lnSpc>
                <a:spcPct val="107000"/>
              </a:lnSpc>
            </a:pP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9746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45BD3D8-E684-2B61-575E-35F3CB4A147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1CAD9BE-8B14-4F98-40CF-497DE47C33E4}"/>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BA04038E-66A4-0C50-D9C0-EB76DF88C106}"/>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CF98F201-3BFF-E320-C81B-4DF602BD1D2C}"/>
              </a:ext>
            </a:extLst>
          </p:cNvPr>
          <p:cNvSpPr>
            <a:spLocks noGrp="1"/>
          </p:cNvSpPr>
          <p:nvPr>
            <p:ph type="sldNum" sz="quarter" idx="12"/>
          </p:nvPr>
        </p:nvSpPr>
        <p:spPr/>
        <p:txBody>
          <a:bodyPr/>
          <a:lstStyle/>
          <a:p>
            <a:fld id="{A67AFE19-8960-4999-8BB5-FA14F1DD873F}" type="slidenum">
              <a:rPr lang="en-US" smtClean="0"/>
              <a:pPr/>
              <a:t>65</a:t>
            </a:fld>
            <a:endParaRPr lang="en-US" dirty="0"/>
          </a:p>
        </p:txBody>
      </p:sp>
      <p:sp>
        <p:nvSpPr>
          <p:cNvPr id="11" name="Content Placeholder 10">
            <a:extLst>
              <a:ext uri="{FF2B5EF4-FFF2-40B4-BE49-F238E27FC236}">
                <a16:creationId xmlns="" xmlns:a16="http://schemas.microsoft.com/office/drawing/2014/main" id="{7FB1F98C-115F-8FA3-AFA5-8D8292CCBB8A}"/>
              </a:ext>
            </a:extLst>
          </p:cNvPr>
          <p:cNvSpPr>
            <a:spLocks noGrp="1"/>
          </p:cNvSpPr>
          <p:nvPr>
            <p:ph idx="1"/>
          </p:nvPr>
        </p:nvSpPr>
        <p:spPr>
          <a:xfrm>
            <a:off x="381000" y="1600202"/>
            <a:ext cx="11658600" cy="4756150"/>
          </a:xfrm>
        </p:spPr>
        <p:txBody>
          <a:bodyPr>
            <a:normAutofit fontScale="92500" lnSpcReduction="20000"/>
          </a:bodyPr>
          <a:lstStyle/>
          <a:p>
            <a:pPr marL="0" indent="0" algn="just">
              <a:lnSpc>
                <a:spcPct val="107000"/>
              </a:lnSpc>
              <a:buNone/>
            </a:pPr>
            <a:r>
              <a:rPr lang="en-IN" sz="2500" b="1" dirty="0">
                <a:effectLst/>
                <a:ea typeface="Times New Roman" panose="02020603050405020304" pitchFamily="18" charset="0"/>
              </a:rPr>
              <a:t>7</a:t>
            </a:r>
            <a:r>
              <a:rPr lang="en-IN" sz="2500" b="1" dirty="0" smtClean="0">
                <a:effectLst/>
                <a:ea typeface="Times New Roman" panose="02020603050405020304" pitchFamily="18" charset="0"/>
              </a:rPr>
              <a:t>. Baiting</a:t>
            </a:r>
            <a:endParaRPr lang="en-IN" sz="2500" b="1"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Baiting is yet another social engineering technique where an attacker offers a false promise to lure a victim into a trap. The trap, of course, results in financial or personal information theft. Alternately, the goal may be to deliver malware to the user’s system. The trap often arrives as a malicious attachment that has an enticing name.</a:t>
            </a:r>
          </a:p>
          <a:p>
            <a:pPr algn="just">
              <a:lnSpc>
                <a:spcPct val="107000"/>
              </a:lnSpc>
            </a:pPr>
            <a:r>
              <a:rPr lang="en-IN" sz="2500" dirty="0">
                <a:effectLst/>
                <a:ea typeface="Times New Roman" panose="02020603050405020304" pitchFamily="18" charset="0"/>
              </a:rPr>
              <a:t>Most often, baiting tactics employ physical media to distribute malware. For instance, an attacker leaves the bait, which is a malware-infected flash drive, in a conspicuous area where a potential victim will see it. Out of curiosity, the victim inserts the flash drive into a work or </a:t>
            </a:r>
            <a:r>
              <a:rPr lang="en-IN" sz="2500" u="sng" dirty="0">
                <a:solidFill>
                  <a:srgbClr val="0000FF"/>
                </a:solidFill>
                <a:effectLst/>
                <a:ea typeface="Times New Roman" panose="02020603050405020304" pitchFamily="18" charset="0"/>
                <a:hlinkClick r:id="rId2"/>
              </a:rPr>
              <a:t>BYOD</a:t>
            </a:r>
            <a:r>
              <a:rPr lang="en-IN" sz="2500" dirty="0">
                <a:effectLst/>
                <a:ea typeface="Times New Roman" panose="02020603050405020304" pitchFamily="18" charset="0"/>
              </a:rPr>
              <a:t> computer, and malware automatically and discreetly installs on the system. An individual may receive an infected flash drive as a gift or as a reward for completing a survey, etc</a:t>
            </a:r>
            <a:r>
              <a:rPr lang="en-IN" sz="2500" dirty="0" smtClean="0">
                <a:effectLst/>
                <a:ea typeface="Times New Roman" panose="02020603050405020304" pitchFamily="18" charset="0"/>
              </a:rPr>
              <a:t>.</a:t>
            </a:r>
          </a:p>
          <a:p>
            <a:pPr algn="just">
              <a:lnSpc>
                <a:spcPct val="107000"/>
              </a:lnSpc>
            </a:pPr>
            <a:r>
              <a:rPr lang="en-IN" sz="2500" dirty="0">
                <a:ea typeface="Times New Roman" panose="02020603050405020304" pitchFamily="18" charset="0"/>
                <a:cs typeface="Times New Roman" panose="02020603050405020304" pitchFamily="18" charset="0"/>
              </a:rPr>
              <a:t>Baiting also exists online in the form of attractive ads that lead users to malicious websites or encourage them to download malware. The ad may offer free movie or music downloads, provided they log on to a particular website.</a:t>
            </a:r>
          </a:p>
          <a:p>
            <a:pPr algn="just">
              <a:lnSpc>
                <a:spcPct val="107000"/>
              </a:lnSpc>
            </a:pPr>
            <a:endParaRPr lang="en-IN" sz="2500" dirty="0">
              <a:effectLst/>
              <a:ea typeface="Times New Roman" panose="02020603050405020304" pitchFamily="18" charset="0"/>
            </a:endParaRPr>
          </a:p>
          <a:p>
            <a:pPr algn="just">
              <a:lnSpc>
                <a:spcPct val="107000"/>
              </a:lnSpc>
            </a:pP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8766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9F0F47C-EE00-3392-0CFC-E59902B94DE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88B3329-DB8E-3B8C-754E-61AC1DB86D4B}"/>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2BC3259D-45F5-FA18-E893-1C27744DA1B2}"/>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25A3807A-CF2D-D6B0-938D-679C22224EC7}"/>
              </a:ext>
            </a:extLst>
          </p:cNvPr>
          <p:cNvSpPr>
            <a:spLocks noGrp="1"/>
          </p:cNvSpPr>
          <p:nvPr>
            <p:ph type="sldNum" sz="quarter" idx="12"/>
          </p:nvPr>
        </p:nvSpPr>
        <p:spPr/>
        <p:txBody>
          <a:bodyPr/>
          <a:lstStyle/>
          <a:p>
            <a:fld id="{A67AFE19-8960-4999-8BB5-FA14F1DD873F}" type="slidenum">
              <a:rPr lang="en-US" smtClean="0"/>
              <a:pPr/>
              <a:t>66</a:t>
            </a:fld>
            <a:endParaRPr lang="en-US" dirty="0"/>
          </a:p>
        </p:txBody>
      </p:sp>
      <p:sp>
        <p:nvSpPr>
          <p:cNvPr id="11" name="Content Placeholder 10">
            <a:extLst>
              <a:ext uri="{FF2B5EF4-FFF2-40B4-BE49-F238E27FC236}">
                <a16:creationId xmlns="" xmlns:a16="http://schemas.microsoft.com/office/drawing/2014/main" id="{29502B7E-A126-B195-DFD8-FE5FE7977A2E}"/>
              </a:ext>
            </a:extLst>
          </p:cNvPr>
          <p:cNvSpPr>
            <a:spLocks noGrp="1"/>
          </p:cNvSpPr>
          <p:nvPr>
            <p:ph idx="1"/>
          </p:nvPr>
        </p:nvSpPr>
        <p:spPr>
          <a:xfrm>
            <a:off x="381000" y="1600202"/>
            <a:ext cx="11658600" cy="4525963"/>
          </a:xfrm>
        </p:spPr>
        <p:txBody>
          <a:bodyPr>
            <a:normAutofit/>
          </a:bodyPr>
          <a:lstStyle/>
          <a:p>
            <a:pPr marL="0" indent="0" algn="just">
              <a:lnSpc>
                <a:spcPct val="107000"/>
              </a:lnSpc>
              <a:buNone/>
            </a:pPr>
            <a:r>
              <a:rPr lang="en-IN" sz="2500" b="1" dirty="0">
                <a:effectLst/>
                <a:ea typeface="Times New Roman" panose="02020603050405020304" pitchFamily="18" charset="0"/>
              </a:rPr>
              <a:t>8. Quid Pro Quo</a:t>
            </a:r>
            <a:endParaRPr lang="en-IN" sz="2500"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A </a:t>
            </a:r>
            <a:r>
              <a:rPr lang="en-IN" sz="2500" u="sng" dirty="0">
                <a:solidFill>
                  <a:srgbClr val="0000FF"/>
                </a:solidFill>
                <a:effectLst/>
                <a:ea typeface="Times New Roman" panose="02020603050405020304" pitchFamily="18" charset="0"/>
                <a:hlinkClick r:id="rId2"/>
              </a:rPr>
              <a:t>quid pro quo</a:t>
            </a:r>
            <a:r>
              <a:rPr lang="en-IN" sz="2500" dirty="0">
                <a:effectLst/>
                <a:ea typeface="Times New Roman" panose="02020603050405020304" pitchFamily="18" charset="0"/>
              </a:rPr>
              <a:t> attack is similar to a baiting attack; instead of promising the victim something valuable, the attacker promises to perform an action that will benefit the victim. Before that happens, of course, the attacker requires a specific action from the victim first. </a:t>
            </a:r>
          </a:p>
          <a:p>
            <a:pPr algn="just">
              <a:lnSpc>
                <a:spcPct val="107000"/>
              </a:lnSpc>
            </a:pPr>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431863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C635D91-31D9-2B82-5FEF-A6A091B0E61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017A957-EFFF-4DAC-7E03-A44B22266A53}"/>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C5FA3FDA-F145-FA7F-F9DE-3F87410E6140}"/>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BC685CB7-1B88-709C-86DF-E92D03F7E0EE}"/>
              </a:ext>
            </a:extLst>
          </p:cNvPr>
          <p:cNvSpPr>
            <a:spLocks noGrp="1"/>
          </p:cNvSpPr>
          <p:nvPr>
            <p:ph type="sldNum" sz="quarter" idx="12"/>
          </p:nvPr>
        </p:nvSpPr>
        <p:spPr/>
        <p:txBody>
          <a:bodyPr/>
          <a:lstStyle/>
          <a:p>
            <a:fld id="{A67AFE19-8960-4999-8BB5-FA14F1DD873F}" type="slidenum">
              <a:rPr lang="en-US" smtClean="0"/>
              <a:pPr/>
              <a:t>67</a:t>
            </a:fld>
            <a:endParaRPr lang="en-US" dirty="0"/>
          </a:p>
        </p:txBody>
      </p:sp>
      <p:sp>
        <p:nvSpPr>
          <p:cNvPr id="11" name="Content Placeholder 10">
            <a:extLst>
              <a:ext uri="{FF2B5EF4-FFF2-40B4-BE49-F238E27FC236}">
                <a16:creationId xmlns="" xmlns:a16="http://schemas.microsoft.com/office/drawing/2014/main" id="{B4E80F9D-2806-3D26-6461-AC52B69CDAAC}"/>
              </a:ext>
            </a:extLst>
          </p:cNvPr>
          <p:cNvSpPr>
            <a:spLocks noGrp="1"/>
          </p:cNvSpPr>
          <p:nvPr>
            <p:ph idx="1"/>
          </p:nvPr>
        </p:nvSpPr>
        <p:spPr>
          <a:xfrm>
            <a:off x="381000" y="1600202"/>
            <a:ext cx="11658600" cy="4525963"/>
          </a:xfrm>
        </p:spPr>
        <p:txBody>
          <a:bodyPr>
            <a:normAutofit lnSpcReduction="10000"/>
          </a:bodyPr>
          <a:lstStyle/>
          <a:p>
            <a:pPr marL="0" indent="0" algn="just">
              <a:lnSpc>
                <a:spcPct val="107000"/>
              </a:lnSpc>
              <a:buNone/>
            </a:pPr>
            <a:r>
              <a:rPr lang="en-IN" sz="2500" b="1" dirty="0">
                <a:ea typeface="Times New Roman" panose="02020603050405020304" pitchFamily="18" charset="0"/>
              </a:rPr>
              <a:t>9</a:t>
            </a:r>
            <a:r>
              <a:rPr lang="en-IN" sz="2500" b="1" dirty="0" smtClean="0">
                <a:effectLst/>
                <a:ea typeface="Times New Roman" panose="02020603050405020304" pitchFamily="18" charset="0"/>
              </a:rPr>
              <a:t>. </a:t>
            </a:r>
            <a:r>
              <a:rPr lang="en-IN" sz="2500" b="1" dirty="0">
                <a:effectLst/>
                <a:ea typeface="Times New Roman" panose="02020603050405020304" pitchFamily="18" charset="0"/>
              </a:rPr>
              <a:t>Impersonation</a:t>
            </a:r>
            <a:endParaRPr lang="en-IN" sz="2500" dirty="0">
              <a:effectLst/>
              <a:ea typeface="Times New Roman" panose="02020603050405020304" pitchFamily="18" charset="0"/>
            </a:endParaRPr>
          </a:p>
          <a:p>
            <a:pPr algn="just">
              <a:lnSpc>
                <a:spcPct val="107000"/>
              </a:lnSpc>
            </a:pPr>
            <a:r>
              <a:rPr lang="en-IN" sz="2500" dirty="0">
                <a:effectLst/>
                <a:ea typeface="Calibri" panose="020F0502020204030204" pitchFamily="34" charset="0"/>
                <a:cs typeface="Mangal" panose="02040503050203030202" pitchFamily="18" charset="0"/>
              </a:rPr>
              <a:t>Impersonation is another social engineering tactic that </a:t>
            </a:r>
            <a:r>
              <a:rPr lang="en-IN" sz="2500" u="sng" dirty="0">
                <a:solidFill>
                  <a:srgbClr val="0000FF"/>
                </a:solidFill>
                <a:effectLst/>
                <a:ea typeface="Calibri" panose="020F0502020204030204" pitchFamily="34" charset="0"/>
                <a:cs typeface="Mangal" panose="02040503050203030202" pitchFamily="18" charset="0"/>
                <a:hlinkClick r:id="rId2"/>
              </a:rPr>
              <a:t>cybercriminals</a:t>
            </a:r>
            <a:r>
              <a:rPr lang="en-IN" sz="2500" dirty="0">
                <a:effectLst/>
                <a:ea typeface="Calibri" panose="020F0502020204030204" pitchFamily="34" charset="0"/>
                <a:cs typeface="Mangal" panose="02040503050203030202" pitchFamily="18" charset="0"/>
              </a:rPr>
              <a:t> use to trick their way into a network by using identity theft. The difference with impersonation is that it occurs in-person or over the phone rather than email or text message </a:t>
            </a:r>
            <a:r>
              <a:rPr lang="en-IN" sz="2500" dirty="0">
                <a:effectLst/>
                <a:ea typeface="Times New Roman" panose="02020603050405020304" pitchFamily="18" charset="0"/>
              </a:rPr>
              <a:t>The cybercriminal impersonates someone the victim is likely to trust and, more specifically, obey. They are convincing enough to fool the victim into permitting access to their office, personal information, or information systems. </a:t>
            </a:r>
          </a:p>
          <a:p>
            <a:pPr algn="just">
              <a:lnSpc>
                <a:spcPct val="107000"/>
              </a:lnSpc>
            </a:pPr>
            <a:r>
              <a:rPr lang="en-IN" sz="2500" dirty="0">
                <a:effectLst/>
                <a:ea typeface="Times New Roman" panose="02020603050405020304" pitchFamily="18" charset="0"/>
              </a:rPr>
              <a:t>This social engineering tactic plays on the human tendency to believe that a person is whom they say they are. Thus, they follow instructions when a perceived authority figure asks. It also involves constant manipulation to get the victim to release information without realising that they are participating in a security breach.</a:t>
            </a:r>
          </a:p>
          <a:p>
            <a:endParaRPr lang="en-IN" sz="25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9076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F97CA37-1E49-FEE5-5BCB-4ED33BB98348}"/>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E6761A7-BA4C-DAD1-FD5F-B3A4788CECF0}"/>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93AE397C-3077-242C-B8EE-01EB934D8FED}"/>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E12A0E58-5CD6-5DBA-B519-95840BE0E31C}"/>
              </a:ext>
            </a:extLst>
          </p:cNvPr>
          <p:cNvSpPr>
            <a:spLocks noGrp="1"/>
          </p:cNvSpPr>
          <p:nvPr>
            <p:ph type="sldNum" sz="quarter" idx="12"/>
          </p:nvPr>
        </p:nvSpPr>
        <p:spPr/>
        <p:txBody>
          <a:bodyPr/>
          <a:lstStyle/>
          <a:p>
            <a:fld id="{A67AFE19-8960-4999-8BB5-FA14F1DD873F}" type="slidenum">
              <a:rPr lang="en-US" smtClean="0"/>
              <a:pPr/>
              <a:t>68</a:t>
            </a:fld>
            <a:endParaRPr lang="en-US" dirty="0"/>
          </a:p>
        </p:txBody>
      </p:sp>
      <p:sp>
        <p:nvSpPr>
          <p:cNvPr id="11" name="Content Placeholder 10">
            <a:extLst>
              <a:ext uri="{FF2B5EF4-FFF2-40B4-BE49-F238E27FC236}">
                <a16:creationId xmlns="" xmlns:a16="http://schemas.microsoft.com/office/drawing/2014/main" id="{D97760C2-CFBC-00BC-F5D2-9596ADB4B747}"/>
              </a:ext>
            </a:extLst>
          </p:cNvPr>
          <p:cNvSpPr>
            <a:spLocks noGrp="1"/>
          </p:cNvSpPr>
          <p:nvPr>
            <p:ph idx="1"/>
          </p:nvPr>
        </p:nvSpPr>
        <p:spPr>
          <a:xfrm>
            <a:off x="381000" y="1600202"/>
            <a:ext cx="11658600" cy="4525963"/>
          </a:xfrm>
        </p:spPr>
        <p:txBody>
          <a:bodyPr>
            <a:normAutofit fontScale="85000" lnSpcReduction="10000"/>
          </a:bodyPr>
          <a:lstStyle/>
          <a:p>
            <a:pPr marL="0" indent="0" algn="just">
              <a:lnSpc>
                <a:spcPct val="107000"/>
              </a:lnSpc>
              <a:buNone/>
            </a:pPr>
            <a:r>
              <a:rPr lang="en-IN" sz="2500" b="1" dirty="0" smtClean="0">
                <a:effectLst/>
                <a:ea typeface="Times New Roman" panose="02020603050405020304" pitchFamily="18" charset="0"/>
              </a:rPr>
              <a:t>10. </a:t>
            </a:r>
            <a:r>
              <a:rPr lang="en-IN" sz="2500" b="1" dirty="0">
                <a:effectLst/>
                <a:ea typeface="Times New Roman" panose="02020603050405020304" pitchFamily="18" charset="0"/>
              </a:rPr>
              <a:t>Tailgating</a:t>
            </a:r>
            <a:endParaRPr lang="en-IN" sz="2500"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For physical access, an attacker will employ tailgating to gain entry to a restricted area. For the attack to be successful, that access point must be unattended or controlled by electronic access. This way, the attacker can walk in behind someone who has legitimate access. If your organisation has more than one access door or a secondary exit, say, to the parking lot, tailgating is a constant threat.</a:t>
            </a:r>
          </a:p>
          <a:p>
            <a:pPr algn="just">
              <a:lnSpc>
                <a:spcPct val="107000"/>
              </a:lnSpc>
            </a:pPr>
            <a:r>
              <a:rPr lang="en-IN" sz="2500" dirty="0">
                <a:effectLst/>
                <a:ea typeface="Times New Roman" panose="02020603050405020304" pitchFamily="18" charset="0"/>
              </a:rPr>
              <a:t>It’s common for an impersonator to be dressed like a delivery driver waiting outside the building. When an employee opens the door, the attacker either slips in behind them or asks them to hold the door. Most people naturally oblige, thereby enabling the attacker to gain access to the facility.</a:t>
            </a:r>
          </a:p>
          <a:p>
            <a:pPr algn="just">
              <a:lnSpc>
                <a:spcPct val="107000"/>
              </a:lnSpc>
            </a:pPr>
            <a:r>
              <a:rPr lang="en-IN" sz="2500" dirty="0">
                <a:effectLst/>
                <a:ea typeface="Times New Roman" panose="02020603050405020304" pitchFamily="18" charset="0"/>
              </a:rPr>
              <a:t>Tailgating won’t work in corporate settings where security is more restricted. Anyone entering the building is required to swipe a card. However, the attacker will often strike up a casual conversation with employees in mid-sized and smaller companies to establish familiarity. Eventually, they will tailgate their way into the building.</a:t>
            </a:r>
          </a:p>
          <a:p>
            <a:endParaRPr lang="en-IN" dirty="0"/>
          </a:p>
        </p:txBody>
      </p:sp>
    </p:spTree>
    <p:extLst>
      <p:ext uri="{BB962C8B-B14F-4D97-AF65-F5344CB8AC3E}">
        <p14:creationId xmlns:p14="http://schemas.microsoft.com/office/powerpoint/2010/main" val="3656611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9E4F533-E9F0-1FFC-3FB2-2D1AC4819BE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7010171-53B6-F088-912B-257E70CB3056}"/>
              </a:ext>
            </a:extLst>
          </p:cNvPr>
          <p:cNvSpPr>
            <a:spLocks noGrp="1"/>
          </p:cNvSpPr>
          <p:nvPr>
            <p:ph type="title"/>
          </p:nvPr>
        </p:nvSpPr>
        <p:spPr>
          <a:xfrm>
            <a:off x="2133599" y="533400"/>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A3779A1C-A24E-BC3B-C165-24841067A42F}"/>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B954A04E-87F9-6237-043B-60969C2F60F5}"/>
              </a:ext>
            </a:extLst>
          </p:cNvPr>
          <p:cNvSpPr>
            <a:spLocks noGrp="1"/>
          </p:cNvSpPr>
          <p:nvPr>
            <p:ph type="sldNum" sz="quarter" idx="12"/>
          </p:nvPr>
        </p:nvSpPr>
        <p:spPr/>
        <p:txBody>
          <a:bodyPr/>
          <a:lstStyle/>
          <a:p>
            <a:fld id="{A67AFE19-8960-4999-8BB5-FA14F1DD873F}" type="slidenum">
              <a:rPr lang="en-US" smtClean="0"/>
              <a:pPr/>
              <a:t>69</a:t>
            </a:fld>
            <a:endParaRPr lang="en-US" dirty="0"/>
          </a:p>
        </p:txBody>
      </p:sp>
      <p:sp>
        <p:nvSpPr>
          <p:cNvPr id="11" name="Content Placeholder 10">
            <a:extLst>
              <a:ext uri="{FF2B5EF4-FFF2-40B4-BE49-F238E27FC236}">
                <a16:creationId xmlns="" xmlns:a16="http://schemas.microsoft.com/office/drawing/2014/main" id="{E6CEC16D-0FE3-42A0-17DF-1993657F6403}"/>
              </a:ext>
            </a:extLst>
          </p:cNvPr>
          <p:cNvSpPr>
            <a:spLocks noGrp="1"/>
          </p:cNvSpPr>
          <p:nvPr>
            <p:ph idx="1"/>
          </p:nvPr>
        </p:nvSpPr>
        <p:spPr>
          <a:xfrm>
            <a:off x="381000" y="1600202"/>
            <a:ext cx="11658600" cy="4724398"/>
          </a:xfrm>
        </p:spPr>
        <p:txBody>
          <a:bodyPr>
            <a:normAutofit fontScale="85000" lnSpcReduction="20000"/>
          </a:bodyPr>
          <a:lstStyle/>
          <a:p>
            <a:pPr marL="0" indent="0" algn="just">
              <a:lnSpc>
                <a:spcPct val="107000"/>
              </a:lnSpc>
              <a:buNone/>
            </a:pPr>
            <a:r>
              <a:rPr lang="en-IN" sz="2900" b="1" dirty="0">
                <a:effectLst/>
                <a:ea typeface="Times New Roman" panose="02020603050405020304" pitchFamily="18" charset="0"/>
                <a:cs typeface="Times New Roman" panose="02020603050405020304" pitchFamily="18" charset="0"/>
              </a:rPr>
              <a:t>Conclusion</a:t>
            </a:r>
            <a:r>
              <a:rPr lang="en-IN" sz="2900" dirty="0">
                <a:effectLst/>
                <a:ea typeface="Times New Roman" panose="02020603050405020304" pitchFamily="18" charset="0"/>
                <a:cs typeface="Times New Roman" panose="02020603050405020304" pitchFamily="18" charset="0"/>
              </a:rPr>
              <a:t>:</a:t>
            </a:r>
          </a:p>
          <a:p>
            <a:pPr algn="just">
              <a:lnSpc>
                <a:spcPct val="107000"/>
              </a:lnSpc>
            </a:pPr>
            <a:r>
              <a:rPr lang="en-IN" sz="2900" dirty="0">
                <a:effectLst/>
                <a:ea typeface="Times New Roman" panose="02020603050405020304" pitchFamily="18" charset="0"/>
                <a:cs typeface="Times New Roman" panose="02020603050405020304" pitchFamily="18" charset="0"/>
              </a:rPr>
              <a:t>Any of these social engineering techniques exploit fundamental human decision-making and cognitive biases. We are all human and will make mistakes in judgment now and again. Considering how many decisions we need to make daily, it’s only a matter of time before our guard slips. </a:t>
            </a:r>
          </a:p>
          <a:p>
            <a:pPr algn="just">
              <a:lnSpc>
                <a:spcPct val="107000"/>
              </a:lnSpc>
            </a:pPr>
            <a:r>
              <a:rPr lang="en-IN" sz="2900" dirty="0">
                <a:effectLst/>
                <a:ea typeface="Times New Roman" panose="02020603050405020304" pitchFamily="18" charset="0"/>
                <a:cs typeface="Times New Roman" panose="02020603050405020304" pitchFamily="18" charset="0"/>
              </a:rPr>
              <a:t>Cybercriminals who engage in social engineering campaigns understand psychological weak points and waste no time exploiting them. Unfortunately, such attacks can significantly impact your organisation, especially if the result is significant data theft or a </a:t>
            </a:r>
            <a:r>
              <a:rPr lang="en-IN" sz="2900" u="sng" dirty="0">
                <a:solidFill>
                  <a:srgbClr val="0000FF"/>
                </a:solidFill>
                <a:effectLst/>
                <a:ea typeface="Times New Roman" panose="02020603050405020304" pitchFamily="18" charset="0"/>
                <a:cs typeface="Times New Roman" panose="02020603050405020304" pitchFamily="18" charset="0"/>
                <a:hlinkClick r:id="rId2"/>
              </a:rPr>
              <a:t>ransomware attack</a:t>
            </a:r>
            <a:r>
              <a:rPr lang="en-IN" sz="2900" dirty="0">
                <a:effectLst/>
                <a:ea typeface="Times New Roman" panose="02020603050405020304" pitchFamily="18" charset="0"/>
                <a:cs typeface="Times New Roman" panose="02020603050405020304" pitchFamily="18" charset="0"/>
              </a:rPr>
              <a:t>.</a:t>
            </a:r>
          </a:p>
          <a:p>
            <a:pPr algn="just">
              <a:lnSpc>
                <a:spcPct val="107000"/>
              </a:lnSpc>
            </a:pPr>
            <a:r>
              <a:rPr lang="en-IN" sz="2900" dirty="0">
                <a:effectLst/>
                <a:ea typeface="Times New Roman" panose="02020603050405020304" pitchFamily="18" charset="0"/>
                <a:cs typeface="Times New Roman" panose="02020603050405020304" pitchFamily="18" charset="0"/>
              </a:rPr>
              <a:t>Recognising these common social engineering techniques is a first step in fortifying your security systems and preventing data breaches. Be sure to train your employees on how to handle potential threats to ensure you are employing the best defence possible. </a:t>
            </a:r>
            <a:endParaRPr lang="en-IN" dirty="0"/>
          </a:p>
        </p:txBody>
      </p:sp>
    </p:spTree>
    <p:extLst>
      <p:ext uri="{BB962C8B-B14F-4D97-AF65-F5344CB8AC3E}">
        <p14:creationId xmlns:p14="http://schemas.microsoft.com/office/powerpoint/2010/main" val="2388151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70C0"/>
                </a:solidFill>
              </a:rPr>
              <a:t>Types of Ethical Hacking</a:t>
            </a:r>
          </a:p>
        </p:txBody>
      </p:sp>
      <p:sp>
        <p:nvSpPr>
          <p:cNvPr id="3" name="Content Placeholder 2"/>
          <p:cNvSpPr>
            <a:spLocks noGrp="1"/>
          </p:cNvSpPr>
          <p:nvPr>
            <p:ph idx="1"/>
          </p:nvPr>
        </p:nvSpPr>
        <p:spPr>
          <a:xfrm>
            <a:off x="457200" y="1371600"/>
            <a:ext cx="11506200" cy="4756150"/>
          </a:xfrm>
        </p:spPr>
        <p:txBody>
          <a:bodyPr>
            <a:noAutofit/>
          </a:bodyPr>
          <a:lstStyle/>
          <a:p>
            <a:pPr marL="0" indent="0" algn="just">
              <a:buNone/>
            </a:pPr>
            <a:r>
              <a:rPr lang="en-US" sz="2400" dirty="0"/>
              <a:t>It is no big secret that any system, process, website, device, etc., can be </a:t>
            </a:r>
            <a:r>
              <a:rPr lang="en-US" sz="2300" dirty="0"/>
              <a:t>hacked. To understand how the hack might happen and what the damage could be, ethical hackers must know how to think like malicious hackers and know the tools and techniques they are likely to use.</a:t>
            </a:r>
          </a:p>
          <a:p>
            <a:pPr algn="just"/>
            <a:r>
              <a:rPr lang="en-US" sz="2300" dirty="0"/>
              <a:t>Web Application Hacking</a:t>
            </a:r>
          </a:p>
          <a:p>
            <a:pPr algn="just"/>
            <a:r>
              <a:rPr lang="en-US" sz="2300" dirty="0"/>
              <a:t>System Hacking</a:t>
            </a:r>
          </a:p>
          <a:p>
            <a:pPr algn="just"/>
            <a:r>
              <a:rPr lang="en-US" sz="2300" dirty="0"/>
              <a:t>Web Server Hacking</a:t>
            </a:r>
          </a:p>
          <a:p>
            <a:pPr algn="just"/>
            <a:r>
              <a:rPr lang="en-US" sz="2300" dirty="0"/>
              <a:t>Hacking Wireless Networks</a:t>
            </a:r>
          </a:p>
          <a:p>
            <a:pPr algn="just"/>
            <a:r>
              <a:rPr lang="en-US" sz="2300" dirty="0"/>
              <a:t>Social Engineering</a:t>
            </a:r>
          </a:p>
          <a:p>
            <a:pPr marL="0" indent="0" algn="just">
              <a:buNone/>
            </a:pPr>
            <a:r>
              <a:rPr lang="en-US" sz="2300" dirty="0"/>
              <a:t>Hackers are of different types and are named based on their intent of the hacking system. </a:t>
            </a:r>
            <a:r>
              <a:rPr lang="en-US" sz="2300" dirty="0" smtClean="0"/>
              <a:t>The </a:t>
            </a:r>
            <a:r>
              <a:rPr lang="en-US" sz="2300" dirty="0"/>
              <a:t>three types of hackers are the white hat hacker, the grey hat hacker, and the black hat hacker</a:t>
            </a:r>
            <a:r>
              <a:rPr lang="en-US" sz="2300" dirty="0" smtClean="0"/>
              <a:t>. </a:t>
            </a:r>
            <a:r>
              <a:rPr lang="en-US" sz="2300" dirty="0"/>
              <a:t>The names are derived from old Spaghetti Westerns, where the good guy wears a white hat and the bad guy wears a black hat.</a:t>
            </a:r>
            <a:r>
              <a:rPr lang="en-US" sz="2300" dirty="0" smtClean="0"/>
              <a:t> </a:t>
            </a:r>
            <a:r>
              <a:rPr lang="en-US" sz="2300" dirty="0"/>
              <a:t>Each type of hacker hacks for a different reason, a cause, or both. All have the required skills needed to accomplish their mission.</a:t>
            </a:r>
          </a:p>
          <a:p>
            <a:pPr marL="0" indent="0" algn="just">
              <a:buNone/>
            </a:pPr>
            <a:endParaRPr lang="en-IN" sz="2300" dirty="0"/>
          </a:p>
          <a:p>
            <a:pPr algn="just"/>
            <a:endParaRPr lang="en-US" sz="24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7</a:t>
            </a:fld>
            <a:endParaRPr lang="en-US" dirty="0"/>
          </a:p>
        </p:txBody>
      </p:sp>
    </p:spTree>
    <p:extLst>
      <p:ext uri="{BB962C8B-B14F-4D97-AF65-F5344CB8AC3E}">
        <p14:creationId xmlns:p14="http://schemas.microsoft.com/office/powerpoint/2010/main" val="15214159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CBB922-352B-3A25-DDFF-4B13856A486E}"/>
              </a:ext>
            </a:extLst>
          </p:cNvPr>
          <p:cNvSpPr>
            <a:spLocks noGrp="1"/>
          </p:cNvSpPr>
          <p:nvPr>
            <p:ph type="title"/>
          </p:nvPr>
        </p:nvSpPr>
        <p:spPr>
          <a:xfrm>
            <a:off x="1219199" y="609600"/>
            <a:ext cx="10972801" cy="1143000"/>
          </a:xfrm>
        </p:spPr>
        <p:txBody>
          <a:bodyPr>
            <a:norm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200" dirty="0">
                <a:effectLst/>
                <a:latin typeface="Calibri" panose="020F0502020204030204" pitchFamily="34" charset="0"/>
                <a:ea typeface="Calibri" panose="020F0502020204030204" pitchFamily="34" charset="0"/>
                <a:cs typeface="Mangal" panose="02040503050203030202" pitchFamily="18" charset="0"/>
              </a:rPr>
              <a:t/>
            </a:r>
            <a:br>
              <a:rPr lang="en-IN" sz="3200" dirty="0">
                <a:effectLst/>
                <a:latin typeface="Calibri" panose="020F0502020204030204" pitchFamily="34" charset="0"/>
                <a:ea typeface="Calibri" panose="020F0502020204030204" pitchFamily="34" charset="0"/>
                <a:cs typeface="Mangal" panose="02040503050203030202" pitchFamily="18" charset="0"/>
              </a:rPr>
            </a:br>
            <a:endParaRPr lang="en-IN" sz="3200" dirty="0"/>
          </a:p>
        </p:txBody>
      </p:sp>
      <p:sp>
        <p:nvSpPr>
          <p:cNvPr id="4" name="Footer Placeholder 3">
            <a:extLst>
              <a:ext uri="{FF2B5EF4-FFF2-40B4-BE49-F238E27FC236}">
                <a16:creationId xmlns="" xmlns:a16="http://schemas.microsoft.com/office/drawing/2014/main" id="{62B51B23-DFA5-EBB3-F346-509F1AACE6CF}"/>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0F468C1B-5B6E-229A-1331-4CF4CD23D979}"/>
              </a:ext>
            </a:extLst>
          </p:cNvPr>
          <p:cNvSpPr>
            <a:spLocks noGrp="1"/>
          </p:cNvSpPr>
          <p:nvPr>
            <p:ph type="sldNum" sz="quarter" idx="12"/>
          </p:nvPr>
        </p:nvSpPr>
        <p:spPr/>
        <p:txBody>
          <a:bodyPr/>
          <a:lstStyle/>
          <a:p>
            <a:fld id="{A67AFE19-8960-4999-8BB5-FA14F1DD873F}" type="slidenum">
              <a:rPr lang="en-US" smtClean="0"/>
              <a:pPr/>
              <a:t>70</a:t>
            </a:fld>
            <a:endParaRPr lang="en-US" dirty="0"/>
          </a:p>
        </p:txBody>
      </p:sp>
      <p:pic>
        <p:nvPicPr>
          <p:cNvPr id="6" name="Content Placeholder 5" descr="What is Social Engineering | Attack Techniques &amp;amp; Prevention Methods |  Imperva">
            <a:extLst>
              <a:ext uri="{FF2B5EF4-FFF2-40B4-BE49-F238E27FC236}">
                <a16:creationId xmlns="" xmlns:a16="http://schemas.microsoft.com/office/drawing/2014/main" id="{696361B6-EECA-CE47-77F9-70B6C92BE9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7467401" cy="4525963"/>
          </a:xfrm>
          <a:prstGeom prst="rect">
            <a:avLst/>
          </a:prstGeom>
          <a:noFill/>
          <a:ln>
            <a:noFill/>
          </a:ln>
        </p:spPr>
      </p:pic>
      <p:pic>
        <p:nvPicPr>
          <p:cNvPr id="7" name="Picture 6" descr="How to hack using Social Engineering"/>
          <p:cNvPicPr/>
          <p:nvPr/>
        </p:nvPicPr>
        <p:blipFill>
          <a:blip r:embed="rId3">
            <a:extLst>
              <a:ext uri="{28A0092B-C50C-407E-A947-70E740481C1C}">
                <a14:useLocalDpi xmlns:a14="http://schemas.microsoft.com/office/drawing/2010/main" val="0"/>
              </a:ext>
            </a:extLst>
          </a:blip>
          <a:srcRect/>
          <a:stretch>
            <a:fillRect/>
          </a:stretch>
        </p:blipFill>
        <p:spPr bwMode="auto">
          <a:xfrm>
            <a:off x="8277125" y="2057400"/>
            <a:ext cx="3257550" cy="3133725"/>
          </a:xfrm>
          <a:prstGeom prst="rect">
            <a:avLst/>
          </a:prstGeom>
          <a:noFill/>
          <a:ln>
            <a:noFill/>
          </a:ln>
        </p:spPr>
      </p:pic>
    </p:spTree>
    <p:extLst>
      <p:ext uri="{BB962C8B-B14F-4D97-AF65-F5344CB8AC3E}">
        <p14:creationId xmlns:p14="http://schemas.microsoft.com/office/powerpoint/2010/main" val="9448134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50A887A-8798-DBBD-E00D-7EB714B861E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88F6CE5-726F-A9F7-9F2D-0319643C12D0}"/>
              </a:ext>
            </a:extLst>
          </p:cNvPr>
          <p:cNvSpPr>
            <a:spLocks noGrp="1"/>
          </p:cNvSpPr>
          <p:nvPr>
            <p:ph type="title"/>
          </p:nvPr>
        </p:nvSpPr>
        <p:spPr>
          <a:xfrm>
            <a:off x="2209800" y="684212"/>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C5A77DBA-1FE8-8B2C-13CD-9D1AEEA999FA}"/>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EE93A8A1-4E40-C7C0-D7F6-027E2A0AA465}"/>
              </a:ext>
            </a:extLst>
          </p:cNvPr>
          <p:cNvSpPr>
            <a:spLocks noGrp="1"/>
          </p:cNvSpPr>
          <p:nvPr>
            <p:ph type="sldNum" sz="quarter" idx="12"/>
          </p:nvPr>
        </p:nvSpPr>
        <p:spPr/>
        <p:txBody>
          <a:bodyPr/>
          <a:lstStyle/>
          <a:p>
            <a:fld id="{A67AFE19-8960-4999-8BB5-FA14F1DD873F}" type="slidenum">
              <a:rPr lang="en-US" smtClean="0"/>
              <a:pPr/>
              <a:t>71</a:t>
            </a:fld>
            <a:endParaRPr lang="en-US" dirty="0"/>
          </a:p>
        </p:txBody>
      </p:sp>
      <p:sp>
        <p:nvSpPr>
          <p:cNvPr id="11" name="Content Placeholder 10">
            <a:extLst>
              <a:ext uri="{FF2B5EF4-FFF2-40B4-BE49-F238E27FC236}">
                <a16:creationId xmlns="" xmlns:a16="http://schemas.microsoft.com/office/drawing/2014/main" id="{58B29045-E816-04C5-C842-B71A7A2375A7}"/>
              </a:ext>
            </a:extLst>
          </p:cNvPr>
          <p:cNvSpPr>
            <a:spLocks noGrp="1"/>
          </p:cNvSpPr>
          <p:nvPr>
            <p:ph idx="1"/>
          </p:nvPr>
        </p:nvSpPr>
        <p:spPr>
          <a:xfrm>
            <a:off x="381000" y="1600202"/>
            <a:ext cx="11658600" cy="4724398"/>
          </a:xfrm>
        </p:spPr>
        <p:txBody>
          <a:bodyPr>
            <a:normAutofit/>
          </a:bodyPr>
          <a:lstStyle/>
          <a:p>
            <a:pPr algn="just">
              <a:lnSpc>
                <a:spcPct val="107000"/>
              </a:lnSpc>
            </a:pPr>
            <a:r>
              <a:rPr lang="en-IN" sz="2500" b="1" dirty="0">
                <a:solidFill>
                  <a:srgbClr val="FF0000"/>
                </a:solidFill>
                <a:effectLst/>
                <a:ea typeface="Times New Roman" panose="02020603050405020304" pitchFamily="18" charset="0"/>
              </a:rPr>
              <a:t>Which social engineering method is used to see a persons private confidential information?</a:t>
            </a:r>
            <a:r>
              <a:rPr lang="en-IN" sz="2500" dirty="0">
                <a:solidFill>
                  <a:srgbClr val="FF0000"/>
                </a:solidFill>
                <a:ea typeface="Times New Roman" panose="02020603050405020304" pitchFamily="18" charset="0"/>
              </a:rPr>
              <a:t>   </a:t>
            </a:r>
          </a:p>
          <a:p>
            <a:pPr>
              <a:lnSpc>
                <a:spcPct val="107000"/>
              </a:lnSpc>
            </a:pPr>
            <a:r>
              <a:rPr lang="en-IN" sz="2500" b="1" dirty="0">
                <a:effectLst/>
                <a:ea typeface="Times New Roman" panose="02020603050405020304" pitchFamily="18" charset="0"/>
              </a:rPr>
              <a:t>Pretexting</a:t>
            </a:r>
            <a:r>
              <a:rPr lang="en-IN" sz="2500" dirty="0">
                <a:effectLst/>
                <a:ea typeface="Times New Roman" panose="02020603050405020304" pitchFamily="18" charset="0"/>
              </a:rPr>
              <a:t/>
            </a:r>
            <a:br>
              <a:rPr lang="en-IN" sz="2500" dirty="0">
                <a:effectLst/>
                <a:ea typeface="Times New Roman" panose="02020603050405020304" pitchFamily="18" charset="0"/>
              </a:rPr>
            </a:br>
            <a:r>
              <a:rPr lang="en-IN" sz="2500" dirty="0">
                <a:effectLst/>
                <a:ea typeface="Times New Roman" panose="02020603050405020304" pitchFamily="18" charset="0"/>
              </a:rPr>
              <a:t>In a pretexting attack, the attacker creates a detailed, fake identity, which they use to manipulate the victim into providing private information.</a:t>
            </a:r>
          </a:p>
          <a:p>
            <a:pPr algn="just">
              <a:lnSpc>
                <a:spcPct val="107000"/>
              </a:lnSpc>
            </a:pPr>
            <a:r>
              <a:rPr lang="en-IN" sz="2500" b="1" dirty="0">
                <a:solidFill>
                  <a:srgbClr val="FF0000"/>
                </a:solidFill>
                <a:effectLst/>
                <a:ea typeface="Times New Roman" panose="02020603050405020304" pitchFamily="18" charset="0"/>
              </a:rPr>
              <a:t>How do social engineers gain access to information in person?</a:t>
            </a:r>
            <a:endParaRPr lang="en-IN" sz="2500"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So, </a:t>
            </a:r>
            <a:r>
              <a:rPr lang="en-IN" sz="2500" b="1" dirty="0">
                <a:effectLst/>
                <a:ea typeface="Times New Roman" panose="02020603050405020304" pitchFamily="18" charset="0"/>
              </a:rPr>
              <a:t>when employees call for help the individual asks them for their passwords and IDs</a:t>
            </a:r>
            <a:r>
              <a:rPr lang="en-IN" sz="2500" dirty="0">
                <a:effectLst/>
                <a:ea typeface="Times New Roman" panose="02020603050405020304" pitchFamily="18" charset="0"/>
              </a:rPr>
              <a:t> thereby gaining the ability to access the company's private information. Another example of social engineering would be that the hacker contacts the target on a social networking site and starts a conversation with the target.</a:t>
            </a:r>
          </a:p>
          <a:p>
            <a:endParaRPr lang="en-IN" dirty="0"/>
          </a:p>
        </p:txBody>
      </p:sp>
    </p:spTree>
    <p:extLst>
      <p:ext uri="{BB962C8B-B14F-4D97-AF65-F5344CB8AC3E}">
        <p14:creationId xmlns:p14="http://schemas.microsoft.com/office/powerpoint/2010/main" val="37445657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C25D966-41D1-F5B5-F9EC-4DAB97AFF8B8}"/>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B584E77-B02C-4195-7778-E0BC11899139}"/>
              </a:ext>
            </a:extLst>
          </p:cNvPr>
          <p:cNvSpPr>
            <a:spLocks noGrp="1"/>
          </p:cNvSpPr>
          <p:nvPr>
            <p:ph type="title"/>
          </p:nvPr>
        </p:nvSpPr>
        <p:spPr>
          <a:xfrm>
            <a:off x="2133600" y="684212"/>
            <a:ext cx="8991601" cy="884238"/>
          </a:xfrm>
        </p:spPr>
        <p:txBody>
          <a:bodyPr>
            <a:noAutofit/>
          </a:bodyPr>
          <a:lstStyle/>
          <a:p>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Gather Confidential Information – Social Engineering</a:t>
            </a: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2AF962AC-0D2F-7754-1FB4-AED08EEB5BAF}"/>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352A994B-F482-4BF7-74F8-72114054928E}"/>
              </a:ext>
            </a:extLst>
          </p:cNvPr>
          <p:cNvSpPr>
            <a:spLocks noGrp="1"/>
          </p:cNvSpPr>
          <p:nvPr>
            <p:ph type="sldNum" sz="quarter" idx="12"/>
          </p:nvPr>
        </p:nvSpPr>
        <p:spPr/>
        <p:txBody>
          <a:bodyPr/>
          <a:lstStyle/>
          <a:p>
            <a:fld id="{A67AFE19-8960-4999-8BB5-FA14F1DD873F}" type="slidenum">
              <a:rPr lang="en-US" smtClean="0"/>
              <a:pPr/>
              <a:t>72</a:t>
            </a:fld>
            <a:endParaRPr lang="en-US" dirty="0"/>
          </a:p>
        </p:txBody>
      </p:sp>
      <p:sp>
        <p:nvSpPr>
          <p:cNvPr id="11" name="Content Placeholder 10">
            <a:extLst>
              <a:ext uri="{FF2B5EF4-FFF2-40B4-BE49-F238E27FC236}">
                <a16:creationId xmlns="" xmlns:a16="http://schemas.microsoft.com/office/drawing/2014/main" id="{561041BF-1B3C-9DE0-D2FE-969F07F83805}"/>
              </a:ext>
            </a:extLst>
          </p:cNvPr>
          <p:cNvSpPr>
            <a:spLocks noGrp="1"/>
          </p:cNvSpPr>
          <p:nvPr>
            <p:ph idx="1"/>
          </p:nvPr>
        </p:nvSpPr>
        <p:spPr>
          <a:xfrm>
            <a:off x="381000" y="1600202"/>
            <a:ext cx="11658600" cy="4724398"/>
          </a:xfrm>
        </p:spPr>
        <p:txBody>
          <a:bodyPr>
            <a:normAutofit/>
          </a:bodyPr>
          <a:lstStyle/>
          <a:p>
            <a:pPr algn="just">
              <a:lnSpc>
                <a:spcPct val="107000"/>
              </a:lnSpc>
            </a:pPr>
            <a:r>
              <a:rPr lang="en-IN" sz="2500" b="1" dirty="0">
                <a:solidFill>
                  <a:srgbClr val="FF0000"/>
                </a:solidFill>
                <a:effectLst/>
                <a:ea typeface="Times New Roman" panose="02020603050405020304" pitchFamily="18" charset="0"/>
              </a:rPr>
              <a:t>What methods does a social engineering hacker use to gain information?</a:t>
            </a:r>
            <a:endParaRPr lang="en-IN" sz="2500"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Social engineering is the art of manipulating, influencing, or deceiving you in order to gain control over your computer system. The hacker might use </a:t>
            </a:r>
            <a:r>
              <a:rPr lang="en-IN" sz="2500" b="1" dirty="0">
                <a:effectLst/>
                <a:ea typeface="Times New Roman" panose="02020603050405020304" pitchFamily="18" charset="0"/>
              </a:rPr>
              <a:t>the phone, email, snail mail or direct contact</a:t>
            </a:r>
            <a:r>
              <a:rPr lang="en-IN" sz="2500" dirty="0">
                <a:effectLst/>
                <a:ea typeface="Times New Roman" panose="02020603050405020304" pitchFamily="18" charset="0"/>
              </a:rPr>
              <a:t> to gain illegal access. Phishing, spear phishing, and CEO Fraud are all examples.</a:t>
            </a:r>
          </a:p>
          <a:p>
            <a:pPr algn="just">
              <a:lnSpc>
                <a:spcPct val="107000"/>
              </a:lnSpc>
            </a:pPr>
            <a:r>
              <a:rPr lang="en-IN" sz="2500" b="1" dirty="0">
                <a:solidFill>
                  <a:srgbClr val="FF0000"/>
                </a:solidFill>
                <a:effectLst/>
                <a:ea typeface="Times New Roman" panose="02020603050405020304" pitchFamily="18" charset="0"/>
              </a:rPr>
              <a:t>What is the most common form of social engineering used by hackers?</a:t>
            </a:r>
            <a:endParaRPr lang="en-IN" sz="2500" dirty="0">
              <a:effectLst/>
              <a:ea typeface="Times New Roman" panose="02020603050405020304" pitchFamily="18" charset="0"/>
            </a:endParaRPr>
          </a:p>
          <a:p>
            <a:pPr algn="just">
              <a:lnSpc>
                <a:spcPct val="107000"/>
              </a:lnSpc>
            </a:pPr>
            <a:r>
              <a:rPr lang="en-IN" sz="2500" b="1" dirty="0">
                <a:effectLst/>
                <a:ea typeface="Times New Roman" panose="02020603050405020304" pitchFamily="18" charset="0"/>
              </a:rPr>
              <a:t>phishing</a:t>
            </a:r>
            <a:endParaRPr lang="en-IN" sz="2500"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The most common form of social engineering attack is </a:t>
            </a:r>
            <a:r>
              <a:rPr lang="en-IN" sz="2500" b="1" dirty="0">
                <a:effectLst/>
                <a:ea typeface="Times New Roman" panose="02020603050405020304" pitchFamily="18" charset="0"/>
              </a:rPr>
              <a:t>phishing</a:t>
            </a:r>
            <a:r>
              <a:rPr lang="en-IN" sz="2500" dirty="0">
                <a:effectLst/>
                <a:ea typeface="Times New Roman" panose="02020603050405020304" pitchFamily="18" charset="0"/>
              </a:rPr>
              <a:t>. Phishing attacks exploit human error to harvest credentials or spread malware, usually via infected email attachments or links to malicious websites.</a:t>
            </a:r>
          </a:p>
          <a:p>
            <a:endParaRPr lang="en-IN" dirty="0"/>
          </a:p>
        </p:txBody>
      </p:sp>
    </p:spTree>
    <p:extLst>
      <p:ext uri="{BB962C8B-B14F-4D97-AF65-F5344CB8AC3E}">
        <p14:creationId xmlns:p14="http://schemas.microsoft.com/office/powerpoint/2010/main" val="42566575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1482778-53B3-1016-8031-FDFEA8CAB53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AA07DB5-2ABE-16C1-598A-F51EE718469B}"/>
              </a:ext>
            </a:extLst>
          </p:cNvPr>
          <p:cNvSpPr>
            <a:spLocks noGrp="1"/>
          </p:cNvSpPr>
          <p:nvPr>
            <p:ph type="title"/>
          </p:nvPr>
        </p:nvSpPr>
        <p:spPr>
          <a:xfrm>
            <a:off x="1981200" y="1234703"/>
            <a:ext cx="8991601" cy="233082"/>
          </a:xfrm>
        </p:spPr>
        <p:txBody>
          <a:bodyPr>
            <a:no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4467A9DF-A1A9-60EB-D8D6-53CBBF95DC32}"/>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A28B4EDF-F777-8798-A8AD-FF1E47F825FC}"/>
              </a:ext>
            </a:extLst>
          </p:cNvPr>
          <p:cNvSpPr>
            <a:spLocks noGrp="1"/>
          </p:cNvSpPr>
          <p:nvPr>
            <p:ph type="sldNum" sz="quarter" idx="12"/>
          </p:nvPr>
        </p:nvSpPr>
        <p:spPr/>
        <p:txBody>
          <a:bodyPr/>
          <a:lstStyle/>
          <a:p>
            <a:fld id="{A67AFE19-8960-4999-8BB5-FA14F1DD873F}" type="slidenum">
              <a:rPr lang="en-US" smtClean="0"/>
              <a:pPr/>
              <a:t>73</a:t>
            </a:fld>
            <a:endParaRPr lang="en-US" dirty="0"/>
          </a:p>
        </p:txBody>
      </p:sp>
      <p:sp>
        <p:nvSpPr>
          <p:cNvPr id="11" name="Content Placeholder 10">
            <a:extLst>
              <a:ext uri="{FF2B5EF4-FFF2-40B4-BE49-F238E27FC236}">
                <a16:creationId xmlns="" xmlns:a16="http://schemas.microsoft.com/office/drawing/2014/main" id="{3D9F66AC-3B12-9A7A-953E-1238CF1D8924}"/>
              </a:ext>
            </a:extLst>
          </p:cNvPr>
          <p:cNvSpPr>
            <a:spLocks noGrp="1"/>
          </p:cNvSpPr>
          <p:nvPr>
            <p:ph idx="1"/>
          </p:nvPr>
        </p:nvSpPr>
        <p:spPr>
          <a:xfrm>
            <a:off x="381000" y="1600202"/>
            <a:ext cx="11201401" cy="4724398"/>
          </a:xfrm>
        </p:spPr>
        <p:txBody>
          <a:bodyPr>
            <a:normAutofit/>
          </a:bodyPr>
          <a:lstStyle/>
          <a:p>
            <a:pPr algn="just">
              <a:lnSpc>
                <a:spcPct val="107000"/>
              </a:lnSpc>
            </a:pPr>
            <a:r>
              <a:rPr lang="en-IN" sz="2500" dirty="0">
                <a:effectLst/>
                <a:ea typeface="Times New Roman" panose="02020603050405020304" pitchFamily="18" charset="0"/>
              </a:rPr>
              <a:t>A </a:t>
            </a:r>
            <a:r>
              <a:rPr lang="en-IN" sz="2500" b="1" dirty="0">
                <a:effectLst/>
                <a:ea typeface="Times New Roman" panose="02020603050405020304" pitchFamily="18" charset="0"/>
              </a:rPr>
              <a:t>Denial-of-Service (DoS) attack</a:t>
            </a:r>
            <a:r>
              <a:rPr lang="en-IN" sz="2500" dirty="0">
                <a:effectLst/>
                <a:ea typeface="Times New Roman" panose="02020603050405020304" pitchFamily="18" charset="0"/>
              </a:rPr>
              <a:t> is an attack meant to shut down a machine or network, making it inaccessible to its intended users. DoS attacks accomplish this by flooding the target with traffic, or sending it information that triggers a crash. In both instances, the DoS attack deprives legitimate users (i.e. employees, members, or account holders) of the service or resource they expected.</a:t>
            </a:r>
          </a:p>
          <a:p>
            <a:pPr algn="just">
              <a:lnSpc>
                <a:spcPct val="107000"/>
              </a:lnSpc>
            </a:pPr>
            <a:r>
              <a:rPr lang="en-IN" sz="2500" dirty="0">
                <a:effectLst/>
                <a:ea typeface="Times New Roman" panose="02020603050405020304" pitchFamily="18" charset="0"/>
              </a:rPr>
              <a:t>Victims of DoS attacks often target web servers of high-profile organizations such as banking, commerce, and media companies, or government and trade organizations. Though DoS attacks do not typically result in the theft or loss of significant information or other assets, they can cost the victim a great deal of time and money to handle.</a:t>
            </a:r>
          </a:p>
          <a:p>
            <a:endParaRPr lang="en-IN" dirty="0"/>
          </a:p>
        </p:txBody>
      </p:sp>
    </p:spTree>
    <p:extLst>
      <p:ext uri="{BB962C8B-B14F-4D97-AF65-F5344CB8AC3E}">
        <p14:creationId xmlns:p14="http://schemas.microsoft.com/office/powerpoint/2010/main" val="25152701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EA6113B-BB4F-4813-1299-14D1660E69AE}"/>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321262B-BDC2-86B8-BCD9-15F7C67408F5}"/>
              </a:ext>
            </a:extLst>
          </p:cNvPr>
          <p:cNvSpPr>
            <a:spLocks noGrp="1"/>
          </p:cNvSpPr>
          <p:nvPr>
            <p:ph type="title"/>
          </p:nvPr>
        </p:nvSpPr>
        <p:spPr>
          <a:xfrm>
            <a:off x="2133600" y="528918"/>
            <a:ext cx="8991601" cy="884238"/>
          </a:xfrm>
        </p:spPr>
        <p:txBody>
          <a:bodyPr>
            <a:no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5" name="Slide Number Placeholder 4">
            <a:extLst>
              <a:ext uri="{FF2B5EF4-FFF2-40B4-BE49-F238E27FC236}">
                <a16:creationId xmlns="" xmlns:a16="http://schemas.microsoft.com/office/drawing/2014/main" id="{DFC2E22E-777B-4AC9-2214-9E014E7F56FC}"/>
              </a:ext>
            </a:extLst>
          </p:cNvPr>
          <p:cNvSpPr>
            <a:spLocks noGrp="1"/>
          </p:cNvSpPr>
          <p:nvPr>
            <p:ph type="sldNum" sz="quarter" idx="12"/>
          </p:nvPr>
        </p:nvSpPr>
        <p:spPr/>
        <p:txBody>
          <a:bodyPr/>
          <a:lstStyle/>
          <a:p>
            <a:fld id="{A67AFE19-8960-4999-8BB5-FA14F1DD873F}" type="slidenum">
              <a:rPr lang="en-US" smtClean="0"/>
              <a:pPr/>
              <a:t>74</a:t>
            </a:fld>
            <a:endParaRPr lang="en-US" dirty="0"/>
          </a:p>
        </p:txBody>
      </p:sp>
      <p:sp>
        <p:nvSpPr>
          <p:cNvPr id="11" name="Content Placeholder 10">
            <a:extLst>
              <a:ext uri="{FF2B5EF4-FFF2-40B4-BE49-F238E27FC236}">
                <a16:creationId xmlns="" xmlns:a16="http://schemas.microsoft.com/office/drawing/2014/main" id="{BC3D4258-7AED-AE9B-A7B8-DA2D2AB4DCAD}"/>
              </a:ext>
            </a:extLst>
          </p:cNvPr>
          <p:cNvSpPr>
            <a:spLocks noGrp="1"/>
          </p:cNvSpPr>
          <p:nvPr>
            <p:ph idx="1"/>
          </p:nvPr>
        </p:nvSpPr>
        <p:spPr>
          <a:xfrm>
            <a:off x="381000" y="1463678"/>
            <a:ext cx="11201401" cy="5257799"/>
          </a:xfrm>
        </p:spPr>
        <p:txBody>
          <a:bodyPr>
            <a:normAutofit fontScale="85000" lnSpcReduction="20000"/>
          </a:bodyPr>
          <a:lstStyle/>
          <a:p>
            <a:pPr marL="0" indent="0" algn="just">
              <a:lnSpc>
                <a:spcPct val="107000"/>
              </a:lnSpc>
              <a:buNone/>
            </a:pPr>
            <a:r>
              <a:rPr lang="en-IN" sz="2500" dirty="0">
                <a:effectLst/>
                <a:ea typeface="Times New Roman" panose="02020603050405020304" pitchFamily="18" charset="0"/>
              </a:rPr>
              <a:t>There are two general methods of DoS attacks: </a:t>
            </a:r>
            <a:r>
              <a:rPr lang="en-IN" sz="2500" b="1" dirty="0">
                <a:effectLst/>
                <a:ea typeface="Times New Roman" panose="02020603050405020304" pitchFamily="18" charset="0"/>
              </a:rPr>
              <a:t>flooding services or crashing services</a:t>
            </a:r>
            <a:r>
              <a:rPr lang="en-IN" sz="2500" dirty="0">
                <a:effectLst/>
                <a:ea typeface="Times New Roman" panose="02020603050405020304" pitchFamily="18" charset="0"/>
              </a:rPr>
              <a:t>. </a:t>
            </a:r>
            <a:endParaRPr lang="en-IN" sz="2500" dirty="0" smtClean="0">
              <a:effectLst/>
              <a:ea typeface="Times New Roman" panose="02020603050405020304" pitchFamily="18" charset="0"/>
            </a:endParaRPr>
          </a:p>
          <a:p>
            <a:pPr algn="just">
              <a:lnSpc>
                <a:spcPct val="107000"/>
              </a:lnSpc>
            </a:pPr>
            <a:r>
              <a:rPr lang="en-IN" sz="2500" dirty="0" smtClean="0">
                <a:effectLst/>
                <a:ea typeface="Times New Roman" panose="02020603050405020304" pitchFamily="18" charset="0"/>
              </a:rPr>
              <a:t>Flood </a:t>
            </a:r>
            <a:r>
              <a:rPr lang="en-IN" sz="2500" dirty="0">
                <a:effectLst/>
                <a:ea typeface="Times New Roman" panose="02020603050405020304" pitchFamily="18" charset="0"/>
              </a:rPr>
              <a:t>attacks occur when the system receives too much traffic for the server to buffer, causing them to slow down and eventually stop. Popular flood attacks include:</a:t>
            </a:r>
          </a:p>
          <a:p>
            <a:pPr marL="342900" lvl="0" indent="-342900" algn="just">
              <a:lnSpc>
                <a:spcPct val="107000"/>
              </a:lnSpc>
              <a:buSzPts val="1000"/>
              <a:buFont typeface="Symbol" panose="05050102010706020507" pitchFamily="18" charset="2"/>
              <a:buChar char=""/>
              <a:tabLst>
                <a:tab pos="457200" algn="l"/>
              </a:tabLst>
            </a:pPr>
            <a:r>
              <a:rPr lang="en-IN" sz="2500" b="1" dirty="0">
                <a:effectLst/>
                <a:ea typeface="Times New Roman" panose="02020603050405020304" pitchFamily="18" charset="0"/>
              </a:rPr>
              <a:t>Buffer overflow attacks</a:t>
            </a:r>
            <a:r>
              <a:rPr lang="en-IN" sz="2500" dirty="0">
                <a:effectLst/>
                <a:ea typeface="Times New Roman" panose="02020603050405020304" pitchFamily="18" charset="0"/>
              </a:rPr>
              <a:t> – the most common DoS attack. The concept is to send more traffic to a network address than the programmers have built the system to handle. </a:t>
            </a:r>
            <a:endParaRPr lang="en-IN" sz="2500" dirty="0" smtClean="0">
              <a:effectLst/>
              <a:ea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IN" sz="2500" b="1" dirty="0" smtClean="0">
                <a:effectLst/>
                <a:ea typeface="Times New Roman" panose="02020603050405020304" pitchFamily="18" charset="0"/>
              </a:rPr>
              <a:t>ICMP </a:t>
            </a:r>
            <a:r>
              <a:rPr lang="en-IN" sz="2500" b="1" dirty="0">
                <a:effectLst/>
                <a:ea typeface="Times New Roman" panose="02020603050405020304" pitchFamily="18" charset="0"/>
              </a:rPr>
              <a:t>flood</a:t>
            </a:r>
            <a:r>
              <a:rPr lang="en-IN" sz="2500" dirty="0">
                <a:effectLst/>
                <a:ea typeface="Times New Roman" panose="02020603050405020304" pitchFamily="18" charset="0"/>
              </a:rPr>
              <a:t> – leverages misconfigured network devices by sending spoofed packets that ping every computer on the targeted network, instead of just one specific machine. The network is then triggered to amplify the traffic. This attack is also known as the </a:t>
            </a:r>
            <a:r>
              <a:rPr lang="en-IN" sz="2500" dirty="0" err="1">
                <a:effectLst/>
                <a:ea typeface="Times New Roman" panose="02020603050405020304" pitchFamily="18" charset="0"/>
              </a:rPr>
              <a:t>smurf</a:t>
            </a:r>
            <a:r>
              <a:rPr lang="en-IN" sz="2500" dirty="0">
                <a:effectLst/>
                <a:ea typeface="Times New Roman" panose="02020603050405020304" pitchFamily="18" charset="0"/>
              </a:rPr>
              <a:t> attack or </a:t>
            </a:r>
            <a:r>
              <a:rPr lang="en-IN" sz="2500" b="1" dirty="0">
                <a:effectLst/>
                <a:ea typeface="Times New Roman" panose="02020603050405020304" pitchFamily="18" charset="0"/>
              </a:rPr>
              <a:t>ping of death.</a:t>
            </a:r>
          </a:p>
          <a:p>
            <a:pPr algn="just">
              <a:lnSpc>
                <a:spcPct val="107000"/>
              </a:lnSpc>
            </a:pPr>
            <a:r>
              <a:rPr lang="en-IN" sz="2500" b="1" dirty="0">
                <a:effectLst/>
                <a:ea typeface="Times New Roman" panose="02020603050405020304" pitchFamily="18" charset="0"/>
              </a:rPr>
              <a:t>SYN flood</a:t>
            </a:r>
            <a:r>
              <a:rPr lang="en-IN" sz="2500" dirty="0">
                <a:effectLst/>
                <a:ea typeface="Times New Roman" panose="02020603050405020304" pitchFamily="18" charset="0"/>
              </a:rPr>
              <a:t> – </a:t>
            </a:r>
            <a:r>
              <a:rPr lang="en-IN" sz="2500" dirty="0">
                <a:ea typeface="Times New Roman" panose="02020603050405020304" pitchFamily="18" charset="0"/>
              </a:rPr>
              <a:t>A SYN Flood attack exploits the Transmission Control Protocol (TCP) handshake – a method used for the TCP network to create a connection with a local host/client/server. Unfortunately, the handshake is left incomplete, leaving the connected host in an occupied status and unavailable to take further requests. Attackers will double down on the requests, saturating all open ports and preventing anyone from connecting to the network</a:t>
            </a:r>
            <a:r>
              <a:rPr lang="en-IN" sz="2500" dirty="0" smtClean="0">
                <a:ea typeface="Times New Roman" panose="02020603050405020304" pitchFamily="18" charset="0"/>
              </a:rPr>
              <a:t>.</a:t>
            </a:r>
          </a:p>
          <a:p>
            <a:pPr algn="just">
              <a:lnSpc>
                <a:spcPct val="107000"/>
              </a:lnSpc>
            </a:pPr>
            <a:r>
              <a:rPr lang="en-IN" sz="2500" b="1" dirty="0" smtClean="0">
                <a:ea typeface="Times New Roman" panose="02020603050405020304" pitchFamily="18" charset="0"/>
              </a:rPr>
              <a:t>Teardrop</a:t>
            </a:r>
            <a:r>
              <a:rPr lang="en-IN" sz="2500" dirty="0" smtClean="0">
                <a:ea typeface="Times New Roman" panose="02020603050405020304" pitchFamily="18" charset="0"/>
              </a:rPr>
              <a:t> - In </a:t>
            </a:r>
            <a:r>
              <a:rPr lang="en-IN" sz="2500" dirty="0">
                <a:ea typeface="Times New Roman" panose="02020603050405020304" pitchFamily="18" charset="0"/>
              </a:rPr>
              <a:t>a teardrop attack, IP data packet fragments are sent to the target network. The network then reassembles the fragments into the original packet. The process of reassembling these fragments exhausts the system and it ends up crashing. It crashes because the fragments are designed to confuse the system so it can never be put back together.</a:t>
            </a:r>
          </a:p>
          <a:p>
            <a:pPr algn="just">
              <a:lnSpc>
                <a:spcPct val="107000"/>
              </a:lnSpc>
            </a:pPr>
            <a:endParaRPr lang="en-IN" sz="2500" dirty="0">
              <a:ea typeface="Times New Roman" panose="02020603050405020304" pitchFamily="18" charset="0"/>
            </a:endParaRPr>
          </a:p>
          <a:p>
            <a:pPr algn="just">
              <a:lnSpc>
                <a:spcPct val="107000"/>
              </a:lnSpc>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685133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58A1D2C-360F-17FE-F15A-442279F3412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7C36941-034E-358C-2263-87DB097B9F65}"/>
              </a:ext>
            </a:extLst>
          </p:cNvPr>
          <p:cNvSpPr>
            <a:spLocks noGrp="1"/>
          </p:cNvSpPr>
          <p:nvPr>
            <p:ph type="title"/>
          </p:nvPr>
        </p:nvSpPr>
        <p:spPr>
          <a:xfrm>
            <a:off x="2133600" y="715964"/>
            <a:ext cx="8991601" cy="884238"/>
          </a:xfrm>
        </p:spPr>
        <p:txBody>
          <a:bodyPr>
            <a:no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484BF12A-1016-DCC3-99B1-AB4C191A005B}"/>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45113C38-310F-B8EB-B5E9-B6F2425CD68F}"/>
              </a:ext>
            </a:extLst>
          </p:cNvPr>
          <p:cNvSpPr>
            <a:spLocks noGrp="1"/>
          </p:cNvSpPr>
          <p:nvPr>
            <p:ph type="sldNum" sz="quarter" idx="12"/>
          </p:nvPr>
        </p:nvSpPr>
        <p:spPr/>
        <p:txBody>
          <a:bodyPr/>
          <a:lstStyle/>
          <a:p>
            <a:fld id="{A67AFE19-8960-4999-8BB5-FA14F1DD873F}" type="slidenum">
              <a:rPr lang="en-US" smtClean="0"/>
              <a:pPr/>
              <a:t>75</a:t>
            </a:fld>
            <a:endParaRPr lang="en-US" dirty="0"/>
          </a:p>
        </p:txBody>
      </p:sp>
      <p:sp>
        <p:nvSpPr>
          <p:cNvPr id="11" name="Content Placeholder 10">
            <a:extLst>
              <a:ext uri="{FF2B5EF4-FFF2-40B4-BE49-F238E27FC236}">
                <a16:creationId xmlns="" xmlns:a16="http://schemas.microsoft.com/office/drawing/2014/main" id="{2030BC9B-0AC9-109E-1F9D-77BE9304943D}"/>
              </a:ext>
            </a:extLst>
          </p:cNvPr>
          <p:cNvSpPr>
            <a:spLocks noGrp="1"/>
          </p:cNvSpPr>
          <p:nvPr>
            <p:ph idx="1"/>
          </p:nvPr>
        </p:nvSpPr>
        <p:spPr>
          <a:xfrm>
            <a:off x="241480" y="1600202"/>
            <a:ext cx="11377411" cy="4724398"/>
          </a:xfrm>
        </p:spPr>
        <p:txBody>
          <a:bodyPr>
            <a:normAutofit fontScale="77500" lnSpcReduction="20000"/>
          </a:bodyPr>
          <a:lstStyle/>
          <a:p>
            <a:pPr marL="0" indent="0" algn="just">
              <a:lnSpc>
                <a:spcPct val="107000"/>
              </a:lnSpc>
              <a:buNone/>
            </a:pPr>
            <a:r>
              <a:rPr lang="en-IN" sz="2500" dirty="0">
                <a:effectLst/>
                <a:ea typeface="Times New Roman" panose="02020603050405020304" pitchFamily="18" charset="0"/>
              </a:rPr>
              <a:t>Other DoS attacks simply exploit vulnerabilities that cause the target system or service to crash. In these attacks, input is sent that takes advantage of bugs in the target that subsequently crash or severely destabilize the system, so that it can’t be accessed or used</a:t>
            </a:r>
            <a:r>
              <a:rPr lang="en-IN" sz="2500" dirty="0" smtClean="0">
                <a:effectLst/>
                <a:ea typeface="Times New Roman" panose="02020603050405020304" pitchFamily="18" charset="0"/>
              </a:rPr>
              <a:t>.</a:t>
            </a:r>
          </a:p>
          <a:p>
            <a:pPr marL="0" indent="0" algn="just">
              <a:lnSpc>
                <a:spcPct val="107000"/>
              </a:lnSpc>
              <a:buNone/>
            </a:pPr>
            <a:endParaRPr lang="en-IN" sz="2500" dirty="0" smtClean="0">
              <a:effectLst/>
              <a:ea typeface="Times New Roman" panose="02020603050405020304" pitchFamily="18" charset="0"/>
            </a:endParaRPr>
          </a:p>
          <a:p>
            <a:pPr lvl="0" algn="just">
              <a:lnSpc>
                <a:spcPct val="107000"/>
              </a:lnSpc>
              <a:buSzPts val="1000"/>
              <a:buFont typeface="Symbol" panose="05050102010706020507" pitchFamily="18" charset="2"/>
              <a:buChar char=""/>
              <a:tabLst>
                <a:tab pos="457200" algn="l"/>
              </a:tabLst>
            </a:pPr>
            <a:r>
              <a:rPr lang="en-IN" sz="2500" b="1" dirty="0">
                <a:solidFill>
                  <a:srgbClr val="000000"/>
                </a:solidFill>
                <a:ea typeface="Times New Roman" panose="02020603050405020304" pitchFamily="18" charset="0"/>
              </a:rPr>
              <a:t>Volume-based attacks:</a:t>
            </a:r>
            <a:r>
              <a:rPr lang="en-IN" sz="2500" dirty="0">
                <a:solidFill>
                  <a:srgbClr val="000000"/>
                </a:solidFill>
                <a:ea typeface="Times New Roman" panose="02020603050405020304" pitchFamily="18" charset="0"/>
              </a:rPr>
              <a:t> These use large amounts of fake traffic to overwhelm an online resource, like a server or website. The volume of the attack is measured in bits per second.</a:t>
            </a:r>
            <a:endParaRPr lang="en-IN" sz="2500" dirty="0">
              <a:ea typeface="Times New Roman" panose="02020603050405020304" pitchFamily="18" charset="0"/>
            </a:endParaRPr>
          </a:p>
          <a:p>
            <a:pPr lvl="0" algn="just">
              <a:lnSpc>
                <a:spcPct val="107000"/>
              </a:lnSpc>
              <a:buSzPts val="1000"/>
              <a:buFont typeface="Symbol" panose="05050102010706020507" pitchFamily="18" charset="2"/>
              <a:buChar char=""/>
              <a:tabLst>
                <a:tab pos="457200" algn="l"/>
              </a:tabLst>
            </a:pPr>
            <a:r>
              <a:rPr lang="en-IN" sz="2500" b="1" dirty="0">
                <a:solidFill>
                  <a:srgbClr val="000000"/>
                </a:solidFill>
                <a:ea typeface="Times New Roman" panose="02020603050405020304" pitchFamily="18" charset="0"/>
              </a:rPr>
              <a:t>Protocol or network-layer attacks:</a:t>
            </a:r>
            <a:r>
              <a:rPr lang="en-IN" sz="2500" dirty="0">
                <a:solidFill>
                  <a:srgbClr val="000000"/>
                </a:solidFill>
                <a:ea typeface="Times New Roman" panose="02020603050405020304" pitchFamily="18" charset="0"/>
              </a:rPr>
              <a:t> These send large numbers of packets to network infrastructure and infrastructure management tools. Their size is measured in packets per second (PPS) and include Smurf </a:t>
            </a:r>
            <a:r>
              <a:rPr lang="en-IN" sz="2500" dirty="0" err="1">
                <a:solidFill>
                  <a:srgbClr val="000000"/>
                </a:solidFill>
                <a:ea typeface="Times New Roman" panose="02020603050405020304" pitchFamily="18" charset="0"/>
              </a:rPr>
              <a:t>DDoS</a:t>
            </a:r>
            <a:r>
              <a:rPr lang="en-IN" sz="2500" dirty="0">
                <a:solidFill>
                  <a:srgbClr val="000000"/>
                </a:solidFill>
                <a:ea typeface="Times New Roman" panose="02020603050405020304" pitchFamily="18" charset="0"/>
              </a:rPr>
              <a:t> attacks (network-layer attacks designed to flood a targeted server with error messages) and SYN floods (which tie up networks with half-opened connection requests).</a:t>
            </a:r>
            <a:endParaRPr lang="en-IN" sz="2500" dirty="0">
              <a:ea typeface="Times New Roman" panose="02020603050405020304" pitchFamily="18" charset="0"/>
            </a:endParaRPr>
          </a:p>
          <a:p>
            <a:pPr lvl="0" algn="just">
              <a:lnSpc>
                <a:spcPct val="107000"/>
              </a:lnSpc>
              <a:buSzPts val="1000"/>
              <a:buFont typeface="Symbol" panose="05050102010706020507" pitchFamily="18" charset="2"/>
              <a:buChar char=""/>
              <a:tabLst>
                <a:tab pos="457200" algn="l"/>
              </a:tabLst>
            </a:pPr>
            <a:r>
              <a:rPr lang="en-IN" sz="2500" b="1" dirty="0">
                <a:solidFill>
                  <a:srgbClr val="000000"/>
                </a:solidFill>
                <a:ea typeface="Times New Roman" panose="02020603050405020304" pitchFamily="18" charset="0"/>
              </a:rPr>
              <a:t>Application-layer attacks:</a:t>
            </a:r>
            <a:r>
              <a:rPr lang="en-IN" sz="2500" dirty="0">
                <a:solidFill>
                  <a:srgbClr val="000000"/>
                </a:solidFill>
                <a:ea typeface="Times New Roman" panose="02020603050405020304" pitchFamily="18" charset="0"/>
              </a:rPr>
              <a:t> These are similar to volume-based attacks but are conducted by flooding applications with malicious requests. Their size is measured in requests per second (RPS).</a:t>
            </a:r>
            <a:endParaRPr lang="en-IN" sz="2500" dirty="0">
              <a:ea typeface="Times New Roman" panose="02020603050405020304" pitchFamily="18" charset="0"/>
            </a:endParaRPr>
          </a:p>
          <a:p>
            <a:pPr algn="just">
              <a:lnSpc>
                <a:spcPct val="107000"/>
              </a:lnSpc>
            </a:pPr>
            <a:endParaRPr lang="en-IN" sz="2500" dirty="0">
              <a:effectLst/>
              <a:ea typeface="Times New Roman" panose="02020603050405020304" pitchFamily="18" charset="0"/>
            </a:endParaRPr>
          </a:p>
          <a:p>
            <a:r>
              <a:rPr lang="en-IN" sz="2500" dirty="0">
                <a:effectLst/>
                <a:ea typeface="Calibri" panose="020F0502020204030204" pitchFamily="34" charset="0"/>
                <a:cs typeface="Mangal" panose="02040503050203030202" pitchFamily="18" charset="0"/>
              </a:rPr>
              <a:t>An additional type of DoS attack is the </a:t>
            </a:r>
            <a:r>
              <a:rPr lang="en-IN" sz="2500" b="1" u="sng" dirty="0">
                <a:solidFill>
                  <a:srgbClr val="0000FF"/>
                </a:solidFill>
                <a:effectLst/>
                <a:ea typeface="Calibri" panose="020F0502020204030204" pitchFamily="34" charset="0"/>
                <a:cs typeface="Mangal" panose="02040503050203030202" pitchFamily="18" charset="0"/>
                <a:hlinkClick r:id="rId2"/>
              </a:rPr>
              <a:t>Distributed Denial of Service (DDoS) attack</a:t>
            </a:r>
            <a:r>
              <a:rPr lang="en-IN" sz="2500" dirty="0">
                <a:effectLst/>
                <a:ea typeface="Calibri" panose="020F0502020204030204" pitchFamily="34" charset="0"/>
                <a:cs typeface="Mangal" panose="02040503050203030202" pitchFamily="18" charset="0"/>
              </a:rPr>
              <a:t>. A DDoS attack occurs when multiple systems orchestrate a synchronized DoS attack to a single target. The essential difference is that instead of being attacked from one location, the target is attacked from many locations at once. </a:t>
            </a:r>
            <a:endParaRPr lang="en-IN" sz="25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463010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CCD62F0-7BEE-4331-8CC8-E9A31E3B511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021CD44-1A15-8FD6-2A7C-A835F9905FEA}"/>
              </a:ext>
            </a:extLst>
          </p:cNvPr>
          <p:cNvSpPr>
            <a:spLocks noGrp="1"/>
          </p:cNvSpPr>
          <p:nvPr>
            <p:ph type="title"/>
          </p:nvPr>
        </p:nvSpPr>
        <p:spPr>
          <a:xfrm>
            <a:off x="2057400" y="838200"/>
            <a:ext cx="8991601" cy="884238"/>
          </a:xfrm>
        </p:spPr>
        <p:txBody>
          <a:bodyPr>
            <a:no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673B338F-E63B-BAF0-3FB0-02CD2787A9AF}"/>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5E3D8FC1-13E2-9AE9-6BB0-F1368FF02D2B}"/>
              </a:ext>
            </a:extLst>
          </p:cNvPr>
          <p:cNvSpPr>
            <a:spLocks noGrp="1"/>
          </p:cNvSpPr>
          <p:nvPr>
            <p:ph type="sldNum" sz="quarter" idx="12"/>
          </p:nvPr>
        </p:nvSpPr>
        <p:spPr/>
        <p:txBody>
          <a:bodyPr/>
          <a:lstStyle/>
          <a:p>
            <a:fld id="{A67AFE19-8960-4999-8BB5-FA14F1DD873F}" type="slidenum">
              <a:rPr lang="en-US" smtClean="0"/>
              <a:pPr/>
              <a:t>76</a:t>
            </a:fld>
            <a:endParaRPr lang="en-US" dirty="0"/>
          </a:p>
        </p:txBody>
      </p:sp>
      <p:sp>
        <p:nvSpPr>
          <p:cNvPr id="11" name="Content Placeholder 10">
            <a:extLst>
              <a:ext uri="{FF2B5EF4-FFF2-40B4-BE49-F238E27FC236}">
                <a16:creationId xmlns="" xmlns:a16="http://schemas.microsoft.com/office/drawing/2014/main" id="{799CC56B-20F7-BE85-0511-29B42AEF1910}"/>
              </a:ext>
            </a:extLst>
          </p:cNvPr>
          <p:cNvSpPr>
            <a:spLocks noGrp="1"/>
          </p:cNvSpPr>
          <p:nvPr>
            <p:ph idx="1"/>
          </p:nvPr>
        </p:nvSpPr>
        <p:spPr>
          <a:xfrm>
            <a:off x="381000" y="1600202"/>
            <a:ext cx="11201401" cy="4724398"/>
          </a:xfrm>
        </p:spPr>
        <p:txBody>
          <a:bodyPr>
            <a:normAutofit lnSpcReduction="10000"/>
          </a:bodyPr>
          <a:lstStyle/>
          <a:p>
            <a:pPr algn="just">
              <a:lnSpc>
                <a:spcPct val="107000"/>
              </a:lnSpc>
            </a:pPr>
            <a:r>
              <a:rPr lang="en-IN" sz="2500" dirty="0">
                <a:effectLst/>
                <a:ea typeface="Times New Roman" panose="02020603050405020304" pitchFamily="18" charset="0"/>
              </a:rPr>
              <a:t>The distribution of hosts that defines a DDoS provide the attacker multiple advantages:</a:t>
            </a:r>
          </a:p>
          <a:p>
            <a:pPr marL="400050" lvl="1" indent="0" algn="just">
              <a:lnSpc>
                <a:spcPct val="107000"/>
              </a:lnSpc>
              <a:buSzPts val="1000"/>
              <a:buNone/>
              <a:tabLst>
                <a:tab pos="457200" algn="l"/>
              </a:tabLst>
            </a:pPr>
            <a:r>
              <a:rPr lang="en-IN" sz="2100" dirty="0">
                <a:effectLst/>
                <a:ea typeface="Times New Roman" panose="02020603050405020304" pitchFamily="18" charset="0"/>
              </a:rPr>
              <a:t>He can leverage the greater volume of machine to execute a seriously disruptive attack</a:t>
            </a:r>
          </a:p>
          <a:p>
            <a:pPr marL="400050" lvl="1" indent="0" algn="just">
              <a:lnSpc>
                <a:spcPct val="107000"/>
              </a:lnSpc>
              <a:buSzPts val="1000"/>
              <a:buNone/>
              <a:tabLst>
                <a:tab pos="457200" algn="l"/>
              </a:tabLst>
            </a:pPr>
            <a:r>
              <a:rPr lang="en-IN" sz="2100" dirty="0">
                <a:effectLst/>
                <a:ea typeface="Times New Roman" panose="02020603050405020304" pitchFamily="18" charset="0"/>
              </a:rPr>
              <a:t>The location of the attack is difficult to detect due to the random distribution of attacking systems (often worldwide)</a:t>
            </a:r>
          </a:p>
          <a:p>
            <a:pPr marL="400050" lvl="1" indent="0" algn="just">
              <a:lnSpc>
                <a:spcPct val="107000"/>
              </a:lnSpc>
              <a:buSzPts val="1000"/>
              <a:buNone/>
              <a:tabLst>
                <a:tab pos="457200" algn="l"/>
              </a:tabLst>
            </a:pPr>
            <a:r>
              <a:rPr lang="en-IN" sz="2100" dirty="0">
                <a:effectLst/>
                <a:ea typeface="Times New Roman" panose="02020603050405020304" pitchFamily="18" charset="0"/>
              </a:rPr>
              <a:t>It is more difficult to shut down multiple machines than one</a:t>
            </a:r>
          </a:p>
          <a:p>
            <a:pPr marL="400050" lvl="1" indent="0" algn="just">
              <a:lnSpc>
                <a:spcPct val="107000"/>
              </a:lnSpc>
              <a:buSzPts val="1000"/>
              <a:buNone/>
              <a:tabLst>
                <a:tab pos="457200" algn="l"/>
              </a:tabLst>
            </a:pPr>
            <a:r>
              <a:rPr lang="en-IN" sz="2100" dirty="0">
                <a:effectLst/>
                <a:ea typeface="Times New Roman" panose="02020603050405020304" pitchFamily="18" charset="0"/>
              </a:rPr>
              <a:t>The true attacking party is very difficult to identify, as they are disguised behind many (mostly compromised) systems</a:t>
            </a:r>
          </a:p>
          <a:p>
            <a:pPr marL="400050" lvl="1" indent="0" algn="just">
              <a:lnSpc>
                <a:spcPct val="107000"/>
              </a:lnSpc>
              <a:buNone/>
            </a:pPr>
            <a:r>
              <a:rPr lang="en-IN" sz="2100" dirty="0">
                <a:effectLst/>
                <a:ea typeface="Times New Roman" panose="02020603050405020304" pitchFamily="18" charset="0"/>
              </a:rPr>
              <a:t>Modern security technologies have developed mechanisms to defend against most forms of DoS attacks, but due to the unique characteristics of DDoS, it is still regarded as an elevated threat and is of higher concern to organizations that fear being targeted by such an attack. </a:t>
            </a:r>
          </a:p>
          <a:p>
            <a:pPr marL="400050" lvl="1" indent="0" algn="just">
              <a:lnSpc>
                <a:spcPct val="107000"/>
              </a:lnSpc>
              <a:buNone/>
            </a:pPr>
            <a:r>
              <a:rPr lang="en-IN" sz="2100" dirty="0">
                <a:solidFill>
                  <a:srgbClr val="000000"/>
                </a:solidFill>
                <a:effectLst/>
                <a:ea typeface="Times New Roman" panose="02020603050405020304" pitchFamily="18" charset="0"/>
              </a:rPr>
              <a:t>A denial-of-service attack can disrupt an organization’s website and network, resulting in a loss of business and other costs without the right prevention tactics.</a:t>
            </a:r>
            <a:endParaRPr lang="en-IN" sz="21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714657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318259A-4B49-D880-92BE-206CEC7CFA1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D30473C-04C5-A3D4-D998-FD68F779AF7F}"/>
              </a:ext>
            </a:extLst>
          </p:cNvPr>
          <p:cNvSpPr>
            <a:spLocks noGrp="1"/>
          </p:cNvSpPr>
          <p:nvPr>
            <p:ph type="title"/>
          </p:nvPr>
        </p:nvSpPr>
        <p:spPr>
          <a:xfrm>
            <a:off x="2133600" y="528918"/>
            <a:ext cx="8991601" cy="884238"/>
          </a:xfrm>
        </p:spPr>
        <p:txBody>
          <a:bodyPr>
            <a:no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5204DB82-3FF4-48D9-B5EF-4026175C4141}"/>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14019556-1B25-0960-A2B8-851A48BB4E7E}"/>
              </a:ext>
            </a:extLst>
          </p:cNvPr>
          <p:cNvSpPr>
            <a:spLocks noGrp="1"/>
          </p:cNvSpPr>
          <p:nvPr>
            <p:ph type="sldNum" sz="quarter" idx="12"/>
          </p:nvPr>
        </p:nvSpPr>
        <p:spPr/>
        <p:txBody>
          <a:bodyPr/>
          <a:lstStyle/>
          <a:p>
            <a:fld id="{A67AFE19-8960-4999-8BB5-FA14F1DD873F}" type="slidenum">
              <a:rPr lang="en-US" smtClean="0"/>
              <a:pPr/>
              <a:t>77</a:t>
            </a:fld>
            <a:endParaRPr lang="en-US" dirty="0"/>
          </a:p>
        </p:txBody>
      </p:sp>
      <p:sp>
        <p:nvSpPr>
          <p:cNvPr id="11" name="Content Placeholder 10">
            <a:extLst>
              <a:ext uri="{FF2B5EF4-FFF2-40B4-BE49-F238E27FC236}">
                <a16:creationId xmlns="" xmlns:a16="http://schemas.microsoft.com/office/drawing/2014/main" id="{B850D730-375B-16E4-556A-871258E9B0BB}"/>
              </a:ext>
            </a:extLst>
          </p:cNvPr>
          <p:cNvSpPr>
            <a:spLocks noGrp="1"/>
          </p:cNvSpPr>
          <p:nvPr>
            <p:ph idx="1"/>
          </p:nvPr>
        </p:nvSpPr>
        <p:spPr>
          <a:xfrm>
            <a:off x="76199" y="1604684"/>
            <a:ext cx="11950849" cy="4724398"/>
          </a:xfrm>
        </p:spPr>
        <p:txBody>
          <a:bodyPr>
            <a:normAutofit/>
          </a:bodyPr>
          <a:lstStyle/>
          <a:p>
            <a:pPr marL="0" indent="0" algn="just">
              <a:lnSpc>
                <a:spcPct val="107000"/>
              </a:lnSpc>
              <a:buNone/>
            </a:pPr>
            <a:r>
              <a:rPr lang="en-IN" sz="2500" b="1" dirty="0">
                <a:effectLst/>
                <a:ea typeface="Times New Roman" panose="02020603050405020304" pitchFamily="18" charset="0"/>
              </a:rPr>
              <a:t>Symptoms by ecommerce site- </a:t>
            </a:r>
          </a:p>
          <a:p>
            <a:pPr marL="342900" lvl="0" indent="-342900" algn="just">
              <a:lnSpc>
                <a:spcPct val="107000"/>
              </a:lnSpc>
              <a:buSzPts val="1000"/>
              <a:buFont typeface="Wingdings" panose="05000000000000000000" pitchFamily="2" charset="2"/>
              <a:buChar char=""/>
              <a:tabLst>
                <a:tab pos="457200" algn="l"/>
              </a:tabLst>
            </a:pPr>
            <a:r>
              <a:rPr lang="en-IN" sz="2500" dirty="0">
                <a:effectLst/>
                <a:ea typeface="Times New Roman" panose="02020603050405020304" pitchFamily="18" charset="0"/>
              </a:rPr>
              <a:t>Inability of users (you) to access the website</a:t>
            </a:r>
          </a:p>
          <a:p>
            <a:pPr marL="342900" lvl="0" indent="-342900" algn="just">
              <a:lnSpc>
                <a:spcPct val="107000"/>
              </a:lnSpc>
              <a:buSzPts val="1000"/>
              <a:buFont typeface="Wingdings" panose="05000000000000000000" pitchFamily="2" charset="2"/>
              <a:buChar char=""/>
              <a:tabLst>
                <a:tab pos="457200" algn="l"/>
              </a:tabLst>
            </a:pPr>
            <a:r>
              <a:rPr lang="en-IN" sz="2500" dirty="0">
                <a:effectLst/>
                <a:ea typeface="Times New Roman" panose="02020603050405020304" pitchFamily="18" charset="0"/>
              </a:rPr>
              <a:t>Slow network performance</a:t>
            </a:r>
          </a:p>
          <a:p>
            <a:pPr marL="342900" lvl="0" indent="-342900" algn="just">
              <a:lnSpc>
                <a:spcPct val="107000"/>
              </a:lnSpc>
              <a:buSzPts val="1000"/>
              <a:buFont typeface="Wingdings" panose="05000000000000000000" pitchFamily="2" charset="2"/>
              <a:buChar char=""/>
              <a:tabLst>
                <a:tab pos="457200" algn="l"/>
              </a:tabLst>
            </a:pPr>
            <a:r>
              <a:rPr lang="en-IN" sz="2500" dirty="0">
                <a:effectLst/>
                <a:ea typeface="Times New Roman" panose="02020603050405020304" pitchFamily="18" charset="0"/>
              </a:rPr>
              <a:t>Failing to load site pages</a:t>
            </a:r>
          </a:p>
          <a:p>
            <a:pPr marL="342900" lvl="0" indent="-342900" algn="just">
              <a:lnSpc>
                <a:spcPct val="107000"/>
              </a:lnSpc>
              <a:buSzPts val="1000"/>
              <a:buFont typeface="Wingdings" panose="05000000000000000000" pitchFamily="2" charset="2"/>
              <a:buChar char=""/>
              <a:tabLst>
                <a:tab pos="457200" algn="l"/>
              </a:tabLst>
            </a:pPr>
            <a:r>
              <a:rPr lang="en-IN" sz="2500" dirty="0">
                <a:effectLst/>
                <a:ea typeface="Times New Roman" panose="02020603050405020304" pitchFamily="18" charset="0"/>
              </a:rPr>
              <a:t>Loss of connectivity across devices on the same network</a:t>
            </a:r>
          </a:p>
          <a:p>
            <a:pPr algn="just">
              <a:lnSpc>
                <a:spcPct val="107000"/>
              </a:lnSpc>
            </a:pPr>
            <a:endParaRPr lang="en-IN" sz="2500" dirty="0">
              <a:effectLst/>
              <a:ea typeface="Times New Roman" panose="02020603050405020304" pitchFamily="18" charset="0"/>
            </a:endParaRPr>
          </a:p>
          <a:p>
            <a:pPr algn="just">
              <a:lnSpc>
                <a:spcPct val="107000"/>
              </a:lnSpc>
            </a:pPr>
            <a:endParaRPr lang="en-IN" sz="25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18859412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78CB9A3-C417-9CBC-93AD-3D88351BD70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F4D9FF2-AD85-DC3F-238D-BE2063A7130A}"/>
              </a:ext>
            </a:extLst>
          </p:cNvPr>
          <p:cNvSpPr>
            <a:spLocks noGrp="1"/>
          </p:cNvSpPr>
          <p:nvPr>
            <p:ph type="title"/>
          </p:nvPr>
        </p:nvSpPr>
        <p:spPr>
          <a:xfrm>
            <a:off x="2133600" y="838200"/>
            <a:ext cx="8991601" cy="884238"/>
          </a:xfrm>
        </p:spPr>
        <p:txBody>
          <a:bodyPr>
            <a:no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9A75921B-CB31-1210-1043-10DB925CEAEE}"/>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FC9A5641-8963-2066-F032-5D64F6B08CD3}"/>
              </a:ext>
            </a:extLst>
          </p:cNvPr>
          <p:cNvSpPr>
            <a:spLocks noGrp="1"/>
          </p:cNvSpPr>
          <p:nvPr>
            <p:ph type="sldNum" sz="quarter" idx="12"/>
          </p:nvPr>
        </p:nvSpPr>
        <p:spPr/>
        <p:txBody>
          <a:bodyPr/>
          <a:lstStyle/>
          <a:p>
            <a:fld id="{A67AFE19-8960-4999-8BB5-FA14F1DD873F}" type="slidenum">
              <a:rPr lang="en-US" smtClean="0"/>
              <a:pPr/>
              <a:t>78</a:t>
            </a:fld>
            <a:endParaRPr lang="en-US" dirty="0"/>
          </a:p>
        </p:txBody>
      </p:sp>
      <p:sp>
        <p:nvSpPr>
          <p:cNvPr id="11" name="Content Placeholder 10">
            <a:extLst>
              <a:ext uri="{FF2B5EF4-FFF2-40B4-BE49-F238E27FC236}">
                <a16:creationId xmlns="" xmlns:a16="http://schemas.microsoft.com/office/drawing/2014/main" id="{4C235F3A-C4A0-01F9-C150-EDEBE0A2C875}"/>
              </a:ext>
            </a:extLst>
          </p:cNvPr>
          <p:cNvSpPr>
            <a:spLocks noGrp="1"/>
          </p:cNvSpPr>
          <p:nvPr>
            <p:ph idx="1"/>
          </p:nvPr>
        </p:nvSpPr>
        <p:spPr>
          <a:xfrm>
            <a:off x="381000" y="1600202"/>
            <a:ext cx="11658600" cy="4724398"/>
          </a:xfrm>
        </p:spPr>
        <p:txBody>
          <a:bodyPr>
            <a:normAutofit/>
          </a:bodyPr>
          <a:lstStyle/>
          <a:p>
            <a:pPr algn="just">
              <a:lnSpc>
                <a:spcPct val="107000"/>
              </a:lnSpc>
            </a:pPr>
            <a:r>
              <a:rPr lang="en-IN" sz="2500" b="1" dirty="0">
                <a:solidFill>
                  <a:srgbClr val="000000"/>
                </a:solidFill>
                <a:effectLst/>
                <a:ea typeface="Times New Roman" panose="02020603050405020304" pitchFamily="18" charset="0"/>
              </a:rPr>
              <a:t>DoS Attack Prevention and Protection</a:t>
            </a:r>
            <a:endParaRPr lang="en-IN" sz="2500" dirty="0">
              <a:effectLst/>
              <a:ea typeface="Times New Roman" panose="02020603050405020304" pitchFamily="18" charset="0"/>
            </a:endParaRPr>
          </a:p>
          <a:p>
            <a:pPr algn="just">
              <a:lnSpc>
                <a:spcPct val="107000"/>
              </a:lnSpc>
            </a:pPr>
            <a:r>
              <a:rPr lang="en-IN" sz="2500" dirty="0">
                <a:solidFill>
                  <a:srgbClr val="000000"/>
                </a:solidFill>
                <a:effectLst/>
                <a:ea typeface="Times New Roman" panose="02020603050405020304" pitchFamily="18" charset="0"/>
              </a:rPr>
              <a:t>As the Cybersecurity and Infrastructure Security Agency (CISA), run by the U.S. Department of Homeland Security, notes, “the symptoms of a DoS attack can resemble non-malicious availability issues, such as technical problems with a particular network or a system administrator performing maintenance.” However, CISA adds, “unusually slow network performance and unavailability of a particular website can be strong signs of a DoS attack.”</a:t>
            </a:r>
            <a:endParaRPr lang="en-IN" sz="2500" dirty="0">
              <a:effectLst/>
              <a:ea typeface="Times New Roman" panose="02020603050405020304" pitchFamily="18" charset="0"/>
            </a:endParaRPr>
          </a:p>
          <a:p>
            <a:pPr algn="just">
              <a:lnSpc>
                <a:spcPct val="107000"/>
              </a:lnSpc>
            </a:pPr>
            <a:endParaRPr lang="en-IN" sz="25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7946305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7151F20-2404-696B-39B5-E7C37B36330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1103C18-C902-B183-BA77-76EFAF62F4C2}"/>
              </a:ext>
            </a:extLst>
          </p:cNvPr>
          <p:cNvSpPr>
            <a:spLocks noGrp="1"/>
          </p:cNvSpPr>
          <p:nvPr>
            <p:ph type="title"/>
          </p:nvPr>
        </p:nvSpPr>
        <p:spPr>
          <a:xfrm>
            <a:off x="2133600" y="528918"/>
            <a:ext cx="8991601" cy="884238"/>
          </a:xfrm>
        </p:spPr>
        <p:txBody>
          <a:bodyPr>
            <a:no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5" name="Slide Number Placeholder 4">
            <a:extLst>
              <a:ext uri="{FF2B5EF4-FFF2-40B4-BE49-F238E27FC236}">
                <a16:creationId xmlns="" xmlns:a16="http://schemas.microsoft.com/office/drawing/2014/main" id="{9BCECDAD-4B41-3FDD-3720-AFAE78825995}"/>
              </a:ext>
            </a:extLst>
          </p:cNvPr>
          <p:cNvSpPr>
            <a:spLocks noGrp="1"/>
          </p:cNvSpPr>
          <p:nvPr>
            <p:ph type="sldNum" sz="quarter" idx="12"/>
          </p:nvPr>
        </p:nvSpPr>
        <p:spPr/>
        <p:txBody>
          <a:bodyPr/>
          <a:lstStyle/>
          <a:p>
            <a:fld id="{A67AFE19-8960-4999-8BB5-FA14F1DD873F}" type="slidenum">
              <a:rPr lang="en-US" smtClean="0"/>
              <a:pPr/>
              <a:t>79</a:t>
            </a:fld>
            <a:endParaRPr lang="en-US" dirty="0"/>
          </a:p>
        </p:txBody>
      </p:sp>
      <p:sp>
        <p:nvSpPr>
          <p:cNvPr id="11" name="Content Placeholder 10">
            <a:extLst>
              <a:ext uri="{FF2B5EF4-FFF2-40B4-BE49-F238E27FC236}">
                <a16:creationId xmlns="" xmlns:a16="http://schemas.microsoft.com/office/drawing/2014/main" id="{DD8415B6-1648-EC39-536E-D79CEBB5CBD2}"/>
              </a:ext>
            </a:extLst>
          </p:cNvPr>
          <p:cNvSpPr>
            <a:spLocks noGrp="1"/>
          </p:cNvSpPr>
          <p:nvPr>
            <p:ph idx="1"/>
          </p:nvPr>
        </p:nvSpPr>
        <p:spPr>
          <a:xfrm>
            <a:off x="381000" y="1600202"/>
            <a:ext cx="11353800" cy="5257798"/>
          </a:xfrm>
        </p:spPr>
        <p:txBody>
          <a:bodyPr>
            <a:normAutofit fontScale="85000" lnSpcReduction="20000"/>
          </a:bodyPr>
          <a:lstStyle/>
          <a:p>
            <a:pPr marL="0" indent="0" algn="just">
              <a:lnSpc>
                <a:spcPct val="107000"/>
              </a:lnSpc>
              <a:buSzPts val="1000"/>
              <a:buNone/>
              <a:tabLst>
                <a:tab pos="457200" algn="l"/>
              </a:tabLst>
            </a:pPr>
            <a:r>
              <a:rPr lang="en-IN" sz="2500" dirty="0">
                <a:solidFill>
                  <a:srgbClr val="000000"/>
                </a:solidFill>
                <a:ea typeface="Times New Roman" panose="02020603050405020304" pitchFamily="18" charset="0"/>
              </a:rPr>
              <a:t>Organizations can take the following actions toward denial-of-service attack protection and prevention:</a:t>
            </a:r>
            <a:endParaRPr lang="en-IN" sz="2500" dirty="0">
              <a:ea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IN" sz="2500" b="1" dirty="0" smtClean="0">
                <a:solidFill>
                  <a:srgbClr val="000000"/>
                </a:solidFill>
                <a:effectLst/>
                <a:ea typeface="Times New Roman" panose="02020603050405020304" pitchFamily="18" charset="0"/>
              </a:rPr>
              <a:t>Monitor </a:t>
            </a:r>
            <a:r>
              <a:rPr lang="en-IN" sz="2500" b="1" dirty="0">
                <a:solidFill>
                  <a:srgbClr val="000000"/>
                </a:solidFill>
                <a:effectLst/>
                <a:ea typeface="Times New Roman" panose="02020603050405020304" pitchFamily="18" charset="0"/>
              </a:rPr>
              <a:t>and </a:t>
            </a:r>
            <a:r>
              <a:rPr lang="en-IN" sz="2500" b="1" dirty="0" err="1">
                <a:solidFill>
                  <a:srgbClr val="000000"/>
                </a:solidFill>
                <a:effectLst/>
                <a:ea typeface="Times New Roman" panose="02020603050405020304" pitchFamily="18" charset="0"/>
              </a:rPr>
              <a:t>analyze</a:t>
            </a:r>
            <a:r>
              <a:rPr lang="en-IN" sz="2500" b="1" dirty="0">
                <a:solidFill>
                  <a:srgbClr val="000000"/>
                </a:solidFill>
                <a:effectLst/>
                <a:ea typeface="Times New Roman" panose="02020603050405020304" pitchFamily="18" charset="0"/>
              </a:rPr>
              <a:t> network traffic:</a:t>
            </a:r>
            <a:r>
              <a:rPr lang="en-IN" sz="2500" dirty="0">
                <a:solidFill>
                  <a:srgbClr val="000000"/>
                </a:solidFill>
                <a:effectLst/>
                <a:ea typeface="Times New Roman" panose="02020603050405020304" pitchFamily="18" charset="0"/>
              </a:rPr>
              <a:t> Network traffic can be supervised via a firewall or intrusion detection system. Administrators can set up rules that create alerts for unusual traffic, identify traffic sources or drop network packets that meet a certain criteria.</a:t>
            </a:r>
            <a:endParaRPr lang="en-IN" sz="2500" dirty="0">
              <a:effectLst/>
              <a:ea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IN" sz="2500" b="1" dirty="0">
                <a:solidFill>
                  <a:srgbClr val="000000"/>
                </a:solidFill>
                <a:effectLst/>
                <a:ea typeface="Times New Roman" panose="02020603050405020304" pitchFamily="18" charset="0"/>
              </a:rPr>
              <a:t>Strengthen their security posture:</a:t>
            </a:r>
            <a:r>
              <a:rPr lang="en-IN" sz="2500" dirty="0">
                <a:solidFill>
                  <a:srgbClr val="000000"/>
                </a:solidFill>
                <a:effectLst/>
                <a:ea typeface="Times New Roman" panose="02020603050405020304" pitchFamily="18" charset="0"/>
              </a:rPr>
              <a:t> This includes fortifying all internet-facing devices to prevent compromise, installing and maintaining antivirus software, establishing firewalls configured to protect against DoS attacks and following robust security practices to monitor and manage unwanted traffic.</a:t>
            </a:r>
            <a:endParaRPr lang="en-IN" sz="2500" dirty="0">
              <a:effectLst/>
              <a:ea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IN" sz="2500" b="1" dirty="0">
                <a:solidFill>
                  <a:srgbClr val="000000"/>
                </a:solidFill>
                <a:effectLst/>
                <a:ea typeface="Times New Roman" panose="02020603050405020304" pitchFamily="18" charset="0"/>
              </a:rPr>
              <a:t>Monitor traffic:</a:t>
            </a:r>
            <a:r>
              <a:rPr lang="en-IN" sz="2500" dirty="0">
                <a:solidFill>
                  <a:srgbClr val="000000"/>
                </a:solidFill>
                <a:effectLst/>
                <a:ea typeface="Times New Roman" panose="02020603050405020304" pitchFamily="18" charset="0"/>
              </a:rPr>
              <a:t> Organizations can </a:t>
            </a:r>
            <a:r>
              <a:rPr lang="en-IN" sz="2500" dirty="0" smtClean="0">
                <a:solidFill>
                  <a:srgbClr val="000000"/>
                </a:solidFill>
                <a:effectLst/>
                <a:ea typeface="Times New Roman" panose="02020603050405020304" pitchFamily="18" charset="0"/>
              </a:rPr>
              <a:t>enrol </a:t>
            </a:r>
            <a:r>
              <a:rPr lang="en-IN" sz="2500" dirty="0">
                <a:solidFill>
                  <a:srgbClr val="000000"/>
                </a:solidFill>
                <a:effectLst/>
                <a:ea typeface="Times New Roman" panose="02020603050405020304" pitchFamily="18" charset="0"/>
              </a:rPr>
              <a:t>in a service that detects or redirects the abnormal traffic flows typically associated with a DoS attack, while allowing normal traffic to proceed on the network.</a:t>
            </a:r>
            <a:endParaRPr lang="en-IN" sz="2500" dirty="0">
              <a:effectLst/>
              <a:ea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IN" sz="2500" b="1" dirty="0">
                <a:solidFill>
                  <a:srgbClr val="000000"/>
                </a:solidFill>
                <a:effectLst/>
                <a:ea typeface="Times New Roman" panose="02020603050405020304" pitchFamily="18" charset="0"/>
              </a:rPr>
              <a:t>Establish a DoS attack response plan:</a:t>
            </a:r>
            <a:r>
              <a:rPr lang="en-IN" sz="2500" dirty="0">
                <a:solidFill>
                  <a:srgbClr val="000000"/>
                </a:solidFill>
                <a:effectLst/>
                <a:ea typeface="Times New Roman" panose="02020603050405020304" pitchFamily="18" charset="0"/>
              </a:rPr>
              <a:t> The key is to create and also practice a disaster recovery plan for DoS attack that covers communication, mitigation and recovery.</a:t>
            </a:r>
            <a:r>
              <a:rPr lang="en-IN" sz="2500" dirty="0">
                <a:effectLst/>
                <a:ea typeface="Times New Roman" panose="02020603050405020304" pitchFamily="18" charset="0"/>
              </a:rPr>
              <a:t> </a:t>
            </a:r>
          </a:p>
          <a:p>
            <a:pPr marL="0" indent="0" fontAlgn="base">
              <a:buNone/>
            </a:pPr>
            <a:endParaRPr lang="en-IN" sz="2500" b="0" dirty="0" smtClean="0">
              <a:solidFill>
                <a:srgbClr val="333333"/>
              </a:solidFill>
              <a:effectLst/>
              <a:ea typeface="Times New Roman" panose="02020603050405020304" pitchFamily="18" charset="0"/>
            </a:endParaRPr>
          </a:p>
          <a:p>
            <a:pPr marL="0" indent="0" fontAlgn="base">
              <a:buNone/>
            </a:pPr>
            <a:r>
              <a:rPr lang="en-IN" sz="2500" b="0" dirty="0" smtClean="0">
                <a:solidFill>
                  <a:srgbClr val="333333"/>
                </a:solidFill>
                <a:effectLst/>
                <a:ea typeface="Times New Roman" panose="02020603050405020304" pitchFamily="18" charset="0"/>
              </a:rPr>
              <a:t>The </a:t>
            </a:r>
            <a:r>
              <a:rPr lang="en-IN" sz="2500" b="0" dirty="0">
                <a:solidFill>
                  <a:srgbClr val="333333"/>
                </a:solidFill>
                <a:effectLst/>
                <a:ea typeface="Times New Roman" panose="02020603050405020304" pitchFamily="18" charset="0"/>
              </a:rPr>
              <a:t>Difference Between DoS and DDoS </a:t>
            </a:r>
            <a:endParaRPr lang="en-IN" sz="2500" b="1" dirty="0">
              <a:effectLst/>
              <a:ea typeface="Times New Roman" panose="02020603050405020304" pitchFamily="18" charset="0"/>
            </a:endParaRPr>
          </a:p>
          <a:p>
            <a:pPr fontAlgn="base"/>
            <a:r>
              <a:rPr lang="en-IN" sz="2500" dirty="0">
                <a:solidFill>
                  <a:srgbClr val="444444"/>
                </a:solidFill>
                <a:effectLst/>
                <a:ea typeface="Times New Roman" panose="02020603050405020304" pitchFamily="18" charset="0"/>
              </a:rPr>
              <a:t>DoS and DDoS are two different names for the same attack. DDoS has been incredibly effective as a threat and is considered one of the </a:t>
            </a:r>
            <a:r>
              <a:rPr lang="en-IN" sz="2500" u="sng" dirty="0">
                <a:solidFill>
                  <a:srgbClr val="6190BB"/>
                </a:solidFill>
                <a:effectLst/>
                <a:ea typeface="Times New Roman" panose="02020603050405020304" pitchFamily="18" charset="0"/>
                <a:hlinkClick r:id="rId2"/>
              </a:rPr>
              <a:t>top cybersecurity trends</a:t>
            </a:r>
            <a:r>
              <a:rPr lang="en-IN" sz="2500" dirty="0">
                <a:solidFill>
                  <a:srgbClr val="444444"/>
                </a:solidFill>
                <a:effectLst/>
                <a:ea typeface="Times New Roman" panose="02020603050405020304" pitchFamily="18" charset="0"/>
              </a:rPr>
              <a:t> </a:t>
            </a:r>
            <a:r>
              <a:rPr lang="en-IN" sz="2500" dirty="0" smtClean="0">
                <a:solidFill>
                  <a:srgbClr val="444444"/>
                </a:solidFill>
                <a:effectLst/>
                <a:ea typeface="Times New Roman" panose="02020603050405020304" pitchFamily="18" charset="0"/>
              </a:rPr>
              <a:t>from 2020.</a:t>
            </a:r>
            <a:endParaRPr lang="en-IN" sz="2500" dirty="0">
              <a:effectLst/>
              <a:ea typeface="Times New Roman" panose="02020603050405020304" pitchFamily="18" charset="0"/>
            </a:endParaRPr>
          </a:p>
          <a:p>
            <a:pPr algn="just">
              <a:lnSpc>
                <a:spcPct val="107000"/>
              </a:lnSpc>
            </a:pPr>
            <a:endParaRPr lang="en-IN" sz="25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1312421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Malware Threats and their Countermeasures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04800" y="1435719"/>
            <a:ext cx="11506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000" b="0" i="0" dirty="0" smtClean="0">
                <a:effectLst/>
              </a:rPr>
              <a:t>“</a:t>
            </a:r>
            <a:r>
              <a:rPr lang="en-US" sz="2000" b="0" i="0" dirty="0">
                <a:effectLst/>
              </a:rPr>
              <a:t>Malware” is short for “malicious software” - computer programs designed to infiltrate and damage computers without the user's consent. “Malware” is the general term covering all the different types of threats to your computer safety such as </a:t>
            </a:r>
            <a:r>
              <a:rPr lang="en-US" sz="2000" b="0" i="0" u="none" strike="noStrike" dirty="0">
                <a:effectLst/>
                <a:hlinkClick r:id="rId3" tooltip="viruses">
                  <a:extLst>
                    <a:ext uri="{A12FA001-AC4F-418D-AE19-62706E023703}">
                      <ahyp:hlinkClr xmlns="" xmlns:ahyp="http://schemas.microsoft.com/office/drawing/2018/hyperlinkcolor" val="tx"/>
                    </a:ext>
                  </a:extLst>
                </a:hlinkClick>
              </a:rPr>
              <a:t>viruses</a:t>
            </a:r>
            <a:r>
              <a:rPr lang="en-US" sz="2000" b="0" i="0" dirty="0">
                <a:effectLst/>
              </a:rPr>
              <a:t>, </a:t>
            </a:r>
            <a:r>
              <a:rPr lang="en-US" sz="2000" b="0" i="0" u="none" strike="noStrike" dirty="0">
                <a:effectLst/>
                <a:hlinkClick r:id="rId4" tooltip="spyware">
                  <a:extLst>
                    <a:ext uri="{A12FA001-AC4F-418D-AE19-62706E023703}">
                      <ahyp:hlinkClr xmlns="" xmlns:ahyp="http://schemas.microsoft.com/office/drawing/2018/hyperlinkcolor" val="tx"/>
                    </a:ext>
                  </a:extLst>
                </a:hlinkClick>
              </a:rPr>
              <a:t>spyware</a:t>
            </a:r>
            <a:r>
              <a:rPr lang="en-US" sz="2000" b="0" i="0" dirty="0">
                <a:effectLst/>
              </a:rPr>
              <a:t>, </a:t>
            </a:r>
            <a:r>
              <a:rPr lang="en-US" sz="2000" b="0" i="0" u="none" strike="noStrike" dirty="0">
                <a:effectLst/>
                <a:hlinkClick r:id="rId5" tooltip="worms">
                  <a:extLst>
                    <a:ext uri="{A12FA001-AC4F-418D-AE19-62706E023703}">
                      <ahyp:hlinkClr xmlns="" xmlns:ahyp="http://schemas.microsoft.com/office/drawing/2018/hyperlinkcolor" val="tx"/>
                    </a:ext>
                  </a:extLst>
                </a:hlinkClick>
              </a:rPr>
              <a:t>worms</a:t>
            </a:r>
            <a:r>
              <a:rPr lang="en-US" sz="2000" b="0" i="0" dirty="0">
                <a:effectLst/>
              </a:rPr>
              <a:t>, </a:t>
            </a:r>
            <a:r>
              <a:rPr lang="en-US" sz="2000" b="0" i="0" u="none" strike="noStrike" dirty="0">
                <a:effectLst/>
                <a:hlinkClick r:id="rId6" tooltip="trojans">
                  <a:extLst>
                    <a:ext uri="{A12FA001-AC4F-418D-AE19-62706E023703}">
                      <ahyp:hlinkClr xmlns="" xmlns:ahyp="http://schemas.microsoft.com/office/drawing/2018/hyperlinkcolor" val="tx"/>
                    </a:ext>
                  </a:extLst>
                </a:hlinkClick>
              </a:rPr>
              <a:t>trojans</a:t>
            </a:r>
            <a:r>
              <a:rPr lang="en-US" sz="2000" b="0" i="0" dirty="0">
                <a:effectLst/>
              </a:rPr>
              <a:t>, </a:t>
            </a:r>
            <a:r>
              <a:rPr lang="en-US" sz="2000" b="0" i="0" u="none" strike="noStrike" dirty="0">
                <a:effectLst/>
                <a:hlinkClick r:id="rId7" tooltip="rootkits">
                  <a:extLst>
                    <a:ext uri="{A12FA001-AC4F-418D-AE19-62706E023703}">
                      <ahyp:hlinkClr xmlns="" xmlns:ahyp="http://schemas.microsoft.com/office/drawing/2018/hyperlinkcolor" val="tx"/>
                    </a:ext>
                  </a:extLst>
                </a:hlinkClick>
              </a:rPr>
              <a:t>rootkits</a:t>
            </a:r>
            <a:r>
              <a:rPr lang="en-US" sz="2000" b="0" i="0" dirty="0">
                <a:effectLst/>
              </a:rPr>
              <a:t> and so on.</a:t>
            </a:r>
          </a:p>
          <a:p>
            <a:pPr algn="just"/>
            <a:r>
              <a:rPr lang="en-IN" sz="2000" b="1" i="0" dirty="0">
                <a:effectLst/>
              </a:rPr>
              <a:t>The story of malware</a:t>
            </a:r>
          </a:p>
          <a:p>
            <a:pPr algn="just"/>
            <a:r>
              <a:rPr lang="en-US" sz="2000" dirty="0"/>
              <a:t>Virus creators, or “virus writers”, started off writing viruses in the early 1980’s. Until the late 1990’s most of the viruses were just pranks made up in order to annoy users and to see how far a virus could spread. </a:t>
            </a:r>
          </a:p>
          <a:p>
            <a:pPr algn="just"/>
            <a:r>
              <a:rPr lang="en-US" sz="2000" dirty="0"/>
              <a:t>In the late 1990’s and early 2000’s, virus writers and hackers began to put their talents to more professional and sometimes criminal use.</a:t>
            </a:r>
          </a:p>
          <a:p>
            <a:pPr algn="just"/>
            <a:r>
              <a:rPr lang="en-US" sz="2000" dirty="0"/>
              <a:t>Today many experts believe the amount of malicious software being released on the web might actually surpass the release of valid software</a:t>
            </a:r>
            <a:r>
              <a:rPr lang="en-US" sz="2000" dirty="0" smtClean="0"/>
              <a:t>.</a:t>
            </a:r>
          </a:p>
          <a:p>
            <a:pPr algn="just"/>
            <a:r>
              <a:rPr lang="en-US" sz="2000" dirty="0"/>
              <a:t>The most common types of malware include viruses, </a:t>
            </a:r>
            <a:r>
              <a:rPr lang="en-US" sz="2000" dirty="0" err="1"/>
              <a:t>keyloggers</a:t>
            </a:r>
            <a:r>
              <a:rPr lang="en-US" sz="2000" dirty="0"/>
              <a:t>, worms, </a:t>
            </a:r>
            <a:r>
              <a:rPr lang="en-US" sz="2000" dirty="0" err="1"/>
              <a:t>trojans</a:t>
            </a:r>
            <a:r>
              <a:rPr lang="en-US" sz="2000" dirty="0"/>
              <a:t>, </a:t>
            </a:r>
            <a:r>
              <a:rPr lang="en-US" sz="2000" dirty="0" err="1"/>
              <a:t>ransomware</a:t>
            </a:r>
            <a:r>
              <a:rPr lang="en-US" sz="2000" dirty="0"/>
              <a:t>  crypto-malware, logic bombs, bots/botnets, adware &amp; spyware, and rootkits. </a:t>
            </a:r>
            <a:endParaRPr lang="en-US" sz="2000" dirty="0" smtClean="0"/>
          </a:p>
          <a:p>
            <a:pPr algn="just"/>
            <a:r>
              <a:rPr lang="en-US" sz="2000" dirty="0" smtClean="0"/>
              <a:t>You </a:t>
            </a:r>
            <a:r>
              <a:rPr lang="en-US" sz="2000" dirty="0"/>
              <a:t>can mitigate or prevent malware attacks by developing security policies, implementing security awareness training, using app-based multi-factor authentication, installing anti-malware ; spam filters, changing default operating system policies, performing routine vulnerability assessments. It’s important to note that no system is 100% vulnerability free or “hacker-proof.”</a:t>
            </a:r>
            <a:endParaRPr lang="en-IN" sz="2000" dirty="0"/>
          </a:p>
          <a:p>
            <a:pPr algn="just"/>
            <a:endParaRPr lang="en-US" sz="2000" dirty="0"/>
          </a:p>
          <a:p>
            <a:pPr algn="just"/>
            <a:endParaRPr lang="en-US" sz="2000" b="0" i="0" dirty="0">
              <a:effectLst/>
              <a:latin typeface="Arial" panose="020B0604020202020204" pitchFamily="34" charset="0"/>
            </a:endParaRPr>
          </a:p>
          <a:p>
            <a:pPr algn="l"/>
            <a:endParaRPr lang="en-US" sz="2000" b="0" i="0" dirty="0">
              <a:effectLst/>
              <a:latin typeface="Open Sans" panose="020B0606030504020204" pitchFamily="34" charset="0"/>
            </a:endParaRPr>
          </a:p>
        </p:txBody>
      </p:sp>
    </p:spTree>
    <p:extLst>
      <p:ext uri="{BB962C8B-B14F-4D97-AF65-F5344CB8AC3E}">
        <p14:creationId xmlns:p14="http://schemas.microsoft.com/office/powerpoint/2010/main" val="41769377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AB77F-C393-78C0-446C-ACE32F9A23FB}"/>
              </a:ext>
            </a:extLst>
          </p:cNvPr>
          <p:cNvSpPr>
            <a:spLocks noGrp="1"/>
          </p:cNvSpPr>
          <p:nvPr>
            <p:ph type="title"/>
          </p:nvPr>
        </p:nvSpPr>
        <p:spPr>
          <a:xfrm>
            <a:off x="609600" y="731837"/>
            <a:ext cx="10972801" cy="1143000"/>
          </a:xfrm>
        </p:spPr>
        <p:txBody>
          <a:bodyPr>
            <a:normAutofit fontScale="90000"/>
          </a:bodyPr>
          <a:lstStyle/>
          <a:p>
            <a:r>
              <a:rPr lang="en-US" sz="40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2400" dirty="0">
                <a:effectLst/>
                <a:latin typeface="Calibri" panose="020F0502020204030204" pitchFamily="34" charset="0"/>
                <a:ea typeface="Calibri" panose="020F0502020204030204" pitchFamily="34" charset="0"/>
                <a:cs typeface="Mangal" panose="02040503050203030202" pitchFamily="18" charset="0"/>
              </a:rPr>
              <a:t/>
            </a:r>
            <a:br>
              <a:rPr lang="en-IN" sz="2400" dirty="0">
                <a:effectLst/>
                <a:latin typeface="Calibri" panose="020F0502020204030204" pitchFamily="34" charset="0"/>
                <a:ea typeface="Calibri" panose="020F0502020204030204" pitchFamily="34" charset="0"/>
                <a:cs typeface="Mangal" panose="02040503050203030202" pitchFamily="18" charset="0"/>
              </a:rPr>
            </a:br>
            <a:r>
              <a:rPr lang="en-IN" sz="4400" dirty="0">
                <a:effectLst/>
                <a:latin typeface="Calibri" panose="020F0502020204030204" pitchFamily="34" charset="0"/>
                <a:ea typeface="Calibri" panose="020F0502020204030204" pitchFamily="34" charset="0"/>
                <a:cs typeface="Mangal" panose="02040503050203030202" pitchFamily="18" charset="0"/>
              </a:rPr>
              <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4" name="Footer Placeholder 3">
            <a:extLst>
              <a:ext uri="{FF2B5EF4-FFF2-40B4-BE49-F238E27FC236}">
                <a16:creationId xmlns="" xmlns:a16="http://schemas.microsoft.com/office/drawing/2014/main" id="{04626932-D089-7594-1A55-2A037C8A8C95}"/>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8CA3E121-4B1E-7FCE-0007-C3CE89212665}"/>
              </a:ext>
            </a:extLst>
          </p:cNvPr>
          <p:cNvSpPr>
            <a:spLocks noGrp="1"/>
          </p:cNvSpPr>
          <p:nvPr>
            <p:ph type="sldNum" sz="quarter" idx="12"/>
          </p:nvPr>
        </p:nvSpPr>
        <p:spPr/>
        <p:txBody>
          <a:bodyPr/>
          <a:lstStyle/>
          <a:p>
            <a:fld id="{A67AFE19-8960-4999-8BB5-FA14F1DD873F}" type="slidenum">
              <a:rPr lang="en-US" smtClean="0"/>
              <a:pPr/>
              <a:t>80</a:t>
            </a:fld>
            <a:endParaRPr lang="en-US" dirty="0"/>
          </a:p>
        </p:txBody>
      </p:sp>
      <p:pic>
        <p:nvPicPr>
          <p:cNvPr id="6" name="Content Placeholder 5" descr="A simple diagram showing how Denial-of-service attacks work.">
            <a:extLst>
              <a:ext uri="{FF2B5EF4-FFF2-40B4-BE49-F238E27FC236}">
                <a16:creationId xmlns="" xmlns:a16="http://schemas.microsoft.com/office/drawing/2014/main" id="{26A74D47-656C-E539-7D31-3C539526269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0117" y="1600200"/>
            <a:ext cx="4451766" cy="4525963"/>
          </a:xfrm>
          <a:prstGeom prst="rect">
            <a:avLst/>
          </a:prstGeom>
          <a:noFill/>
          <a:ln>
            <a:noFill/>
          </a:ln>
        </p:spPr>
      </p:pic>
    </p:spTree>
    <p:extLst>
      <p:ext uri="{BB962C8B-B14F-4D97-AF65-F5344CB8AC3E}">
        <p14:creationId xmlns:p14="http://schemas.microsoft.com/office/powerpoint/2010/main" val="12184440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CBB2382-3B1A-A5E7-8979-A38D53FD5138}"/>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89E7539-6DA2-43C2-2B65-88A2ECA7B87C}"/>
              </a:ext>
            </a:extLst>
          </p:cNvPr>
          <p:cNvSpPr>
            <a:spLocks noGrp="1"/>
          </p:cNvSpPr>
          <p:nvPr>
            <p:ph type="title"/>
          </p:nvPr>
        </p:nvSpPr>
        <p:spPr>
          <a:xfrm>
            <a:off x="2209800" y="1143000"/>
            <a:ext cx="8991601" cy="309282"/>
          </a:xfrm>
        </p:spPr>
        <p:txBody>
          <a:bodyPr>
            <a:no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607A84A7-2ED3-1D68-6067-82CF08492D74}"/>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5911EE3C-2436-7A0C-7F9E-4DE15C2B5B93}"/>
              </a:ext>
            </a:extLst>
          </p:cNvPr>
          <p:cNvSpPr>
            <a:spLocks noGrp="1"/>
          </p:cNvSpPr>
          <p:nvPr>
            <p:ph type="sldNum" sz="quarter" idx="12"/>
          </p:nvPr>
        </p:nvSpPr>
        <p:spPr/>
        <p:txBody>
          <a:bodyPr/>
          <a:lstStyle/>
          <a:p>
            <a:fld id="{A67AFE19-8960-4999-8BB5-FA14F1DD873F}" type="slidenum">
              <a:rPr lang="en-US" smtClean="0"/>
              <a:pPr/>
              <a:t>81</a:t>
            </a:fld>
            <a:endParaRPr lang="en-US" dirty="0"/>
          </a:p>
        </p:txBody>
      </p:sp>
      <p:sp>
        <p:nvSpPr>
          <p:cNvPr id="11" name="Content Placeholder 10">
            <a:extLst>
              <a:ext uri="{FF2B5EF4-FFF2-40B4-BE49-F238E27FC236}">
                <a16:creationId xmlns="" xmlns:a16="http://schemas.microsoft.com/office/drawing/2014/main" id="{5D501A33-92A0-7343-EFEA-3274DC705B74}"/>
              </a:ext>
            </a:extLst>
          </p:cNvPr>
          <p:cNvSpPr>
            <a:spLocks noGrp="1"/>
          </p:cNvSpPr>
          <p:nvPr>
            <p:ph idx="1"/>
          </p:nvPr>
        </p:nvSpPr>
        <p:spPr>
          <a:xfrm>
            <a:off x="76200" y="1604684"/>
            <a:ext cx="11506202" cy="4724398"/>
          </a:xfrm>
        </p:spPr>
        <p:txBody>
          <a:bodyPr>
            <a:normAutofit lnSpcReduction="10000"/>
          </a:bodyPr>
          <a:lstStyle/>
          <a:p>
            <a:pPr marL="0" indent="0" algn="just">
              <a:lnSpc>
                <a:spcPct val="107000"/>
              </a:lnSpc>
              <a:buNone/>
            </a:pPr>
            <a:r>
              <a:rPr lang="en-IN" sz="2500" b="1" dirty="0">
                <a:effectLst/>
                <a:ea typeface="Times New Roman" panose="02020603050405020304" pitchFamily="18" charset="0"/>
                <a:cs typeface="Times New Roman" panose="02020603050405020304" pitchFamily="18" charset="0"/>
              </a:rPr>
              <a:t>The Real Motivation Behind DoS Attacks</a:t>
            </a:r>
            <a:endParaRPr lang="en-IN" sz="2500" dirty="0">
              <a:effectLst/>
              <a:ea typeface="Times New Roman" panose="02020603050405020304" pitchFamily="18" charset="0"/>
              <a:cs typeface="Times New Roman" panose="02020603050405020304" pitchFamily="18" charset="0"/>
            </a:endParaRPr>
          </a:p>
          <a:p>
            <a:pPr algn="just">
              <a:lnSpc>
                <a:spcPct val="107000"/>
              </a:lnSpc>
            </a:pPr>
            <a:r>
              <a:rPr lang="en-IN" sz="2500" dirty="0">
                <a:effectLst/>
                <a:ea typeface="Times New Roman" panose="02020603050405020304" pitchFamily="18" charset="0"/>
                <a:cs typeface="Times New Roman" panose="02020603050405020304" pitchFamily="18" charset="0"/>
              </a:rPr>
              <a:t>A deer hunter uses a decoy to pull the deer in close. With the deer focused on the decoy, hunters get better opportunities for a good shot. Similarly, a DoS attack is the decoy, the hacker is the hunter, and guess who the deer is?</a:t>
            </a:r>
          </a:p>
          <a:p>
            <a:pPr algn="just">
              <a:lnSpc>
                <a:spcPct val="107000"/>
              </a:lnSpc>
            </a:pPr>
            <a:r>
              <a:rPr lang="en-IN" sz="2500" dirty="0">
                <a:effectLst/>
                <a:ea typeface="Times New Roman" panose="02020603050405020304" pitchFamily="18" charset="0"/>
                <a:cs typeface="Times New Roman" panose="02020603050405020304" pitchFamily="18" charset="0"/>
              </a:rPr>
              <a:t>That’s right. You!</a:t>
            </a:r>
          </a:p>
          <a:p>
            <a:pPr algn="just">
              <a:lnSpc>
                <a:spcPct val="107000"/>
              </a:lnSpc>
            </a:pPr>
            <a:r>
              <a:rPr lang="en-IN" sz="2500" dirty="0">
                <a:effectLst/>
                <a:ea typeface="Times New Roman" panose="02020603050405020304" pitchFamily="18" charset="0"/>
                <a:cs typeface="Times New Roman" panose="02020603050405020304" pitchFamily="18" charset="0"/>
              </a:rPr>
              <a:t>Businesses are often fearful that DoS attacks will impact sales, but they should be just as concerned, if not more concerned, about data theft. Peel through the surface and you will find that DoS and DDoS attacks are used to draw attention away in order for hackers to launch secondary attacks elsewhere on your network.</a:t>
            </a:r>
          </a:p>
          <a:p>
            <a:pPr algn="just">
              <a:lnSpc>
                <a:spcPct val="107000"/>
              </a:lnSpc>
            </a:pPr>
            <a:r>
              <a:rPr lang="en-IN" sz="2500" dirty="0">
                <a:effectLst/>
                <a:ea typeface="Times New Roman" panose="02020603050405020304" pitchFamily="18" charset="0"/>
                <a:cs typeface="Times New Roman" panose="02020603050405020304" pitchFamily="18" charset="0"/>
              </a:rPr>
              <a:t>A staggering </a:t>
            </a:r>
            <a:r>
              <a:rPr lang="en-IN" sz="2500" u="sng" dirty="0">
                <a:solidFill>
                  <a:srgbClr val="0000FF"/>
                </a:solidFill>
                <a:effectLst/>
                <a:ea typeface="Times New Roman" panose="02020603050405020304" pitchFamily="18" charset="0"/>
                <a:cs typeface="Times New Roman" panose="02020603050405020304" pitchFamily="18" charset="0"/>
                <a:hlinkClick r:id="rId2"/>
              </a:rPr>
              <a:t>92 percent</a:t>
            </a:r>
            <a:r>
              <a:rPr lang="en-IN" sz="2500" dirty="0">
                <a:effectLst/>
                <a:ea typeface="Times New Roman" panose="02020603050405020304" pitchFamily="18" charset="0"/>
                <a:cs typeface="Times New Roman" panose="02020603050405020304" pitchFamily="18" charset="0"/>
              </a:rPr>
              <a:t> of companies that have experienced just one DDoS attack also reported some form of data theft.</a:t>
            </a:r>
          </a:p>
          <a:p>
            <a:endParaRPr lang="en-IN" dirty="0"/>
          </a:p>
        </p:txBody>
      </p:sp>
    </p:spTree>
    <p:extLst>
      <p:ext uri="{BB962C8B-B14F-4D97-AF65-F5344CB8AC3E}">
        <p14:creationId xmlns:p14="http://schemas.microsoft.com/office/powerpoint/2010/main" val="27224945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F5D4A96-E555-4C2E-DDDA-58F5E43A2345}"/>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7366BD8-B9BB-C669-EAFC-7FC1B84FF610}"/>
              </a:ext>
            </a:extLst>
          </p:cNvPr>
          <p:cNvSpPr>
            <a:spLocks noGrp="1"/>
          </p:cNvSpPr>
          <p:nvPr>
            <p:ph type="title"/>
          </p:nvPr>
        </p:nvSpPr>
        <p:spPr>
          <a:xfrm>
            <a:off x="2133600" y="528918"/>
            <a:ext cx="8991601" cy="884238"/>
          </a:xfrm>
        </p:spPr>
        <p:txBody>
          <a:bodyPr>
            <a:no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B91FA0C7-B8AB-C48B-73A7-657B8941B929}"/>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DAD67F23-5B86-7AC5-A634-5B2027DDC1F3}"/>
              </a:ext>
            </a:extLst>
          </p:cNvPr>
          <p:cNvSpPr>
            <a:spLocks noGrp="1"/>
          </p:cNvSpPr>
          <p:nvPr>
            <p:ph type="sldNum" sz="quarter" idx="12"/>
          </p:nvPr>
        </p:nvSpPr>
        <p:spPr/>
        <p:txBody>
          <a:bodyPr/>
          <a:lstStyle/>
          <a:p>
            <a:fld id="{A67AFE19-8960-4999-8BB5-FA14F1DD873F}" type="slidenum">
              <a:rPr lang="en-US" smtClean="0"/>
              <a:pPr/>
              <a:t>82</a:t>
            </a:fld>
            <a:endParaRPr lang="en-US" dirty="0"/>
          </a:p>
        </p:txBody>
      </p:sp>
      <p:sp>
        <p:nvSpPr>
          <p:cNvPr id="11" name="Content Placeholder 10">
            <a:extLst>
              <a:ext uri="{FF2B5EF4-FFF2-40B4-BE49-F238E27FC236}">
                <a16:creationId xmlns="" xmlns:a16="http://schemas.microsoft.com/office/drawing/2014/main" id="{F3D3FEEE-9099-F8A5-042C-31E10EC98731}"/>
              </a:ext>
            </a:extLst>
          </p:cNvPr>
          <p:cNvSpPr>
            <a:spLocks noGrp="1"/>
          </p:cNvSpPr>
          <p:nvPr>
            <p:ph idx="1"/>
          </p:nvPr>
        </p:nvSpPr>
        <p:spPr>
          <a:xfrm>
            <a:off x="76199" y="1604684"/>
            <a:ext cx="11950849" cy="4724398"/>
          </a:xfrm>
        </p:spPr>
        <p:txBody>
          <a:bodyPr>
            <a:normAutofit fontScale="92500"/>
          </a:bodyPr>
          <a:lstStyle/>
          <a:p>
            <a:pPr marL="0" indent="0" algn="just">
              <a:lnSpc>
                <a:spcPct val="107000"/>
              </a:lnSpc>
              <a:buNone/>
            </a:pPr>
            <a:r>
              <a:rPr lang="en-IN" sz="2500" b="1" dirty="0">
                <a:effectLst/>
                <a:ea typeface="Times New Roman" panose="02020603050405020304" pitchFamily="18" charset="0"/>
                <a:cs typeface="Times New Roman" panose="02020603050405020304" pitchFamily="18" charset="0"/>
              </a:rPr>
              <a:t>Protect Your Business Against DoS Attacks </a:t>
            </a:r>
            <a:endParaRPr lang="en-IN" sz="2500" dirty="0">
              <a:effectLst/>
              <a:ea typeface="Times New Roman" panose="02020603050405020304" pitchFamily="18" charset="0"/>
              <a:cs typeface="Times New Roman" panose="02020603050405020304" pitchFamily="18" charset="0"/>
            </a:endParaRPr>
          </a:p>
          <a:p>
            <a:pPr marL="0" indent="0" algn="just">
              <a:lnSpc>
                <a:spcPct val="107000"/>
              </a:lnSpc>
              <a:buNone/>
            </a:pPr>
            <a:r>
              <a:rPr lang="en-IN" sz="2500" dirty="0">
                <a:effectLst/>
                <a:ea typeface="Times New Roman" panose="02020603050405020304" pitchFamily="18" charset="0"/>
                <a:cs typeface="Times New Roman" panose="02020603050405020304" pitchFamily="18" charset="0"/>
              </a:rPr>
              <a:t>There are two approaches you can take to protect your business against DoS attacks:</a:t>
            </a:r>
          </a:p>
          <a:p>
            <a:pPr algn="just">
              <a:lnSpc>
                <a:spcPct val="107000"/>
              </a:lnSpc>
            </a:pPr>
            <a:r>
              <a:rPr lang="en-IN" sz="2500" b="1" dirty="0" smtClean="0">
                <a:effectLst/>
                <a:ea typeface="Times New Roman" panose="02020603050405020304" pitchFamily="18" charset="0"/>
                <a:cs typeface="Times New Roman" panose="02020603050405020304" pitchFamily="18" charset="0"/>
              </a:rPr>
              <a:t>Pre-emptive </a:t>
            </a:r>
            <a:r>
              <a:rPr lang="en-IN" sz="2500" b="1" dirty="0">
                <a:effectLst/>
                <a:ea typeface="Times New Roman" panose="02020603050405020304" pitchFamily="18" charset="0"/>
                <a:cs typeface="Times New Roman" panose="02020603050405020304" pitchFamily="18" charset="0"/>
              </a:rPr>
              <a:t>Measure </a:t>
            </a:r>
            <a:endParaRPr lang="en-IN" sz="2500" dirty="0">
              <a:effectLst/>
              <a:ea typeface="Times New Roman" panose="02020603050405020304" pitchFamily="18" charset="0"/>
              <a:cs typeface="Times New Roman" panose="02020603050405020304" pitchFamily="18" charset="0"/>
            </a:endParaRPr>
          </a:p>
          <a:p>
            <a:pPr algn="just">
              <a:lnSpc>
                <a:spcPct val="107000"/>
              </a:lnSpc>
            </a:pPr>
            <a:r>
              <a:rPr lang="en-IN" sz="2500" dirty="0">
                <a:effectLst/>
                <a:ea typeface="Times New Roman" panose="02020603050405020304" pitchFamily="18" charset="0"/>
                <a:cs typeface="Times New Roman" panose="02020603050405020304" pitchFamily="18" charset="0"/>
              </a:rPr>
              <a:t>Identify DoS attacks before they cause harm by using network monitoring. Also, test run DoS attacks to see how you will fare against an actual attack so you can refine your overall strategy.</a:t>
            </a:r>
          </a:p>
          <a:p>
            <a:pPr algn="just">
              <a:lnSpc>
                <a:spcPct val="107000"/>
              </a:lnSpc>
            </a:pPr>
            <a:r>
              <a:rPr lang="en-IN" sz="2500" b="1" dirty="0">
                <a:effectLst/>
                <a:ea typeface="Times New Roman" panose="02020603050405020304" pitchFamily="18" charset="0"/>
                <a:cs typeface="Times New Roman" panose="02020603050405020304" pitchFamily="18" charset="0"/>
              </a:rPr>
              <a:t>Post-Attack Response </a:t>
            </a:r>
            <a:endParaRPr lang="en-IN" sz="2500" dirty="0">
              <a:effectLst/>
              <a:ea typeface="Times New Roman" panose="02020603050405020304" pitchFamily="18" charset="0"/>
              <a:cs typeface="Times New Roman" panose="02020603050405020304" pitchFamily="18" charset="0"/>
            </a:endParaRPr>
          </a:p>
          <a:p>
            <a:pPr algn="just">
              <a:lnSpc>
                <a:spcPct val="107000"/>
              </a:lnSpc>
            </a:pPr>
            <a:r>
              <a:rPr lang="en-IN" sz="2500" dirty="0">
                <a:effectLst/>
                <a:ea typeface="Times New Roman" panose="02020603050405020304" pitchFamily="18" charset="0"/>
                <a:cs typeface="Times New Roman" panose="02020603050405020304" pitchFamily="18" charset="0"/>
              </a:rPr>
              <a:t>Create a Disaster Recovery Plan to ensure proper communication, mitigation and recovery of data. A good plan can be the difference between an inconvenient attack or a devastating one.</a:t>
            </a:r>
          </a:p>
          <a:p>
            <a:pPr algn="just"/>
            <a:r>
              <a:rPr lang="en-IN" sz="2500" dirty="0">
                <a:effectLst/>
                <a:ea typeface="Times New Roman" panose="02020603050405020304" pitchFamily="18" charset="0"/>
                <a:cs typeface="Times New Roman" panose="02020603050405020304" pitchFamily="18" charset="0"/>
              </a:rPr>
              <a:t>Spanning protects your organization’s critical data from loss caused by a DoS attack and other cyberthreats. It allows administrators to quickly find and restore </a:t>
            </a:r>
            <a:r>
              <a:rPr lang="en-IN" sz="2500" dirty="0" smtClean="0">
                <a:effectLst/>
                <a:ea typeface="Times New Roman" panose="02020603050405020304" pitchFamily="18" charset="0"/>
                <a:cs typeface="Times New Roman" panose="02020603050405020304" pitchFamily="18" charset="0"/>
              </a:rPr>
              <a:t>data </a:t>
            </a:r>
            <a:r>
              <a:rPr lang="en-IN" sz="2500" dirty="0">
                <a:effectLst/>
                <a:ea typeface="Times New Roman" panose="02020603050405020304" pitchFamily="18" charset="0"/>
                <a:cs typeface="Times New Roman" panose="02020603050405020304" pitchFamily="18" charset="0"/>
              </a:rPr>
              <a:t>to its original state in just a few clicks. This ensures business continuity even during an ongoing DoS/DDoS attack.</a:t>
            </a:r>
          </a:p>
          <a:p>
            <a:endParaRPr lang="en-IN" dirty="0"/>
          </a:p>
        </p:txBody>
      </p:sp>
    </p:spTree>
    <p:extLst>
      <p:ext uri="{BB962C8B-B14F-4D97-AF65-F5344CB8AC3E}">
        <p14:creationId xmlns:p14="http://schemas.microsoft.com/office/powerpoint/2010/main" val="37971500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D72AE0E-B074-3F93-58F1-8CF172E941B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E16EEAB-3AA4-507C-51B5-D181595F93B6}"/>
              </a:ext>
            </a:extLst>
          </p:cNvPr>
          <p:cNvSpPr>
            <a:spLocks noGrp="1"/>
          </p:cNvSpPr>
          <p:nvPr>
            <p:ph type="title"/>
          </p:nvPr>
        </p:nvSpPr>
        <p:spPr>
          <a:xfrm>
            <a:off x="2133600" y="528918"/>
            <a:ext cx="8991601" cy="884238"/>
          </a:xfrm>
        </p:spPr>
        <p:txBody>
          <a:bodyPr>
            <a:no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33989606-A168-BE16-A07C-46B55603780D}"/>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C5B47EE5-8FC8-620D-39F6-A6845746BA61}"/>
              </a:ext>
            </a:extLst>
          </p:cNvPr>
          <p:cNvSpPr>
            <a:spLocks noGrp="1"/>
          </p:cNvSpPr>
          <p:nvPr>
            <p:ph type="sldNum" sz="quarter" idx="12"/>
          </p:nvPr>
        </p:nvSpPr>
        <p:spPr/>
        <p:txBody>
          <a:bodyPr/>
          <a:lstStyle/>
          <a:p>
            <a:fld id="{A67AFE19-8960-4999-8BB5-FA14F1DD873F}" type="slidenum">
              <a:rPr lang="en-US" smtClean="0"/>
              <a:pPr/>
              <a:t>83</a:t>
            </a:fld>
            <a:endParaRPr lang="en-US" dirty="0"/>
          </a:p>
        </p:txBody>
      </p:sp>
      <p:sp>
        <p:nvSpPr>
          <p:cNvPr id="11" name="Content Placeholder 10">
            <a:extLst>
              <a:ext uri="{FF2B5EF4-FFF2-40B4-BE49-F238E27FC236}">
                <a16:creationId xmlns="" xmlns:a16="http://schemas.microsoft.com/office/drawing/2014/main" id="{4A9FEE59-1E06-B56B-0C93-72B4E062D67F}"/>
              </a:ext>
            </a:extLst>
          </p:cNvPr>
          <p:cNvSpPr>
            <a:spLocks noGrp="1"/>
          </p:cNvSpPr>
          <p:nvPr>
            <p:ph idx="1"/>
          </p:nvPr>
        </p:nvSpPr>
        <p:spPr>
          <a:xfrm>
            <a:off x="76199" y="1604684"/>
            <a:ext cx="11950849" cy="4751668"/>
          </a:xfrm>
        </p:spPr>
        <p:txBody>
          <a:bodyPr>
            <a:noAutofit/>
          </a:bodyPr>
          <a:lstStyle/>
          <a:p>
            <a:pPr algn="just">
              <a:lnSpc>
                <a:spcPct val="107000"/>
              </a:lnSpc>
            </a:pPr>
            <a:r>
              <a:rPr lang="en-IN" sz="2500" b="1" dirty="0">
                <a:solidFill>
                  <a:srgbClr val="FF0000"/>
                </a:solidFill>
                <a:effectLst/>
                <a:ea typeface="Times New Roman" panose="02020603050405020304" pitchFamily="18" charset="0"/>
              </a:rPr>
              <a:t>What is a DDoS attack and how can it be prevented?</a:t>
            </a:r>
            <a:endParaRPr lang="en-IN" sz="2500"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A distributed denial-of-service (DDoS) is a type of DoS attack where the traffic used to overwhelm the target is coming from many distributed sources. This method means the attack </a:t>
            </a:r>
            <a:r>
              <a:rPr lang="en-IN" sz="2500" b="1" dirty="0">
                <a:effectLst/>
                <a:ea typeface="Times New Roman" panose="02020603050405020304" pitchFamily="18" charset="0"/>
              </a:rPr>
              <a:t>can't be stopped just by blocking the source of traffic</a:t>
            </a:r>
            <a:r>
              <a:rPr lang="en-IN" sz="2500" dirty="0">
                <a:effectLst/>
                <a:ea typeface="Times New Roman" panose="02020603050405020304" pitchFamily="18" charset="0"/>
              </a:rPr>
              <a:t>. Botnets are often employed for DDoS attacks.</a:t>
            </a:r>
          </a:p>
          <a:p>
            <a:pPr algn="just">
              <a:lnSpc>
                <a:spcPct val="107000"/>
              </a:lnSpc>
            </a:pPr>
            <a:r>
              <a:rPr lang="en-IN" sz="2500" b="1" dirty="0">
                <a:solidFill>
                  <a:srgbClr val="FF0000"/>
                </a:solidFill>
                <a:effectLst/>
                <a:ea typeface="Times New Roman" panose="02020603050405020304" pitchFamily="18" charset="0"/>
              </a:rPr>
              <a:t>What is DoS and DDoS attack?</a:t>
            </a:r>
            <a:endParaRPr lang="en-IN" sz="2500" dirty="0">
              <a:effectLst/>
              <a:ea typeface="Times New Roman" panose="02020603050405020304" pitchFamily="18" charset="0"/>
            </a:endParaRPr>
          </a:p>
          <a:p>
            <a:pPr algn="just">
              <a:lnSpc>
                <a:spcPct val="107000"/>
              </a:lnSpc>
            </a:pPr>
            <a:r>
              <a:rPr lang="en-IN" sz="2500" dirty="0">
                <a:effectLst/>
                <a:ea typeface="Times New Roman" panose="02020603050405020304" pitchFamily="18" charset="0"/>
              </a:rPr>
              <a:t>A DoS attack </a:t>
            </a:r>
            <a:r>
              <a:rPr lang="en-IN" sz="2500" b="1" dirty="0">
                <a:effectLst/>
                <a:ea typeface="Times New Roman" panose="02020603050405020304" pitchFamily="18" charset="0"/>
              </a:rPr>
              <a:t>tries to make a web resource unavailable to its users by flooding</a:t>
            </a:r>
            <a:r>
              <a:rPr lang="en-IN" sz="2500" dirty="0">
                <a:effectLst/>
                <a:ea typeface="Times New Roman" panose="02020603050405020304" pitchFamily="18" charset="0"/>
              </a:rPr>
              <a:t> the target URL with more requests than the server can handle.  A Distributed Denial of Service (DDoS) attack is a DoS attack that comes from more than one source at the same time.</a:t>
            </a:r>
          </a:p>
        </p:txBody>
      </p:sp>
    </p:spTree>
    <p:extLst>
      <p:ext uri="{BB962C8B-B14F-4D97-AF65-F5344CB8AC3E}">
        <p14:creationId xmlns:p14="http://schemas.microsoft.com/office/powerpoint/2010/main" val="16116622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1541A54-EF32-2830-67A9-90FF1106E8A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E5A04C7-07A6-3924-CBAD-0D9E9AE8EA9F}"/>
              </a:ext>
            </a:extLst>
          </p:cNvPr>
          <p:cNvSpPr>
            <a:spLocks noGrp="1"/>
          </p:cNvSpPr>
          <p:nvPr>
            <p:ph type="title"/>
          </p:nvPr>
        </p:nvSpPr>
        <p:spPr>
          <a:xfrm>
            <a:off x="2057400" y="914400"/>
            <a:ext cx="8991601" cy="884238"/>
          </a:xfrm>
        </p:spPr>
        <p:txBody>
          <a:bodyPr>
            <a:noAutofit/>
          </a:bodyPr>
          <a:lstStyle/>
          <a:p>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Restricting the System Access – DoS Attack</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3600" dirty="0">
                <a:effectLst/>
                <a:latin typeface="Calibri" panose="020F0502020204030204" pitchFamily="34" charset="0"/>
                <a:ea typeface="Calibri" panose="020F0502020204030204" pitchFamily="34" charset="0"/>
                <a:cs typeface="Mangal" panose="02040503050203030202" pitchFamily="18" charset="0"/>
              </a:rPr>
              <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sz="3600" dirty="0"/>
          </a:p>
        </p:txBody>
      </p:sp>
      <p:sp>
        <p:nvSpPr>
          <p:cNvPr id="4" name="Footer Placeholder 3">
            <a:extLst>
              <a:ext uri="{FF2B5EF4-FFF2-40B4-BE49-F238E27FC236}">
                <a16:creationId xmlns="" xmlns:a16="http://schemas.microsoft.com/office/drawing/2014/main" id="{503CDB23-AD31-3389-E983-929A5642C3F3}"/>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19811845-A636-1DD0-D71A-E80247DB2170}"/>
              </a:ext>
            </a:extLst>
          </p:cNvPr>
          <p:cNvSpPr>
            <a:spLocks noGrp="1"/>
          </p:cNvSpPr>
          <p:nvPr>
            <p:ph type="sldNum" sz="quarter" idx="12"/>
          </p:nvPr>
        </p:nvSpPr>
        <p:spPr/>
        <p:txBody>
          <a:bodyPr/>
          <a:lstStyle/>
          <a:p>
            <a:fld id="{A67AFE19-8960-4999-8BB5-FA14F1DD873F}" type="slidenum">
              <a:rPr lang="en-US" smtClean="0"/>
              <a:pPr/>
              <a:t>84</a:t>
            </a:fld>
            <a:endParaRPr lang="en-US" dirty="0"/>
          </a:p>
        </p:txBody>
      </p:sp>
      <p:sp>
        <p:nvSpPr>
          <p:cNvPr id="11" name="Content Placeholder 10">
            <a:extLst>
              <a:ext uri="{FF2B5EF4-FFF2-40B4-BE49-F238E27FC236}">
                <a16:creationId xmlns="" xmlns:a16="http://schemas.microsoft.com/office/drawing/2014/main" id="{62F92775-0D78-DE05-ADE8-CBF30F7AAAB2}"/>
              </a:ext>
            </a:extLst>
          </p:cNvPr>
          <p:cNvSpPr>
            <a:spLocks noGrp="1"/>
          </p:cNvSpPr>
          <p:nvPr>
            <p:ph idx="1"/>
          </p:nvPr>
        </p:nvSpPr>
        <p:spPr>
          <a:xfrm>
            <a:off x="76199" y="1604684"/>
            <a:ext cx="11950849" cy="4751668"/>
          </a:xfrm>
        </p:spPr>
        <p:txBody>
          <a:bodyPr>
            <a:noAutofit/>
          </a:bodyPr>
          <a:lstStyle/>
          <a:p>
            <a:pPr algn="just">
              <a:lnSpc>
                <a:spcPct val="107000"/>
              </a:lnSpc>
            </a:pPr>
            <a:r>
              <a:rPr lang="en-IN" sz="2500" b="1" dirty="0">
                <a:solidFill>
                  <a:srgbClr val="FF0000"/>
                </a:solidFill>
                <a:effectLst/>
                <a:ea typeface="Times New Roman" panose="02020603050405020304" pitchFamily="18" charset="0"/>
              </a:rPr>
              <a:t>Why it is difficult to prevent a DDoS attack?</a:t>
            </a:r>
            <a:endParaRPr lang="en-IN" sz="2500" dirty="0">
              <a:effectLst/>
              <a:ea typeface="Times New Roman" panose="02020603050405020304" pitchFamily="18" charset="0"/>
            </a:endParaRPr>
          </a:p>
          <a:p>
            <a:pPr algn="just"/>
            <a:r>
              <a:rPr lang="en-IN" sz="2500" dirty="0">
                <a:effectLst/>
                <a:ea typeface="Calibri" panose="020F0502020204030204" pitchFamily="34" charset="0"/>
                <a:cs typeface="Mangal" panose="02040503050203030202" pitchFamily="18" charset="0"/>
              </a:rPr>
              <a:t>These attacks are also extremely difficult to defend against </a:t>
            </a:r>
            <a:r>
              <a:rPr lang="en-IN" sz="2500" b="1" dirty="0">
                <a:effectLst/>
                <a:ea typeface="Calibri" panose="020F0502020204030204" pitchFamily="34" charset="0"/>
                <a:cs typeface="Mangal" panose="02040503050203030202" pitchFamily="18" charset="0"/>
              </a:rPr>
              <a:t>because of their distributed nature</a:t>
            </a:r>
            <a:r>
              <a:rPr lang="en-IN" sz="2500" dirty="0">
                <a:effectLst/>
                <a:ea typeface="Calibri" panose="020F0502020204030204" pitchFamily="34" charset="0"/>
                <a:cs typeface="Mangal" panose="02040503050203030202" pitchFamily="18" charset="0"/>
              </a:rPr>
              <a:t>. It is difficult to differentiate legitimate Web traffic from requests that are part of the DDoS attack. There are some countermeasures you can take to help prevent a successful DDoS attack.</a:t>
            </a:r>
            <a:endParaRPr lang="en-IN" sz="2500" dirty="0"/>
          </a:p>
        </p:txBody>
      </p:sp>
    </p:spTree>
    <p:extLst>
      <p:ext uri="{BB962C8B-B14F-4D97-AF65-F5344CB8AC3E}">
        <p14:creationId xmlns:p14="http://schemas.microsoft.com/office/powerpoint/2010/main" val="38312354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68137826"/>
              </p:ext>
            </p:extLst>
          </p:nvPr>
        </p:nvGraphicFramePr>
        <p:xfrm>
          <a:off x="2362200" y="533400"/>
          <a:ext cx="8382000" cy="5822953"/>
        </p:xfrm>
        <a:graphic>
          <a:graphicData uri="http://schemas.openxmlformats.org/drawingml/2006/table">
            <a:tbl>
              <a:tblPr firstRow="1" firstCol="1" bandRow="1">
                <a:tableStyleId>{5C22544A-7EE6-4342-B048-85BDC9FD1C3A}</a:tableStyleId>
              </a:tblPr>
              <a:tblGrid>
                <a:gridCol w="2590800"/>
                <a:gridCol w="2590800"/>
                <a:gridCol w="3200400"/>
              </a:tblGrid>
              <a:tr h="434170">
                <a:tc>
                  <a:txBody>
                    <a:bodyPr/>
                    <a:lstStyle/>
                    <a:p>
                      <a:pPr marL="0" marR="0" algn="l">
                        <a:lnSpc>
                          <a:spcPct val="107000"/>
                        </a:lnSpc>
                        <a:spcBef>
                          <a:spcPts val="0"/>
                        </a:spcBef>
                        <a:spcAft>
                          <a:spcPts val="0"/>
                        </a:spcAft>
                      </a:pPr>
                      <a:r>
                        <a:rPr lang="en-IN" sz="1600" dirty="0">
                          <a:solidFill>
                            <a:schemeClr val="tx1"/>
                          </a:solidFill>
                          <a:effectLst/>
                        </a:rPr>
                        <a:t>Points of Difference</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chemeClr val="tx1"/>
                          </a:solidFill>
                          <a:effectLst/>
                        </a:rPr>
                        <a:t>DoS</a:t>
                      </a:r>
                      <a:endParaRPr lang="en-US" sz="140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chemeClr val="tx1"/>
                          </a:solidFill>
                          <a:effectLst/>
                        </a:rPr>
                        <a:t>DDoS</a:t>
                      </a:r>
                      <a:endParaRPr lang="en-US" sz="140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97282">
                <a:tc>
                  <a:txBody>
                    <a:bodyPr/>
                    <a:lstStyle/>
                    <a:p>
                      <a:pPr marL="0" marR="0" algn="l">
                        <a:lnSpc>
                          <a:spcPct val="107000"/>
                        </a:lnSpc>
                        <a:spcBef>
                          <a:spcPts val="0"/>
                        </a:spcBef>
                        <a:spcAft>
                          <a:spcPts val="0"/>
                        </a:spcAft>
                      </a:pPr>
                      <a:r>
                        <a:rPr lang="en-IN" sz="1600" dirty="0">
                          <a:solidFill>
                            <a:schemeClr val="tx1"/>
                          </a:solidFill>
                          <a:effectLst/>
                        </a:rPr>
                        <a:t>Source</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chemeClr val="tx1"/>
                          </a:solidFill>
                          <a:effectLst/>
                        </a:rPr>
                        <a:t>A single computer and IP address is used to launch an attack.</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chemeClr val="tx1"/>
                          </a:solidFill>
                          <a:effectLst/>
                        </a:rPr>
                        <a:t>The source of the attack comes from multiple locations that include compromised computers, webcams and IoT devices.</a:t>
                      </a:r>
                      <a:endParaRPr lang="en-US" sz="140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3392">
                <a:tc>
                  <a:txBody>
                    <a:bodyPr/>
                    <a:lstStyle/>
                    <a:p>
                      <a:pPr marL="0" marR="0" algn="l">
                        <a:lnSpc>
                          <a:spcPct val="107000"/>
                        </a:lnSpc>
                        <a:spcBef>
                          <a:spcPts val="0"/>
                        </a:spcBef>
                        <a:spcAft>
                          <a:spcPts val="0"/>
                        </a:spcAft>
                      </a:pPr>
                      <a:r>
                        <a:rPr lang="en-IN" sz="1600" dirty="0">
                          <a:solidFill>
                            <a:schemeClr val="tx1"/>
                          </a:solidFill>
                          <a:effectLst/>
                        </a:rPr>
                        <a:t>Tools</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chemeClr val="tx1"/>
                          </a:solidFill>
                          <a:effectLst/>
                        </a:rPr>
                        <a:t>DoS attacks are initiated using scripts or tools like Low Orbit Ion Cannon.</a:t>
                      </a:r>
                      <a:endParaRPr lang="en-US" sz="140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err="1">
                          <a:solidFill>
                            <a:schemeClr val="tx1"/>
                          </a:solidFill>
                          <a:effectLst/>
                        </a:rPr>
                        <a:t>DDoS</a:t>
                      </a:r>
                      <a:r>
                        <a:rPr lang="en-IN" sz="1600" dirty="0">
                          <a:solidFill>
                            <a:schemeClr val="tx1"/>
                          </a:solidFill>
                          <a:effectLst/>
                        </a:rPr>
                        <a:t> attacks are initiated with botnets.</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690">
                <a:tc>
                  <a:txBody>
                    <a:bodyPr/>
                    <a:lstStyle/>
                    <a:p>
                      <a:pPr marL="0" marR="0" algn="l">
                        <a:lnSpc>
                          <a:spcPct val="107000"/>
                        </a:lnSpc>
                        <a:spcBef>
                          <a:spcPts val="0"/>
                        </a:spcBef>
                        <a:spcAft>
                          <a:spcPts val="0"/>
                        </a:spcAft>
                      </a:pPr>
                      <a:r>
                        <a:rPr lang="en-IN" sz="1600" dirty="0">
                          <a:solidFill>
                            <a:schemeClr val="tx1"/>
                          </a:solidFill>
                          <a:effectLst/>
                        </a:rPr>
                        <a:t>Delivery Speed</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chemeClr val="tx1"/>
                          </a:solidFill>
                          <a:effectLst/>
                        </a:rPr>
                        <a:t>DoS attacks are slower to execute.</a:t>
                      </a:r>
                      <a:endParaRPr lang="en-US" sz="140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err="1">
                          <a:solidFill>
                            <a:schemeClr val="tx1"/>
                          </a:solidFill>
                          <a:effectLst/>
                        </a:rPr>
                        <a:t>DDoS</a:t>
                      </a:r>
                      <a:r>
                        <a:rPr lang="en-IN" sz="1600" dirty="0">
                          <a:solidFill>
                            <a:schemeClr val="tx1"/>
                          </a:solidFill>
                          <a:effectLst/>
                        </a:rPr>
                        <a:t> attacks are faster to execute.</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3392">
                <a:tc>
                  <a:txBody>
                    <a:bodyPr/>
                    <a:lstStyle/>
                    <a:p>
                      <a:pPr marL="0" marR="0" algn="l">
                        <a:lnSpc>
                          <a:spcPct val="107000"/>
                        </a:lnSpc>
                        <a:spcBef>
                          <a:spcPts val="0"/>
                        </a:spcBef>
                        <a:spcAft>
                          <a:spcPts val="0"/>
                        </a:spcAft>
                      </a:pPr>
                      <a:r>
                        <a:rPr lang="en-IN" sz="1600" dirty="0">
                          <a:solidFill>
                            <a:schemeClr val="tx1"/>
                          </a:solidFill>
                          <a:effectLst/>
                        </a:rPr>
                        <a:t>Blocking Attack</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chemeClr val="tx1"/>
                          </a:solidFill>
                          <a:effectLst/>
                        </a:rPr>
                        <a:t>Easier to block.</a:t>
                      </a:r>
                      <a:endParaRPr lang="en-US" sz="140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chemeClr val="tx1"/>
                          </a:solidFill>
                          <a:effectLst/>
                        </a:rPr>
                        <a:t>More difficult to block due to the volume of machines used to execute the attack.</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5337">
                <a:tc>
                  <a:txBody>
                    <a:bodyPr/>
                    <a:lstStyle/>
                    <a:p>
                      <a:pPr marL="0" marR="0" algn="l">
                        <a:lnSpc>
                          <a:spcPct val="107000"/>
                        </a:lnSpc>
                        <a:spcBef>
                          <a:spcPts val="0"/>
                        </a:spcBef>
                        <a:spcAft>
                          <a:spcPts val="0"/>
                        </a:spcAft>
                      </a:pPr>
                      <a:r>
                        <a:rPr lang="en-IN" sz="1600" dirty="0">
                          <a:solidFill>
                            <a:schemeClr val="tx1"/>
                          </a:solidFill>
                          <a:effectLst/>
                        </a:rPr>
                        <a:t>Traceability</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chemeClr val="tx1"/>
                          </a:solidFill>
                          <a:effectLst/>
                        </a:rPr>
                        <a:t>Easier to trace since only single device is in play.</a:t>
                      </a:r>
                      <a:endParaRPr lang="en-US" sz="140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chemeClr val="tx1"/>
                          </a:solidFill>
                          <a:effectLst/>
                        </a:rPr>
                        <a:t>Tracing the true party is challenging since they can hide behind various compromised systems.</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690">
                <a:tc>
                  <a:txBody>
                    <a:bodyPr/>
                    <a:lstStyle/>
                    <a:p>
                      <a:pPr marL="0" marR="0" algn="l">
                        <a:lnSpc>
                          <a:spcPct val="107000"/>
                        </a:lnSpc>
                        <a:spcBef>
                          <a:spcPts val="0"/>
                        </a:spcBef>
                        <a:spcAft>
                          <a:spcPts val="0"/>
                        </a:spcAft>
                      </a:pPr>
                      <a:r>
                        <a:rPr lang="en-IN" sz="1600" dirty="0">
                          <a:solidFill>
                            <a:schemeClr val="tx1"/>
                          </a:solidFill>
                          <a:effectLst/>
                        </a:rPr>
                        <a:t>Attack Types</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a:solidFill>
                            <a:schemeClr val="tx1"/>
                          </a:solidFill>
                          <a:effectLst/>
                        </a:rPr>
                        <a:t>Buffer Overflow, Ping of Death, Teardrop</a:t>
                      </a:r>
                      <a:endParaRPr lang="en-US" sz="140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chemeClr val="tx1"/>
                          </a:solidFill>
                          <a:effectLst/>
                        </a:rPr>
                        <a:t>Volumetric, Fragmentation, Application Layer</a:t>
                      </a:r>
                      <a:endParaRPr lang="en-US" sz="1400" dirty="0">
                        <a:solidFill>
                          <a:schemeClr val="tx1"/>
                        </a:solidFill>
                        <a:effectLst/>
                        <a:latin typeface="Calibri" panose="020F0502020204030204" pitchFamily="34" charset="0"/>
                        <a:ea typeface="Calibri" panose="020F0502020204030204" pitchFamily="34" charset="0"/>
                        <a:cs typeface="Mang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VAPT: Module-3: Penetration Testing</a:t>
            </a: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85</a:t>
            </a:fld>
            <a:endParaRPr lang="en-US" dirty="0"/>
          </a:p>
        </p:txBody>
      </p:sp>
    </p:spTree>
    <p:extLst>
      <p:ext uri="{BB962C8B-B14F-4D97-AF65-F5344CB8AC3E}">
        <p14:creationId xmlns:p14="http://schemas.microsoft.com/office/powerpoint/2010/main" val="41534852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Vulnerability Issues: Operating System Vulnerabilities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457200" y="1752600"/>
            <a:ext cx="11125201" cy="44395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i="0" dirty="0">
                <a:solidFill>
                  <a:srgbClr val="003A5D"/>
                </a:solidFill>
                <a:effectLst/>
              </a:rPr>
              <a:t>Cybercriminals are constantly seeking to take advantage of your computer security vulnerabilities. </a:t>
            </a:r>
          </a:p>
          <a:p>
            <a:pPr algn="just"/>
            <a:r>
              <a:rPr lang="en-US" sz="2500" i="0" dirty="0">
                <a:solidFill>
                  <a:srgbClr val="333333"/>
                </a:solidFill>
                <a:effectLst/>
              </a:rPr>
              <a:t>While the goals of these cybercriminals may vary from one to the next (political motives, monetary gain, or just for kicks/prestige) they pose a significant threat to your organization.</a:t>
            </a:r>
          </a:p>
          <a:p>
            <a:pPr algn="just"/>
            <a:endParaRPr lang="en-US" sz="2500" i="0" dirty="0">
              <a:solidFill>
                <a:srgbClr val="333333"/>
              </a:solidFill>
              <a:effectLst/>
            </a:endParaRPr>
          </a:p>
          <a:p>
            <a:pPr algn="just"/>
            <a:r>
              <a:rPr lang="en-US" sz="2500" i="0" dirty="0">
                <a:solidFill>
                  <a:srgbClr val="FF0000"/>
                </a:solidFill>
                <a:effectLst/>
              </a:rPr>
              <a:t>What is a Vulnerability in Computer Security?</a:t>
            </a:r>
          </a:p>
          <a:p>
            <a:pPr algn="just"/>
            <a:r>
              <a:rPr lang="en-US" sz="2500" i="0" dirty="0">
                <a:effectLst/>
              </a:rPr>
              <a:t>To put it in the most basic terms, a computer system vulnerability is a flaw or weakness in a system or network that could be exploited to cause damage, or allow an attacker to manipulate the system in some way.</a:t>
            </a:r>
          </a:p>
          <a:p>
            <a:pPr algn="just"/>
            <a:r>
              <a:rPr lang="en-US" sz="2500" i="0" dirty="0">
                <a:solidFill>
                  <a:srgbClr val="003A5D"/>
                </a:solidFill>
                <a:effectLst/>
              </a:rPr>
              <a:t>The way that a computer vulnerability is exploited depends on the nature of the vulnerability and the motives of the attacker.</a:t>
            </a:r>
          </a:p>
          <a:p>
            <a:pPr algn="just"/>
            <a:endParaRPr lang="en-US" sz="2000" i="0" dirty="0">
              <a:effectLst/>
              <a:latin typeface="Open Sans Regular" panose="020B0606030504020204" pitchFamily="34" charset="0"/>
            </a:endParaRPr>
          </a:p>
        </p:txBody>
      </p:sp>
    </p:spTree>
    <p:extLst>
      <p:ext uri="{BB962C8B-B14F-4D97-AF65-F5344CB8AC3E}">
        <p14:creationId xmlns:p14="http://schemas.microsoft.com/office/powerpoint/2010/main" val="31056883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Vulnerability Issues: Operating System Vulnerabilities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419100" y="1828800"/>
            <a:ext cx="11353801" cy="43087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500" b="1" i="0" dirty="0">
                <a:solidFill>
                  <a:srgbClr val="003A5D"/>
                </a:solidFill>
                <a:effectLst/>
              </a:rPr>
              <a:t>What is a vulnerability issue?</a:t>
            </a:r>
          </a:p>
          <a:p>
            <a:pPr marL="0" indent="0" algn="just">
              <a:buNone/>
            </a:pPr>
            <a:r>
              <a:rPr lang="en-US" sz="2500" i="0" dirty="0">
                <a:solidFill>
                  <a:srgbClr val="003A5D"/>
                </a:solidFill>
                <a:effectLst/>
              </a:rPr>
              <a:t>In cybersecurity, a vulnerability is a weakness that can be exploited by cybercriminals to gain unauthorized access to a computer system. After exploiting a vulnerability, a cyberattack can run malicious code, install malware and even steal sensitive data</a:t>
            </a:r>
            <a:r>
              <a:rPr lang="en-US" sz="2500" i="0" dirty="0" smtClean="0">
                <a:solidFill>
                  <a:srgbClr val="003A5D"/>
                </a:solidFill>
                <a:effectLst/>
              </a:rPr>
              <a:t>.</a:t>
            </a:r>
          </a:p>
          <a:p>
            <a:pPr marL="0" indent="0" algn="just">
              <a:buNone/>
            </a:pPr>
            <a:endParaRPr lang="en-US" sz="2500" i="0" dirty="0">
              <a:solidFill>
                <a:srgbClr val="003A5D"/>
              </a:solidFill>
              <a:effectLst/>
            </a:endParaRPr>
          </a:p>
          <a:p>
            <a:pPr algn="l"/>
            <a:r>
              <a:rPr lang="en-US" sz="2500" b="1" i="0" dirty="0">
                <a:solidFill>
                  <a:srgbClr val="002060"/>
                </a:solidFill>
                <a:effectLst/>
              </a:rPr>
              <a:t>What are the operating system vulnerabilities?</a:t>
            </a:r>
          </a:p>
          <a:p>
            <a:pPr marL="0" indent="0" algn="l">
              <a:buNone/>
            </a:pPr>
            <a:r>
              <a:rPr lang="en-US" sz="2500" b="0" i="0" dirty="0">
                <a:solidFill>
                  <a:srgbClr val="202124"/>
                </a:solidFill>
                <a:effectLst/>
              </a:rPr>
              <a:t>A vulnerability is </a:t>
            </a:r>
            <a:r>
              <a:rPr lang="en-US" sz="2500" b="1" i="0" dirty="0">
                <a:solidFill>
                  <a:srgbClr val="202124"/>
                </a:solidFill>
                <a:effectLst/>
              </a:rPr>
              <a:t>effectively an error in the code or the logic of operation within the OS or the application software</a:t>
            </a:r>
            <a:r>
              <a:rPr lang="en-US" sz="2500" b="0" i="0" dirty="0">
                <a:solidFill>
                  <a:srgbClr val="202124"/>
                </a:solidFill>
                <a:effectLst/>
              </a:rPr>
              <a:t>. Because today's OSs and applications are very complex and include a lot of functionality, it's difficult for a vendor's development team to create software that contains no errors.</a:t>
            </a:r>
          </a:p>
          <a:p>
            <a:pPr marL="0" indent="0" algn="just">
              <a:buNone/>
            </a:pPr>
            <a:endParaRPr lang="en-US" sz="2000" i="0" dirty="0">
              <a:effectLst/>
              <a:latin typeface="Open Sans Regular" panose="020B0606030504020204" pitchFamily="34" charset="0"/>
            </a:endParaRPr>
          </a:p>
        </p:txBody>
      </p:sp>
    </p:spTree>
    <p:extLst>
      <p:ext uri="{BB962C8B-B14F-4D97-AF65-F5344CB8AC3E}">
        <p14:creationId xmlns:p14="http://schemas.microsoft.com/office/powerpoint/2010/main" val="15715248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pPr algn="l"/>
            <a:r>
              <a:rPr lang="en-US" sz="3600" i="0" dirty="0">
                <a:solidFill>
                  <a:srgbClr val="003A5D"/>
                </a:solidFill>
                <a:effectLst/>
                <a:latin typeface="Open Sans Extra Bold"/>
              </a:rPr>
              <a:t>			Security Vulnerability Types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81000" y="1716315"/>
            <a:ext cx="11506201" cy="453208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700" b="1" i="0" dirty="0">
                <a:solidFill>
                  <a:srgbClr val="003A5D"/>
                </a:solidFill>
                <a:effectLst/>
              </a:rPr>
              <a:t>Network Vulnerabilities. </a:t>
            </a:r>
            <a:r>
              <a:rPr lang="en-US" sz="2700" i="0" dirty="0">
                <a:solidFill>
                  <a:srgbClr val="003A5D"/>
                </a:solidFill>
                <a:effectLst/>
              </a:rPr>
              <a:t>These are issues with a network’s hardware or software that expose it to possible intrusion by an outside party. Examples include insecure Wi-Fi access points and poorly-configured firewalls.</a:t>
            </a:r>
          </a:p>
          <a:p>
            <a:pPr algn="just"/>
            <a:r>
              <a:rPr lang="en-US" sz="2700" b="1" i="0" dirty="0">
                <a:effectLst/>
              </a:rPr>
              <a:t>Operating System Vulnerabilities. </a:t>
            </a:r>
            <a:r>
              <a:rPr lang="en-US" sz="2700" i="0" dirty="0">
                <a:effectLst/>
              </a:rPr>
              <a:t>These are vulnerabilities within a particular operating system that hackers may exploit to gain access to an asset the OS is installed on—or to cause damage. Examples include default superuser accounts that may exist in some OS installs and hidden backdoor programs.</a:t>
            </a:r>
          </a:p>
          <a:p>
            <a:pPr algn="just"/>
            <a:r>
              <a:rPr lang="en-US" sz="2700" b="1" i="0" dirty="0">
                <a:effectLst/>
              </a:rPr>
              <a:t>Human Vulnerabilities. </a:t>
            </a:r>
            <a:r>
              <a:rPr lang="en-US" sz="2700" i="0" dirty="0">
                <a:effectLst/>
              </a:rPr>
              <a:t>The weakest link in many cybersecurity architectures is the human element. User errors can easily expose sensitive data, create exploitable access points for attackers, or disrupt systems.</a:t>
            </a:r>
          </a:p>
          <a:p>
            <a:pPr algn="just"/>
            <a:r>
              <a:rPr lang="en-US" sz="2700" b="1" i="0" dirty="0">
                <a:solidFill>
                  <a:srgbClr val="003A5D"/>
                </a:solidFill>
                <a:effectLst/>
              </a:rPr>
              <a:t>Process Vulnerabilities. </a:t>
            </a:r>
            <a:r>
              <a:rPr lang="en-US" sz="2700" i="0" dirty="0">
                <a:solidFill>
                  <a:srgbClr val="003A5D"/>
                </a:solidFill>
                <a:effectLst/>
              </a:rPr>
              <a:t>Can be created by specific process controls (or a lack thereof)-- Use of weak passwords (which may also fall under human vulnerabilities).</a:t>
            </a:r>
          </a:p>
          <a:p>
            <a:pPr algn="just"/>
            <a:endParaRPr lang="en-US" sz="2500" i="0" dirty="0">
              <a:effectLst/>
            </a:endParaRPr>
          </a:p>
          <a:p>
            <a:pPr algn="just"/>
            <a:endParaRPr lang="en-US" sz="2000" i="0" dirty="0">
              <a:effectLst/>
              <a:latin typeface="Open Sans Regular" panose="020B0606030504020204" pitchFamily="34" charset="0"/>
            </a:endParaRPr>
          </a:p>
        </p:txBody>
      </p:sp>
    </p:spTree>
    <p:extLst>
      <p:ext uri="{BB962C8B-B14F-4D97-AF65-F5344CB8AC3E}">
        <p14:creationId xmlns:p14="http://schemas.microsoft.com/office/powerpoint/2010/main" val="3580613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6725AE3-83B0-994C-8161-C41B26938C9E}"/>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10F8F31-3B95-C5B3-08CE-962B8BCB19FC}"/>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Vulnerability Issues: Operating System Vulnerabilities</a:t>
            </a:r>
          </a:p>
        </p:txBody>
      </p:sp>
      <p:sp>
        <p:nvSpPr>
          <p:cNvPr id="5" name="Footer Placeholder 4">
            <a:extLst>
              <a:ext uri="{FF2B5EF4-FFF2-40B4-BE49-F238E27FC236}">
                <a16:creationId xmlns="" xmlns:a16="http://schemas.microsoft.com/office/drawing/2014/main" id="{625E7AAF-45E0-ADD3-67BA-64221FA7BA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F45F5A56-292A-40DE-D67A-BDD6548EB4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4" name="Picture 3">
            <a:extLst>
              <a:ext uri="{FF2B5EF4-FFF2-40B4-BE49-F238E27FC236}">
                <a16:creationId xmlns="" xmlns:a16="http://schemas.microsoft.com/office/drawing/2014/main" id="{467973C2-73C4-5BE6-3F4F-6F6A424354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73185"/>
            <a:ext cx="9601200" cy="4610580"/>
          </a:xfrm>
          <a:prstGeom prst="rect">
            <a:avLst/>
          </a:prstGeom>
          <a:noFill/>
        </p:spPr>
      </p:pic>
    </p:spTree>
    <p:extLst>
      <p:ext uri="{BB962C8B-B14F-4D97-AF65-F5344CB8AC3E}">
        <p14:creationId xmlns:p14="http://schemas.microsoft.com/office/powerpoint/2010/main" val="130528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dirty="0"/>
              <a:t>How does malware infect a Computer Or Network</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dirty="0"/>
              <a:t>There are several methods threat actors utilize to deploy malware into a network or system including social engineering and exploiting vulnerabilities.</a:t>
            </a:r>
          </a:p>
          <a:p>
            <a:pPr algn="just"/>
            <a:r>
              <a:rPr lang="en-US" sz="2500" b="1" dirty="0">
                <a:cs typeface="Arial" panose="020B0604020202020204" pitchFamily="34" charset="0"/>
              </a:rPr>
              <a:t>Social Engineering</a:t>
            </a:r>
          </a:p>
          <a:p>
            <a:pPr algn="just"/>
            <a:r>
              <a:rPr lang="en-US" sz="2500" dirty="0">
                <a:cs typeface="Arial" panose="020B0604020202020204" pitchFamily="34" charset="0"/>
              </a:rPr>
              <a:t>Malware is often deployed through phishing, vishing, or </a:t>
            </a:r>
            <a:r>
              <a:rPr lang="en-US" sz="2500" dirty="0" err="1">
                <a:cs typeface="Arial" panose="020B0604020202020204" pitchFamily="34" charset="0"/>
              </a:rPr>
              <a:t>smishing</a:t>
            </a:r>
            <a:r>
              <a:rPr lang="en-US" sz="2500" dirty="0">
                <a:cs typeface="Arial" panose="020B0604020202020204" pitchFamily="34" charset="0"/>
              </a:rPr>
              <a:t>, which are all types of social engineering attacks. In fact, 92% of malware is delivered by email. In short, threat actors attempt to retrieve sensitive information by manipulating people into clicking links, downloading attachments, or providing access over the phone.</a:t>
            </a:r>
          </a:p>
          <a:p>
            <a:pPr algn="just"/>
            <a:r>
              <a:rPr lang="en-US" sz="2500" dirty="0"/>
              <a:t>If successful, the malicious payload is delivered, and you can consider yourself breached</a:t>
            </a:r>
            <a:r>
              <a:rPr lang="en-US" sz="2500" dirty="0" smtClean="0"/>
              <a:t>.</a:t>
            </a:r>
          </a:p>
          <a:p>
            <a:pPr algn="just"/>
            <a:r>
              <a:rPr lang="en-US" sz="2500" b="1" dirty="0"/>
              <a:t>Exploiting Vulnerabilities</a:t>
            </a:r>
          </a:p>
          <a:p>
            <a:pPr marL="0" indent="0" algn="just">
              <a:buNone/>
            </a:pPr>
            <a:r>
              <a:rPr lang="en-US" sz="2500" dirty="0"/>
              <a:t>One of the easiest ways threat actors break into a system or network is by deploying a series of exploits known to work, such as </a:t>
            </a:r>
            <a:r>
              <a:rPr lang="en-US" sz="2500" dirty="0" err="1"/>
              <a:t>Kerberoasting</a:t>
            </a:r>
            <a:r>
              <a:rPr lang="en-US" sz="2500" dirty="0"/>
              <a:t>. This is referred to as the “trial and error” approach, however, there is a high degree of technical skill involved in this process.</a:t>
            </a:r>
          </a:p>
          <a:p>
            <a:pPr marL="0" indent="0" algn="just">
              <a:buNone/>
            </a:pPr>
            <a:endParaRPr lang="en-US" sz="2500" dirty="0"/>
          </a:p>
          <a:p>
            <a:pPr algn="just"/>
            <a:endParaRPr lang="en-US" sz="2500" i="0" dirty="0">
              <a:effectLst/>
              <a:cs typeface="Arial" panose="020B0604020202020204" pitchFamily="34" charset="0"/>
            </a:endParaRPr>
          </a:p>
        </p:txBody>
      </p:sp>
    </p:spTree>
    <p:extLst>
      <p:ext uri="{BB962C8B-B14F-4D97-AF65-F5344CB8AC3E}">
        <p14:creationId xmlns:p14="http://schemas.microsoft.com/office/powerpoint/2010/main" val="31913406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97567"/>
            <a:ext cx="10058401" cy="1143000"/>
          </a:xfrm>
        </p:spPr>
        <p:txBody>
          <a:bodyPr>
            <a:noAutofit/>
          </a:bodyPr>
          <a:lstStyle/>
          <a:p>
            <a:pPr algn="l"/>
            <a:r>
              <a:rPr lang="en-US" sz="3600" i="0" dirty="0">
                <a:solidFill>
                  <a:srgbClr val="003A5D"/>
                </a:solidFill>
                <a:effectLst/>
                <a:latin typeface="Open Sans Extra Bold"/>
              </a:rPr>
              <a:t>	</a:t>
            </a:r>
            <a:r>
              <a:rPr lang="en-US" sz="3600" b="1" dirty="0" smtClean="0">
                <a:solidFill>
                  <a:srgbClr val="0070C0"/>
                </a:solidFill>
                <a:latin typeface="Times New Roman" panose="02020603050405020304" pitchFamily="18" charset="0"/>
                <a:cs typeface="Times New Roman" panose="02020603050405020304" pitchFamily="18" charset="0"/>
              </a:rPr>
              <a:t>How </a:t>
            </a:r>
            <a:r>
              <a:rPr lang="en-US" sz="3600" b="1" dirty="0">
                <a:solidFill>
                  <a:srgbClr val="0070C0"/>
                </a:solidFill>
                <a:latin typeface="Times New Roman" panose="02020603050405020304" pitchFamily="18" charset="0"/>
                <a:cs typeface="Times New Roman" panose="02020603050405020304" pitchFamily="18" charset="0"/>
              </a:rPr>
              <a:t>to Find Security Vulnerabilities</a:t>
            </a:r>
            <a:r>
              <a:rPr lang="en-US" sz="1600" b="0" i="0" dirty="0">
                <a:solidFill>
                  <a:srgbClr val="00A077"/>
                </a:solidFill>
                <a:effectLst/>
                <a:latin typeface="Montserrat" panose="00000500000000000000" pitchFamily="2" charset="0"/>
              </a:rPr>
              <a:t/>
            </a:r>
            <a:br>
              <a:rPr lang="en-US" sz="1600" b="0" i="0" dirty="0">
                <a:solidFill>
                  <a:srgbClr val="00A077"/>
                </a:solidFill>
                <a:effectLst/>
                <a:latin typeface="Montserrat" panose="00000500000000000000" pitchFamily="2" charset="0"/>
              </a:rPr>
            </a:br>
            <a:endParaRPr lang="en-US" sz="3600" i="0" dirty="0">
              <a:solidFill>
                <a:srgbClr val="003A5D"/>
              </a:solidFill>
              <a:effectLst/>
              <a:latin typeface="Open Sans Extra Bold"/>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990600" y="1716315"/>
            <a:ext cx="10896601" cy="17126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400" b="0" i="0" dirty="0">
                <a:solidFill>
                  <a:srgbClr val="002060"/>
                </a:solidFill>
                <a:effectLst/>
                <a:latin typeface="Montserrat" panose="00000500000000000000" pitchFamily="2" charset="0"/>
              </a:rPr>
              <a:t>Audit Your Network Assets</a:t>
            </a:r>
          </a:p>
          <a:p>
            <a:pPr algn="just"/>
            <a:r>
              <a:rPr lang="en-US" sz="2400" dirty="0">
                <a:solidFill>
                  <a:srgbClr val="002060"/>
                </a:solidFill>
                <a:latin typeface="Montserrat" panose="00000500000000000000" pitchFamily="2" charset="0"/>
              </a:rPr>
              <a:t>Penetration Testing</a:t>
            </a:r>
          </a:p>
          <a:p>
            <a:pPr algn="just"/>
            <a:r>
              <a:rPr lang="en-US" sz="2400" dirty="0">
                <a:solidFill>
                  <a:srgbClr val="002060"/>
                </a:solidFill>
                <a:latin typeface="Montserrat" panose="00000500000000000000" pitchFamily="2" charset="0"/>
              </a:rPr>
              <a:t>Creating a Threat Intelligence Framework</a:t>
            </a:r>
          </a:p>
          <a:p>
            <a:pPr algn="just"/>
            <a:endParaRPr lang="en-US" sz="2400" dirty="0">
              <a:solidFill>
                <a:srgbClr val="002060"/>
              </a:solidFill>
              <a:latin typeface="Montserrat" panose="00000500000000000000" pitchFamily="2" charset="0"/>
            </a:endParaRPr>
          </a:p>
        </p:txBody>
      </p:sp>
      <p:pic>
        <p:nvPicPr>
          <p:cNvPr id="3" name="Picture 2" descr="Mitigate software obsolescence and cyber risk using application  virtualization | Electronic Design">
            <a:extLst>
              <a:ext uri="{FF2B5EF4-FFF2-40B4-BE49-F238E27FC236}">
                <a16:creationId xmlns="" xmlns:a16="http://schemas.microsoft.com/office/drawing/2014/main" id="{7E7BC672-75FD-A077-99D7-DA9425A61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229656"/>
            <a:ext cx="4714875" cy="2676525"/>
          </a:xfrm>
          <a:prstGeom prst="rect">
            <a:avLst/>
          </a:prstGeom>
          <a:noFill/>
          <a:ln>
            <a:noFill/>
          </a:ln>
        </p:spPr>
      </p:pic>
    </p:spTree>
    <p:extLst>
      <p:ext uri="{BB962C8B-B14F-4D97-AF65-F5344CB8AC3E}">
        <p14:creationId xmlns:p14="http://schemas.microsoft.com/office/powerpoint/2010/main" val="27434127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0944"/>
            <a:ext cx="10058401" cy="1143000"/>
          </a:xfrm>
        </p:spPr>
        <p:txBody>
          <a:bodyPr>
            <a:noAutofit/>
          </a:bodyPr>
          <a:lstStyle/>
          <a:p>
            <a:pPr algn="l"/>
            <a:r>
              <a:rPr lang="en-US" sz="3600" i="0" dirty="0">
                <a:solidFill>
                  <a:srgbClr val="003A5D"/>
                </a:solidFill>
                <a:effectLst/>
                <a:latin typeface="Open Sans Extra Bold"/>
              </a:rPr>
              <a:t>		</a:t>
            </a:r>
            <a:r>
              <a:rPr lang="en-US" sz="3600" i="0" dirty="0" smtClean="0">
                <a:solidFill>
                  <a:srgbClr val="003A5D"/>
                </a:solidFill>
                <a:effectLst/>
                <a:latin typeface="Open Sans Extra Bold"/>
              </a:rPr>
              <a:t/>
            </a:r>
            <a:br>
              <a:rPr lang="en-US" sz="3600" i="0" dirty="0" smtClean="0">
                <a:solidFill>
                  <a:srgbClr val="003A5D"/>
                </a:solidFill>
                <a:effectLst/>
                <a:latin typeface="Open Sans Extra Bold"/>
              </a:rPr>
            </a:br>
            <a:r>
              <a:rPr lang="en-US" sz="3600" dirty="0">
                <a:solidFill>
                  <a:srgbClr val="003A5D"/>
                </a:solidFill>
                <a:latin typeface="Open Sans Extra Bold"/>
              </a:rPr>
              <a:t> </a:t>
            </a:r>
            <a:r>
              <a:rPr lang="en-US" sz="3600" dirty="0" smtClean="0">
                <a:solidFill>
                  <a:srgbClr val="003A5D"/>
                </a:solidFill>
                <a:latin typeface="Open Sans Extra Bold"/>
              </a:rPr>
              <a:t>            </a:t>
            </a:r>
            <a:r>
              <a:rPr lang="en-US" sz="3600" b="1" dirty="0" smtClean="0">
                <a:solidFill>
                  <a:srgbClr val="0070C0"/>
                </a:solidFill>
                <a:latin typeface="Times New Roman" panose="02020603050405020304" pitchFamily="18" charset="0"/>
                <a:cs typeface="Times New Roman" panose="02020603050405020304" pitchFamily="18" charset="0"/>
              </a:rPr>
              <a:t>Examples </a:t>
            </a:r>
            <a:r>
              <a:rPr lang="en-US" sz="3600" b="1" dirty="0">
                <a:solidFill>
                  <a:srgbClr val="0070C0"/>
                </a:solidFill>
                <a:latin typeface="Times New Roman" panose="02020603050405020304" pitchFamily="18" charset="0"/>
                <a:cs typeface="Times New Roman" panose="02020603050405020304" pitchFamily="18" charset="0"/>
              </a:rPr>
              <a:t>of security vulnerabilities</a:t>
            </a:r>
            <a:r>
              <a:rPr lang="en-US" sz="1600" b="0" i="0" dirty="0">
                <a:solidFill>
                  <a:srgbClr val="00A077"/>
                </a:solidFill>
                <a:effectLst/>
                <a:latin typeface="Montserrat" panose="00000500000000000000" pitchFamily="2" charset="0"/>
              </a:rPr>
              <a:t/>
            </a:r>
            <a:br>
              <a:rPr lang="en-US" sz="1600" b="0" i="0" dirty="0">
                <a:solidFill>
                  <a:srgbClr val="00A077"/>
                </a:solidFill>
                <a:effectLst/>
                <a:latin typeface="Montserrat" panose="00000500000000000000" pitchFamily="2" charset="0"/>
              </a:rPr>
            </a:br>
            <a:endParaRPr lang="en-US" sz="3600" i="0" dirty="0">
              <a:solidFill>
                <a:srgbClr val="003A5D"/>
              </a:solidFill>
              <a:effectLst/>
              <a:latin typeface="Open Sans Extra Bold"/>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990600" y="1716315"/>
            <a:ext cx="10896601" cy="43087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400" b="0" i="0" dirty="0">
                <a:solidFill>
                  <a:srgbClr val="002060"/>
                </a:solidFill>
                <a:effectLst/>
                <a:latin typeface="Montserrat" panose="00000500000000000000" pitchFamily="2" charset="0"/>
              </a:rPr>
              <a:t>Hidden Backdoor Programs</a:t>
            </a:r>
          </a:p>
          <a:p>
            <a:pPr algn="just"/>
            <a:r>
              <a:rPr lang="en-US" sz="2400" dirty="0">
                <a:solidFill>
                  <a:srgbClr val="002060"/>
                </a:solidFill>
                <a:latin typeface="Montserrat" panose="00000500000000000000" pitchFamily="2" charset="0"/>
              </a:rPr>
              <a:t>Superuser or Admin Account Privileges</a:t>
            </a:r>
          </a:p>
          <a:p>
            <a:pPr algn="just"/>
            <a:r>
              <a:rPr lang="en-US" sz="2400" dirty="0">
                <a:solidFill>
                  <a:srgbClr val="002060"/>
                </a:solidFill>
                <a:latin typeface="Montserrat" panose="00000500000000000000" pitchFamily="2" charset="0"/>
              </a:rPr>
              <a:t>Automated Running of Scripts without Malware/Virus Checks</a:t>
            </a:r>
          </a:p>
          <a:p>
            <a:pPr algn="just"/>
            <a:r>
              <a:rPr lang="en-US" sz="2400" dirty="0">
                <a:solidFill>
                  <a:srgbClr val="002060"/>
                </a:solidFill>
                <a:latin typeface="Montserrat" panose="00000500000000000000" pitchFamily="2" charset="0"/>
              </a:rPr>
              <a:t>Unknown Security Bugs in Software or Programming Interfaces</a:t>
            </a:r>
          </a:p>
          <a:p>
            <a:pPr algn="just"/>
            <a:r>
              <a:rPr lang="en-US" sz="2400" dirty="0">
                <a:solidFill>
                  <a:srgbClr val="002060"/>
                </a:solidFill>
                <a:latin typeface="Montserrat" panose="00000500000000000000" pitchFamily="2" charset="0"/>
              </a:rPr>
              <a:t>Unencrypted Data on the Network</a:t>
            </a:r>
          </a:p>
          <a:p>
            <a:pPr algn="just"/>
            <a:endParaRPr lang="en-US" sz="2400" dirty="0">
              <a:solidFill>
                <a:srgbClr val="002060"/>
              </a:solidFill>
              <a:latin typeface="Montserrat" panose="00000500000000000000" pitchFamily="2" charset="0"/>
            </a:endParaRPr>
          </a:p>
        </p:txBody>
      </p:sp>
    </p:spTree>
    <p:extLst>
      <p:ext uri="{BB962C8B-B14F-4D97-AF65-F5344CB8AC3E}">
        <p14:creationId xmlns:p14="http://schemas.microsoft.com/office/powerpoint/2010/main" val="37971989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US" sz="3600" i="0" dirty="0">
              <a:solidFill>
                <a:srgbClr val="00B0F0"/>
              </a:solidFill>
              <a:effectLst/>
              <a:latin typeface="Open Sans Extra Bold"/>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81000" y="1731512"/>
            <a:ext cx="11201401" cy="45320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500" dirty="0">
                <a:solidFill>
                  <a:srgbClr val="002060"/>
                </a:solidFill>
              </a:rPr>
              <a:t>Application vulnerabilities are flaws or weaknesses in an application that can lead to exploitation or a security breach. With the enormous global reach of the Internet, web applications are particularly susceptible to attack, and these can come from many different locations across many attack vectors.</a:t>
            </a:r>
          </a:p>
          <a:p>
            <a:pPr algn="just"/>
            <a:r>
              <a:rPr lang="en-IN" sz="2500" dirty="0">
                <a:solidFill>
                  <a:srgbClr val="000000"/>
                </a:solidFill>
                <a:effectLst/>
                <a:ea typeface="Times New Roman" panose="02020603050405020304" pitchFamily="18" charset="0"/>
              </a:rPr>
              <a:t>Sometimes you don’t know what you don’t know, but the good news is that there is guidance for organizations who wish to find the vulnerabilities in their applications before the attacker does.</a:t>
            </a:r>
            <a:endParaRPr lang="en-IN" sz="2500" dirty="0">
              <a:effectLst/>
              <a:ea typeface="Times New Roman" panose="02020603050405020304" pitchFamily="18" charset="0"/>
            </a:endParaRPr>
          </a:p>
          <a:p>
            <a:pPr algn="just"/>
            <a:r>
              <a:rPr lang="en-IN" sz="2500" dirty="0">
                <a:solidFill>
                  <a:srgbClr val="000000"/>
                </a:solidFill>
                <a:effectLst/>
                <a:ea typeface="Times New Roman" panose="02020603050405020304" pitchFamily="18" charset="0"/>
              </a:rPr>
              <a:t>In response to escalating cybersecurity attacks, we pioneered the forensic practice in 2010. In our work helping organizations secure their applications across the tech stack, we have gained technical information about the vulnerabilities identified in applications and the respective best practices in cybersecurity that help mitigate the vulnerabilities.</a:t>
            </a:r>
            <a:endParaRPr lang="en-IN" sz="2500" dirty="0">
              <a:effectLst/>
              <a:ea typeface="Times New Roman" panose="02020603050405020304" pitchFamily="18" charset="0"/>
            </a:endParaRPr>
          </a:p>
          <a:p>
            <a:pPr algn="just"/>
            <a:endParaRPr lang="en-US" sz="2400" dirty="0">
              <a:solidFill>
                <a:srgbClr val="002060"/>
              </a:solidFill>
              <a:latin typeface="Montserrat" panose="00000500000000000000" pitchFamily="2" charset="0"/>
            </a:endParaRPr>
          </a:p>
          <a:p>
            <a:pPr algn="just"/>
            <a:endParaRPr lang="en-US" sz="2400" dirty="0">
              <a:solidFill>
                <a:srgbClr val="002060"/>
              </a:solidFill>
              <a:latin typeface="Montserrat" panose="00000500000000000000" pitchFamily="2" charset="0"/>
            </a:endParaRPr>
          </a:p>
        </p:txBody>
      </p:sp>
    </p:spTree>
    <p:extLst>
      <p:ext uri="{BB962C8B-B14F-4D97-AF65-F5344CB8AC3E}">
        <p14:creationId xmlns:p14="http://schemas.microsoft.com/office/powerpoint/2010/main" val="42106172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7935374-83AB-279B-4435-611AE34463D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009DCF5-5BF5-E6EB-720A-8DBF388A1F03}"/>
              </a:ext>
            </a:extLst>
          </p:cNvPr>
          <p:cNvSpPr>
            <a:spLocks noGrp="1"/>
          </p:cNvSpPr>
          <p:nvPr>
            <p:ph type="title"/>
          </p:nvPr>
        </p:nvSpPr>
        <p:spPr>
          <a:xfrm>
            <a:off x="1524000" y="609600"/>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US" sz="3600" i="0" dirty="0">
              <a:solidFill>
                <a:srgbClr val="003A5D"/>
              </a:solidFill>
              <a:effectLst/>
              <a:latin typeface="Open Sans Extra Bold"/>
            </a:endParaRPr>
          </a:p>
        </p:txBody>
      </p:sp>
      <p:sp>
        <p:nvSpPr>
          <p:cNvPr id="5" name="Footer Placeholder 4">
            <a:extLst>
              <a:ext uri="{FF2B5EF4-FFF2-40B4-BE49-F238E27FC236}">
                <a16:creationId xmlns="" xmlns:a16="http://schemas.microsoft.com/office/drawing/2014/main" id="{D04E73C5-C8EC-9F0B-8043-4493B9EF59E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VAPT: Module-3: Penetration Testing</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7B670EF2-B928-D8C5-62C0-80F5E4F1D25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 xmlns:a16="http://schemas.microsoft.com/office/drawing/2014/main" id="{7FD6CB93-A88F-AFC4-4102-6AC82929CB7B}"/>
              </a:ext>
            </a:extLst>
          </p:cNvPr>
          <p:cNvSpPr txBox="1">
            <a:spLocks noChangeArrowheads="1"/>
          </p:cNvSpPr>
          <p:nvPr/>
        </p:nvSpPr>
        <p:spPr>
          <a:xfrm>
            <a:off x="304800" y="1716315"/>
            <a:ext cx="11582401" cy="45320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IN" sz="2500" dirty="0">
                <a:solidFill>
                  <a:srgbClr val="000000"/>
                </a:solidFill>
                <a:effectLst/>
                <a:ea typeface="Times New Roman" panose="02020603050405020304" pitchFamily="18" charset="0"/>
              </a:rPr>
              <a:t>For the past several months, however, we have investigated our forensic data for application security with a new urgency, for it seems to us that the new ways of working have opened new attack vectors to cybercriminals.</a:t>
            </a:r>
            <a:endParaRPr lang="en-IN" sz="2500" dirty="0">
              <a:effectLst/>
              <a:ea typeface="Times New Roman" panose="02020603050405020304" pitchFamily="18" charset="0"/>
            </a:endParaRPr>
          </a:p>
          <a:p>
            <a:pPr algn="just"/>
            <a:r>
              <a:rPr lang="en-IN" sz="2500" dirty="0">
                <a:effectLst/>
                <a:ea typeface="Calibri" panose="020F0502020204030204" pitchFamily="34" charset="0"/>
                <a:cs typeface="Mangal" panose="02040503050203030202" pitchFamily="18" charset="0"/>
              </a:rPr>
              <a:t>Based on years of our collective forensic data from over 1000 investigations, this blog post will help you understand where vulnerabilities could arise in the applications and give you a basic idea of how to “think like a hacker” when testing the security posture of applications. In addition, we try to inject </a:t>
            </a:r>
            <a:r>
              <a:rPr lang="en-IN" sz="2500" dirty="0">
                <a:solidFill>
                  <a:srgbClr val="000000"/>
                </a:solidFill>
                <a:effectLst/>
                <a:ea typeface="Times New Roman" panose="02020603050405020304" pitchFamily="18" charset="0"/>
              </a:rPr>
              <a:t>the development and testing teams with a healthy dose of paranoia by offering best practices for application security that are essential for QA managers, testing experts, tech leads and information security managers.</a:t>
            </a:r>
            <a:endParaRPr lang="en-IN" sz="2500" dirty="0">
              <a:effectLst/>
              <a:ea typeface="Times New Roman" panose="02020603050405020304" pitchFamily="18" charset="0"/>
            </a:endParaRPr>
          </a:p>
          <a:p>
            <a:pPr algn="just"/>
            <a:endParaRPr lang="en-US" sz="2400" dirty="0">
              <a:solidFill>
                <a:srgbClr val="002060"/>
              </a:solidFill>
              <a:latin typeface="Montserrat" panose="00000500000000000000" pitchFamily="2" charset="0"/>
            </a:endParaRPr>
          </a:p>
          <a:p>
            <a:pPr algn="just"/>
            <a:endParaRPr lang="en-US" sz="2400" dirty="0">
              <a:solidFill>
                <a:srgbClr val="002060"/>
              </a:solidFill>
              <a:latin typeface="Montserrat" panose="00000500000000000000" pitchFamily="2" charset="0"/>
            </a:endParaRPr>
          </a:p>
        </p:txBody>
      </p:sp>
    </p:spTree>
    <p:extLst>
      <p:ext uri="{BB962C8B-B14F-4D97-AF65-F5344CB8AC3E}">
        <p14:creationId xmlns:p14="http://schemas.microsoft.com/office/powerpoint/2010/main" val="39681944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E32D15-5455-001F-8873-B44C27FA5212}"/>
              </a:ext>
            </a:extLst>
          </p:cNvPr>
          <p:cNvSpPr>
            <a:spLocks noGrp="1"/>
          </p:cNvSpPr>
          <p:nvPr>
            <p:ph type="title"/>
          </p:nvPr>
        </p:nvSpPr>
        <p:spPr>
          <a:xfrm>
            <a:off x="609600" y="571995"/>
            <a:ext cx="10972801" cy="1143000"/>
          </a:xfrm>
        </p:spPr>
        <p:txBody>
          <a:bodyPr>
            <a:normAutofit/>
          </a:bodyPr>
          <a:lstStyle/>
          <a:p>
            <a:r>
              <a:rPr lang="en-US" sz="4000" b="1">
                <a:solidFill>
                  <a:srgbClr val="0070C0"/>
                </a:solidFill>
                <a:latin typeface="Times New Roman" panose="02020603050405020304" pitchFamily="18" charset="0"/>
                <a:cs typeface="Times New Roman" panose="02020603050405020304" pitchFamily="18" charset="0"/>
              </a:rPr>
              <a:t>Application Vulnerabilities</a:t>
            </a:r>
            <a:endParaRPr lang="en-IN" dirty="0"/>
          </a:p>
        </p:txBody>
      </p:sp>
      <p:sp>
        <p:nvSpPr>
          <p:cNvPr id="4" name="Footer Placeholder 3">
            <a:extLst>
              <a:ext uri="{FF2B5EF4-FFF2-40B4-BE49-F238E27FC236}">
                <a16:creationId xmlns="" xmlns:a16="http://schemas.microsoft.com/office/drawing/2014/main" id="{CA2F1D8C-C028-548C-C8CD-F21C4F455FB6}"/>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B1E79CC2-9C76-4974-A365-A99C7B82C089}"/>
              </a:ext>
            </a:extLst>
          </p:cNvPr>
          <p:cNvSpPr>
            <a:spLocks noGrp="1"/>
          </p:cNvSpPr>
          <p:nvPr>
            <p:ph type="sldNum" sz="quarter" idx="12"/>
          </p:nvPr>
        </p:nvSpPr>
        <p:spPr/>
        <p:txBody>
          <a:bodyPr/>
          <a:lstStyle/>
          <a:p>
            <a:fld id="{A67AFE19-8960-4999-8BB5-FA14F1DD873F}" type="slidenum">
              <a:rPr lang="en-US" smtClean="0"/>
              <a:pPr/>
              <a:t>94</a:t>
            </a:fld>
            <a:endParaRPr lang="en-US" dirty="0"/>
          </a:p>
        </p:txBody>
      </p:sp>
      <p:pic>
        <p:nvPicPr>
          <p:cNvPr id="6" name="Content Placeholder 5" descr="hacker-using-common-application-vulnerabilities-to-gain-access">
            <a:extLst>
              <a:ext uri="{FF2B5EF4-FFF2-40B4-BE49-F238E27FC236}">
                <a16:creationId xmlns="" xmlns:a16="http://schemas.microsoft.com/office/drawing/2014/main" id="{1115DEF3-7E4D-6A80-ABF9-0BF3FE5B6B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9375" y="1720056"/>
            <a:ext cx="6953250" cy="4286250"/>
          </a:xfrm>
          <a:prstGeom prst="rect">
            <a:avLst/>
          </a:prstGeom>
          <a:noFill/>
          <a:ln>
            <a:noFill/>
          </a:ln>
        </p:spPr>
      </p:pic>
    </p:spTree>
    <p:extLst>
      <p:ext uri="{BB962C8B-B14F-4D97-AF65-F5344CB8AC3E}">
        <p14:creationId xmlns:p14="http://schemas.microsoft.com/office/powerpoint/2010/main" val="5927513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A3254BB-3009-4212-8D4A-C0916A7E0F65}"/>
              </a:ext>
            </a:extLst>
          </p:cNvPr>
          <p:cNvSpPr>
            <a:spLocks noGrp="1"/>
          </p:cNvSpPr>
          <p:nvPr>
            <p:ph idx="1"/>
          </p:nvPr>
        </p:nvSpPr>
        <p:spPr/>
        <p:txBody>
          <a:bodyPr>
            <a:normAutofit fontScale="92500" lnSpcReduction="20000"/>
          </a:bodyPr>
          <a:lstStyle/>
          <a:p>
            <a:pPr marL="0" indent="0" algn="just">
              <a:lnSpc>
                <a:spcPct val="107000"/>
              </a:lnSpc>
              <a:buNone/>
            </a:pPr>
            <a:r>
              <a:rPr lang="en-IN" sz="2500" b="1" dirty="0">
                <a:solidFill>
                  <a:srgbClr val="000000"/>
                </a:solidFill>
                <a:effectLst/>
                <a:ea typeface="Times New Roman" panose="02020603050405020304" pitchFamily="18" charset="0"/>
              </a:rPr>
              <a:t>1. Structured Query Language (SQL)/Database Queries</a:t>
            </a:r>
            <a:endParaRPr lang="en-IN" sz="2500" dirty="0">
              <a:effectLst/>
              <a:ea typeface="Times New Roman" panose="02020603050405020304" pitchFamily="18" charset="0"/>
            </a:endParaRPr>
          </a:p>
          <a:p>
            <a:pPr marL="0" indent="0" algn="just">
              <a:lnSpc>
                <a:spcPct val="107000"/>
              </a:lnSpc>
              <a:buNone/>
            </a:pPr>
            <a:r>
              <a:rPr lang="en-IN" sz="2500" dirty="0">
                <a:solidFill>
                  <a:srgbClr val="000000"/>
                </a:solidFill>
                <a:effectLst/>
                <a:ea typeface="Times New Roman" panose="02020603050405020304" pitchFamily="18" charset="0"/>
              </a:rPr>
              <a:t>This is the </a:t>
            </a:r>
            <a:r>
              <a:rPr lang="en-IN" sz="2500" b="1" dirty="0">
                <a:solidFill>
                  <a:srgbClr val="000000"/>
                </a:solidFill>
                <a:effectLst/>
                <a:ea typeface="Times New Roman" panose="02020603050405020304" pitchFamily="18" charset="0"/>
              </a:rPr>
              <a:t>most common area of application vulnerability</a:t>
            </a:r>
            <a:r>
              <a:rPr lang="en-IN" sz="2500" dirty="0">
                <a:solidFill>
                  <a:srgbClr val="000000"/>
                </a:solidFill>
                <a:effectLst/>
                <a:ea typeface="Times New Roman" panose="02020603050405020304" pitchFamily="18" charset="0"/>
              </a:rPr>
              <a:t> specifically due to the use of multiple databases in conjunction with multiple applications. SQL Injection attacks take place due to a flaw in the code of applications where the attacker successfully retrieves, alters, deletes data, executes SQL commands, or alters server configurations. In the reconnaissance stage, the hacker looks for spots in the application where they can inject undesired values to SQL commands.</a:t>
            </a:r>
            <a:endParaRPr lang="en-IN" sz="2500" dirty="0">
              <a:effectLst/>
              <a:ea typeface="Times New Roman" panose="02020603050405020304" pitchFamily="18" charset="0"/>
            </a:endParaRPr>
          </a:p>
          <a:p>
            <a:pPr algn="just">
              <a:lnSpc>
                <a:spcPct val="107000"/>
              </a:lnSpc>
            </a:pPr>
            <a:r>
              <a:rPr lang="en-IN" sz="2500" dirty="0">
                <a:solidFill>
                  <a:srgbClr val="000000"/>
                </a:solidFill>
                <a:effectLst/>
                <a:ea typeface="Times New Roman" panose="02020603050405020304" pitchFamily="18" charset="0"/>
              </a:rPr>
              <a:t>For example, the attacker may use a string value for server queries to inject an escape sequence. The following is a potential SQL query for searching customers in a database:</a:t>
            </a:r>
            <a:endParaRPr lang="en-IN" sz="2500" dirty="0">
              <a:effectLst/>
              <a:ea typeface="Times New Roman" panose="02020603050405020304" pitchFamily="18" charset="0"/>
            </a:endParaRPr>
          </a:p>
          <a:p>
            <a:pPr marL="0" indent="0" algn="just">
              <a:lnSpc>
                <a:spcPct val="107000"/>
              </a:lnSpc>
              <a:buNone/>
            </a:pPr>
            <a:r>
              <a:rPr lang="en-IN" sz="2500" dirty="0">
                <a:solidFill>
                  <a:srgbClr val="000000"/>
                </a:solidFill>
                <a:effectLst/>
                <a:ea typeface="Times New Roman" panose="02020603050405020304" pitchFamily="18" charset="0"/>
              </a:rPr>
              <a:t>SELECT * FROM customer WHERE name='” + </a:t>
            </a:r>
            <a:r>
              <a:rPr lang="en-IN" sz="2500" dirty="0" err="1">
                <a:solidFill>
                  <a:srgbClr val="000000"/>
                </a:solidFill>
                <a:effectLst/>
                <a:ea typeface="Times New Roman" panose="02020603050405020304" pitchFamily="18" charset="0"/>
              </a:rPr>
              <a:t>strName</a:t>
            </a:r>
            <a:r>
              <a:rPr lang="en-IN" sz="2500" dirty="0">
                <a:solidFill>
                  <a:srgbClr val="000000"/>
                </a:solidFill>
                <a:effectLst/>
                <a:ea typeface="Times New Roman" panose="02020603050405020304" pitchFamily="18" charset="0"/>
              </a:rPr>
              <a:t> + “‘; DROP TABLE customer;”</a:t>
            </a:r>
            <a:endParaRPr lang="en-IN" sz="2500" dirty="0">
              <a:effectLst/>
              <a:ea typeface="Times New Roman" panose="02020603050405020304" pitchFamily="18" charset="0"/>
            </a:endParaRPr>
          </a:p>
          <a:p>
            <a:pPr marL="0" indent="0" algn="just">
              <a:lnSpc>
                <a:spcPct val="107000"/>
              </a:lnSpc>
              <a:buNone/>
            </a:pPr>
            <a:r>
              <a:rPr lang="en-IN" sz="2500" dirty="0">
                <a:solidFill>
                  <a:srgbClr val="000000"/>
                </a:solidFill>
                <a:effectLst/>
                <a:ea typeface="Times New Roman" panose="02020603050405020304" pitchFamily="18" charset="0"/>
              </a:rPr>
              <a:t>If the above SQL string input is not validated, it can execute a command to delete the customer table with the string name.</a:t>
            </a:r>
            <a:endParaRPr lang="en-IN" sz="2500" dirty="0">
              <a:effectLst/>
              <a:ea typeface="Times New Roman" panose="02020603050405020304" pitchFamily="18" charset="0"/>
            </a:endParaRPr>
          </a:p>
          <a:p>
            <a:pPr marL="0" indent="0" algn="just">
              <a:lnSpc>
                <a:spcPct val="107000"/>
              </a:lnSpc>
              <a:buNone/>
            </a:pPr>
            <a:r>
              <a:rPr lang="en-IN" sz="2500" dirty="0">
                <a:effectLst/>
                <a:ea typeface="Times New Roman" panose="02020603050405020304" pitchFamily="18" charset="0"/>
              </a:rPr>
              <a:t> </a:t>
            </a:r>
          </a:p>
          <a:p>
            <a:endParaRPr lang="en-IN" dirty="0"/>
          </a:p>
        </p:txBody>
      </p:sp>
      <p:sp>
        <p:nvSpPr>
          <p:cNvPr id="4" name="Footer Placeholder 3">
            <a:extLst>
              <a:ext uri="{FF2B5EF4-FFF2-40B4-BE49-F238E27FC236}">
                <a16:creationId xmlns="" xmlns:a16="http://schemas.microsoft.com/office/drawing/2014/main" id="{1027E223-582A-34F6-80F7-4E5B59B0BDC4}"/>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31C192B8-BB60-83D8-672B-908B1E73AB69}"/>
              </a:ext>
            </a:extLst>
          </p:cNvPr>
          <p:cNvSpPr>
            <a:spLocks noGrp="1"/>
          </p:cNvSpPr>
          <p:nvPr>
            <p:ph type="sldNum" sz="quarter" idx="12"/>
          </p:nvPr>
        </p:nvSpPr>
        <p:spPr/>
        <p:txBody>
          <a:bodyPr/>
          <a:lstStyle/>
          <a:p>
            <a:fld id="{A67AFE19-8960-4999-8BB5-FA14F1DD873F}" type="slidenum">
              <a:rPr lang="en-US" smtClean="0"/>
              <a:pPr/>
              <a:t>95</a:t>
            </a:fld>
            <a:endParaRPr lang="en-US" dirty="0"/>
          </a:p>
        </p:txBody>
      </p:sp>
      <p:sp>
        <p:nvSpPr>
          <p:cNvPr id="6" name="Title 1">
            <a:extLst>
              <a:ext uri="{FF2B5EF4-FFF2-40B4-BE49-F238E27FC236}">
                <a16:creationId xmlns="" xmlns:a16="http://schemas.microsoft.com/office/drawing/2014/main" id="{4D49C362-57B8-03E3-FB44-75F1E2539A85}"/>
              </a:ext>
            </a:extLst>
          </p:cNvPr>
          <p:cNvSpPr>
            <a:spLocks noGrp="1"/>
          </p:cNvSpPr>
          <p:nvPr>
            <p:ph type="title"/>
          </p:nvPr>
        </p:nvSpPr>
        <p:spPr>
          <a:xfrm>
            <a:off x="609600" y="274638"/>
            <a:ext cx="10972800"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US" sz="3600" i="0" dirty="0">
              <a:solidFill>
                <a:srgbClr val="003A5D"/>
              </a:solidFill>
              <a:effectLst/>
              <a:latin typeface="Open Sans Extra Bold"/>
            </a:endParaRPr>
          </a:p>
        </p:txBody>
      </p:sp>
    </p:spTree>
    <p:extLst>
      <p:ext uri="{BB962C8B-B14F-4D97-AF65-F5344CB8AC3E}">
        <p14:creationId xmlns:p14="http://schemas.microsoft.com/office/powerpoint/2010/main" val="21721570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545E8BA-449A-CDED-751F-98DFAA59BEF2}"/>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10A02B6-99C5-3C1F-CFB4-C23DD1030257}"/>
              </a:ext>
            </a:extLst>
          </p:cNvPr>
          <p:cNvSpPr>
            <a:spLocks noGrp="1"/>
          </p:cNvSpPr>
          <p:nvPr>
            <p:ph idx="1"/>
          </p:nvPr>
        </p:nvSpPr>
        <p:spPr/>
        <p:txBody>
          <a:bodyPr>
            <a:normAutofit fontScale="92500"/>
          </a:bodyPr>
          <a:lstStyle/>
          <a:p>
            <a:pPr algn="just"/>
            <a:r>
              <a:rPr lang="en-IN" sz="2500" b="1" dirty="0">
                <a:solidFill>
                  <a:srgbClr val="000000"/>
                </a:solidFill>
                <a:effectLst/>
                <a:ea typeface="Times New Roman" panose="02020603050405020304" pitchFamily="18" charset="0"/>
              </a:rPr>
              <a:t>How to secure applications from SQL Injection attacks?</a:t>
            </a:r>
            <a:endParaRPr lang="en-IN" sz="2500" dirty="0">
              <a:effectLst/>
              <a:ea typeface="Times New Roman" panose="02020603050405020304" pitchFamily="18" charset="0"/>
            </a:endParaRPr>
          </a:p>
          <a:p>
            <a:pPr marL="0" indent="0" algn="just">
              <a:lnSpc>
                <a:spcPct val="107000"/>
              </a:lnSpc>
              <a:buNone/>
            </a:pPr>
            <a:r>
              <a:rPr lang="en-IN" sz="2500" dirty="0">
                <a:solidFill>
                  <a:srgbClr val="000000"/>
                </a:solidFill>
                <a:effectLst/>
                <a:ea typeface="Times New Roman" panose="02020603050405020304" pitchFamily="18" charset="0"/>
              </a:rPr>
              <a:t>This specific application vulnerability has a lot in relation with SQL being natural-language oriented, or better put, human-oriented programming language. Therefore, it is important that anything passed to the SQL server is sanitized to prevent such attacks. It is best done by looking for areas of the application where it connects to a database and passing unusual values as a part of the application security testing program. Moreover, testing experts must always try to make sure that parameterized queries are used, and least privileges are given to applications for reading or inserting data to databases. </a:t>
            </a:r>
          </a:p>
          <a:p>
            <a:pPr marL="0" indent="0" algn="just">
              <a:lnSpc>
                <a:spcPct val="107000"/>
              </a:lnSpc>
              <a:buNone/>
            </a:pPr>
            <a:r>
              <a:rPr lang="en-IN" sz="2500" dirty="0">
                <a:solidFill>
                  <a:srgbClr val="000000"/>
                </a:solidFill>
                <a:effectLst/>
                <a:ea typeface="Times New Roman" panose="02020603050405020304" pitchFamily="18" charset="0"/>
              </a:rPr>
              <a:t>Additionally, robust testing tools can be used for dynamic analysis and static analysis that help in discovering application vulnerabilities at the code level.</a:t>
            </a:r>
            <a:endParaRPr lang="en-IN" sz="2500" dirty="0">
              <a:effectLst/>
              <a:ea typeface="Times New Roman" panose="02020603050405020304" pitchFamily="18" charset="0"/>
            </a:endParaRPr>
          </a:p>
          <a:p>
            <a:pPr marL="0" indent="0" algn="just">
              <a:lnSpc>
                <a:spcPct val="107000"/>
              </a:lnSpc>
              <a:buNone/>
            </a:pPr>
            <a:r>
              <a:rPr lang="en-IN" sz="2500" dirty="0">
                <a:effectLst/>
                <a:ea typeface="Times New Roman" panose="02020603050405020304" pitchFamily="18" charset="0"/>
              </a:rPr>
              <a:t> </a:t>
            </a:r>
          </a:p>
          <a:p>
            <a:endParaRPr lang="en-IN" dirty="0"/>
          </a:p>
        </p:txBody>
      </p:sp>
      <p:sp>
        <p:nvSpPr>
          <p:cNvPr id="4" name="Footer Placeholder 3">
            <a:extLst>
              <a:ext uri="{FF2B5EF4-FFF2-40B4-BE49-F238E27FC236}">
                <a16:creationId xmlns="" xmlns:a16="http://schemas.microsoft.com/office/drawing/2014/main" id="{346BDB86-CC2C-F7F9-CB41-2FB8EBDAAD42}"/>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FA044779-0266-230E-42DD-138C4AFA2448}"/>
              </a:ext>
            </a:extLst>
          </p:cNvPr>
          <p:cNvSpPr>
            <a:spLocks noGrp="1"/>
          </p:cNvSpPr>
          <p:nvPr>
            <p:ph type="sldNum" sz="quarter" idx="12"/>
          </p:nvPr>
        </p:nvSpPr>
        <p:spPr/>
        <p:txBody>
          <a:bodyPr/>
          <a:lstStyle/>
          <a:p>
            <a:fld id="{A67AFE19-8960-4999-8BB5-FA14F1DD873F}" type="slidenum">
              <a:rPr lang="en-US" smtClean="0"/>
              <a:pPr/>
              <a:t>96</a:t>
            </a:fld>
            <a:endParaRPr lang="en-US" dirty="0"/>
          </a:p>
        </p:txBody>
      </p:sp>
      <p:sp>
        <p:nvSpPr>
          <p:cNvPr id="6" name="Title 1">
            <a:extLst>
              <a:ext uri="{FF2B5EF4-FFF2-40B4-BE49-F238E27FC236}">
                <a16:creationId xmlns="" xmlns:a16="http://schemas.microsoft.com/office/drawing/2014/main" id="{7E7D1623-F8C2-8AF4-DEB4-2464BD40CDE0}"/>
              </a:ext>
            </a:extLst>
          </p:cNvPr>
          <p:cNvSpPr>
            <a:spLocks noGrp="1"/>
          </p:cNvSpPr>
          <p:nvPr>
            <p:ph type="title"/>
          </p:nvPr>
        </p:nvSpPr>
        <p:spPr>
          <a:xfrm>
            <a:off x="609600" y="274638"/>
            <a:ext cx="10972800"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US" sz="3600" i="0" dirty="0">
              <a:solidFill>
                <a:srgbClr val="003A5D"/>
              </a:solidFill>
              <a:effectLst/>
              <a:latin typeface="Open Sans Extra Bold"/>
            </a:endParaRPr>
          </a:p>
        </p:txBody>
      </p:sp>
    </p:spTree>
    <p:extLst>
      <p:ext uri="{BB962C8B-B14F-4D97-AF65-F5344CB8AC3E}">
        <p14:creationId xmlns:p14="http://schemas.microsoft.com/office/powerpoint/2010/main" val="12709694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6991C8-F61A-D68F-F224-9763C6F3E45B}"/>
              </a:ext>
            </a:extLst>
          </p:cNvPr>
          <p:cNvSpPr>
            <a:spLocks noGrp="1"/>
          </p:cNvSpPr>
          <p:nvPr>
            <p:ph type="title"/>
          </p:nvPr>
        </p:nvSpPr>
        <p:spPr>
          <a:xfrm>
            <a:off x="152400" y="342109"/>
            <a:ext cx="10972801" cy="1143000"/>
          </a:xfrm>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IN" sz="3600" dirty="0"/>
          </a:p>
        </p:txBody>
      </p:sp>
      <p:sp>
        <p:nvSpPr>
          <p:cNvPr id="3" name="Content Placeholder 2">
            <a:extLst>
              <a:ext uri="{FF2B5EF4-FFF2-40B4-BE49-F238E27FC236}">
                <a16:creationId xmlns="" xmlns:a16="http://schemas.microsoft.com/office/drawing/2014/main" id="{6358B865-E473-D8BD-B654-F27397148A45}"/>
              </a:ext>
            </a:extLst>
          </p:cNvPr>
          <p:cNvSpPr>
            <a:spLocks noGrp="1"/>
          </p:cNvSpPr>
          <p:nvPr>
            <p:ph idx="1"/>
          </p:nvPr>
        </p:nvSpPr>
        <p:spPr/>
        <p:txBody>
          <a:bodyPr>
            <a:noAutofit/>
          </a:bodyPr>
          <a:lstStyle/>
          <a:p>
            <a:pPr marL="0" indent="0" algn="just">
              <a:lnSpc>
                <a:spcPct val="107000"/>
              </a:lnSpc>
              <a:buNone/>
            </a:pPr>
            <a:r>
              <a:rPr lang="en-IN" sz="2500" b="1" dirty="0">
                <a:solidFill>
                  <a:srgbClr val="000000"/>
                </a:solidFill>
                <a:effectLst/>
                <a:ea typeface="Times New Roman" panose="02020603050405020304" pitchFamily="18" charset="0"/>
              </a:rPr>
              <a:t>2. Broken Authentication</a:t>
            </a:r>
            <a:endParaRPr lang="en-IN" sz="2500" dirty="0">
              <a:effectLst/>
              <a:ea typeface="Times New Roman" panose="02020603050405020304" pitchFamily="18" charset="0"/>
            </a:endParaRPr>
          </a:p>
          <a:p>
            <a:pPr algn="just">
              <a:lnSpc>
                <a:spcPct val="107000"/>
              </a:lnSpc>
            </a:pPr>
            <a:r>
              <a:rPr lang="en-IN" sz="2500" dirty="0">
                <a:solidFill>
                  <a:srgbClr val="000000"/>
                </a:solidFill>
                <a:effectLst/>
                <a:ea typeface="Times New Roman" panose="02020603050405020304" pitchFamily="18" charset="0"/>
              </a:rPr>
              <a:t>URL rewriting, application timeout not set properly, passwords not properly salted and hashed, or predictable login credentials are just a few causes of a broken authentication, in most cases of breaches at least. The prevalence of broken authentication in application (in)security is widespread. It is due to the weak implementation of identity and access controls. Certainly, session management forms the bedrock of the modern-day applications, but they are also not positioned well for many applications.</a:t>
            </a:r>
            <a:endParaRPr lang="en-IN" sz="2500" dirty="0">
              <a:effectLst/>
              <a:ea typeface="Times New Roman" panose="02020603050405020304" pitchFamily="18" charset="0"/>
            </a:endParaRPr>
          </a:p>
          <a:p>
            <a:pPr marL="0" indent="0" algn="just">
              <a:lnSpc>
                <a:spcPct val="107000"/>
              </a:lnSpc>
              <a:buNone/>
            </a:pPr>
            <a:endParaRPr lang="en-IN" sz="2500" dirty="0"/>
          </a:p>
        </p:txBody>
      </p:sp>
      <p:sp>
        <p:nvSpPr>
          <p:cNvPr id="4" name="Footer Placeholder 3">
            <a:extLst>
              <a:ext uri="{FF2B5EF4-FFF2-40B4-BE49-F238E27FC236}">
                <a16:creationId xmlns="" xmlns:a16="http://schemas.microsoft.com/office/drawing/2014/main" id="{200DDF8D-42EB-30AF-DD23-5FABE6D3B00B}"/>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DF3D9FB1-9248-8923-0ED2-4193D96716AE}"/>
              </a:ext>
            </a:extLst>
          </p:cNvPr>
          <p:cNvSpPr>
            <a:spLocks noGrp="1"/>
          </p:cNvSpPr>
          <p:nvPr>
            <p:ph type="sldNum" sz="quarter" idx="12"/>
          </p:nvPr>
        </p:nvSpPr>
        <p:spPr/>
        <p:txBody>
          <a:bodyPr/>
          <a:lstStyle/>
          <a:p>
            <a:fld id="{A67AFE19-8960-4999-8BB5-FA14F1DD873F}" type="slidenum">
              <a:rPr lang="en-US" smtClean="0"/>
              <a:pPr/>
              <a:t>97</a:t>
            </a:fld>
            <a:endParaRPr lang="en-US" dirty="0"/>
          </a:p>
        </p:txBody>
      </p:sp>
    </p:spTree>
    <p:extLst>
      <p:ext uri="{BB962C8B-B14F-4D97-AF65-F5344CB8AC3E}">
        <p14:creationId xmlns:p14="http://schemas.microsoft.com/office/powerpoint/2010/main" val="978648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7F7EBF-AC1B-DAF7-94BA-E1F65910AA47}"/>
              </a:ext>
            </a:extLst>
          </p:cNvPr>
          <p:cNvSpPr>
            <a:spLocks noGrp="1"/>
          </p:cNvSpPr>
          <p:nvPr>
            <p:ph type="title"/>
          </p:nvPr>
        </p:nvSpPr>
        <p:spPr/>
        <p:txBody>
          <a:bodyPr>
            <a:normAutofit/>
          </a:bodyPr>
          <a:lstStyle/>
          <a:p>
            <a:r>
              <a:rPr lang="en-US" sz="4000" b="1" dirty="0">
                <a:solidFill>
                  <a:srgbClr val="0070C0"/>
                </a:solidFill>
                <a:latin typeface="Times New Roman" panose="02020603050405020304" pitchFamily="18" charset="0"/>
                <a:cs typeface="Times New Roman" panose="02020603050405020304" pitchFamily="18" charset="0"/>
              </a:rPr>
              <a:t>Application Vulnerabilities</a:t>
            </a:r>
            <a:endParaRPr lang="en-IN" dirty="0"/>
          </a:p>
        </p:txBody>
      </p:sp>
      <p:sp>
        <p:nvSpPr>
          <p:cNvPr id="3" name="Content Placeholder 2">
            <a:extLst>
              <a:ext uri="{FF2B5EF4-FFF2-40B4-BE49-F238E27FC236}">
                <a16:creationId xmlns="" xmlns:a16="http://schemas.microsoft.com/office/drawing/2014/main" id="{3517192F-6827-CCC5-1859-CC38FBA5D622}"/>
              </a:ext>
            </a:extLst>
          </p:cNvPr>
          <p:cNvSpPr>
            <a:spLocks noGrp="1"/>
          </p:cNvSpPr>
          <p:nvPr>
            <p:ph idx="1"/>
          </p:nvPr>
        </p:nvSpPr>
        <p:spPr/>
        <p:txBody>
          <a:bodyPr>
            <a:normAutofit/>
          </a:bodyPr>
          <a:lstStyle/>
          <a:p>
            <a:pPr algn="just">
              <a:lnSpc>
                <a:spcPct val="107000"/>
              </a:lnSpc>
            </a:pPr>
            <a:r>
              <a:rPr lang="en-IN" sz="2500" dirty="0">
                <a:solidFill>
                  <a:srgbClr val="000000"/>
                </a:solidFill>
                <a:effectLst/>
                <a:ea typeface="Times New Roman" panose="02020603050405020304" pitchFamily="18" charset="0"/>
              </a:rPr>
              <a:t>The landscape of broken authentication in applications as we see it</a:t>
            </a:r>
            <a:endParaRPr lang="en-IN" sz="2500" dirty="0">
              <a:effectLst/>
              <a:ea typeface="Times New Roman" panose="02020603050405020304" pitchFamily="18" charset="0"/>
            </a:endParaRPr>
          </a:p>
          <a:p>
            <a:pPr algn="just"/>
            <a:r>
              <a:rPr lang="en-IN" sz="2500" dirty="0">
                <a:effectLst/>
                <a:ea typeface="Calibri" panose="020F0502020204030204" pitchFamily="34" charset="0"/>
                <a:cs typeface="Mangal" panose="02040503050203030202" pitchFamily="18" charset="0"/>
              </a:rPr>
              <a:t>The logic behind this approach is uncomplicated and best illustrated with an example. Most authentication-based attacks take place due to the consistent use of plain passwords as the only credentials for an application. Once considered a best practice for application security, password complexity requirements and regular rotation have become obsolete for the new age cyberattacks</a:t>
            </a:r>
          </a:p>
          <a:p>
            <a:pPr algn="just">
              <a:lnSpc>
                <a:spcPct val="107000"/>
              </a:lnSpc>
            </a:pPr>
            <a:r>
              <a:rPr lang="en-IN" sz="2500" dirty="0">
                <a:effectLst/>
                <a:ea typeface="Calibri" panose="020F0502020204030204" pitchFamily="34" charset="0"/>
                <a:cs typeface="Mangal" panose="02040503050203030202" pitchFamily="18" charset="0"/>
              </a:rPr>
              <a:t>Fortunately, the PCI DSS</a:t>
            </a:r>
            <a:r>
              <a:rPr lang="en-IN" sz="2500" dirty="0">
                <a:ea typeface="Calibri" panose="020F0502020204030204" pitchFamily="34" charset="0"/>
                <a:cs typeface="Mangal" panose="02040503050203030202" pitchFamily="18" charset="0"/>
              </a:rPr>
              <a:t> </a:t>
            </a:r>
            <a:r>
              <a:rPr lang="en-IN" sz="2500" dirty="0">
                <a:solidFill>
                  <a:srgbClr val="000000"/>
                </a:solidFill>
                <a:effectLst/>
                <a:ea typeface="Times New Roman" panose="02020603050405020304" pitchFamily="18" charset="0"/>
              </a:rPr>
              <a:t>standard (and other similar regulatory standards) have mandated the use of multi-factor authentication as an application security control.</a:t>
            </a:r>
            <a:endParaRPr lang="en-IN" sz="2500" dirty="0">
              <a:effectLst/>
              <a:ea typeface="Times New Roman" panose="02020603050405020304" pitchFamily="18" charset="0"/>
            </a:endParaRPr>
          </a:p>
          <a:p>
            <a:pPr algn="just">
              <a:lnSpc>
                <a:spcPct val="107000"/>
              </a:lnSpc>
            </a:pPr>
            <a:r>
              <a:rPr lang="en-IN" sz="2500" dirty="0">
                <a:solidFill>
                  <a:srgbClr val="000000"/>
                </a:solidFill>
                <a:effectLst/>
                <a:ea typeface="Times New Roman" panose="02020603050405020304" pitchFamily="18" charset="0"/>
              </a:rPr>
              <a:t>Application security team action</a:t>
            </a:r>
            <a:endParaRPr lang="en-IN" sz="2500" dirty="0">
              <a:effectLst/>
              <a:ea typeface="Times New Roman" panose="02020603050405020304" pitchFamily="18" charset="0"/>
            </a:endParaRPr>
          </a:p>
          <a:p>
            <a:pPr marL="0" indent="0" algn="just">
              <a:lnSpc>
                <a:spcPct val="107000"/>
              </a:lnSpc>
              <a:buNone/>
            </a:pPr>
            <a:endParaRPr lang="en-IN" sz="1800" dirty="0">
              <a:effectLst/>
              <a:latin typeface="Times New Roman" panose="02020603050405020304" pitchFamily="18" charset="0"/>
              <a:ea typeface="Times New Roman" panose="02020603050405020304" pitchFamily="18" charset="0"/>
            </a:endParaRPr>
          </a:p>
          <a:p>
            <a:pPr algn="just"/>
            <a:endParaRPr lang="en-IN" sz="2500" dirty="0"/>
          </a:p>
        </p:txBody>
      </p:sp>
      <p:sp>
        <p:nvSpPr>
          <p:cNvPr id="4" name="Footer Placeholder 3">
            <a:extLst>
              <a:ext uri="{FF2B5EF4-FFF2-40B4-BE49-F238E27FC236}">
                <a16:creationId xmlns="" xmlns:a16="http://schemas.microsoft.com/office/drawing/2014/main" id="{6FE83C07-ED21-3383-AE12-A444DFD1CE0C}"/>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D66ADBCD-97B7-12D1-9EBE-7ED18F59360B}"/>
              </a:ext>
            </a:extLst>
          </p:cNvPr>
          <p:cNvSpPr>
            <a:spLocks noGrp="1"/>
          </p:cNvSpPr>
          <p:nvPr>
            <p:ph type="sldNum" sz="quarter" idx="12"/>
          </p:nvPr>
        </p:nvSpPr>
        <p:spPr/>
        <p:txBody>
          <a:bodyPr/>
          <a:lstStyle/>
          <a:p>
            <a:fld id="{A67AFE19-8960-4999-8BB5-FA14F1DD873F}" type="slidenum">
              <a:rPr lang="en-US" smtClean="0"/>
              <a:pPr/>
              <a:t>98</a:t>
            </a:fld>
            <a:endParaRPr lang="en-US" dirty="0"/>
          </a:p>
        </p:txBody>
      </p:sp>
    </p:spTree>
    <p:extLst>
      <p:ext uri="{BB962C8B-B14F-4D97-AF65-F5344CB8AC3E}">
        <p14:creationId xmlns:p14="http://schemas.microsoft.com/office/powerpoint/2010/main" val="16626976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BCB10FA-CF43-6130-6001-D438B0F95D5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CF6A955-D9CA-49BD-94F5-A1AFC1F4BE8D}"/>
              </a:ext>
            </a:extLst>
          </p:cNvPr>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Application Vulnerabilities</a:t>
            </a:r>
            <a:endParaRPr lang="en-IN" sz="3600" dirty="0"/>
          </a:p>
        </p:txBody>
      </p:sp>
      <p:sp>
        <p:nvSpPr>
          <p:cNvPr id="3" name="Content Placeholder 2">
            <a:extLst>
              <a:ext uri="{FF2B5EF4-FFF2-40B4-BE49-F238E27FC236}">
                <a16:creationId xmlns="" xmlns:a16="http://schemas.microsoft.com/office/drawing/2014/main" id="{22F6D6F9-3DB8-A7EE-09D3-DE679DC8E9F6}"/>
              </a:ext>
            </a:extLst>
          </p:cNvPr>
          <p:cNvSpPr>
            <a:spLocks noGrp="1"/>
          </p:cNvSpPr>
          <p:nvPr>
            <p:ph idx="1"/>
          </p:nvPr>
        </p:nvSpPr>
        <p:spPr/>
        <p:txBody>
          <a:bodyPr>
            <a:normAutofit/>
          </a:bodyPr>
          <a:lstStyle/>
          <a:p>
            <a:pPr algn="just">
              <a:lnSpc>
                <a:spcPct val="107000"/>
              </a:lnSpc>
            </a:pPr>
            <a:r>
              <a:rPr lang="en-IN" sz="2500" dirty="0">
                <a:solidFill>
                  <a:srgbClr val="000000"/>
                </a:solidFill>
                <a:effectLst/>
                <a:ea typeface="Times New Roman" panose="02020603050405020304" pitchFamily="18" charset="0"/>
              </a:rPr>
              <a:t>To think like a hacker, the testing teams must understand that “what password the user knows” or “who the user is” isn’t enough for the authentication of applications. “Where the user is located” and “what the user is performing” are relevant for the authentication too. Identification of personal patterns including contextual evaluations of user behaviour, geolocations, biometrics and tokens are equally important. Risk-based authentication is relevant</a:t>
            </a:r>
          </a:p>
          <a:p>
            <a:pPr marL="0" indent="0" algn="just">
              <a:lnSpc>
                <a:spcPct val="107000"/>
              </a:lnSpc>
              <a:buNone/>
            </a:pPr>
            <a:endParaRPr lang="en-IN" sz="2500" dirty="0">
              <a:effectLst/>
              <a:ea typeface="Times New Roman" panose="02020603050405020304" pitchFamily="18" charset="0"/>
            </a:endParaRPr>
          </a:p>
          <a:p>
            <a:endParaRPr lang="en-IN" sz="2500" dirty="0"/>
          </a:p>
        </p:txBody>
      </p:sp>
      <p:sp>
        <p:nvSpPr>
          <p:cNvPr id="4" name="Footer Placeholder 3">
            <a:extLst>
              <a:ext uri="{FF2B5EF4-FFF2-40B4-BE49-F238E27FC236}">
                <a16:creationId xmlns="" xmlns:a16="http://schemas.microsoft.com/office/drawing/2014/main" id="{004B15F3-FFEB-390F-A87C-995273D415F4}"/>
              </a:ext>
            </a:extLst>
          </p:cNvPr>
          <p:cNvSpPr>
            <a:spLocks noGrp="1"/>
          </p:cNvSpPr>
          <p:nvPr>
            <p:ph type="ftr" sz="quarter" idx="11"/>
          </p:nvPr>
        </p:nvSpPr>
        <p:spPr/>
        <p:txBody>
          <a:bodyPr/>
          <a:lstStyle/>
          <a:p>
            <a:r>
              <a:rPr lang="en-US"/>
              <a:t>VAPT: Module-3: Penetration Testing</a:t>
            </a:r>
            <a:endParaRPr lang="en-US" dirty="0"/>
          </a:p>
        </p:txBody>
      </p:sp>
      <p:sp>
        <p:nvSpPr>
          <p:cNvPr id="5" name="Slide Number Placeholder 4">
            <a:extLst>
              <a:ext uri="{FF2B5EF4-FFF2-40B4-BE49-F238E27FC236}">
                <a16:creationId xmlns="" xmlns:a16="http://schemas.microsoft.com/office/drawing/2014/main" id="{4DD1C272-1BEF-EEA8-AC4D-AEBAB1609022}"/>
              </a:ext>
            </a:extLst>
          </p:cNvPr>
          <p:cNvSpPr>
            <a:spLocks noGrp="1"/>
          </p:cNvSpPr>
          <p:nvPr>
            <p:ph type="sldNum" sz="quarter" idx="12"/>
          </p:nvPr>
        </p:nvSpPr>
        <p:spPr/>
        <p:txBody>
          <a:bodyPr/>
          <a:lstStyle/>
          <a:p>
            <a:fld id="{A67AFE19-8960-4999-8BB5-FA14F1DD873F}" type="slidenum">
              <a:rPr lang="en-US" smtClean="0"/>
              <a:pPr/>
              <a:t>99</a:t>
            </a:fld>
            <a:endParaRPr lang="en-US" dirty="0"/>
          </a:p>
        </p:txBody>
      </p:sp>
    </p:spTree>
    <p:extLst>
      <p:ext uri="{BB962C8B-B14F-4D97-AF65-F5344CB8AC3E}">
        <p14:creationId xmlns:p14="http://schemas.microsoft.com/office/powerpoint/2010/main" val="320089496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otalTime>59651</TotalTime>
  <Words>10816</Words>
  <Application>Microsoft Office PowerPoint</Application>
  <PresentationFormat>Widescreen</PresentationFormat>
  <Paragraphs>868</Paragraphs>
  <Slides>115</Slides>
  <Notes>57</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115</vt:i4>
      </vt:variant>
    </vt:vector>
  </HeadingPairs>
  <TitlesOfParts>
    <vt:vector size="131" baseType="lpstr">
      <vt:lpstr>Algerian</vt:lpstr>
      <vt:lpstr>Arial</vt:lpstr>
      <vt:lpstr>Arial</vt:lpstr>
      <vt:lpstr>Arial Black</vt:lpstr>
      <vt:lpstr>Calibri</vt:lpstr>
      <vt:lpstr>Mangal</vt:lpstr>
      <vt:lpstr>Montserrat</vt:lpstr>
      <vt:lpstr>Open Sans</vt:lpstr>
      <vt:lpstr>Open Sans Extra Bold</vt:lpstr>
      <vt:lpstr>Open Sans Regular</vt:lpstr>
      <vt:lpstr>Symbol</vt:lpstr>
      <vt:lpstr>Times New Roman</vt:lpstr>
      <vt:lpstr>Wingdings</vt:lpstr>
      <vt:lpstr>Office Theme</vt:lpstr>
      <vt:lpstr>1_Custom Design</vt:lpstr>
      <vt:lpstr>Custom Design</vt:lpstr>
      <vt:lpstr>PowerPoint Presentation</vt:lpstr>
      <vt:lpstr>Unit 3: Penetration Testing</vt:lpstr>
      <vt:lpstr>Exploring Ethical Hacking</vt:lpstr>
      <vt:lpstr>Exploring Ethical Hacking</vt:lpstr>
      <vt:lpstr>Exploring Ethical Hacking</vt:lpstr>
      <vt:lpstr>Exploring Ethical Hacking</vt:lpstr>
      <vt:lpstr>Types of Ethical Hacking</vt:lpstr>
      <vt:lpstr>Malware Threats and their Countermeasures</vt:lpstr>
      <vt:lpstr>How does malware infect a Computer Or Network</vt:lpstr>
      <vt:lpstr>Different types of malware</vt:lpstr>
      <vt:lpstr>Trojans and Rootkits – the masked threat</vt:lpstr>
      <vt:lpstr>Rootkits</vt:lpstr>
      <vt:lpstr>Malware Threats and their Countermeasures</vt:lpstr>
      <vt:lpstr>Malware Threats and their Countermeasures</vt:lpstr>
      <vt:lpstr>Malware Threats and their Counter measures</vt:lpstr>
      <vt:lpstr>Malware Threats and their Countermeasures</vt:lpstr>
      <vt:lpstr>Malware Threats and their Countermeasures</vt:lpstr>
      <vt:lpstr>Malware Threats and their Countermeasures</vt:lpstr>
      <vt:lpstr>Malware Threats and their Countermeasures</vt:lpstr>
      <vt:lpstr>Malware Threats and their Countermeasures</vt:lpstr>
      <vt:lpstr>Malware Threats and their Countermeasures</vt:lpstr>
      <vt:lpstr>Malware Threats and their Countermeasures</vt:lpstr>
      <vt:lpstr>PowerPoint Presentation</vt:lpstr>
      <vt:lpstr>Malware Threats and their Countermeasures</vt:lpstr>
      <vt:lpstr>Malware Threats and their Countermeasures</vt:lpstr>
      <vt:lpstr>Malware Threats and their Countermeasures</vt:lpstr>
      <vt:lpstr>Malware Threats and their Countermeasures</vt:lpstr>
      <vt:lpstr>Malware Threats and their Countermeasures</vt:lpstr>
      <vt:lpstr>Malware Threats and their Countermeasures</vt:lpstr>
      <vt:lpstr>Malware Threats and their Countermeasures</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Monitoring and Capturing Data Packets using Sniffing</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Gather Confidential Information – Social Engineering </vt:lpstr>
      <vt:lpstr>Restricting the System Access – DoS Attack  </vt:lpstr>
      <vt:lpstr>Restricting the System Access – DoS Attack  </vt:lpstr>
      <vt:lpstr>Restricting the System Access – DoS Attack  </vt:lpstr>
      <vt:lpstr>Restricting the System Access – DoS Attack  </vt:lpstr>
      <vt:lpstr>Restricting the System Access – DoS Attack  </vt:lpstr>
      <vt:lpstr>Restricting the System Access – DoS Attack  </vt:lpstr>
      <vt:lpstr>Restricting the System Access – DoS Attack  </vt:lpstr>
      <vt:lpstr>Restricting the System Access – DoS Attack  </vt:lpstr>
      <vt:lpstr>Restricting the System Access – DoS Attack  </vt:lpstr>
      <vt:lpstr>Restricting the System Access – DoS Attack  </vt:lpstr>
      <vt:lpstr>Restricting the System Access – DoS Attack  </vt:lpstr>
      <vt:lpstr>Restricting the System Access – DoS Attack  </vt:lpstr>
      <vt:lpstr>PowerPoint Presentation</vt:lpstr>
      <vt:lpstr>Vulnerability Issues: Operating System Vulnerabilities</vt:lpstr>
      <vt:lpstr>Vulnerability Issues: Operating System Vulnerabilities</vt:lpstr>
      <vt:lpstr>   Security Vulnerability Types</vt:lpstr>
      <vt:lpstr>Vulnerability Issues: Operating System Vulnerabilities</vt:lpstr>
      <vt:lpstr> How to Find Security Vulnerabilities </vt:lpstr>
      <vt:lpstr>                Examples of security vulnerabilities </vt:lpstr>
      <vt:lpstr>Application Vulnerabilities</vt:lpstr>
      <vt:lpstr>Application Vulnerabilities</vt:lpstr>
      <vt:lpstr>Application Vulnerabilities</vt:lpstr>
      <vt:lpstr>Application Vulnerabilities</vt:lpstr>
      <vt:lpstr>Application Vulnerabilities</vt:lpstr>
      <vt:lpstr>Application Vulnerabilities</vt:lpstr>
      <vt:lpstr>Application Vulnerabilities</vt:lpstr>
      <vt:lpstr>Application Vulnerabilities</vt:lpstr>
      <vt:lpstr>Application Vulnerabilities</vt:lpstr>
      <vt:lpstr>Application Vulnerabilities</vt:lpstr>
      <vt:lpstr>Application Vulnerabilities</vt:lpstr>
      <vt:lpstr>Application Vulnerabilities</vt:lpstr>
      <vt:lpstr>Application Vulnerabilities</vt:lpstr>
      <vt:lpstr>   Application Vulnerabilities </vt:lpstr>
      <vt:lpstr>Application Vulnerabilities</vt:lpstr>
      <vt:lpstr>Application Vulnerabilities</vt:lpstr>
      <vt:lpstr>Vulnerability Assessment for Natural Disaster </vt:lpstr>
      <vt:lpstr>   Vulnerability Assessment for Natural Disaster </vt:lpstr>
      <vt:lpstr>Vulnerability Assessment for Natural Disaster</vt:lpstr>
      <vt:lpstr>Technological hazards and terrorist threats</vt:lpstr>
      <vt:lpstr>Technological hazards and terrorist threats…</vt:lpstr>
      <vt:lpstr>Implications for emergency response…</vt:lpstr>
      <vt:lpstr>Implications for emergency response…</vt:lpstr>
      <vt:lpstr>vulnerability of critical infrastructures</vt:lpstr>
    </vt:vector>
  </TitlesOfParts>
  <Company>NVIDIA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skinger</dc:creator>
  <cp:lastModifiedBy>Administrator</cp:lastModifiedBy>
  <cp:revision>947</cp:revision>
  <dcterms:created xsi:type="dcterms:W3CDTF">2018-04-24T16:08:04Z</dcterms:created>
  <dcterms:modified xsi:type="dcterms:W3CDTF">2024-03-05T06:12:04Z</dcterms:modified>
</cp:coreProperties>
</file>