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3" r:id="rId2"/>
    <p:sldMasterId id="2147483660" r:id="rId3"/>
  </p:sldMasterIdLst>
  <p:notesMasterIdLst>
    <p:notesMasterId r:id="rId100"/>
  </p:notesMasterIdLst>
  <p:sldIdLst>
    <p:sldId id="920" r:id="rId4"/>
    <p:sldId id="903" r:id="rId5"/>
    <p:sldId id="921" r:id="rId6"/>
    <p:sldId id="922" r:id="rId7"/>
    <p:sldId id="925" r:id="rId8"/>
    <p:sldId id="923" r:id="rId9"/>
    <p:sldId id="984" r:id="rId10"/>
    <p:sldId id="986" r:id="rId11"/>
    <p:sldId id="987" r:id="rId12"/>
    <p:sldId id="988" r:id="rId13"/>
    <p:sldId id="989" r:id="rId14"/>
    <p:sldId id="992" r:id="rId15"/>
    <p:sldId id="991" r:id="rId16"/>
    <p:sldId id="993" r:id="rId17"/>
    <p:sldId id="994" r:id="rId18"/>
    <p:sldId id="995" r:id="rId19"/>
    <p:sldId id="997" r:id="rId20"/>
    <p:sldId id="996" r:id="rId21"/>
    <p:sldId id="998" r:id="rId22"/>
    <p:sldId id="999" r:id="rId23"/>
    <p:sldId id="1000" r:id="rId24"/>
    <p:sldId id="1002" r:id="rId25"/>
    <p:sldId id="1003" r:id="rId26"/>
    <p:sldId id="1004" r:id="rId27"/>
    <p:sldId id="1127" r:id="rId28"/>
    <p:sldId id="1005" r:id="rId29"/>
    <p:sldId id="1008" r:id="rId30"/>
    <p:sldId id="1009" r:id="rId31"/>
    <p:sldId id="926" r:id="rId32"/>
    <p:sldId id="927" r:id="rId33"/>
    <p:sldId id="928" r:id="rId34"/>
    <p:sldId id="929" r:id="rId35"/>
    <p:sldId id="930" r:id="rId36"/>
    <p:sldId id="934" r:id="rId37"/>
    <p:sldId id="935" r:id="rId38"/>
    <p:sldId id="936" r:id="rId39"/>
    <p:sldId id="940" r:id="rId40"/>
    <p:sldId id="942" r:id="rId41"/>
    <p:sldId id="944" r:id="rId42"/>
    <p:sldId id="945" r:id="rId43"/>
    <p:sldId id="946" r:id="rId44"/>
    <p:sldId id="947" r:id="rId45"/>
    <p:sldId id="948" r:id="rId46"/>
    <p:sldId id="951" r:id="rId47"/>
    <p:sldId id="953" r:id="rId48"/>
    <p:sldId id="954" r:id="rId49"/>
    <p:sldId id="957" r:id="rId50"/>
    <p:sldId id="1016" r:id="rId51"/>
    <p:sldId id="958" r:id="rId52"/>
    <p:sldId id="959" r:id="rId53"/>
    <p:sldId id="960" r:id="rId54"/>
    <p:sldId id="1026" r:id="rId55"/>
    <p:sldId id="963" r:id="rId56"/>
    <p:sldId id="974" r:id="rId57"/>
    <p:sldId id="975" r:id="rId58"/>
    <p:sldId id="1031" r:id="rId59"/>
    <p:sldId id="1032" r:id="rId60"/>
    <p:sldId id="1033" r:id="rId61"/>
    <p:sldId id="1035" r:id="rId62"/>
    <p:sldId id="1038" r:id="rId63"/>
    <p:sldId id="1039" r:id="rId64"/>
    <p:sldId id="1041" r:id="rId65"/>
    <p:sldId id="1044" r:id="rId66"/>
    <p:sldId id="1045" r:id="rId67"/>
    <p:sldId id="1047" r:id="rId68"/>
    <p:sldId id="977" r:id="rId69"/>
    <p:sldId id="978" r:id="rId70"/>
    <p:sldId id="979" r:id="rId71"/>
    <p:sldId id="980" r:id="rId72"/>
    <p:sldId id="1052" r:id="rId73"/>
    <p:sldId id="1054" r:id="rId74"/>
    <p:sldId id="981" r:id="rId75"/>
    <p:sldId id="1056" r:id="rId76"/>
    <p:sldId id="1057" r:id="rId77"/>
    <p:sldId id="1066" r:id="rId78"/>
    <p:sldId id="1067" r:id="rId79"/>
    <p:sldId id="1068" r:id="rId80"/>
    <p:sldId id="1072" r:id="rId81"/>
    <p:sldId id="1073" r:id="rId82"/>
    <p:sldId id="1076" r:id="rId83"/>
    <p:sldId id="1078" r:id="rId84"/>
    <p:sldId id="1079" r:id="rId85"/>
    <p:sldId id="1080" r:id="rId86"/>
    <p:sldId id="1081" r:id="rId87"/>
    <p:sldId id="1082" r:id="rId88"/>
    <p:sldId id="1083" r:id="rId89"/>
    <p:sldId id="1084" r:id="rId90"/>
    <p:sldId id="1086" r:id="rId91"/>
    <p:sldId id="1085" r:id="rId92"/>
    <p:sldId id="1106" r:id="rId93"/>
    <p:sldId id="1107" r:id="rId94"/>
    <p:sldId id="1108" r:id="rId95"/>
    <p:sldId id="1109" r:id="rId96"/>
    <p:sldId id="1110" r:id="rId97"/>
    <p:sldId id="1125" r:id="rId98"/>
    <p:sldId id="1126"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sikar, Sumedha"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86355" autoAdjust="0"/>
  </p:normalViewPr>
  <p:slideViewPr>
    <p:cSldViewPr>
      <p:cViewPr varScale="1">
        <p:scale>
          <a:sx n="64" d="100"/>
          <a:sy n="64" d="100"/>
        </p:scale>
        <p:origin x="95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782"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9D2947-C72F-453A-9E5C-D75D0C709B90}" type="datetimeFigureOut">
              <a:rPr lang="en-US" smtClean="0"/>
              <a:pPr/>
              <a:t>3/28/2024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127C0-0D65-43BC-9897-17BBF429E2C1}" type="slidenum">
              <a:rPr lang="en-US" smtClean="0"/>
              <a:pPr/>
              <a:t>‹#›</a:t>
            </a:fld>
            <a:endParaRPr lang="en-US"/>
          </a:p>
        </p:txBody>
      </p:sp>
    </p:spTree>
    <p:extLst>
      <p:ext uri="{BB962C8B-B14F-4D97-AF65-F5344CB8AC3E}">
        <p14:creationId xmlns:p14="http://schemas.microsoft.com/office/powerpoint/2010/main" val="170440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11430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4127C0-0D65-43BC-9897-17BBF429E2C1}" type="slidenum">
              <a:rPr lang="en-US" smtClean="0"/>
              <a:pPr/>
              <a:t>1</a:t>
            </a:fld>
            <a:endParaRPr lang="en-US"/>
          </a:p>
        </p:txBody>
      </p:sp>
    </p:spTree>
    <p:extLst>
      <p:ext uri="{BB962C8B-B14F-4D97-AF65-F5344CB8AC3E}">
        <p14:creationId xmlns:p14="http://schemas.microsoft.com/office/powerpoint/2010/main" val="3666931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7BEEABF-8169-A6D7-BE19-BE53BBAD1E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12EA9FF-5331-A8B2-96BD-9CF20EDF68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E340BF1-E057-E9A1-ECB9-C2787BFEA2F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0D05D4D1-84EE-C24B-9346-A82FB2B5D352}"/>
              </a:ext>
            </a:extLst>
          </p:cNvPr>
          <p:cNvSpPr>
            <a:spLocks noGrp="1"/>
          </p:cNvSpPr>
          <p:nvPr>
            <p:ph type="sldNum" sz="quarter" idx="5"/>
          </p:nvPr>
        </p:nvSpPr>
        <p:spPr/>
        <p:txBody>
          <a:bodyPr/>
          <a:lstStyle/>
          <a:p>
            <a:fld id="{D94127C0-0D65-43BC-9897-17BBF429E2C1}" type="slidenum">
              <a:rPr lang="en-US" smtClean="0"/>
              <a:pPr/>
              <a:t>10</a:t>
            </a:fld>
            <a:endParaRPr lang="en-US"/>
          </a:p>
        </p:txBody>
      </p:sp>
    </p:spTree>
    <p:extLst>
      <p:ext uri="{BB962C8B-B14F-4D97-AF65-F5344CB8AC3E}">
        <p14:creationId xmlns:p14="http://schemas.microsoft.com/office/powerpoint/2010/main" val="3379224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097F6C6-C6DA-FCCF-6677-7CCED57E3B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93B3D1E-9572-58A7-D148-8AAADA3590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0651064-C68A-91A2-7F7C-E7B36A20015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3E36EFB0-C344-B9BB-6633-F154B3379F93}"/>
              </a:ext>
            </a:extLst>
          </p:cNvPr>
          <p:cNvSpPr>
            <a:spLocks noGrp="1"/>
          </p:cNvSpPr>
          <p:nvPr>
            <p:ph type="sldNum" sz="quarter" idx="5"/>
          </p:nvPr>
        </p:nvSpPr>
        <p:spPr/>
        <p:txBody>
          <a:bodyPr/>
          <a:lstStyle/>
          <a:p>
            <a:fld id="{D94127C0-0D65-43BC-9897-17BBF429E2C1}" type="slidenum">
              <a:rPr lang="en-US" smtClean="0"/>
              <a:pPr/>
              <a:t>11</a:t>
            </a:fld>
            <a:endParaRPr lang="en-US"/>
          </a:p>
        </p:txBody>
      </p:sp>
    </p:spTree>
    <p:extLst>
      <p:ext uri="{BB962C8B-B14F-4D97-AF65-F5344CB8AC3E}">
        <p14:creationId xmlns:p14="http://schemas.microsoft.com/office/powerpoint/2010/main" val="2655508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60FFAF3-B513-5FA9-3476-2138F96FDB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D7E4A1A-E8CD-D6D2-1D2F-5243DE616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B7EC42F-86F7-60BC-E72B-894C2415D4A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50DE9733-5828-F27D-53F5-A2C2F9FA156C}"/>
              </a:ext>
            </a:extLst>
          </p:cNvPr>
          <p:cNvSpPr>
            <a:spLocks noGrp="1"/>
          </p:cNvSpPr>
          <p:nvPr>
            <p:ph type="sldNum" sz="quarter" idx="5"/>
          </p:nvPr>
        </p:nvSpPr>
        <p:spPr/>
        <p:txBody>
          <a:bodyPr/>
          <a:lstStyle/>
          <a:p>
            <a:fld id="{D94127C0-0D65-43BC-9897-17BBF429E2C1}" type="slidenum">
              <a:rPr lang="en-US" smtClean="0"/>
              <a:pPr/>
              <a:t>12</a:t>
            </a:fld>
            <a:endParaRPr lang="en-US"/>
          </a:p>
        </p:txBody>
      </p:sp>
    </p:spTree>
    <p:extLst>
      <p:ext uri="{BB962C8B-B14F-4D97-AF65-F5344CB8AC3E}">
        <p14:creationId xmlns:p14="http://schemas.microsoft.com/office/powerpoint/2010/main" val="397116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C7B6D0D-1FD6-F07B-1891-40400CDB00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077C494-25C0-4F0D-1A9B-BFF82D74B3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FE27757-01A8-FDBF-2700-08A4E68A623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72CF3D9-021D-AE74-B58D-25607406FCF2}"/>
              </a:ext>
            </a:extLst>
          </p:cNvPr>
          <p:cNvSpPr>
            <a:spLocks noGrp="1"/>
          </p:cNvSpPr>
          <p:nvPr>
            <p:ph type="sldNum" sz="quarter" idx="5"/>
          </p:nvPr>
        </p:nvSpPr>
        <p:spPr/>
        <p:txBody>
          <a:bodyPr/>
          <a:lstStyle/>
          <a:p>
            <a:fld id="{D94127C0-0D65-43BC-9897-17BBF429E2C1}" type="slidenum">
              <a:rPr lang="en-US" smtClean="0"/>
              <a:pPr/>
              <a:t>13</a:t>
            </a:fld>
            <a:endParaRPr lang="en-US"/>
          </a:p>
        </p:txBody>
      </p:sp>
    </p:spTree>
    <p:extLst>
      <p:ext uri="{BB962C8B-B14F-4D97-AF65-F5344CB8AC3E}">
        <p14:creationId xmlns:p14="http://schemas.microsoft.com/office/powerpoint/2010/main" val="2552032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B2B45B-1C24-AAD6-A5C9-9319F57B38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F022035-9B21-4967-CE52-6D8D790C97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C1DAF75-86E5-EB76-3519-BA275D1B402A}"/>
              </a:ext>
            </a:extLst>
          </p:cNvPr>
          <p:cNvSpPr>
            <a:spLocks noGrp="1"/>
          </p:cNvSpPr>
          <p:nvPr>
            <p:ph type="body" idx="1"/>
          </p:nvPr>
        </p:nvSpPr>
        <p:spPr/>
        <p:txBody>
          <a:bodyPr/>
          <a:lstStyle/>
          <a:p>
            <a:r>
              <a:rPr lang="en-US" b="0" i="0" dirty="0">
                <a:solidFill>
                  <a:srgbClr val="E8EAED"/>
                </a:solidFill>
                <a:effectLst/>
                <a:latin typeface="Google Sans"/>
              </a:rPr>
              <a:t>Compensating controls are typically less desirable than separation of duties, because compensating controls </a:t>
            </a:r>
            <a:r>
              <a:rPr lang="en-US" b="0" i="0" dirty="0">
                <a:solidFill>
                  <a:srgbClr val="E2EEFF"/>
                </a:solidFill>
                <a:effectLst/>
                <a:latin typeface="Google Sans"/>
              </a:rPr>
              <a:t>typically occur after the transaction is complete</a:t>
            </a:r>
            <a:r>
              <a:rPr lang="en-US" b="0" i="0" dirty="0">
                <a:solidFill>
                  <a:srgbClr val="E8EAED"/>
                </a:solidFill>
                <a:effectLst/>
                <a:latin typeface="Google Sans"/>
              </a:rPr>
              <a:t>. In addition, it takes more resources to investigate, correct errors, and/or recover losses than to prevent the errors in the first place.</a:t>
            </a:r>
            <a:endParaRPr lang="en-IN" dirty="0"/>
          </a:p>
        </p:txBody>
      </p:sp>
      <p:sp>
        <p:nvSpPr>
          <p:cNvPr id="4" name="Slide Number Placeholder 3">
            <a:extLst>
              <a:ext uri="{FF2B5EF4-FFF2-40B4-BE49-F238E27FC236}">
                <a16:creationId xmlns:a16="http://schemas.microsoft.com/office/drawing/2014/main" xmlns="" id="{33027F5D-DDBA-D90A-D1FD-2F6F466DC0F3}"/>
              </a:ext>
            </a:extLst>
          </p:cNvPr>
          <p:cNvSpPr>
            <a:spLocks noGrp="1"/>
          </p:cNvSpPr>
          <p:nvPr>
            <p:ph type="sldNum" sz="quarter" idx="5"/>
          </p:nvPr>
        </p:nvSpPr>
        <p:spPr/>
        <p:txBody>
          <a:bodyPr/>
          <a:lstStyle/>
          <a:p>
            <a:fld id="{D94127C0-0D65-43BC-9897-17BBF429E2C1}" type="slidenum">
              <a:rPr lang="en-US" smtClean="0"/>
              <a:pPr/>
              <a:t>14</a:t>
            </a:fld>
            <a:endParaRPr lang="en-US"/>
          </a:p>
        </p:txBody>
      </p:sp>
    </p:spTree>
    <p:extLst>
      <p:ext uri="{BB962C8B-B14F-4D97-AF65-F5344CB8AC3E}">
        <p14:creationId xmlns:p14="http://schemas.microsoft.com/office/powerpoint/2010/main" val="298918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E296E6B-A8D9-27AE-3465-BD9A7CC90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9695301-6058-DDD4-F8EB-E7A510DC00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4FA9ABD-559D-C604-A26C-5091FFCA279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06B6743E-A15F-A0C8-73D5-B0BB9E4F1B76}"/>
              </a:ext>
            </a:extLst>
          </p:cNvPr>
          <p:cNvSpPr>
            <a:spLocks noGrp="1"/>
          </p:cNvSpPr>
          <p:nvPr>
            <p:ph type="sldNum" sz="quarter" idx="5"/>
          </p:nvPr>
        </p:nvSpPr>
        <p:spPr/>
        <p:txBody>
          <a:bodyPr/>
          <a:lstStyle/>
          <a:p>
            <a:fld id="{D94127C0-0D65-43BC-9897-17BBF429E2C1}" type="slidenum">
              <a:rPr lang="en-US" smtClean="0"/>
              <a:pPr/>
              <a:t>15</a:t>
            </a:fld>
            <a:endParaRPr lang="en-US"/>
          </a:p>
        </p:txBody>
      </p:sp>
    </p:spTree>
    <p:extLst>
      <p:ext uri="{BB962C8B-B14F-4D97-AF65-F5344CB8AC3E}">
        <p14:creationId xmlns:p14="http://schemas.microsoft.com/office/powerpoint/2010/main" val="1824907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440F8E4-738D-8A21-A7F0-3EB38BD313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4AF18AF-FE2F-BFA9-056D-38FFEBB962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8D203B4-E589-C96B-9D10-BB2860F37CB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DE9C3398-B5B2-9F96-9D32-75B3F586EE4E}"/>
              </a:ext>
            </a:extLst>
          </p:cNvPr>
          <p:cNvSpPr>
            <a:spLocks noGrp="1"/>
          </p:cNvSpPr>
          <p:nvPr>
            <p:ph type="sldNum" sz="quarter" idx="5"/>
          </p:nvPr>
        </p:nvSpPr>
        <p:spPr/>
        <p:txBody>
          <a:bodyPr/>
          <a:lstStyle/>
          <a:p>
            <a:fld id="{D94127C0-0D65-43BC-9897-17BBF429E2C1}" type="slidenum">
              <a:rPr lang="en-US" smtClean="0"/>
              <a:pPr/>
              <a:t>16</a:t>
            </a:fld>
            <a:endParaRPr lang="en-US"/>
          </a:p>
        </p:txBody>
      </p:sp>
    </p:spTree>
    <p:extLst>
      <p:ext uri="{BB962C8B-B14F-4D97-AF65-F5344CB8AC3E}">
        <p14:creationId xmlns:p14="http://schemas.microsoft.com/office/powerpoint/2010/main" val="823816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D683C5-C0B5-DFBF-BB4E-8A3526DBD5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23D37E0-646D-D438-EFB7-7CAD16DC62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2BF9780-2E0B-F93A-7041-AD60A12E63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46E7DF55-69B6-54FB-55D7-C98550BEA5BE}"/>
              </a:ext>
            </a:extLst>
          </p:cNvPr>
          <p:cNvSpPr>
            <a:spLocks noGrp="1"/>
          </p:cNvSpPr>
          <p:nvPr>
            <p:ph type="sldNum" sz="quarter" idx="5"/>
          </p:nvPr>
        </p:nvSpPr>
        <p:spPr/>
        <p:txBody>
          <a:bodyPr/>
          <a:lstStyle/>
          <a:p>
            <a:fld id="{D94127C0-0D65-43BC-9897-17BBF429E2C1}" type="slidenum">
              <a:rPr lang="en-US" smtClean="0"/>
              <a:pPr/>
              <a:t>17</a:t>
            </a:fld>
            <a:endParaRPr lang="en-US"/>
          </a:p>
        </p:txBody>
      </p:sp>
    </p:spTree>
    <p:extLst>
      <p:ext uri="{BB962C8B-B14F-4D97-AF65-F5344CB8AC3E}">
        <p14:creationId xmlns:p14="http://schemas.microsoft.com/office/powerpoint/2010/main" val="1960228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3CEA7A8-6915-2848-402D-67C02594E1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E45F3BF-1351-CC37-B709-871077263B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47547D2-EC92-7DD3-EA3F-710D2C1C789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653A3DE8-44A0-9571-C77F-4002321CE898}"/>
              </a:ext>
            </a:extLst>
          </p:cNvPr>
          <p:cNvSpPr>
            <a:spLocks noGrp="1"/>
          </p:cNvSpPr>
          <p:nvPr>
            <p:ph type="sldNum" sz="quarter" idx="5"/>
          </p:nvPr>
        </p:nvSpPr>
        <p:spPr/>
        <p:txBody>
          <a:bodyPr/>
          <a:lstStyle/>
          <a:p>
            <a:fld id="{D94127C0-0D65-43BC-9897-17BBF429E2C1}" type="slidenum">
              <a:rPr lang="en-US" smtClean="0"/>
              <a:pPr/>
              <a:t>18</a:t>
            </a:fld>
            <a:endParaRPr lang="en-US"/>
          </a:p>
        </p:txBody>
      </p:sp>
    </p:spTree>
    <p:extLst>
      <p:ext uri="{BB962C8B-B14F-4D97-AF65-F5344CB8AC3E}">
        <p14:creationId xmlns:p14="http://schemas.microsoft.com/office/powerpoint/2010/main" val="2747474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A4D9F7B-1DCA-B909-AC83-B143401371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C7C8044-7FDB-67DF-FDE7-4A45FEB02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23ADBD9-CD2D-EB16-8FFF-1EFDBC8B289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9D1E1BB0-6C19-3E97-84C9-FD924A1FB713}"/>
              </a:ext>
            </a:extLst>
          </p:cNvPr>
          <p:cNvSpPr>
            <a:spLocks noGrp="1"/>
          </p:cNvSpPr>
          <p:nvPr>
            <p:ph type="sldNum" sz="quarter" idx="5"/>
          </p:nvPr>
        </p:nvSpPr>
        <p:spPr/>
        <p:txBody>
          <a:bodyPr/>
          <a:lstStyle/>
          <a:p>
            <a:fld id="{D94127C0-0D65-43BC-9897-17BBF429E2C1}" type="slidenum">
              <a:rPr lang="en-US" smtClean="0"/>
              <a:pPr/>
              <a:t>19</a:t>
            </a:fld>
            <a:endParaRPr lang="en-US"/>
          </a:p>
        </p:txBody>
      </p:sp>
    </p:spTree>
    <p:extLst>
      <p:ext uri="{BB962C8B-B14F-4D97-AF65-F5344CB8AC3E}">
        <p14:creationId xmlns:p14="http://schemas.microsoft.com/office/powerpoint/2010/main" val="66422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2</a:t>
            </a:fld>
            <a:endParaRPr lang="en-US"/>
          </a:p>
        </p:txBody>
      </p:sp>
    </p:spTree>
    <p:extLst>
      <p:ext uri="{BB962C8B-B14F-4D97-AF65-F5344CB8AC3E}">
        <p14:creationId xmlns:p14="http://schemas.microsoft.com/office/powerpoint/2010/main" val="2101929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63949C3-2FF3-EA64-BF47-C9F0210EFE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EAD9A67-1158-1508-1212-B0A0983906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60E12A7-4D93-1D96-6A19-E50CD4530D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0473E7A1-FFC7-45E8-2BC6-CF40D396A4E4}"/>
              </a:ext>
            </a:extLst>
          </p:cNvPr>
          <p:cNvSpPr>
            <a:spLocks noGrp="1"/>
          </p:cNvSpPr>
          <p:nvPr>
            <p:ph type="sldNum" sz="quarter" idx="5"/>
          </p:nvPr>
        </p:nvSpPr>
        <p:spPr/>
        <p:txBody>
          <a:bodyPr/>
          <a:lstStyle/>
          <a:p>
            <a:fld id="{D94127C0-0D65-43BC-9897-17BBF429E2C1}" type="slidenum">
              <a:rPr lang="en-US" smtClean="0"/>
              <a:pPr/>
              <a:t>20</a:t>
            </a:fld>
            <a:endParaRPr lang="en-US"/>
          </a:p>
        </p:txBody>
      </p:sp>
    </p:spTree>
    <p:extLst>
      <p:ext uri="{BB962C8B-B14F-4D97-AF65-F5344CB8AC3E}">
        <p14:creationId xmlns:p14="http://schemas.microsoft.com/office/powerpoint/2010/main" val="3871608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FCD5560-0C39-D5CD-AFC9-6CB30C7956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2B06299-065A-F045-2B04-F5E4410CB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ECAFFC7-35E4-D00F-D40B-054C8D3C501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EF940ECB-E39B-E957-5673-202CF02FA679}"/>
              </a:ext>
            </a:extLst>
          </p:cNvPr>
          <p:cNvSpPr>
            <a:spLocks noGrp="1"/>
          </p:cNvSpPr>
          <p:nvPr>
            <p:ph type="sldNum" sz="quarter" idx="5"/>
          </p:nvPr>
        </p:nvSpPr>
        <p:spPr/>
        <p:txBody>
          <a:bodyPr/>
          <a:lstStyle/>
          <a:p>
            <a:fld id="{D94127C0-0D65-43BC-9897-17BBF429E2C1}" type="slidenum">
              <a:rPr lang="en-US" smtClean="0"/>
              <a:pPr/>
              <a:t>21</a:t>
            </a:fld>
            <a:endParaRPr lang="en-US"/>
          </a:p>
        </p:txBody>
      </p:sp>
    </p:spTree>
    <p:extLst>
      <p:ext uri="{BB962C8B-B14F-4D97-AF65-F5344CB8AC3E}">
        <p14:creationId xmlns:p14="http://schemas.microsoft.com/office/powerpoint/2010/main" val="123255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D4AB7AB-9CA0-7706-59BA-CF14D8E04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29E46A0-F608-E886-FDDD-4503AC42B5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0A10958-8E5F-CC3B-C855-E9DC1200D26C}"/>
              </a:ext>
            </a:extLst>
          </p:cNvPr>
          <p:cNvSpPr>
            <a:spLocks noGrp="1"/>
          </p:cNvSpPr>
          <p:nvPr>
            <p:ph type="body" idx="1"/>
          </p:nvPr>
        </p:nvSpPr>
        <p:spPr/>
        <p:txBody>
          <a:bodyPr/>
          <a:lstStyle/>
          <a:p>
            <a:r>
              <a:rPr lang="en-US" b="0" i="0" dirty="0">
                <a:solidFill>
                  <a:srgbClr val="BDC1C6"/>
                </a:solidFill>
                <a:effectLst/>
                <a:latin typeface="Google Sans"/>
              </a:rPr>
              <a:t>Parameter tampering is a form of web attack that involves manipulating or interfering with the application business logic that is exchanged between client and server to alter application data, such as user credentials, permissions, and price </a:t>
            </a:r>
            <a:r>
              <a:rPr lang="en-US" b="0" i="0" dirty="0" smtClean="0">
                <a:solidFill>
                  <a:srgbClr val="BDC1C6"/>
                </a:solidFill>
                <a:effectLst/>
                <a:latin typeface="Google Sans"/>
              </a:rPr>
              <a:t>information.</a:t>
            </a:r>
          </a:p>
          <a:p>
            <a:r>
              <a:rPr lang="en-US" sz="1200" b="0" i="0" kern="1200" dirty="0" smtClean="0">
                <a:solidFill>
                  <a:schemeClr val="tx1"/>
                </a:solidFill>
                <a:effectLst/>
                <a:latin typeface="+mn-lt"/>
                <a:ea typeface="+mn-ea"/>
                <a:cs typeface="+mn-cs"/>
              </a:rPr>
              <a:t>Web servers deliver static content, like HTML pages, images, videos, and files. Application servers deliver dynamic content, like real-time updates, personalized information, and customer support</a:t>
            </a:r>
            <a:endParaRPr lang="en-IN" dirty="0"/>
          </a:p>
        </p:txBody>
      </p:sp>
      <p:sp>
        <p:nvSpPr>
          <p:cNvPr id="4" name="Slide Number Placeholder 3">
            <a:extLst>
              <a:ext uri="{FF2B5EF4-FFF2-40B4-BE49-F238E27FC236}">
                <a16:creationId xmlns:a16="http://schemas.microsoft.com/office/drawing/2014/main" xmlns="" id="{2A78B922-A06E-453E-C9CC-77D87B57F53D}"/>
              </a:ext>
            </a:extLst>
          </p:cNvPr>
          <p:cNvSpPr>
            <a:spLocks noGrp="1"/>
          </p:cNvSpPr>
          <p:nvPr>
            <p:ph type="sldNum" sz="quarter" idx="5"/>
          </p:nvPr>
        </p:nvSpPr>
        <p:spPr/>
        <p:txBody>
          <a:bodyPr/>
          <a:lstStyle/>
          <a:p>
            <a:fld id="{D94127C0-0D65-43BC-9897-17BBF429E2C1}" type="slidenum">
              <a:rPr lang="en-US" smtClean="0"/>
              <a:pPr/>
              <a:t>22</a:t>
            </a:fld>
            <a:endParaRPr lang="en-US"/>
          </a:p>
        </p:txBody>
      </p:sp>
    </p:spTree>
    <p:extLst>
      <p:ext uri="{BB962C8B-B14F-4D97-AF65-F5344CB8AC3E}">
        <p14:creationId xmlns:p14="http://schemas.microsoft.com/office/powerpoint/2010/main" val="1074741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532722-0307-9BF1-65CE-2B312875F4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D11635B-E863-2E70-CBEB-428FB6552D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8DAA204-F88D-D461-92AE-49162EB23A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8BBD9FDE-43F4-5527-9CB5-CF0AC4931BBB}"/>
              </a:ext>
            </a:extLst>
          </p:cNvPr>
          <p:cNvSpPr>
            <a:spLocks noGrp="1"/>
          </p:cNvSpPr>
          <p:nvPr>
            <p:ph type="sldNum" sz="quarter" idx="5"/>
          </p:nvPr>
        </p:nvSpPr>
        <p:spPr/>
        <p:txBody>
          <a:bodyPr/>
          <a:lstStyle/>
          <a:p>
            <a:fld id="{D94127C0-0D65-43BC-9897-17BBF429E2C1}" type="slidenum">
              <a:rPr lang="en-US" smtClean="0"/>
              <a:pPr/>
              <a:t>23</a:t>
            </a:fld>
            <a:endParaRPr lang="en-US"/>
          </a:p>
        </p:txBody>
      </p:sp>
    </p:spTree>
    <p:extLst>
      <p:ext uri="{BB962C8B-B14F-4D97-AF65-F5344CB8AC3E}">
        <p14:creationId xmlns:p14="http://schemas.microsoft.com/office/powerpoint/2010/main" val="3886735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EDC342-69D9-7C39-32CA-2964444594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54FF914-423A-B1EE-D901-6ECEC4E552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1075A58-7E7C-F74B-C841-3BA370D0290C}"/>
              </a:ext>
            </a:extLst>
          </p:cNvPr>
          <p:cNvSpPr>
            <a:spLocks noGrp="1"/>
          </p:cNvSpPr>
          <p:nvPr>
            <p:ph type="body" idx="1"/>
          </p:nvPr>
        </p:nvSpPr>
        <p:spPr/>
        <p:txBody>
          <a:bodyPr/>
          <a:lstStyle/>
          <a:p>
            <a:r>
              <a:rPr lang="en-IN" dirty="0" smtClean="0"/>
              <a:t>https://owasp.org/Top10/A02_2021-Cryptographic_Failures/</a:t>
            </a:r>
            <a:endParaRPr lang="en-IN" dirty="0"/>
          </a:p>
        </p:txBody>
      </p:sp>
      <p:sp>
        <p:nvSpPr>
          <p:cNvPr id="4" name="Slide Number Placeholder 3">
            <a:extLst>
              <a:ext uri="{FF2B5EF4-FFF2-40B4-BE49-F238E27FC236}">
                <a16:creationId xmlns:a16="http://schemas.microsoft.com/office/drawing/2014/main" xmlns="" id="{EE4A2F3A-E17D-65B1-A31B-26046ECED72C}"/>
              </a:ext>
            </a:extLst>
          </p:cNvPr>
          <p:cNvSpPr>
            <a:spLocks noGrp="1"/>
          </p:cNvSpPr>
          <p:nvPr>
            <p:ph type="sldNum" sz="quarter" idx="5"/>
          </p:nvPr>
        </p:nvSpPr>
        <p:spPr/>
        <p:txBody>
          <a:bodyPr/>
          <a:lstStyle/>
          <a:p>
            <a:fld id="{D94127C0-0D65-43BC-9897-17BBF429E2C1}" type="slidenum">
              <a:rPr lang="en-US" smtClean="0"/>
              <a:pPr/>
              <a:t>24</a:t>
            </a:fld>
            <a:endParaRPr lang="en-US"/>
          </a:p>
        </p:txBody>
      </p:sp>
    </p:spTree>
    <p:extLst>
      <p:ext uri="{BB962C8B-B14F-4D97-AF65-F5344CB8AC3E}">
        <p14:creationId xmlns:p14="http://schemas.microsoft.com/office/powerpoint/2010/main" val="1570535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8EE532B-C571-D881-2CA0-E581884A1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407B650-8922-DC8C-6DCC-673469D93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B564FB2-FB5A-2A26-7E2D-544FA01B9FF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F18AEAE0-65EE-DD48-BEF7-278730736272}"/>
              </a:ext>
            </a:extLst>
          </p:cNvPr>
          <p:cNvSpPr>
            <a:spLocks noGrp="1"/>
          </p:cNvSpPr>
          <p:nvPr>
            <p:ph type="sldNum" sz="quarter" idx="5"/>
          </p:nvPr>
        </p:nvSpPr>
        <p:spPr/>
        <p:txBody>
          <a:bodyPr/>
          <a:lstStyle/>
          <a:p>
            <a:fld id="{D94127C0-0D65-43BC-9897-17BBF429E2C1}" type="slidenum">
              <a:rPr lang="en-US" smtClean="0"/>
              <a:pPr/>
              <a:t>26</a:t>
            </a:fld>
            <a:endParaRPr lang="en-US"/>
          </a:p>
        </p:txBody>
      </p:sp>
    </p:spTree>
    <p:extLst>
      <p:ext uri="{BB962C8B-B14F-4D97-AF65-F5344CB8AC3E}">
        <p14:creationId xmlns:p14="http://schemas.microsoft.com/office/powerpoint/2010/main" val="3149555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731FAB1-C772-AD34-1C43-2769F61363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C1E6DA7-4BAD-5D17-060C-D9294022F0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FD40829-7DB2-CEEC-0F17-D03C1EF7EC9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76446C6D-88E3-9DF2-36E3-29ED8AE26C41}"/>
              </a:ext>
            </a:extLst>
          </p:cNvPr>
          <p:cNvSpPr>
            <a:spLocks noGrp="1"/>
          </p:cNvSpPr>
          <p:nvPr>
            <p:ph type="sldNum" sz="quarter" idx="5"/>
          </p:nvPr>
        </p:nvSpPr>
        <p:spPr/>
        <p:txBody>
          <a:bodyPr/>
          <a:lstStyle/>
          <a:p>
            <a:fld id="{D94127C0-0D65-43BC-9897-17BBF429E2C1}" type="slidenum">
              <a:rPr lang="en-US" smtClean="0"/>
              <a:pPr/>
              <a:t>27</a:t>
            </a:fld>
            <a:endParaRPr lang="en-US"/>
          </a:p>
        </p:txBody>
      </p:sp>
    </p:spTree>
    <p:extLst>
      <p:ext uri="{BB962C8B-B14F-4D97-AF65-F5344CB8AC3E}">
        <p14:creationId xmlns:p14="http://schemas.microsoft.com/office/powerpoint/2010/main" val="3444289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6FA68F2-E873-EDBD-6E19-6C2DCEFCF4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D89F2D9-D13C-217E-3A9B-14B492684C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0C63E10-2427-D71A-BD89-81EB761D0D9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EF445335-AF97-8597-0A4D-EC0031A64E3D}"/>
              </a:ext>
            </a:extLst>
          </p:cNvPr>
          <p:cNvSpPr>
            <a:spLocks noGrp="1"/>
          </p:cNvSpPr>
          <p:nvPr>
            <p:ph type="sldNum" sz="quarter" idx="5"/>
          </p:nvPr>
        </p:nvSpPr>
        <p:spPr/>
        <p:txBody>
          <a:bodyPr/>
          <a:lstStyle/>
          <a:p>
            <a:fld id="{D94127C0-0D65-43BC-9897-17BBF429E2C1}" type="slidenum">
              <a:rPr lang="en-US" smtClean="0"/>
              <a:pPr/>
              <a:t>28</a:t>
            </a:fld>
            <a:endParaRPr lang="en-US"/>
          </a:p>
        </p:txBody>
      </p:sp>
    </p:spTree>
    <p:extLst>
      <p:ext uri="{BB962C8B-B14F-4D97-AF65-F5344CB8AC3E}">
        <p14:creationId xmlns:p14="http://schemas.microsoft.com/office/powerpoint/2010/main" val="4124737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29</a:t>
            </a:fld>
            <a:endParaRPr lang="en-US"/>
          </a:p>
        </p:txBody>
      </p:sp>
    </p:spTree>
    <p:extLst>
      <p:ext uri="{BB962C8B-B14F-4D97-AF65-F5344CB8AC3E}">
        <p14:creationId xmlns:p14="http://schemas.microsoft.com/office/powerpoint/2010/main" val="280818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30</a:t>
            </a:fld>
            <a:endParaRPr lang="en-US"/>
          </a:p>
        </p:txBody>
      </p:sp>
    </p:spTree>
    <p:extLst>
      <p:ext uri="{BB962C8B-B14F-4D97-AF65-F5344CB8AC3E}">
        <p14:creationId xmlns:p14="http://schemas.microsoft.com/office/powerpoint/2010/main" val="3257364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a:t>
            </a:fld>
            <a:endParaRPr lang="en-US"/>
          </a:p>
        </p:txBody>
      </p:sp>
    </p:spTree>
    <p:extLst>
      <p:ext uri="{BB962C8B-B14F-4D97-AF65-F5344CB8AC3E}">
        <p14:creationId xmlns:p14="http://schemas.microsoft.com/office/powerpoint/2010/main" val="1182552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31</a:t>
            </a:fld>
            <a:endParaRPr lang="en-US"/>
          </a:p>
        </p:txBody>
      </p:sp>
    </p:spTree>
    <p:extLst>
      <p:ext uri="{BB962C8B-B14F-4D97-AF65-F5344CB8AC3E}">
        <p14:creationId xmlns:p14="http://schemas.microsoft.com/office/powerpoint/2010/main" val="1210786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32</a:t>
            </a:fld>
            <a:endParaRPr lang="en-US"/>
          </a:p>
        </p:txBody>
      </p:sp>
    </p:spTree>
    <p:extLst>
      <p:ext uri="{BB962C8B-B14F-4D97-AF65-F5344CB8AC3E}">
        <p14:creationId xmlns:p14="http://schemas.microsoft.com/office/powerpoint/2010/main" val="3278695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33</a:t>
            </a:fld>
            <a:endParaRPr lang="en-US"/>
          </a:p>
        </p:txBody>
      </p:sp>
    </p:spTree>
    <p:extLst>
      <p:ext uri="{BB962C8B-B14F-4D97-AF65-F5344CB8AC3E}">
        <p14:creationId xmlns:p14="http://schemas.microsoft.com/office/powerpoint/2010/main" val="3855492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34</a:t>
            </a:fld>
            <a:endParaRPr lang="en-US"/>
          </a:p>
        </p:txBody>
      </p:sp>
    </p:spTree>
    <p:extLst>
      <p:ext uri="{BB962C8B-B14F-4D97-AF65-F5344CB8AC3E}">
        <p14:creationId xmlns:p14="http://schemas.microsoft.com/office/powerpoint/2010/main" val="3788417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35</a:t>
            </a:fld>
            <a:endParaRPr lang="en-US"/>
          </a:p>
        </p:txBody>
      </p:sp>
    </p:spTree>
    <p:extLst>
      <p:ext uri="{BB962C8B-B14F-4D97-AF65-F5344CB8AC3E}">
        <p14:creationId xmlns:p14="http://schemas.microsoft.com/office/powerpoint/2010/main" val="3859769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36</a:t>
            </a:fld>
            <a:endParaRPr lang="en-US"/>
          </a:p>
        </p:txBody>
      </p:sp>
    </p:spTree>
    <p:extLst>
      <p:ext uri="{BB962C8B-B14F-4D97-AF65-F5344CB8AC3E}">
        <p14:creationId xmlns:p14="http://schemas.microsoft.com/office/powerpoint/2010/main" val="3852789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37</a:t>
            </a:fld>
            <a:endParaRPr lang="en-US"/>
          </a:p>
        </p:txBody>
      </p:sp>
    </p:spTree>
    <p:extLst>
      <p:ext uri="{BB962C8B-B14F-4D97-AF65-F5344CB8AC3E}">
        <p14:creationId xmlns:p14="http://schemas.microsoft.com/office/powerpoint/2010/main" val="1473760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38</a:t>
            </a:fld>
            <a:endParaRPr lang="en-US"/>
          </a:p>
        </p:txBody>
      </p:sp>
    </p:spTree>
    <p:extLst>
      <p:ext uri="{BB962C8B-B14F-4D97-AF65-F5344CB8AC3E}">
        <p14:creationId xmlns:p14="http://schemas.microsoft.com/office/powerpoint/2010/main" val="8676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39</a:t>
            </a:fld>
            <a:endParaRPr lang="en-US"/>
          </a:p>
        </p:txBody>
      </p:sp>
    </p:spTree>
    <p:extLst>
      <p:ext uri="{BB962C8B-B14F-4D97-AF65-F5344CB8AC3E}">
        <p14:creationId xmlns:p14="http://schemas.microsoft.com/office/powerpoint/2010/main" val="3118299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40</a:t>
            </a:fld>
            <a:endParaRPr lang="en-US"/>
          </a:p>
        </p:txBody>
      </p:sp>
    </p:spTree>
    <p:extLst>
      <p:ext uri="{BB962C8B-B14F-4D97-AF65-F5344CB8AC3E}">
        <p14:creationId xmlns:p14="http://schemas.microsoft.com/office/powerpoint/2010/main" val="132075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a:t>
            </a:fld>
            <a:endParaRPr lang="en-US"/>
          </a:p>
        </p:txBody>
      </p:sp>
    </p:spTree>
    <p:extLst>
      <p:ext uri="{BB962C8B-B14F-4D97-AF65-F5344CB8AC3E}">
        <p14:creationId xmlns:p14="http://schemas.microsoft.com/office/powerpoint/2010/main" val="438932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41</a:t>
            </a:fld>
            <a:endParaRPr lang="en-US"/>
          </a:p>
        </p:txBody>
      </p:sp>
    </p:spTree>
    <p:extLst>
      <p:ext uri="{BB962C8B-B14F-4D97-AF65-F5344CB8AC3E}">
        <p14:creationId xmlns:p14="http://schemas.microsoft.com/office/powerpoint/2010/main" val="466029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42</a:t>
            </a:fld>
            <a:endParaRPr lang="en-US"/>
          </a:p>
        </p:txBody>
      </p:sp>
    </p:spTree>
    <p:extLst>
      <p:ext uri="{BB962C8B-B14F-4D97-AF65-F5344CB8AC3E}">
        <p14:creationId xmlns:p14="http://schemas.microsoft.com/office/powerpoint/2010/main" val="435849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43</a:t>
            </a:fld>
            <a:endParaRPr lang="en-US"/>
          </a:p>
        </p:txBody>
      </p:sp>
    </p:spTree>
    <p:extLst>
      <p:ext uri="{BB962C8B-B14F-4D97-AF65-F5344CB8AC3E}">
        <p14:creationId xmlns:p14="http://schemas.microsoft.com/office/powerpoint/2010/main" val="4482457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44</a:t>
            </a:fld>
            <a:endParaRPr lang="en-US"/>
          </a:p>
        </p:txBody>
      </p:sp>
    </p:spTree>
    <p:extLst>
      <p:ext uri="{BB962C8B-B14F-4D97-AF65-F5344CB8AC3E}">
        <p14:creationId xmlns:p14="http://schemas.microsoft.com/office/powerpoint/2010/main" val="856377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45</a:t>
            </a:fld>
            <a:endParaRPr lang="en-US"/>
          </a:p>
        </p:txBody>
      </p:sp>
    </p:spTree>
    <p:extLst>
      <p:ext uri="{BB962C8B-B14F-4D97-AF65-F5344CB8AC3E}">
        <p14:creationId xmlns:p14="http://schemas.microsoft.com/office/powerpoint/2010/main" val="10605727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46</a:t>
            </a:fld>
            <a:endParaRPr lang="en-US"/>
          </a:p>
        </p:txBody>
      </p:sp>
    </p:spTree>
    <p:extLst>
      <p:ext uri="{BB962C8B-B14F-4D97-AF65-F5344CB8AC3E}">
        <p14:creationId xmlns:p14="http://schemas.microsoft.com/office/powerpoint/2010/main" val="20023164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47</a:t>
            </a:fld>
            <a:endParaRPr lang="en-US"/>
          </a:p>
        </p:txBody>
      </p:sp>
    </p:spTree>
    <p:extLst>
      <p:ext uri="{BB962C8B-B14F-4D97-AF65-F5344CB8AC3E}">
        <p14:creationId xmlns:p14="http://schemas.microsoft.com/office/powerpoint/2010/main" val="215768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64399B-582D-B577-8234-B6487026D8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92A8419-BBB7-A219-5AE9-EDA43C947D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1285C85-5BC3-1DF3-E28A-371156A5118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B31E388B-31C5-1525-4B94-514C9B0C75FD}"/>
              </a:ext>
            </a:extLst>
          </p:cNvPr>
          <p:cNvSpPr>
            <a:spLocks noGrp="1"/>
          </p:cNvSpPr>
          <p:nvPr>
            <p:ph type="sldNum" sz="quarter" idx="5"/>
          </p:nvPr>
        </p:nvSpPr>
        <p:spPr/>
        <p:txBody>
          <a:bodyPr/>
          <a:lstStyle/>
          <a:p>
            <a:fld id="{D94127C0-0D65-43BC-9897-17BBF429E2C1}" type="slidenum">
              <a:rPr lang="en-US" smtClean="0"/>
              <a:pPr/>
              <a:t>48</a:t>
            </a:fld>
            <a:endParaRPr lang="en-US"/>
          </a:p>
        </p:txBody>
      </p:sp>
    </p:spTree>
    <p:extLst>
      <p:ext uri="{BB962C8B-B14F-4D97-AF65-F5344CB8AC3E}">
        <p14:creationId xmlns:p14="http://schemas.microsoft.com/office/powerpoint/2010/main" val="10295330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49</a:t>
            </a:fld>
            <a:endParaRPr lang="en-US"/>
          </a:p>
        </p:txBody>
      </p:sp>
    </p:spTree>
    <p:extLst>
      <p:ext uri="{BB962C8B-B14F-4D97-AF65-F5344CB8AC3E}">
        <p14:creationId xmlns:p14="http://schemas.microsoft.com/office/powerpoint/2010/main" val="10701033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50</a:t>
            </a:fld>
            <a:endParaRPr lang="en-US"/>
          </a:p>
        </p:txBody>
      </p:sp>
    </p:spTree>
    <p:extLst>
      <p:ext uri="{BB962C8B-B14F-4D97-AF65-F5344CB8AC3E}">
        <p14:creationId xmlns:p14="http://schemas.microsoft.com/office/powerpoint/2010/main" val="199773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5</a:t>
            </a:fld>
            <a:endParaRPr lang="en-US"/>
          </a:p>
        </p:txBody>
      </p:sp>
    </p:spTree>
    <p:extLst>
      <p:ext uri="{BB962C8B-B14F-4D97-AF65-F5344CB8AC3E}">
        <p14:creationId xmlns:p14="http://schemas.microsoft.com/office/powerpoint/2010/main" val="3053912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51</a:t>
            </a:fld>
            <a:endParaRPr lang="en-US"/>
          </a:p>
        </p:txBody>
      </p:sp>
    </p:spTree>
    <p:extLst>
      <p:ext uri="{BB962C8B-B14F-4D97-AF65-F5344CB8AC3E}">
        <p14:creationId xmlns:p14="http://schemas.microsoft.com/office/powerpoint/2010/main" val="36049906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00C94B-D966-3E44-90E6-60402EB84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D1F57EB-C4C9-38D8-17CF-0C93BEC549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E9CDC42-E618-5793-552F-F8BB44BE889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11BE29D9-6094-6F17-E3F8-2694D97EC6A8}"/>
              </a:ext>
            </a:extLst>
          </p:cNvPr>
          <p:cNvSpPr>
            <a:spLocks noGrp="1"/>
          </p:cNvSpPr>
          <p:nvPr>
            <p:ph type="sldNum" sz="quarter" idx="5"/>
          </p:nvPr>
        </p:nvSpPr>
        <p:spPr/>
        <p:txBody>
          <a:bodyPr/>
          <a:lstStyle/>
          <a:p>
            <a:fld id="{D94127C0-0D65-43BC-9897-17BBF429E2C1}" type="slidenum">
              <a:rPr lang="en-US" smtClean="0"/>
              <a:pPr/>
              <a:t>52</a:t>
            </a:fld>
            <a:endParaRPr lang="en-US"/>
          </a:p>
        </p:txBody>
      </p:sp>
    </p:spTree>
    <p:extLst>
      <p:ext uri="{BB962C8B-B14F-4D97-AF65-F5344CB8AC3E}">
        <p14:creationId xmlns:p14="http://schemas.microsoft.com/office/powerpoint/2010/main" val="36283530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53</a:t>
            </a:fld>
            <a:endParaRPr lang="en-US"/>
          </a:p>
        </p:txBody>
      </p:sp>
    </p:spTree>
    <p:extLst>
      <p:ext uri="{BB962C8B-B14F-4D97-AF65-F5344CB8AC3E}">
        <p14:creationId xmlns:p14="http://schemas.microsoft.com/office/powerpoint/2010/main" val="17614201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54</a:t>
            </a:fld>
            <a:endParaRPr lang="en-US"/>
          </a:p>
        </p:txBody>
      </p:sp>
    </p:spTree>
    <p:extLst>
      <p:ext uri="{BB962C8B-B14F-4D97-AF65-F5344CB8AC3E}">
        <p14:creationId xmlns:p14="http://schemas.microsoft.com/office/powerpoint/2010/main" val="41026770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55</a:t>
            </a:fld>
            <a:endParaRPr lang="en-US"/>
          </a:p>
        </p:txBody>
      </p:sp>
    </p:spTree>
    <p:extLst>
      <p:ext uri="{BB962C8B-B14F-4D97-AF65-F5344CB8AC3E}">
        <p14:creationId xmlns:p14="http://schemas.microsoft.com/office/powerpoint/2010/main" val="20431162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5379AED-300B-C236-443D-1216828AF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84F8E17-1DC8-CA02-5690-9CAD88288C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F86BD9C-7EBC-FA43-0002-003BED208AC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4E5D30F1-5CB2-27D4-66D5-99017F14ADDC}"/>
              </a:ext>
            </a:extLst>
          </p:cNvPr>
          <p:cNvSpPr>
            <a:spLocks noGrp="1"/>
          </p:cNvSpPr>
          <p:nvPr>
            <p:ph type="sldNum" sz="quarter" idx="5"/>
          </p:nvPr>
        </p:nvSpPr>
        <p:spPr/>
        <p:txBody>
          <a:bodyPr/>
          <a:lstStyle/>
          <a:p>
            <a:fld id="{D94127C0-0D65-43BC-9897-17BBF429E2C1}" type="slidenum">
              <a:rPr lang="en-US" smtClean="0"/>
              <a:pPr/>
              <a:t>56</a:t>
            </a:fld>
            <a:endParaRPr lang="en-US"/>
          </a:p>
        </p:txBody>
      </p:sp>
    </p:spTree>
    <p:extLst>
      <p:ext uri="{BB962C8B-B14F-4D97-AF65-F5344CB8AC3E}">
        <p14:creationId xmlns:p14="http://schemas.microsoft.com/office/powerpoint/2010/main" val="36516698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6B2071D-CC75-5C5E-365E-9CC22A608D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BE93D5A-E4B9-6CE0-4E39-6C049F772E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674EF41-8469-5296-5BF1-E32F7A54DA0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69933FE8-6BBD-B195-9976-E46C99F1BB44}"/>
              </a:ext>
            </a:extLst>
          </p:cNvPr>
          <p:cNvSpPr>
            <a:spLocks noGrp="1"/>
          </p:cNvSpPr>
          <p:nvPr>
            <p:ph type="sldNum" sz="quarter" idx="5"/>
          </p:nvPr>
        </p:nvSpPr>
        <p:spPr/>
        <p:txBody>
          <a:bodyPr/>
          <a:lstStyle/>
          <a:p>
            <a:fld id="{D94127C0-0D65-43BC-9897-17BBF429E2C1}" type="slidenum">
              <a:rPr lang="en-US" smtClean="0"/>
              <a:pPr/>
              <a:t>57</a:t>
            </a:fld>
            <a:endParaRPr lang="en-US"/>
          </a:p>
        </p:txBody>
      </p:sp>
    </p:spTree>
    <p:extLst>
      <p:ext uri="{BB962C8B-B14F-4D97-AF65-F5344CB8AC3E}">
        <p14:creationId xmlns:p14="http://schemas.microsoft.com/office/powerpoint/2010/main" val="11585644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04C82E0-2A22-76D8-5042-93CB2ED638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8EC7C15-5AE5-40B1-7190-10C4F27761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3AA3B61-AEA9-1D42-286C-4187C8BC514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6D299A56-3BBB-9DED-2D54-C4ACBB9E0253}"/>
              </a:ext>
            </a:extLst>
          </p:cNvPr>
          <p:cNvSpPr>
            <a:spLocks noGrp="1"/>
          </p:cNvSpPr>
          <p:nvPr>
            <p:ph type="sldNum" sz="quarter" idx="5"/>
          </p:nvPr>
        </p:nvSpPr>
        <p:spPr/>
        <p:txBody>
          <a:bodyPr/>
          <a:lstStyle/>
          <a:p>
            <a:fld id="{D94127C0-0D65-43BC-9897-17BBF429E2C1}" type="slidenum">
              <a:rPr lang="en-US" smtClean="0"/>
              <a:pPr/>
              <a:t>58</a:t>
            </a:fld>
            <a:endParaRPr lang="en-US"/>
          </a:p>
        </p:txBody>
      </p:sp>
    </p:spTree>
    <p:extLst>
      <p:ext uri="{BB962C8B-B14F-4D97-AF65-F5344CB8AC3E}">
        <p14:creationId xmlns:p14="http://schemas.microsoft.com/office/powerpoint/2010/main" val="20052351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67231A6-1B65-67F1-19C1-E4DEBB54E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5B099F0-FEAF-7A3C-E02A-243A620EC1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94F0A65-0B4C-2F99-14A3-800458BF1A6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9CB2ACF8-E9E0-7F4D-147C-A17DFA272508}"/>
              </a:ext>
            </a:extLst>
          </p:cNvPr>
          <p:cNvSpPr>
            <a:spLocks noGrp="1"/>
          </p:cNvSpPr>
          <p:nvPr>
            <p:ph type="sldNum" sz="quarter" idx="5"/>
          </p:nvPr>
        </p:nvSpPr>
        <p:spPr/>
        <p:txBody>
          <a:bodyPr/>
          <a:lstStyle/>
          <a:p>
            <a:fld id="{D94127C0-0D65-43BC-9897-17BBF429E2C1}" type="slidenum">
              <a:rPr lang="en-US" smtClean="0"/>
              <a:pPr/>
              <a:t>59</a:t>
            </a:fld>
            <a:endParaRPr lang="en-US"/>
          </a:p>
        </p:txBody>
      </p:sp>
    </p:spTree>
    <p:extLst>
      <p:ext uri="{BB962C8B-B14F-4D97-AF65-F5344CB8AC3E}">
        <p14:creationId xmlns:p14="http://schemas.microsoft.com/office/powerpoint/2010/main" val="16931879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7174C8E-9079-9D9B-F344-BAE1119651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E4B1DCB-4F7C-00B8-A087-8296B23D78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BF58C05-2F4E-5D22-1624-0F4F9BC179A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7384E071-567E-9D84-D90F-8347987573B0}"/>
              </a:ext>
            </a:extLst>
          </p:cNvPr>
          <p:cNvSpPr>
            <a:spLocks noGrp="1"/>
          </p:cNvSpPr>
          <p:nvPr>
            <p:ph type="sldNum" sz="quarter" idx="5"/>
          </p:nvPr>
        </p:nvSpPr>
        <p:spPr/>
        <p:txBody>
          <a:bodyPr/>
          <a:lstStyle/>
          <a:p>
            <a:fld id="{D94127C0-0D65-43BC-9897-17BBF429E2C1}" type="slidenum">
              <a:rPr lang="en-US" smtClean="0"/>
              <a:pPr/>
              <a:t>60</a:t>
            </a:fld>
            <a:endParaRPr lang="en-US"/>
          </a:p>
        </p:txBody>
      </p:sp>
    </p:spTree>
    <p:extLst>
      <p:ext uri="{BB962C8B-B14F-4D97-AF65-F5344CB8AC3E}">
        <p14:creationId xmlns:p14="http://schemas.microsoft.com/office/powerpoint/2010/main" val="1696337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6</a:t>
            </a:fld>
            <a:endParaRPr lang="en-US"/>
          </a:p>
        </p:txBody>
      </p:sp>
    </p:spTree>
    <p:extLst>
      <p:ext uri="{BB962C8B-B14F-4D97-AF65-F5344CB8AC3E}">
        <p14:creationId xmlns:p14="http://schemas.microsoft.com/office/powerpoint/2010/main" val="25582186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088AC53-8C96-966F-653C-C3CBA8625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394D4CC-1C0B-4D8D-B243-4E06B3410D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EA783A2-479C-CAB5-3566-F17250A2669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9D235A1D-0492-C507-F9B5-958443FC0166}"/>
              </a:ext>
            </a:extLst>
          </p:cNvPr>
          <p:cNvSpPr>
            <a:spLocks noGrp="1"/>
          </p:cNvSpPr>
          <p:nvPr>
            <p:ph type="sldNum" sz="quarter" idx="5"/>
          </p:nvPr>
        </p:nvSpPr>
        <p:spPr/>
        <p:txBody>
          <a:bodyPr/>
          <a:lstStyle/>
          <a:p>
            <a:fld id="{D94127C0-0D65-43BC-9897-17BBF429E2C1}" type="slidenum">
              <a:rPr lang="en-US" smtClean="0"/>
              <a:pPr/>
              <a:t>61</a:t>
            </a:fld>
            <a:endParaRPr lang="en-US"/>
          </a:p>
        </p:txBody>
      </p:sp>
    </p:spTree>
    <p:extLst>
      <p:ext uri="{BB962C8B-B14F-4D97-AF65-F5344CB8AC3E}">
        <p14:creationId xmlns:p14="http://schemas.microsoft.com/office/powerpoint/2010/main" val="22163313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FEA07E9-E716-0A25-BB4C-D2F805D2BA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FFAA4FC-04A6-8080-00AD-0E1361707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F1E6D19-2C39-11D8-DC5D-F53694078FC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85A1EB8F-9B68-20D4-A1F0-C4A8C202E9BD}"/>
              </a:ext>
            </a:extLst>
          </p:cNvPr>
          <p:cNvSpPr>
            <a:spLocks noGrp="1"/>
          </p:cNvSpPr>
          <p:nvPr>
            <p:ph type="sldNum" sz="quarter" idx="5"/>
          </p:nvPr>
        </p:nvSpPr>
        <p:spPr/>
        <p:txBody>
          <a:bodyPr/>
          <a:lstStyle/>
          <a:p>
            <a:fld id="{D94127C0-0D65-43BC-9897-17BBF429E2C1}" type="slidenum">
              <a:rPr lang="en-US" smtClean="0"/>
              <a:pPr/>
              <a:t>62</a:t>
            </a:fld>
            <a:endParaRPr lang="en-US"/>
          </a:p>
        </p:txBody>
      </p:sp>
    </p:spTree>
    <p:extLst>
      <p:ext uri="{BB962C8B-B14F-4D97-AF65-F5344CB8AC3E}">
        <p14:creationId xmlns:p14="http://schemas.microsoft.com/office/powerpoint/2010/main" val="40808363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0B876B-7E41-D15B-8812-D185774C22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BC02B61-BD34-775A-FA4D-D26A8F4579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F937794-FAB5-3719-9630-1591783FD83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602F3B1C-C473-0F41-3919-F4DEDAA7C15A}"/>
              </a:ext>
            </a:extLst>
          </p:cNvPr>
          <p:cNvSpPr>
            <a:spLocks noGrp="1"/>
          </p:cNvSpPr>
          <p:nvPr>
            <p:ph type="sldNum" sz="quarter" idx="5"/>
          </p:nvPr>
        </p:nvSpPr>
        <p:spPr/>
        <p:txBody>
          <a:bodyPr/>
          <a:lstStyle/>
          <a:p>
            <a:fld id="{D94127C0-0D65-43BC-9897-17BBF429E2C1}" type="slidenum">
              <a:rPr lang="en-US" smtClean="0"/>
              <a:pPr/>
              <a:t>63</a:t>
            </a:fld>
            <a:endParaRPr lang="en-US"/>
          </a:p>
        </p:txBody>
      </p:sp>
    </p:spTree>
    <p:extLst>
      <p:ext uri="{BB962C8B-B14F-4D97-AF65-F5344CB8AC3E}">
        <p14:creationId xmlns:p14="http://schemas.microsoft.com/office/powerpoint/2010/main" val="28763667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49698D6-1EDC-EA4F-1FCF-A522C8AEEA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049F5B2-915A-478F-9E13-8AEF9F3FA9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57DFDBA-2A54-FA48-4F24-8E0DC14CF5A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EC03A06F-FB47-F670-CD0A-50B8A0A385D8}"/>
              </a:ext>
            </a:extLst>
          </p:cNvPr>
          <p:cNvSpPr>
            <a:spLocks noGrp="1"/>
          </p:cNvSpPr>
          <p:nvPr>
            <p:ph type="sldNum" sz="quarter" idx="5"/>
          </p:nvPr>
        </p:nvSpPr>
        <p:spPr/>
        <p:txBody>
          <a:bodyPr/>
          <a:lstStyle/>
          <a:p>
            <a:fld id="{D94127C0-0D65-43BC-9897-17BBF429E2C1}" type="slidenum">
              <a:rPr lang="en-US" smtClean="0"/>
              <a:pPr/>
              <a:t>64</a:t>
            </a:fld>
            <a:endParaRPr lang="en-US"/>
          </a:p>
        </p:txBody>
      </p:sp>
    </p:spTree>
    <p:extLst>
      <p:ext uri="{BB962C8B-B14F-4D97-AF65-F5344CB8AC3E}">
        <p14:creationId xmlns:p14="http://schemas.microsoft.com/office/powerpoint/2010/main" val="19582389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8A5793-D176-C4FB-3185-321DD99BAA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E42C4CB-EA10-CD7B-F4BE-4D8CC191F2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B71B389-6EE9-774F-EA48-A4FFD930C7D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698BF508-B46D-B69F-B218-43059A82D0EF}"/>
              </a:ext>
            </a:extLst>
          </p:cNvPr>
          <p:cNvSpPr>
            <a:spLocks noGrp="1"/>
          </p:cNvSpPr>
          <p:nvPr>
            <p:ph type="sldNum" sz="quarter" idx="5"/>
          </p:nvPr>
        </p:nvSpPr>
        <p:spPr/>
        <p:txBody>
          <a:bodyPr/>
          <a:lstStyle/>
          <a:p>
            <a:fld id="{D94127C0-0D65-43BC-9897-17BBF429E2C1}" type="slidenum">
              <a:rPr lang="en-US" smtClean="0"/>
              <a:pPr/>
              <a:t>65</a:t>
            </a:fld>
            <a:endParaRPr lang="en-US"/>
          </a:p>
        </p:txBody>
      </p:sp>
    </p:spTree>
    <p:extLst>
      <p:ext uri="{BB962C8B-B14F-4D97-AF65-F5344CB8AC3E}">
        <p14:creationId xmlns:p14="http://schemas.microsoft.com/office/powerpoint/2010/main" val="27537753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66</a:t>
            </a:fld>
            <a:endParaRPr lang="en-US"/>
          </a:p>
        </p:txBody>
      </p:sp>
    </p:spTree>
    <p:extLst>
      <p:ext uri="{BB962C8B-B14F-4D97-AF65-F5344CB8AC3E}">
        <p14:creationId xmlns:p14="http://schemas.microsoft.com/office/powerpoint/2010/main" val="14814353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67</a:t>
            </a:fld>
            <a:endParaRPr lang="en-US"/>
          </a:p>
        </p:txBody>
      </p:sp>
    </p:spTree>
    <p:extLst>
      <p:ext uri="{BB962C8B-B14F-4D97-AF65-F5344CB8AC3E}">
        <p14:creationId xmlns:p14="http://schemas.microsoft.com/office/powerpoint/2010/main" val="4534049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68</a:t>
            </a:fld>
            <a:endParaRPr lang="en-US"/>
          </a:p>
        </p:txBody>
      </p:sp>
    </p:spTree>
    <p:extLst>
      <p:ext uri="{BB962C8B-B14F-4D97-AF65-F5344CB8AC3E}">
        <p14:creationId xmlns:p14="http://schemas.microsoft.com/office/powerpoint/2010/main" val="1260833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69</a:t>
            </a:fld>
            <a:endParaRPr lang="en-US"/>
          </a:p>
        </p:txBody>
      </p:sp>
    </p:spTree>
    <p:extLst>
      <p:ext uri="{BB962C8B-B14F-4D97-AF65-F5344CB8AC3E}">
        <p14:creationId xmlns:p14="http://schemas.microsoft.com/office/powerpoint/2010/main" val="26256000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916A09E-E983-1393-0199-FF296E9275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147B4A5-C6F5-9F79-702D-998B8DC40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D589F9C-432E-DF46-AA7D-E136798B66D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41D0C838-DF2F-237F-75C4-F01590C30014}"/>
              </a:ext>
            </a:extLst>
          </p:cNvPr>
          <p:cNvSpPr>
            <a:spLocks noGrp="1"/>
          </p:cNvSpPr>
          <p:nvPr>
            <p:ph type="sldNum" sz="quarter" idx="5"/>
          </p:nvPr>
        </p:nvSpPr>
        <p:spPr/>
        <p:txBody>
          <a:bodyPr/>
          <a:lstStyle/>
          <a:p>
            <a:fld id="{D94127C0-0D65-43BC-9897-17BBF429E2C1}" type="slidenum">
              <a:rPr lang="en-US" smtClean="0"/>
              <a:pPr/>
              <a:t>70</a:t>
            </a:fld>
            <a:endParaRPr lang="en-US"/>
          </a:p>
        </p:txBody>
      </p:sp>
    </p:spTree>
    <p:extLst>
      <p:ext uri="{BB962C8B-B14F-4D97-AF65-F5344CB8AC3E}">
        <p14:creationId xmlns:p14="http://schemas.microsoft.com/office/powerpoint/2010/main" val="2281772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18B8E34-7927-0603-87A1-1E3C1E781A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F807516-6803-7E11-520D-901D4DEB9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30FEED1-83FE-54A3-9B3B-0CCC7D15F87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6210F3D4-EFF0-DA33-B999-9A8DA40D0FD7}"/>
              </a:ext>
            </a:extLst>
          </p:cNvPr>
          <p:cNvSpPr>
            <a:spLocks noGrp="1"/>
          </p:cNvSpPr>
          <p:nvPr>
            <p:ph type="sldNum" sz="quarter" idx="5"/>
          </p:nvPr>
        </p:nvSpPr>
        <p:spPr/>
        <p:txBody>
          <a:bodyPr/>
          <a:lstStyle/>
          <a:p>
            <a:fld id="{D94127C0-0D65-43BC-9897-17BBF429E2C1}" type="slidenum">
              <a:rPr lang="en-US" smtClean="0"/>
              <a:pPr/>
              <a:t>7</a:t>
            </a:fld>
            <a:endParaRPr lang="en-US"/>
          </a:p>
        </p:txBody>
      </p:sp>
    </p:spTree>
    <p:extLst>
      <p:ext uri="{BB962C8B-B14F-4D97-AF65-F5344CB8AC3E}">
        <p14:creationId xmlns:p14="http://schemas.microsoft.com/office/powerpoint/2010/main" val="20795304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EC81A48-B196-AEC7-FA9B-2DAF1C0475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611D021-D762-CE8B-2FC5-8344BD3889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5F56475-81CF-FDDD-0629-929E5CBB61D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2C02DA81-7D7F-F446-C67D-41CD3A513326}"/>
              </a:ext>
            </a:extLst>
          </p:cNvPr>
          <p:cNvSpPr>
            <a:spLocks noGrp="1"/>
          </p:cNvSpPr>
          <p:nvPr>
            <p:ph type="sldNum" sz="quarter" idx="5"/>
          </p:nvPr>
        </p:nvSpPr>
        <p:spPr/>
        <p:txBody>
          <a:bodyPr/>
          <a:lstStyle/>
          <a:p>
            <a:fld id="{D94127C0-0D65-43BC-9897-17BBF429E2C1}" type="slidenum">
              <a:rPr lang="en-US" smtClean="0"/>
              <a:pPr/>
              <a:t>71</a:t>
            </a:fld>
            <a:endParaRPr lang="en-US"/>
          </a:p>
        </p:txBody>
      </p:sp>
    </p:spTree>
    <p:extLst>
      <p:ext uri="{BB962C8B-B14F-4D97-AF65-F5344CB8AC3E}">
        <p14:creationId xmlns:p14="http://schemas.microsoft.com/office/powerpoint/2010/main" val="27382808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127C0-0D65-43BC-9897-17BBF429E2C1}" type="slidenum">
              <a:rPr lang="en-US" smtClean="0"/>
              <a:pPr/>
              <a:t>72</a:t>
            </a:fld>
            <a:endParaRPr lang="en-US"/>
          </a:p>
        </p:txBody>
      </p:sp>
    </p:spTree>
    <p:extLst>
      <p:ext uri="{BB962C8B-B14F-4D97-AF65-F5344CB8AC3E}">
        <p14:creationId xmlns:p14="http://schemas.microsoft.com/office/powerpoint/2010/main" val="16766909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8B1F519-445F-EECD-99D6-4EF09C3581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4F1BCA3-E91B-6859-F72B-8F6890DDA3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B154DD8-72AA-B9E8-6B28-932C5261FC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3463CFA-9454-263A-CE0C-530DD73CBDB4}"/>
              </a:ext>
            </a:extLst>
          </p:cNvPr>
          <p:cNvSpPr>
            <a:spLocks noGrp="1"/>
          </p:cNvSpPr>
          <p:nvPr>
            <p:ph type="sldNum" sz="quarter" idx="5"/>
          </p:nvPr>
        </p:nvSpPr>
        <p:spPr/>
        <p:txBody>
          <a:bodyPr/>
          <a:lstStyle/>
          <a:p>
            <a:fld id="{D94127C0-0D65-43BC-9897-17BBF429E2C1}" type="slidenum">
              <a:rPr lang="en-US" smtClean="0"/>
              <a:pPr/>
              <a:t>73</a:t>
            </a:fld>
            <a:endParaRPr lang="en-US"/>
          </a:p>
        </p:txBody>
      </p:sp>
    </p:spTree>
    <p:extLst>
      <p:ext uri="{BB962C8B-B14F-4D97-AF65-F5344CB8AC3E}">
        <p14:creationId xmlns:p14="http://schemas.microsoft.com/office/powerpoint/2010/main" val="4677458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45E35FD-950E-ABEC-E982-C44D570ED9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F2423C7-8674-9676-C587-B4B7C0FDCE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0E2FD13-9081-DE2E-BED6-B854ED7491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910ABFDB-781B-A8E8-BB8D-AD076914966D}"/>
              </a:ext>
            </a:extLst>
          </p:cNvPr>
          <p:cNvSpPr>
            <a:spLocks noGrp="1"/>
          </p:cNvSpPr>
          <p:nvPr>
            <p:ph type="sldNum" sz="quarter" idx="5"/>
          </p:nvPr>
        </p:nvSpPr>
        <p:spPr/>
        <p:txBody>
          <a:bodyPr/>
          <a:lstStyle/>
          <a:p>
            <a:fld id="{D94127C0-0D65-43BC-9897-17BBF429E2C1}" type="slidenum">
              <a:rPr lang="en-US" smtClean="0"/>
              <a:pPr/>
              <a:t>74</a:t>
            </a:fld>
            <a:endParaRPr lang="en-US"/>
          </a:p>
        </p:txBody>
      </p:sp>
    </p:spTree>
    <p:extLst>
      <p:ext uri="{BB962C8B-B14F-4D97-AF65-F5344CB8AC3E}">
        <p14:creationId xmlns:p14="http://schemas.microsoft.com/office/powerpoint/2010/main" val="35509150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A2137E-CBA9-E194-8978-1E989EDBA2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8F3DE44-D6C3-A0F3-CF5C-A6F4E350D2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1828937-84F9-0016-B093-FDB7F3D15EC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99B7E3C8-5385-4F3A-58D3-DF4386691238}"/>
              </a:ext>
            </a:extLst>
          </p:cNvPr>
          <p:cNvSpPr>
            <a:spLocks noGrp="1"/>
          </p:cNvSpPr>
          <p:nvPr>
            <p:ph type="sldNum" sz="quarter" idx="5"/>
          </p:nvPr>
        </p:nvSpPr>
        <p:spPr/>
        <p:txBody>
          <a:bodyPr/>
          <a:lstStyle/>
          <a:p>
            <a:fld id="{D94127C0-0D65-43BC-9897-17BBF429E2C1}" type="slidenum">
              <a:rPr lang="en-US" smtClean="0"/>
              <a:pPr/>
              <a:t>75</a:t>
            </a:fld>
            <a:endParaRPr lang="en-US"/>
          </a:p>
        </p:txBody>
      </p:sp>
    </p:spTree>
    <p:extLst>
      <p:ext uri="{BB962C8B-B14F-4D97-AF65-F5344CB8AC3E}">
        <p14:creationId xmlns:p14="http://schemas.microsoft.com/office/powerpoint/2010/main" val="23438722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D487657-2361-4EEA-743E-3075A0EC97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93F1B2D-53D7-2E1E-C91E-57E48DC0B6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FDDB60A-4661-DBB0-FDA2-DEF68A81B39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95D90F10-3FBD-E50F-3F5F-9F77568BB8E7}"/>
              </a:ext>
            </a:extLst>
          </p:cNvPr>
          <p:cNvSpPr>
            <a:spLocks noGrp="1"/>
          </p:cNvSpPr>
          <p:nvPr>
            <p:ph type="sldNum" sz="quarter" idx="5"/>
          </p:nvPr>
        </p:nvSpPr>
        <p:spPr/>
        <p:txBody>
          <a:bodyPr/>
          <a:lstStyle/>
          <a:p>
            <a:fld id="{D94127C0-0D65-43BC-9897-17BBF429E2C1}" type="slidenum">
              <a:rPr lang="en-US" smtClean="0"/>
              <a:pPr/>
              <a:t>76</a:t>
            </a:fld>
            <a:endParaRPr lang="en-US"/>
          </a:p>
        </p:txBody>
      </p:sp>
    </p:spTree>
    <p:extLst>
      <p:ext uri="{BB962C8B-B14F-4D97-AF65-F5344CB8AC3E}">
        <p14:creationId xmlns:p14="http://schemas.microsoft.com/office/powerpoint/2010/main" val="19043687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318950-9516-A987-A972-0775F4C333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0323F5E-E854-4663-CBAF-6BCACD421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33AB259-F6A8-7C65-C289-193DD02A3D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3CACA0B3-F131-F7E7-D612-017B3BDE47BE}"/>
              </a:ext>
            </a:extLst>
          </p:cNvPr>
          <p:cNvSpPr>
            <a:spLocks noGrp="1"/>
          </p:cNvSpPr>
          <p:nvPr>
            <p:ph type="sldNum" sz="quarter" idx="5"/>
          </p:nvPr>
        </p:nvSpPr>
        <p:spPr/>
        <p:txBody>
          <a:bodyPr/>
          <a:lstStyle/>
          <a:p>
            <a:fld id="{D94127C0-0D65-43BC-9897-17BBF429E2C1}" type="slidenum">
              <a:rPr lang="en-US" smtClean="0"/>
              <a:pPr/>
              <a:t>77</a:t>
            </a:fld>
            <a:endParaRPr lang="en-US"/>
          </a:p>
        </p:txBody>
      </p:sp>
    </p:spTree>
    <p:extLst>
      <p:ext uri="{BB962C8B-B14F-4D97-AF65-F5344CB8AC3E}">
        <p14:creationId xmlns:p14="http://schemas.microsoft.com/office/powerpoint/2010/main" val="12135063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0EE3733-580F-BB0F-3997-E9B429C6ED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191CAEB-942D-503F-32D2-82FE74DFC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F8B272A-7D15-2A3E-325F-398D53A2C51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BB327526-D4D9-1473-753A-E9281FDBEDEB}"/>
              </a:ext>
            </a:extLst>
          </p:cNvPr>
          <p:cNvSpPr>
            <a:spLocks noGrp="1"/>
          </p:cNvSpPr>
          <p:nvPr>
            <p:ph type="sldNum" sz="quarter" idx="5"/>
          </p:nvPr>
        </p:nvSpPr>
        <p:spPr/>
        <p:txBody>
          <a:bodyPr/>
          <a:lstStyle/>
          <a:p>
            <a:fld id="{D94127C0-0D65-43BC-9897-17BBF429E2C1}" type="slidenum">
              <a:rPr lang="en-US" smtClean="0"/>
              <a:pPr/>
              <a:t>78</a:t>
            </a:fld>
            <a:endParaRPr lang="en-US"/>
          </a:p>
        </p:txBody>
      </p:sp>
    </p:spTree>
    <p:extLst>
      <p:ext uri="{BB962C8B-B14F-4D97-AF65-F5344CB8AC3E}">
        <p14:creationId xmlns:p14="http://schemas.microsoft.com/office/powerpoint/2010/main" val="2746756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4178AAC-4F2A-B6D7-0D73-908AE8E39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B6A5FA7-0CE2-F1E0-3C51-B7DDED9DD9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9587F29-CF93-0108-46C8-E156194C40E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2C9CA6F0-ADD0-6B06-7963-DFB4BF76DA66}"/>
              </a:ext>
            </a:extLst>
          </p:cNvPr>
          <p:cNvSpPr>
            <a:spLocks noGrp="1"/>
          </p:cNvSpPr>
          <p:nvPr>
            <p:ph type="sldNum" sz="quarter" idx="5"/>
          </p:nvPr>
        </p:nvSpPr>
        <p:spPr/>
        <p:txBody>
          <a:bodyPr/>
          <a:lstStyle/>
          <a:p>
            <a:fld id="{D94127C0-0D65-43BC-9897-17BBF429E2C1}" type="slidenum">
              <a:rPr lang="en-US" smtClean="0"/>
              <a:pPr/>
              <a:t>79</a:t>
            </a:fld>
            <a:endParaRPr lang="en-US"/>
          </a:p>
        </p:txBody>
      </p:sp>
    </p:spTree>
    <p:extLst>
      <p:ext uri="{BB962C8B-B14F-4D97-AF65-F5344CB8AC3E}">
        <p14:creationId xmlns:p14="http://schemas.microsoft.com/office/powerpoint/2010/main" val="11428725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7FF8012-E716-3264-85EA-395F014B13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7AB3BE9-0C43-45F1-8089-70BADA15BD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908E69B-DC0B-A02D-EEAD-06A608E125D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F29D7337-1085-F69B-AB38-F0589CA4C9F3}"/>
              </a:ext>
            </a:extLst>
          </p:cNvPr>
          <p:cNvSpPr>
            <a:spLocks noGrp="1"/>
          </p:cNvSpPr>
          <p:nvPr>
            <p:ph type="sldNum" sz="quarter" idx="5"/>
          </p:nvPr>
        </p:nvSpPr>
        <p:spPr/>
        <p:txBody>
          <a:bodyPr/>
          <a:lstStyle/>
          <a:p>
            <a:fld id="{D94127C0-0D65-43BC-9897-17BBF429E2C1}" type="slidenum">
              <a:rPr lang="en-US" smtClean="0"/>
              <a:pPr/>
              <a:t>80</a:t>
            </a:fld>
            <a:endParaRPr lang="en-US"/>
          </a:p>
        </p:txBody>
      </p:sp>
    </p:spTree>
    <p:extLst>
      <p:ext uri="{BB962C8B-B14F-4D97-AF65-F5344CB8AC3E}">
        <p14:creationId xmlns:p14="http://schemas.microsoft.com/office/powerpoint/2010/main" val="75761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28A5CAE-4527-BD79-C014-E09AEA7059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C649CE3-DA66-869D-F260-BD11E86B1A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666AF03-94B3-1818-9EDF-07CBA2ED7E8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DE3C74EF-073E-357F-7CC0-8DFF91A3107B}"/>
              </a:ext>
            </a:extLst>
          </p:cNvPr>
          <p:cNvSpPr>
            <a:spLocks noGrp="1"/>
          </p:cNvSpPr>
          <p:nvPr>
            <p:ph type="sldNum" sz="quarter" idx="5"/>
          </p:nvPr>
        </p:nvSpPr>
        <p:spPr/>
        <p:txBody>
          <a:bodyPr/>
          <a:lstStyle/>
          <a:p>
            <a:fld id="{D94127C0-0D65-43BC-9897-17BBF429E2C1}" type="slidenum">
              <a:rPr lang="en-US" smtClean="0"/>
              <a:pPr/>
              <a:t>8</a:t>
            </a:fld>
            <a:endParaRPr lang="en-US"/>
          </a:p>
        </p:txBody>
      </p:sp>
    </p:spTree>
    <p:extLst>
      <p:ext uri="{BB962C8B-B14F-4D97-AF65-F5344CB8AC3E}">
        <p14:creationId xmlns:p14="http://schemas.microsoft.com/office/powerpoint/2010/main" val="26525726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34ED246-02CD-4D75-216E-3B43030FF3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1B48468-1A26-AC12-CBE9-D2A320AB50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9FA3BA7-454A-C1CE-F1D2-8287456FD3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E1DF2529-62D9-AC75-B317-A99999D4CE54}"/>
              </a:ext>
            </a:extLst>
          </p:cNvPr>
          <p:cNvSpPr>
            <a:spLocks noGrp="1"/>
          </p:cNvSpPr>
          <p:nvPr>
            <p:ph type="sldNum" sz="quarter" idx="5"/>
          </p:nvPr>
        </p:nvSpPr>
        <p:spPr/>
        <p:txBody>
          <a:bodyPr/>
          <a:lstStyle/>
          <a:p>
            <a:fld id="{D94127C0-0D65-43BC-9897-17BBF429E2C1}" type="slidenum">
              <a:rPr lang="en-US" smtClean="0"/>
              <a:pPr/>
              <a:t>81</a:t>
            </a:fld>
            <a:endParaRPr lang="en-US"/>
          </a:p>
        </p:txBody>
      </p:sp>
    </p:spTree>
    <p:extLst>
      <p:ext uri="{BB962C8B-B14F-4D97-AF65-F5344CB8AC3E}">
        <p14:creationId xmlns:p14="http://schemas.microsoft.com/office/powerpoint/2010/main" val="10973202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D8F505A-5B8A-441D-F94E-A79D4F3C93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0C8F6EE-5ED5-659F-225C-EE93ACA4A2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E65E524-81B2-2D90-3710-52C01AAE85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EF910826-329A-24AE-4183-24598B322C65}"/>
              </a:ext>
            </a:extLst>
          </p:cNvPr>
          <p:cNvSpPr>
            <a:spLocks noGrp="1"/>
          </p:cNvSpPr>
          <p:nvPr>
            <p:ph type="sldNum" sz="quarter" idx="5"/>
          </p:nvPr>
        </p:nvSpPr>
        <p:spPr/>
        <p:txBody>
          <a:bodyPr/>
          <a:lstStyle/>
          <a:p>
            <a:fld id="{D94127C0-0D65-43BC-9897-17BBF429E2C1}" type="slidenum">
              <a:rPr lang="en-US" smtClean="0"/>
              <a:pPr/>
              <a:t>82</a:t>
            </a:fld>
            <a:endParaRPr lang="en-US"/>
          </a:p>
        </p:txBody>
      </p:sp>
    </p:spTree>
    <p:extLst>
      <p:ext uri="{BB962C8B-B14F-4D97-AF65-F5344CB8AC3E}">
        <p14:creationId xmlns:p14="http://schemas.microsoft.com/office/powerpoint/2010/main" val="6156835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786F32A-8E23-389C-24B7-664FEE0949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B99681C-24F4-0DC0-2242-1EA7130D4D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4CABA9B-11A5-AFE4-F90F-837C4792A18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7D55640E-7333-D2FA-A88A-91DB0601E6DE}"/>
              </a:ext>
            </a:extLst>
          </p:cNvPr>
          <p:cNvSpPr>
            <a:spLocks noGrp="1"/>
          </p:cNvSpPr>
          <p:nvPr>
            <p:ph type="sldNum" sz="quarter" idx="5"/>
          </p:nvPr>
        </p:nvSpPr>
        <p:spPr/>
        <p:txBody>
          <a:bodyPr/>
          <a:lstStyle/>
          <a:p>
            <a:fld id="{D94127C0-0D65-43BC-9897-17BBF429E2C1}" type="slidenum">
              <a:rPr lang="en-US" smtClean="0"/>
              <a:pPr/>
              <a:t>83</a:t>
            </a:fld>
            <a:endParaRPr lang="en-US"/>
          </a:p>
        </p:txBody>
      </p:sp>
    </p:spTree>
    <p:extLst>
      <p:ext uri="{BB962C8B-B14F-4D97-AF65-F5344CB8AC3E}">
        <p14:creationId xmlns:p14="http://schemas.microsoft.com/office/powerpoint/2010/main" val="9858060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4AD791C-2CF5-21B1-6CA9-ED8A65F4B0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F6E6911-F22F-BB16-152D-D276F6FC11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090275A-D5C8-F92A-715D-B9D1EBF65DE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C2DEBA71-5FAE-0728-53C1-33634D50EDFC}"/>
              </a:ext>
            </a:extLst>
          </p:cNvPr>
          <p:cNvSpPr>
            <a:spLocks noGrp="1"/>
          </p:cNvSpPr>
          <p:nvPr>
            <p:ph type="sldNum" sz="quarter" idx="5"/>
          </p:nvPr>
        </p:nvSpPr>
        <p:spPr/>
        <p:txBody>
          <a:bodyPr/>
          <a:lstStyle/>
          <a:p>
            <a:fld id="{D94127C0-0D65-43BC-9897-17BBF429E2C1}" type="slidenum">
              <a:rPr lang="en-US" smtClean="0"/>
              <a:pPr/>
              <a:t>84</a:t>
            </a:fld>
            <a:endParaRPr lang="en-US"/>
          </a:p>
        </p:txBody>
      </p:sp>
    </p:spTree>
    <p:extLst>
      <p:ext uri="{BB962C8B-B14F-4D97-AF65-F5344CB8AC3E}">
        <p14:creationId xmlns:p14="http://schemas.microsoft.com/office/powerpoint/2010/main" val="16016927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6E5559A-84F2-A590-7F7E-4B3D183DE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8781EE9-B8D8-2263-6E4B-28838EA34E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D11E464-F57C-B5B3-2FEB-C592D6AC0BB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11C9793B-D249-E3EF-B845-799B9EF9B85A}"/>
              </a:ext>
            </a:extLst>
          </p:cNvPr>
          <p:cNvSpPr>
            <a:spLocks noGrp="1"/>
          </p:cNvSpPr>
          <p:nvPr>
            <p:ph type="sldNum" sz="quarter" idx="5"/>
          </p:nvPr>
        </p:nvSpPr>
        <p:spPr/>
        <p:txBody>
          <a:bodyPr/>
          <a:lstStyle/>
          <a:p>
            <a:fld id="{D94127C0-0D65-43BC-9897-17BBF429E2C1}" type="slidenum">
              <a:rPr lang="en-US" smtClean="0"/>
              <a:pPr/>
              <a:t>85</a:t>
            </a:fld>
            <a:endParaRPr lang="en-US"/>
          </a:p>
        </p:txBody>
      </p:sp>
    </p:spTree>
    <p:extLst>
      <p:ext uri="{BB962C8B-B14F-4D97-AF65-F5344CB8AC3E}">
        <p14:creationId xmlns:p14="http://schemas.microsoft.com/office/powerpoint/2010/main" val="34180275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FFA84D7-F90B-F830-BF52-65A67A57F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F94A046-5FD3-34C4-B4F7-5F2C6DC79A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3498F1C-44C3-83B2-2BFA-E0621349CDE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C0E38864-CA25-0D5E-0A15-F2345B5E39DC}"/>
              </a:ext>
            </a:extLst>
          </p:cNvPr>
          <p:cNvSpPr>
            <a:spLocks noGrp="1"/>
          </p:cNvSpPr>
          <p:nvPr>
            <p:ph type="sldNum" sz="quarter" idx="5"/>
          </p:nvPr>
        </p:nvSpPr>
        <p:spPr/>
        <p:txBody>
          <a:bodyPr/>
          <a:lstStyle/>
          <a:p>
            <a:fld id="{D94127C0-0D65-43BC-9897-17BBF429E2C1}" type="slidenum">
              <a:rPr lang="en-US" smtClean="0"/>
              <a:pPr/>
              <a:t>86</a:t>
            </a:fld>
            <a:endParaRPr lang="en-US"/>
          </a:p>
        </p:txBody>
      </p:sp>
    </p:spTree>
    <p:extLst>
      <p:ext uri="{BB962C8B-B14F-4D97-AF65-F5344CB8AC3E}">
        <p14:creationId xmlns:p14="http://schemas.microsoft.com/office/powerpoint/2010/main" val="286777982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16E3C82-9480-A6FC-C75A-5E2EBEF00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29940C2-136B-2302-81C6-D574408FDB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E7067F4-1623-62B0-693B-EA82230DED9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047A62E3-3D1E-2CD8-A4A0-C0E6ED695BB4}"/>
              </a:ext>
            </a:extLst>
          </p:cNvPr>
          <p:cNvSpPr>
            <a:spLocks noGrp="1"/>
          </p:cNvSpPr>
          <p:nvPr>
            <p:ph type="sldNum" sz="quarter" idx="5"/>
          </p:nvPr>
        </p:nvSpPr>
        <p:spPr/>
        <p:txBody>
          <a:bodyPr/>
          <a:lstStyle/>
          <a:p>
            <a:fld id="{D94127C0-0D65-43BC-9897-17BBF429E2C1}" type="slidenum">
              <a:rPr lang="en-US" smtClean="0"/>
              <a:pPr/>
              <a:t>87</a:t>
            </a:fld>
            <a:endParaRPr lang="en-US"/>
          </a:p>
        </p:txBody>
      </p:sp>
    </p:spTree>
    <p:extLst>
      <p:ext uri="{BB962C8B-B14F-4D97-AF65-F5344CB8AC3E}">
        <p14:creationId xmlns:p14="http://schemas.microsoft.com/office/powerpoint/2010/main" val="23210043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818D0ED-8DD7-A403-B1F7-6D2A14B26C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8461B38-586B-A831-1B0F-F3851273A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BFB11FF-E06E-4262-6ECE-CBE8A3E5A2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64F38422-FB57-D0E7-0733-D3349F4EC626}"/>
              </a:ext>
            </a:extLst>
          </p:cNvPr>
          <p:cNvSpPr>
            <a:spLocks noGrp="1"/>
          </p:cNvSpPr>
          <p:nvPr>
            <p:ph type="sldNum" sz="quarter" idx="5"/>
          </p:nvPr>
        </p:nvSpPr>
        <p:spPr/>
        <p:txBody>
          <a:bodyPr/>
          <a:lstStyle/>
          <a:p>
            <a:fld id="{D94127C0-0D65-43BC-9897-17BBF429E2C1}" type="slidenum">
              <a:rPr lang="en-US" smtClean="0"/>
              <a:pPr/>
              <a:t>88</a:t>
            </a:fld>
            <a:endParaRPr lang="en-US"/>
          </a:p>
        </p:txBody>
      </p:sp>
    </p:spTree>
    <p:extLst>
      <p:ext uri="{BB962C8B-B14F-4D97-AF65-F5344CB8AC3E}">
        <p14:creationId xmlns:p14="http://schemas.microsoft.com/office/powerpoint/2010/main" val="3928817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0D85EBB-C967-BC58-A8F4-D5DF79DF3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6FD6338-4DBF-CFB3-AAFA-D793C55FC8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5B1CD8F-E1BB-8F11-359E-2F3A772AF4D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850AC4C2-7731-55FB-CF01-20A6D20E1EB4}"/>
              </a:ext>
            </a:extLst>
          </p:cNvPr>
          <p:cNvSpPr>
            <a:spLocks noGrp="1"/>
          </p:cNvSpPr>
          <p:nvPr>
            <p:ph type="sldNum" sz="quarter" idx="5"/>
          </p:nvPr>
        </p:nvSpPr>
        <p:spPr/>
        <p:txBody>
          <a:bodyPr/>
          <a:lstStyle/>
          <a:p>
            <a:fld id="{D94127C0-0D65-43BC-9897-17BBF429E2C1}" type="slidenum">
              <a:rPr lang="en-US" smtClean="0"/>
              <a:pPr/>
              <a:t>89</a:t>
            </a:fld>
            <a:endParaRPr lang="en-US"/>
          </a:p>
        </p:txBody>
      </p:sp>
    </p:spTree>
    <p:extLst>
      <p:ext uri="{BB962C8B-B14F-4D97-AF65-F5344CB8AC3E}">
        <p14:creationId xmlns:p14="http://schemas.microsoft.com/office/powerpoint/2010/main" val="128962306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41B078-680C-72BD-DA04-97C9F4747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51199EA-B254-38C3-3BF1-C51ED831F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2111A65-1777-E2E7-75AB-F53D4237FDB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92B9AF5D-37B5-AC14-6C83-3F9A24B0938D}"/>
              </a:ext>
            </a:extLst>
          </p:cNvPr>
          <p:cNvSpPr>
            <a:spLocks noGrp="1"/>
          </p:cNvSpPr>
          <p:nvPr>
            <p:ph type="sldNum" sz="quarter" idx="5"/>
          </p:nvPr>
        </p:nvSpPr>
        <p:spPr/>
        <p:txBody>
          <a:bodyPr/>
          <a:lstStyle/>
          <a:p>
            <a:fld id="{D94127C0-0D65-43BC-9897-17BBF429E2C1}" type="slidenum">
              <a:rPr lang="en-US" smtClean="0"/>
              <a:pPr/>
              <a:t>90</a:t>
            </a:fld>
            <a:endParaRPr lang="en-US"/>
          </a:p>
        </p:txBody>
      </p:sp>
    </p:spTree>
    <p:extLst>
      <p:ext uri="{BB962C8B-B14F-4D97-AF65-F5344CB8AC3E}">
        <p14:creationId xmlns:p14="http://schemas.microsoft.com/office/powerpoint/2010/main" val="3461050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CF9E47D-C4A8-3E6E-F11F-996744CD4F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0C16038-DE40-9DCE-000E-12C46F3F36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8808528-75B3-22C5-D26C-6FF1AD2DD73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C5DB39C7-C1C3-6F5B-E074-5B91E9ECD5A8}"/>
              </a:ext>
            </a:extLst>
          </p:cNvPr>
          <p:cNvSpPr>
            <a:spLocks noGrp="1"/>
          </p:cNvSpPr>
          <p:nvPr>
            <p:ph type="sldNum" sz="quarter" idx="5"/>
          </p:nvPr>
        </p:nvSpPr>
        <p:spPr/>
        <p:txBody>
          <a:bodyPr/>
          <a:lstStyle/>
          <a:p>
            <a:fld id="{D94127C0-0D65-43BC-9897-17BBF429E2C1}" type="slidenum">
              <a:rPr lang="en-US" smtClean="0"/>
              <a:pPr/>
              <a:t>9</a:t>
            </a:fld>
            <a:endParaRPr lang="en-US"/>
          </a:p>
        </p:txBody>
      </p:sp>
    </p:spTree>
    <p:extLst>
      <p:ext uri="{BB962C8B-B14F-4D97-AF65-F5344CB8AC3E}">
        <p14:creationId xmlns:p14="http://schemas.microsoft.com/office/powerpoint/2010/main" val="6362328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216C08A-F863-CDC8-996D-9BDF5072E1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E28B1AF-0397-AE42-CA04-41E4153537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09A85AB-91F1-62D5-62D7-A150DFFF39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5071FFC-DB12-47AA-EA47-DB65065DE876}"/>
              </a:ext>
            </a:extLst>
          </p:cNvPr>
          <p:cNvSpPr>
            <a:spLocks noGrp="1"/>
          </p:cNvSpPr>
          <p:nvPr>
            <p:ph type="sldNum" sz="quarter" idx="5"/>
          </p:nvPr>
        </p:nvSpPr>
        <p:spPr/>
        <p:txBody>
          <a:bodyPr/>
          <a:lstStyle/>
          <a:p>
            <a:fld id="{D94127C0-0D65-43BC-9897-17BBF429E2C1}" type="slidenum">
              <a:rPr lang="en-US" smtClean="0"/>
              <a:pPr/>
              <a:t>91</a:t>
            </a:fld>
            <a:endParaRPr lang="en-US"/>
          </a:p>
        </p:txBody>
      </p:sp>
    </p:spTree>
    <p:extLst>
      <p:ext uri="{BB962C8B-B14F-4D97-AF65-F5344CB8AC3E}">
        <p14:creationId xmlns:p14="http://schemas.microsoft.com/office/powerpoint/2010/main" val="18840519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3B10C9B-5822-5E04-C9F4-94BB3D1696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21B1F21-67BB-A529-2C32-E563D305A8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4BEFDD7-CB3C-1AA8-6A8D-E20B39B18FB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14AC9E23-89A8-B126-787A-62ADACE6F507}"/>
              </a:ext>
            </a:extLst>
          </p:cNvPr>
          <p:cNvSpPr>
            <a:spLocks noGrp="1"/>
          </p:cNvSpPr>
          <p:nvPr>
            <p:ph type="sldNum" sz="quarter" idx="5"/>
          </p:nvPr>
        </p:nvSpPr>
        <p:spPr/>
        <p:txBody>
          <a:bodyPr/>
          <a:lstStyle/>
          <a:p>
            <a:fld id="{D94127C0-0D65-43BC-9897-17BBF429E2C1}" type="slidenum">
              <a:rPr lang="en-US" smtClean="0"/>
              <a:pPr/>
              <a:t>92</a:t>
            </a:fld>
            <a:endParaRPr lang="en-US"/>
          </a:p>
        </p:txBody>
      </p:sp>
    </p:spTree>
    <p:extLst>
      <p:ext uri="{BB962C8B-B14F-4D97-AF65-F5344CB8AC3E}">
        <p14:creationId xmlns:p14="http://schemas.microsoft.com/office/powerpoint/2010/main" val="155192051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39D1BC-60B7-C149-8B39-8681397A7A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9482A43-619F-63E1-E4F2-5A76CF4D8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B6D5C8F-3D0A-9094-0856-20F6F16C22B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55FA839D-1130-EF21-5EB7-CEC74E76BDEC}"/>
              </a:ext>
            </a:extLst>
          </p:cNvPr>
          <p:cNvSpPr>
            <a:spLocks noGrp="1"/>
          </p:cNvSpPr>
          <p:nvPr>
            <p:ph type="sldNum" sz="quarter" idx="5"/>
          </p:nvPr>
        </p:nvSpPr>
        <p:spPr/>
        <p:txBody>
          <a:bodyPr/>
          <a:lstStyle/>
          <a:p>
            <a:fld id="{D94127C0-0D65-43BC-9897-17BBF429E2C1}" type="slidenum">
              <a:rPr lang="en-US" smtClean="0"/>
              <a:pPr/>
              <a:t>93</a:t>
            </a:fld>
            <a:endParaRPr lang="en-US"/>
          </a:p>
        </p:txBody>
      </p:sp>
    </p:spTree>
    <p:extLst>
      <p:ext uri="{BB962C8B-B14F-4D97-AF65-F5344CB8AC3E}">
        <p14:creationId xmlns:p14="http://schemas.microsoft.com/office/powerpoint/2010/main" val="11661563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BE8AECE-290C-7AB2-5033-56CAA8B5FB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05AFB85-668A-F08C-D203-2DE9E13878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D651249-8BCE-D70C-603F-22BFE9739E6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356BF5FA-67F8-D1F7-E18E-60906248CA18}"/>
              </a:ext>
            </a:extLst>
          </p:cNvPr>
          <p:cNvSpPr>
            <a:spLocks noGrp="1"/>
          </p:cNvSpPr>
          <p:nvPr>
            <p:ph type="sldNum" sz="quarter" idx="5"/>
          </p:nvPr>
        </p:nvSpPr>
        <p:spPr/>
        <p:txBody>
          <a:bodyPr/>
          <a:lstStyle/>
          <a:p>
            <a:fld id="{D94127C0-0D65-43BC-9897-17BBF429E2C1}" type="slidenum">
              <a:rPr lang="en-US" smtClean="0"/>
              <a:pPr/>
              <a:t>94</a:t>
            </a:fld>
            <a:endParaRPr lang="en-US"/>
          </a:p>
        </p:txBody>
      </p:sp>
    </p:spTree>
    <p:extLst>
      <p:ext uri="{BB962C8B-B14F-4D97-AF65-F5344CB8AC3E}">
        <p14:creationId xmlns:p14="http://schemas.microsoft.com/office/powerpoint/2010/main" val="11475992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E942F20-043A-B2A1-6A56-9F7B4544C9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32800B3-C72C-CAFD-6538-B53FABD56E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271038F-AF4D-0B7E-5977-E48ECC8B7A7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517D4BFA-CB7A-4B77-3A6F-53EBB9489439}"/>
              </a:ext>
            </a:extLst>
          </p:cNvPr>
          <p:cNvSpPr>
            <a:spLocks noGrp="1"/>
          </p:cNvSpPr>
          <p:nvPr>
            <p:ph type="sldNum" sz="quarter" idx="5"/>
          </p:nvPr>
        </p:nvSpPr>
        <p:spPr/>
        <p:txBody>
          <a:bodyPr/>
          <a:lstStyle/>
          <a:p>
            <a:fld id="{D94127C0-0D65-43BC-9897-17BBF429E2C1}" type="slidenum">
              <a:rPr lang="en-US" smtClean="0"/>
              <a:pPr/>
              <a:t>95</a:t>
            </a:fld>
            <a:endParaRPr lang="en-US"/>
          </a:p>
        </p:txBody>
      </p:sp>
    </p:spTree>
    <p:extLst>
      <p:ext uri="{BB962C8B-B14F-4D97-AF65-F5344CB8AC3E}">
        <p14:creationId xmlns:p14="http://schemas.microsoft.com/office/powerpoint/2010/main" val="6795162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50EE424-DEDC-7B4E-6153-22F56D4863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4E76337-F7CD-1D67-264A-851BB3B6CB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6FFC72-79BD-7AF8-BA29-F55AC5BC6EE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18201643-9C8B-BC09-3D05-426739586322}"/>
              </a:ext>
            </a:extLst>
          </p:cNvPr>
          <p:cNvSpPr>
            <a:spLocks noGrp="1"/>
          </p:cNvSpPr>
          <p:nvPr>
            <p:ph type="sldNum" sz="quarter" idx="5"/>
          </p:nvPr>
        </p:nvSpPr>
        <p:spPr/>
        <p:txBody>
          <a:bodyPr/>
          <a:lstStyle/>
          <a:p>
            <a:fld id="{D94127C0-0D65-43BC-9897-17BBF429E2C1}" type="slidenum">
              <a:rPr lang="en-US" smtClean="0"/>
              <a:pPr/>
              <a:t>96</a:t>
            </a:fld>
            <a:endParaRPr lang="en-US"/>
          </a:p>
        </p:txBody>
      </p:sp>
    </p:spTree>
    <p:extLst>
      <p:ext uri="{BB962C8B-B14F-4D97-AF65-F5344CB8AC3E}">
        <p14:creationId xmlns:p14="http://schemas.microsoft.com/office/powerpoint/2010/main" val="317168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31FA7A-7A81-4BE2-9040-6F866D61A36D}"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dirty="0"/>
          </a:p>
        </p:txBody>
      </p:sp>
      <p:grpSp>
        <p:nvGrpSpPr>
          <p:cNvPr id="7" name="Group 6" descr="Dark gray partial box."/>
          <p:cNvGrpSpPr/>
          <p:nvPr userDrawn="1"/>
        </p:nvGrpSpPr>
        <p:grpSpPr>
          <a:xfrm>
            <a:off x="989270" y="2362200"/>
            <a:ext cx="10270994"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20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EEF93-0667-41A0-AD47-14E3AFADB971}" type="datetime1">
              <a:rPr lang="en-US" smtClean="0"/>
              <a:t>3/28/2024</a:t>
            </a:fld>
            <a:endParaRPr lang="en-US"/>
          </a:p>
        </p:txBody>
      </p:sp>
      <p:sp>
        <p:nvSpPr>
          <p:cNvPr id="6" name="Footer Placeholder 5"/>
          <p:cNvSpPr>
            <a:spLocks noGrp="1"/>
          </p:cNvSpPr>
          <p:nvPr>
            <p:ph type="ftr" sz="quarter" idx="11"/>
          </p:nvPr>
        </p:nvSpPr>
        <p:spPr/>
        <p:txBody>
          <a:bodyPr/>
          <a:lstStyle/>
          <a:p>
            <a:r>
              <a:rPr lang="en-US" smtClean="0"/>
              <a:t>VIPT: Unit-4: VIPT Audit and Uses cases</a:t>
            </a:r>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17710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2D61DA-0AE2-42F5-8AF2-F042484D8403}"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4193656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3484" y="274640"/>
            <a:ext cx="3655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1" y="274640"/>
            <a:ext cx="10767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1495EC-7193-45C8-B889-6DD4C635673C}"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370072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0074863-D595-4099-BC61-024F5BF41BBC}"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454310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CCD108-BA48-4BF7-B39C-26527D998D67}"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1216802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1174-D7F5-4893-9DFA-7AF38A9370E6}"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422385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5E34AB-01A3-41F0-9934-DBECD1B9C949}" type="datetime1">
              <a:rPr lang="en-US" smtClean="0"/>
              <a:t>3/28/2024</a:t>
            </a:fld>
            <a:endParaRPr lang="en-US"/>
          </a:p>
        </p:txBody>
      </p:sp>
      <p:sp>
        <p:nvSpPr>
          <p:cNvPr id="6" name="Footer Placeholder 5"/>
          <p:cNvSpPr>
            <a:spLocks noGrp="1"/>
          </p:cNvSpPr>
          <p:nvPr>
            <p:ph type="ftr" sz="quarter" idx="11"/>
          </p:nvPr>
        </p:nvSpPr>
        <p:spPr/>
        <p:txBody>
          <a:bodyPr/>
          <a:lstStyle/>
          <a:p>
            <a:r>
              <a:rPr lang="en-US" smtClean="0"/>
              <a:t>VIPT: Unit-4: VIPT Audit and Uses cases</a:t>
            </a:r>
            <a:endParaRPr lang="en-US"/>
          </a:p>
        </p:txBody>
      </p:sp>
      <p:sp>
        <p:nvSpPr>
          <p:cNvPr id="7" name="Slide Number Placeholder 6"/>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092692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DBAB77-D618-44D4-8A9F-A488C4F62224}" type="datetime1">
              <a:rPr lang="en-US" smtClean="0"/>
              <a:t>3/28/2024</a:t>
            </a:fld>
            <a:endParaRPr lang="en-US"/>
          </a:p>
        </p:txBody>
      </p:sp>
      <p:sp>
        <p:nvSpPr>
          <p:cNvPr id="8" name="Footer Placeholder 7"/>
          <p:cNvSpPr>
            <a:spLocks noGrp="1"/>
          </p:cNvSpPr>
          <p:nvPr>
            <p:ph type="ftr" sz="quarter" idx="11"/>
          </p:nvPr>
        </p:nvSpPr>
        <p:spPr/>
        <p:txBody>
          <a:bodyPr/>
          <a:lstStyle/>
          <a:p>
            <a:r>
              <a:rPr lang="en-US" smtClean="0"/>
              <a:t>VIPT: Unit-4: VIPT Audit and Uses cases</a:t>
            </a:r>
            <a:endParaRPr lang="en-US"/>
          </a:p>
        </p:txBody>
      </p:sp>
      <p:sp>
        <p:nvSpPr>
          <p:cNvPr id="9" name="Slide Number Placeholder 8"/>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966456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4F246F-574A-41EE-89E9-2F8038D07C5E}" type="datetime1">
              <a:rPr lang="en-US" smtClean="0"/>
              <a:t>3/28/2024</a:t>
            </a:fld>
            <a:endParaRPr lang="en-US"/>
          </a:p>
        </p:txBody>
      </p:sp>
      <p:sp>
        <p:nvSpPr>
          <p:cNvPr id="4" name="Footer Placeholder 3"/>
          <p:cNvSpPr>
            <a:spLocks noGrp="1"/>
          </p:cNvSpPr>
          <p:nvPr>
            <p:ph type="ftr" sz="quarter" idx="11"/>
          </p:nvPr>
        </p:nvSpPr>
        <p:spPr/>
        <p:txBody>
          <a:bodyPr/>
          <a:lstStyle/>
          <a:p>
            <a:r>
              <a:rPr lang="en-US" smtClean="0"/>
              <a:t>VIPT: Unit-4: VIPT Audit and Uses cases</a:t>
            </a:r>
            <a:endParaRPr lang="en-US"/>
          </a:p>
        </p:txBody>
      </p:sp>
      <p:sp>
        <p:nvSpPr>
          <p:cNvPr id="5" name="Slide Number Placeholder 4"/>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575518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31A16-7A67-45AF-A7D8-C49FFB1C2C06}" type="datetime1">
              <a:rPr lang="en-US" smtClean="0"/>
              <a:t>3/28/2024</a:t>
            </a:fld>
            <a:endParaRPr lang="en-US"/>
          </a:p>
        </p:txBody>
      </p:sp>
      <p:sp>
        <p:nvSpPr>
          <p:cNvPr id="3" name="Footer Placeholder 2"/>
          <p:cNvSpPr>
            <a:spLocks noGrp="1"/>
          </p:cNvSpPr>
          <p:nvPr>
            <p:ph type="ftr" sz="quarter" idx="11"/>
          </p:nvPr>
        </p:nvSpPr>
        <p:spPr/>
        <p:txBody>
          <a:bodyPr/>
          <a:lstStyle/>
          <a:p>
            <a:r>
              <a:rPr lang="en-US" smtClean="0"/>
              <a:t>VIPT: Unit-4: VIPT Audit and Uses cases</a:t>
            </a:r>
            <a:endParaRPr lang="en-US"/>
          </a:p>
        </p:txBody>
      </p:sp>
      <p:sp>
        <p:nvSpPr>
          <p:cNvPr id="4" name="Slide Number Placeholder 3"/>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65313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1E41B6-7177-4D44-9488-0CEF196A5CC8}" type="datetime1">
              <a:rPr lang="en-US" smtClean="0"/>
              <a:t>3/28/2024</a:t>
            </a:fld>
            <a:endParaRPr lang="en-US"/>
          </a:p>
        </p:txBody>
      </p:sp>
      <p:sp>
        <p:nvSpPr>
          <p:cNvPr id="4" name="Footer Placeholder 3"/>
          <p:cNvSpPr>
            <a:spLocks noGrp="1"/>
          </p:cNvSpPr>
          <p:nvPr>
            <p:ph type="ftr" sz="quarter" idx="11"/>
          </p:nvPr>
        </p:nvSpPr>
        <p:spPr/>
        <p:txBody>
          <a:bodyPr/>
          <a:lstStyle/>
          <a:p>
            <a:r>
              <a:rPr lang="en-US" smtClean="0"/>
              <a:t>VIPT: Unit-4: VIPT Audit and Uses cases</a:t>
            </a:r>
            <a:endParaRPr lang="en-US"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dirty="0"/>
          </a:p>
        </p:txBody>
      </p:sp>
    </p:spTree>
    <p:extLst>
      <p:ext uri="{BB962C8B-B14F-4D97-AF65-F5344CB8AC3E}">
        <p14:creationId xmlns:p14="http://schemas.microsoft.com/office/powerpoint/2010/main" val="24408266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628C6-2A1B-4195-BFD2-5C2828CE73E5}" type="datetime1">
              <a:rPr lang="en-US" smtClean="0"/>
              <a:t>3/28/2024</a:t>
            </a:fld>
            <a:endParaRPr lang="en-US"/>
          </a:p>
        </p:txBody>
      </p:sp>
      <p:sp>
        <p:nvSpPr>
          <p:cNvPr id="6" name="Footer Placeholder 5"/>
          <p:cNvSpPr>
            <a:spLocks noGrp="1"/>
          </p:cNvSpPr>
          <p:nvPr>
            <p:ph type="ftr" sz="quarter" idx="11"/>
          </p:nvPr>
        </p:nvSpPr>
        <p:spPr/>
        <p:txBody>
          <a:bodyPr/>
          <a:lstStyle/>
          <a:p>
            <a:r>
              <a:rPr lang="en-US" smtClean="0"/>
              <a:t>VIPT: Unit-4: VIPT Audit and Uses cases</a:t>
            </a:r>
            <a:endParaRPr lang="en-US"/>
          </a:p>
        </p:txBody>
      </p:sp>
      <p:sp>
        <p:nvSpPr>
          <p:cNvPr id="7" name="Slide Number Placeholder 6"/>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364509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4C837B-A62B-4227-8902-8B20DCCD756B}" type="datetime1">
              <a:rPr lang="en-US" smtClean="0"/>
              <a:t>3/28/2024</a:t>
            </a:fld>
            <a:endParaRPr lang="en-US"/>
          </a:p>
        </p:txBody>
      </p:sp>
      <p:sp>
        <p:nvSpPr>
          <p:cNvPr id="6" name="Footer Placeholder 5"/>
          <p:cNvSpPr>
            <a:spLocks noGrp="1"/>
          </p:cNvSpPr>
          <p:nvPr>
            <p:ph type="ftr" sz="quarter" idx="11"/>
          </p:nvPr>
        </p:nvSpPr>
        <p:spPr/>
        <p:txBody>
          <a:bodyPr/>
          <a:lstStyle/>
          <a:p>
            <a:r>
              <a:rPr lang="en-US" smtClean="0"/>
              <a:t>VIPT: Unit-4: VIPT Audit and Uses cases</a:t>
            </a:r>
            <a:endParaRPr lang="en-US"/>
          </a:p>
        </p:txBody>
      </p:sp>
      <p:sp>
        <p:nvSpPr>
          <p:cNvPr id="7" name="Slide Number Placeholder 6"/>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850204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36718E-DE47-45BA-862A-09D4AFCAC282}"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12970281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CDE356-2583-4A81-98D8-77ED4C45AB10}"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377B7BE2-0D7E-469C-997F-28A2D4E87B19}" type="slidenum">
              <a:rPr lang="en-US" smtClean="0"/>
              <a:pPr/>
              <a:t>‹#›</a:t>
            </a:fld>
            <a:endParaRPr lang="en-US"/>
          </a:p>
        </p:txBody>
      </p:sp>
    </p:spTree>
    <p:extLst>
      <p:ext uri="{BB962C8B-B14F-4D97-AF65-F5344CB8AC3E}">
        <p14:creationId xmlns:p14="http://schemas.microsoft.com/office/powerpoint/2010/main" val="64001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4DACD5-FD5B-46C1-9E92-586500CD91AC}"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034018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3CF4C6-2EC4-436A-865C-44DD4846BC44}"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29866451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ED20-736C-4428-BF91-05CCDE2EC012}"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0224174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83655E-7018-43C6-B43C-FEBF39E14032}" type="datetime1">
              <a:rPr lang="en-US" smtClean="0"/>
              <a:t>3/28/2024</a:t>
            </a:fld>
            <a:endParaRPr lang="en-US"/>
          </a:p>
        </p:txBody>
      </p:sp>
      <p:sp>
        <p:nvSpPr>
          <p:cNvPr id="6" name="Footer Placeholder 5"/>
          <p:cNvSpPr>
            <a:spLocks noGrp="1"/>
          </p:cNvSpPr>
          <p:nvPr>
            <p:ph type="ftr" sz="quarter" idx="11"/>
          </p:nvPr>
        </p:nvSpPr>
        <p:spPr/>
        <p:txBody>
          <a:bodyPr/>
          <a:lstStyle/>
          <a:p>
            <a:r>
              <a:rPr lang="en-US" smtClean="0"/>
              <a:t>VIPT: Unit-4: VIPT Audit and Uses cases</a:t>
            </a:r>
            <a:endParaRPr lang="en-US"/>
          </a:p>
        </p:txBody>
      </p:sp>
      <p:sp>
        <p:nvSpPr>
          <p:cNvPr id="7" name="Slide Number Placeholder 6"/>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14932462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4C9247-D42B-4AC0-A775-01CEC11524A1}" type="datetime1">
              <a:rPr lang="en-US" smtClean="0"/>
              <a:t>3/28/2024</a:t>
            </a:fld>
            <a:endParaRPr lang="en-US"/>
          </a:p>
        </p:txBody>
      </p:sp>
      <p:sp>
        <p:nvSpPr>
          <p:cNvPr id="8" name="Footer Placeholder 7"/>
          <p:cNvSpPr>
            <a:spLocks noGrp="1"/>
          </p:cNvSpPr>
          <p:nvPr>
            <p:ph type="ftr" sz="quarter" idx="11"/>
          </p:nvPr>
        </p:nvSpPr>
        <p:spPr/>
        <p:txBody>
          <a:bodyPr/>
          <a:lstStyle/>
          <a:p>
            <a:r>
              <a:rPr lang="en-US" smtClean="0"/>
              <a:t>VIPT: Unit-4: VIPT Audit and Uses cases</a:t>
            </a:r>
            <a:endParaRPr lang="en-US"/>
          </a:p>
        </p:txBody>
      </p:sp>
      <p:sp>
        <p:nvSpPr>
          <p:cNvPr id="9" name="Slide Number Placeholder 8"/>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7657116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44A48A-878B-4713-B1FB-D9578DAF087B}" type="datetime1">
              <a:rPr lang="en-US" smtClean="0"/>
              <a:t>3/28/2024</a:t>
            </a:fld>
            <a:endParaRPr lang="en-US"/>
          </a:p>
        </p:txBody>
      </p:sp>
      <p:sp>
        <p:nvSpPr>
          <p:cNvPr id="4" name="Footer Placeholder 3"/>
          <p:cNvSpPr>
            <a:spLocks noGrp="1"/>
          </p:cNvSpPr>
          <p:nvPr>
            <p:ph type="ftr" sz="quarter" idx="11"/>
          </p:nvPr>
        </p:nvSpPr>
        <p:spPr/>
        <p:txBody>
          <a:bodyPr/>
          <a:lstStyle/>
          <a:p>
            <a:r>
              <a:rPr lang="en-US" smtClean="0"/>
              <a:t>VIPT: Unit-4: VIPT Audit and Uses cases</a:t>
            </a:r>
            <a:endParaRPr lang="en-US"/>
          </a:p>
        </p:txBody>
      </p:sp>
      <p:sp>
        <p:nvSpPr>
          <p:cNvPr id="5" name="Slide Number Placeholder 4"/>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24016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3C2A9BF0-4D37-4727-BB8E-698C9EDE305D}" type="datetime1">
              <a:rPr lang="en-US" smtClean="0"/>
              <a:t>3/28/2024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VIPT: Unit-4: VIPT Audit and Uses cases</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67AFE19-8960-4999-8BB5-FA14F1DD873F}" type="slidenum">
              <a:rPr lang="en-US" smtClean="0"/>
              <a:pPr/>
              <a:t>‹#›</a:t>
            </a:fld>
            <a:endParaRPr lang="en-US" dirty="0"/>
          </a:p>
        </p:txBody>
      </p:sp>
      <p:grpSp>
        <p:nvGrpSpPr>
          <p:cNvPr id="7" name="Group 6" descr="Dark gray partial box."/>
          <p:cNvGrpSpPr/>
          <p:nvPr userDrawn="1"/>
        </p:nvGrpSpPr>
        <p:grpSpPr>
          <a:xfrm>
            <a:off x="1279357" y="313346"/>
            <a:ext cx="10270994"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pic>
        <p:nvPicPr>
          <p:cNvPr id="11" name="Picture 10"/>
          <p:cNvPicPr>
            <a:picLocks noChangeAspect="1"/>
          </p:cNvPicPr>
          <p:nvPr userDrawn="1"/>
        </p:nvPicPr>
        <p:blipFill>
          <a:blip r:embed="rId2" cstate="print"/>
          <a:stretch>
            <a:fillRect/>
          </a:stretch>
        </p:blipFill>
        <p:spPr>
          <a:xfrm>
            <a:off x="310274" y="100788"/>
            <a:ext cx="1268408" cy="1316850"/>
          </a:xfrm>
          <a:prstGeom prst="rect">
            <a:avLst/>
          </a:prstGeom>
        </p:spPr>
      </p:pic>
    </p:spTree>
    <p:extLst>
      <p:ext uri="{BB962C8B-B14F-4D97-AF65-F5344CB8AC3E}">
        <p14:creationId xmlns:p14="http://schemas.microsoft.com/office/powerpoint/2010/main" val="1610049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B688E-2AE8-47B9-BA81-07B03A19FE2E}" type="datetime1">
              <a:rPr lang="en-US" smtClean="0"/>
              <a:t>3/28/2024</a:t>
            </a:fld>
            <a:endParaRPr lang="en-US"/>
          </a:p>
        </p:txBody>
      </p:sp>
      <p:sp>
        <p:nvSpPr>
          <p:cNvPr id="3" name="Footer Placeholder 2"/>
          <p:cNvSpPr>
            <a:spLocks noGrp="1"/>
          </p:cNvSpPr>
          <p:nvPr>
            <p:ph type="ftr" sz="quarter" idx="11"/>
          </p:nvPr>
        </p:nvSpPr>
        <p:spPr/>
        <p:txBody>
          <a:bodyPr/>
          <a:lstStyle/>
          <a:p>
            <a:r>
              <a:rPr lang="en-US" smtClean="0"/>
              <a:t>VIPT: Unit-4: VIPT Audit and Uses cases</a:t>
            </a:r>
            <a:endParaRPr lang="en-US"/>
          </a:p>
        </p:txBody>
      </p:sp>
      <p:sp>
        <p:nvSpPr>
          <p:cNvPr id="4" name="Slide Number Placeholder 3"/>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3139622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845E62-B6DE-476F-87A9-205EB0770D8A}" type="datetime1">
              <a:rPr lang="en-US" smtClean="0"/>
              <a:t>3/28/2024</a:t>
            </a:fld>
            <a:endParaRPr lang="en-US"/>
          </a:p>
        </p:txBody>
      </p:sp>
      <p:sp>
        <p:nvSpPr>
          <p:cNvPr id="6" name="Footer Placeholder 5"/>
          <p:cNvSpPr>
            <a:spLocks noGrp="1"/>
          </p:cNvSpPr>
          <p:nvPr>
            <p:ph type="ftr" sz="quarter" idx="11"/>
          </p:nvPr>
        </p:nvSpPr>
        <p:spPr/>
        <p:txBody>
          <a:bodyPr/>
          <a:lstStyle/>
          <a:p>
            <a:r>
              <a:rPr lang="en-US" smtClean="0"/>
              <a:t>VIPT: Unit-4: VIPT Audit and Uses cases</a:t>
            </a:r>
            <a:endParaRPr lang="en-US"/>
          </a:p>
        </p:txBody>
      </p:sp>
      <p:sp>
        <p:nvSpPr>
          <p:cNvPr id="7" name="Slide Number Placeholder 6"/>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139308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AD789-2327-4045-9F80-34E5A8E9D6A7}" type="datetime1">
              <a:rPr lang="en-US" smtClean="0"/>
              <a:t>3/28/2024</a:t>
            </a:fld>
            <a:endParaRPr lang="en-US"/>
          </a:p>
        </p:txBody>
      </p:sp>
      <p:sp>
        <p:nvSpPr>
          <p:cNvPr id="6" name="Footer Placeholder 5"/>
          <p:cNvSpPr>
            <a:spLocks noGrp="1"/>
          </p:cNvSpPr>
          <p:nvPr>
            <p:ph type="ftr" sz="quarter" idx="11"/>
          </p:nvPr>
        </p:nvSpPr>
        <p:spPr/>
        <p:txBody>
          <a:bodyPr/>
          <a:lstStyle/>
          <a:p>
            <a:r>
              <a:rPr lang="en-US" smtClean="0"/>
              <a:t>VIPT: Unit-4: VIPT Audit and Uses cases</a:t>
            </a:r>
            <a:endParaRPr lang="en-US"/>
          </a:p>
        </p:txBody>
      </p:sp>
      <p:sp>
        <p:nvSpPr>
          <p:cNvPr id="7" name="Slide Number Placeholder 6"/>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4137506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DAA52-61A6-43FD-B2FF-7622E5ACC481}"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32161363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B20FAA-04D8-4C93-A935-914602CFBDB6}"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AEDFDEC7-295E-45AE-8771-D230D659C3F5}" type="slidenum">
              <a:rPr lang="en-US" smtClean="0"/>
              <a:pPr/>
              <a:t>‹#›</a:t>
            </a:fld>
            <a:endParaRPr lang="en-US"/>
          </a:p>
        </p:txBody>
      </p:sp>
    </p:spTree>
    <p:extLst>
      <p:ext uri="{BB962C8B-B14F-4D97-AF65-F5344CB8AC3E}">
        <p14:creationId xmlns:p14="http://schemas.microsoft.com/office/powerpoint/2010/main" val="161311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62AA0-2156-457A-B30D-A5D511446E12}" type="datetime1">
              <a:rPr lang="en-US" smtClean="0"/>
              <a:t>3/28/2024</a:t>
            </a:fld>
            <a:endParaRPr lang="en-US"/>
          </a:p>
        </p:txBody>
      </p:sp>
      <p:sp>
        <p:nvSpPr>
          <p:cNvPr id="5" name="Footer Placeholder 4"/>
          <p:cNvSpPr>
            <a:spLocks noGrp="1"/>
          </p:cNvSpPr>
          <p:nvPr>
            <p:ph type="ftr" sz="quarter" idx="11"/>
          </p:nvPr>
        </p:nvSpPr>
        <p:spPr/>
        <p:txBody>
          <a:bodyPr/>
          <a:lstStyle/>
          <a:p>
            <a:r>
              <a:rPr lang="en-US" smtClean="0"/>
              <a:t>VIPT: Unit-4: VIPT Audit and Uses cases</a:t>
            </a:r>
            <a:endParaRPr lang="en-US"/>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12136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217" y="1600202"/>
            <a:ext cx="556404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0523" y="1600202"/>
            <a:ext cx="6220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857F01-D3E4-45A5-B713-8D068E7394F3}" type="datetime1">
              <a:rPr lang="en-US" smtClean="0"/>
              <a:t>3/28/2024</a:t>
            </a:fld>
            <a:endParaRPr lang="en-US"/>
          </a:p>
        </p:txBody>
      </p:sp>
      <p:sp>
        <p:nvSpPr>
          <p:cNvPr id="6" name="Footer Placeholder 5"/>
          <p:cNvSpPr>
            <a:spLocks noGrp="1"/>
          </p:cNvSpPr>
          <p:nvPr>
            <p:ph type="ftr" sz="quarter" idx="11"/>
          </p:nvPr>
        </p:nvSpPr>
        <p:spPr/>
        <p:txBody>
          <a:bodyPr/>
          <a:lstStyle/>
          <a:p>
            <a:r>
              <a:rPr lang="en-US" smtClean="0"/>
              <a:t>VIPT: Unit-4: VIPT Audit and Uses cases</a:t>
            </a:r>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grpSp>
        <p:nvGrpSpPr>
          <p:cNvPr id="8" name="Group 7" descr="Dark gray partial box."/>
          <p:cNvGrpSpPr/>
          <p:nvPr userDrawn="1"/>
        </p:nvGrpSpPr>
        <p:grpSpPr>
          <a:xfrm>
            <a:off x="1279357" y="313346"/>
            <a:ext cx="10270994" cy="1066802"/>
            <a:chOff x="989012" y="4572000"/>
            <a:chExt cx="10268319" cy="1002032"/>
          </a:xfrm>
        </p:grpSpPr>
        <p:cxnSp>
          <p:nvCxnSpPr>
            <p:cNvPr id="9" name="Straight Connector 8"/>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558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054FE6-6174-42B5-B9F7-95D9C22C2938}" type="datetime1">
              <a:rPr lang="en-US" smtClean="0"/>
              <a:t>3/28/2024</a:t>
            </a:fld>
            <a:endParaRPr lang="en-US"/>
          </a:p>
        </p:txBody>
      </p:sp>
      <p:sp>
        <p:nvSpPr>
          <p:cNvPr id="8" name="Footer Placeholder 7"/>
          <p:cNvSpPr>
            <a:spLocks noGrp="1"/>
          </p:cNvSpPr>
          <p:nvPr>
            <p:ph type="ftr" sz="quarter" idx="11"/>
          </p:nvPr>
        </p:nvSpPr>
        <p:spPr/>
        <p:txBody>
          <a:bodyPr/>
          <a:lstStyle/>
          <a:p>
            <a:r>
              <a:rPr lang="en-US" smtClean="0"/>
              <a:t>VIPT: Unit-4: VIPT Audit and Uses cases</a:t>
            </a:r>
            <a:endParaRPr lang="en-US"/>
          </a:p>
        </p:txBody>
      </p:sp>
      <p:sp>
        <p:nvSpPr>
          <p:cNvPr id="9" name="Slide Number Placeholder 8"/>
          <p:cNvSpPr>
            <a:spLocks noGrp="1"/>
          </p:cNvSpPr>
          <p:nvPr>
            <p:ph type="sldNum" sz="quarter" idx="12"/>
          </p:nvPr>
        </p:nvSpPr>
        <p:spPr/>
        <p:txBody>
          <a:bodyPr/>
          <a:lstStyle/>
          <a:p>
            <a:fld id="{A67AFE19-8960-4999-8BB5-FA14F1DD873F}" type="slidenum">
              <a:rPr lang="en-US" smtClean="0"/>
              <a:pPr/>
              <a:t>‹#›</a:t>
            </a:fld>
            <a:endParaRPr lang="en-US"/>
          </a:p>
        </p:txBody>
      </p:sp>
      <p:grpSp>
        <p:nvGrpSpPr>
          <p:cNvPr id="10" name="Group 9" descr="Dark gray partial box."/>
          <p:cNvGrpSpPr/>
          <p:nvPr userDrawn="1"/>
        </p:nvGrpSpPr>
        <p:grpSpPr>
          <a:xfrm>
            <a:off x="1279357" y="313346"/>
            <a:ext cx="10270994" cy="1066802"/>
            <a:chOff x="989012" y="4572000"/>
            <a:chExt cx="10268319" cy="1002032"/>
          </a:xfrm>
        </p:grpSpPr>
        <p:cxnSp>
          <p:nvCxnSpPr>
            <p:cNvPr id="11" name="Straight Connector 10"/>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888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FEB7CA-B966-4D94-8971-BA378E9D2DBC}" type="datetime1">
              <a:rPr lang="en-US" smtClean="0"/>
              <a:t>3/28/2024</a:t>
            </a:fld>
            <a:endParaRPr lang="en-US"/>
          </a:p>
        </p:txBody>
      </p:sp>
      <p:sp>
        <p:nvSpPr>
          <p:cNvPr id="4" name="Footer Placeholder 3"/>
          <p:cNvSpPr>
            <a:spLocks noGrp="1"/>
          </p:cNvSpPr>
          <p:nvPr>
            <p:ph type="ftr" sz="quarter" idx="11"/>
          </p:nvPr>
        </p:nvSpPr>
        <p:spPr/>
        <p:txBody>
          <a:bodyPr/>
          <a:lstStyle/>
          <a:p>
            <a:r>
              <a:rPr lang="en-US" smtClean="0"/>
              <a:t>VIPT: Unit-4: VIPT Audit and Uses cases</a:t>
            </a:r>
            <a:endParaRPr lang="en-US"/>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a:p>
        </p:txBody>
      </p:sp>
      <p:grpSp>
        <p:nvGrpSpPr>
          <p:cNvPr id="6" name="Group 5" descr="Dark gray partial box."/>
          <p:cNvGrpSpPr/>
          <p:nvPr userDrawn="1"/>
        </p:nvGrpSpPr>
        <p:grpSpPr>
          <a:xfrm>
            <a:off x="1279357" y="313346"/>
            <a:ext cx="10270994" cy="1066802"/>
            <a:chOff x="989012" y="4572000"/>
            <a:chExt cx="10268319" cy="1002032"/>
          </a:xfrm>
        </p:grpSpPr>
        <p:cxnSp>
          <p:nvCxnSpPr>
            <p:cNvPr id="7" name="Straight Connector 6"/>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29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96146-86FB-4064-9C18-3C0B341B4D03}" type="datetime1">
              <a:rPr lang="en-US" smtClean="0"/>
              <a:t>3/28/2024</a:t>
            </a:fld>
            <a:endParaRPr lang="en-US"/>
          </a:p>
        </p:txBody>
      </p:sp>
      <p:sp>
        <p:nvSpPr>
          <p:cNvPr id="3" name="Footer Placeholder 2"/>
          <p:cNvSpPr>
            <a:spLocks noGrp="1"/>
          </p:cNvSpPr>
          <p:nvPr>
            <p:ph type="ftr" sz="quarter" idx="11"/>
          </p:nvPr>
        </p:nvSpPr>
        <p:spPr/>
        <p:txBody>
          <a:bodyPr/>
          <a:lstStyle/>
          <a:p>
            <a:r>
              <a:rPr lang="en-US" smtClean="0"/>
              <a:t>VIPT: Unit-4: VIPT Audit and Uses cases</a:t>
            </a:r>
            <a:endParaRPr lang="en-US"/>
          </a:p>
        </p:txBody>
      </p:sp>
      <p:sp>
        <p:nvSpPr>
          <p:cNvPr id="4" name="Slide Number Placeholder 3"/>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200370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B0101-F38B-47C5-B655-12DDB4F4DF32}" type="datetime1">
              <a:rPr lang="en-US" smtClean="0"/>
              <a:t>3/28/2024</a:t>
            </a:fld>
            <a:endParaRPr lang="en-US"/>
          </a:p>
        </p:txBody>
      </p:sp>
      <p:sp>
        <p:nvSpPr>
          <p:cNvPr id="6" name="Footer Placeholder 5"/>
          <p:cNvSpPr>
            <a:spLocks noGrp="1"/>
          </p:cNvSpPr>
          <p:nvPr>
            <p:ph type="ftr" sz="quarter" idx="11"/>
          </p:nvPr>
        </p:nvSpPr>
        <p:spPr/>
        <p:txBody>
          <a:bodyPr/>
          <a:lstStyle/>
          <a:p>
            <a:r>
              <a:rPr lang="en-US" smtClean="0"/>
              <a:t>VIPT: Unit-4: VIPT Audit and Uses cases</a:t>
            </a:r>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55437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lack and white background Flourence city image."/>
          <p:cNvPicPr>
            <a:picLocks noChangeAspect="1"/>
          </p:cNvPicPr>
          <p:nvPr userDrawn="1"/>
        </p:nvPicPr>
        <p:blipFill>
          <a:blip r:embed="rId14" cstate="print">
            <a:alphaModFix amt="10000"/>
            <a:extLst>
              <a:ext uri="{BEBA8EAE-BF5A-486C-A8C5-ECC9F3942E4B}">
                <a14:imgProps xmlns:a14="http://schemas.microsoft.com/office/drawing/2010/main">
                  <a14:imgLayer r:embed="rId15">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 y="0"/>
            <a:ext cx="12192000" cy="6856214"/>
          </a:xfrm>
          <a:prstGeom prst="rect">
            <a:avLst/>
          </a:prstGeom>
        </p:spPr>
      </p:pic>
      <p:sp>
        <p:nvSpPr>
          <p:cNvPr id="2" name="Title Placeholder 1"/>
          <p:cNvSpPr>
            <a:spLocks noGrp="1"/>
          </p:cNvSpPr>
          <p:nvPr>
            <p:ph type="title"/>
          </p:nvPr>
        </p:nvSpPr>
        <p:spPr>
          <a:xfrm>
            <a:off x="609600" y="274638"/>
            <a:ext cx="10972801"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2"/>
            <a:ext cx="10972801"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9917A-184E-4307-BBB4-E6FDD0FB594B}" type="datetime1">
              <a:rPr lang="en-US" smtClean="0"/>
              <a:t>3/28/2024</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VIPT: Unit-4: VIPT Audit and Uses cases</a:t>
            </a:r>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rgbClr val="FFC000"/>
                </a:solidFill>
              </a:defRPr>
            </a:lvl1pPr>
          </a:lstStyle>
          <a:p>
            <a:fld id="{A67AFE19-8960-4999-8BB5-FA14F1DD873F}" type="slidenum">
              <a:rPr lang="en-US" smtClean="0"/>
              <a:pPr/>
              <a:t>‹#›</a:t>
            </a:fld>
            <a:endParaRPr lang="en-US" dirty="0"/>
          </a:p>
        </p:txBody>
      </p:sp>
    </p:spTree>
    <p:extLst>
      <p:ext uri="{BB962C8B-B14F-4D97-AF65-F5344CB8AC3E}">
        <p14:creationId xmlns:p14="http://schemas.microsoft.com/office/powerpoint/2010/main" val="2160290990"/>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000" kern="1200">
          <a:solidFill>
            <a:schemeClr val="tx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32EC1-5280-44DA-8866-59FEC97F7E59}" type="datetime1">
              <a:rPr lang="en-US" smtClean="0"/>
              <a:t>3/28/2024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VIPT: Unit-4: VIPT Audit and Uses cases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B7BE2-0D7E-469C-997F-28A2D4E87B19}" type="slidenum">
              <a:rPr lang="en-US" smtClean="0"/>
              <a:pPr/>
              <a:t>‹#›</a:t>
            </a:fld>
            <a:endParaRPr lang="en-US"/>
          </a:p>
        </p:txBody>
      </p:sp>
    </p:spTree>
    <p:extLst>
      <p:ext uri="{BB962C8B-B14F-4D97-AF65-F5344CB8AC3E}">
        <p14:creationId xmlns:p14="http://schemas.microsoft.com/office/powerpoint/2010/main" val="378284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5BFBE-4CD6-4819-8651-9BC666C653D0}" type="datetime1">
              <a:rPr lang="en-US" smtClean="0"/>
              <a:t>3/28/2024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VIPT: Unit-4: VIPT Audit and Uses cases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FDEC7-295E-45AE-8771-D230D659C3F5}" type="slidenum">
              <a:rPr lang="en-US" smtClean="0"/>
              <a:pPr/>
              <a:t>‹#›</a:t>
            </a:fld>
            <a:endParaRPr lang="en-US"/>
          </a:p>
        </p:txBody>
      </p:sp>
    </p:spTree>
    <p:extLst>
      <p:ext uri="{BB962C8B-B14F-4D97-AF65-F5344CB8AC3E}">
        <p14:creationId xmlns:p14="http://schemas.microsoft.com/office/powerpoint/2010/main" val="2459772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1981200"/>
            <a:ext cx="7902652" cy="245977"/>
          </a:xfrm>
        </p:spPr>
        <p:txBody>
          <a:bodyPr>
            <a:noAutofit/>
          </a:bodyPr>
          <a:lstStyle/>
          <a:p>
            <a:pPr lvl="0" algn="l">
              <a:lnSpc>
                <a:spcPct val="90000"/>
              </a:lnSpc>
              <a:spcBef>
                <a:spcPts val="0"/>
              </a:spcBef>
              <a:buClr>
                <a:srgbClr val="4A66AC"/>
              </a:buClr>
              <a:buSzPts val="2000"/>
            </a:pPr>
            <a:r>
              <a:rPr lang="en-US" sz="2000" b="1" kern="0" dirty="0">
                <a:solidFill>
                  <a:srgbClr val="242852"/>
                </a:solidFill>
                <a:latin typeface="Times New Roman"/>
                <a:ea typeface="Times New Roman"/>
                <a:cs typeface="Times New Roman"/>
                <a:sym typeface="Times New Roman"/>
              </a:rPr>
              <a:t>SCHOOL OF COMPUTER ENGINEERING AND TECHNOLOGY</a:t>
            </a:r>
          </a:p>
        </p:txBody>
      </p:sp>
      <p:pic>
        <p:nvPicPr>
          <p:cNvPr id="9" name="Google Shape;111;p14"/>
          <p:cNvPicPr preferRelativeResize="0"/>
          <p:nvPr/>
        </p:nvPicPr>
        <p:blipFill rotWithShape="1">
          <a:blip r:embed="rId3">
            <a:alphaModFix/>
          </a:blip>
          <a:srcRect/>
          <a:stretch/>
        </p:blipFill>
        <p:spPr>
          <a:xfrm>
            <a:off x="2209800" y="228601"/>
            <a:ext cx="7848600" cy="1600199"/>
          </a:xfrm>
          <a:prstGeom prst="rect">
            <a:avLst/>
          </a:prstGeom>
          <a:noFill/>
          <a:ln>
            <a:noFill/>
          </a:ln>
          <a:effectLst>
            <a:outerShdw blurRad="292100" dist="139700" dir="2700000" algn="tl" rotWithShape="0">
              <a:srgbClr val="333333">
                <a:alpha val="64705"/>
              </a:srgbClr>
            </a:outerShdw>
          </a:effectLst>
        </p:spPr>
      </p:pic>
      <p:sp>
        <p:nvSpPr>
          <p:cNvPr id="10" name="Google Shape;112;p14"/>
          <p:cNvSpPr/>
          <p:nvPr/>
        </p:nvSpPr>
        <p:spPr>
          <a:xfrm>
            <a:off x="592520" y="2588445"/>
            <a:ext cx="11083159" cy="707886"/>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n-US" sz="3600" b="1" kern="0" dirty="0">
                <a:solidFill>
                  <a:srgbClr val="FF0000"/>
                </a:solidFill>
                <a:ea typeface="Calibri"/>
                <a:cs typeface="Calibri"/>
                <a:sym typeface="Calibri"/>
              </a:rPr>
              <a:t>Module - 4</a:t>
            </a:r>
          </a:p>
          <a:p>
            <a:pPr algn="ctr">
              <a:buClr>
                <a:srgbClr val="000000"/>
              </a:buClr>
              <a:buFont typeface="Arial"/>
              <a:buNone/>
            </a:pPr>
            <a:r>
              <a:rPr lang="en-US" sz="3600" b="1" kern="0" dirty="0">
                <a:solidFill>
                  <a:srgbClr val="000000"/>
                </a:solidFill>
                <a:ea typeface="Calibri"/>
                <a:cs typeface="Calibri"/>
                <a:sym typeface="Calibri"/>
              </a:rPr>
              <a:t>	</a:t>
            </a:r>
            <a:endParaRPr sz="3600" kern="0" dirty="0">
              <a:solidFill>
                <a:srgbClr val="000000"/>
              </a:solidFill>
              <a:ea typeface="Calibri"/>
              <a:cs typeface="Calibri"/>
              <a:sym typeface="Calibri"/>
            </a:endParaRPr>
          </a:p>
        </p:txBody>
      </p:sp>
      <p:sp>
        <p:nvSpPr>
          <p:cNvPr id="8" name="Google Shape;112;p14"/>
          <p:cNvSpPr/>
          <p:nvPr/>
        </p:nvSpPr>
        <p:spPr>
          <a:xfrm>
            <a:off x="1551026" y="4055976"/>
            <a:ext cx="9525000" cy="66607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n-US" sz="3600" b="1" kern="0" dirty="0">
                <a:solidFill>
                  <a:srgbClr val="7030A0"/>
                </a:solidFill>
                <a:ea typeface="Calibri"/>
                <a:cs typeface="Calibri"/>
                <a:sym typeface="Calibri"/>
              </a:rPr>
              <a:t>VAPT Audit and Uses cases</a:t>
            </a:r>
            <a:endParaRPr sz="4400" kern="0" dirty="0">
              <a:solidFill>
                <a:srgbClr val="7030A0"/>
              </a:solidFill>
              <a:ea typeface="Calibri"/>
              <a:cs typeface="Calibri"/>
              <a:sym typeface="Calibri"/>
            </a:endParaRPr>
          </a:p>
        </p:txBody>
      </p:sp>
    </p:spTree>
    <p:extLst>
      <p:ext uri="{BB962C8B-B14F-4D97-AF65-F5344CB8AC3E}">
        <p14:creationId xmlns:p14="http://schemas.microsoft.com/office/powerpoint/2010/main" val="4144391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74E2ABF-ABFB-AC00-2118-93F8F70D9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765C6EA-E548-3854-3AFF-6081717A5B6B}"/>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6" name="Slide Number Placeholder 5">
            <a:extLst>
              <a:ext uri="{FF2B5EF4-FFF2-40B4-BE49-F238E27FC236}">
                <a16:creationId xmlns:a16="http://schemas.microsoft.com/office/drawing/2014/main" xmlns="" id="{4BF5ADE1-F441-4292-08BF-60DEDAFD61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A7812754-37A4-2785-1BCF-C5510AF0EE4A}"/>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7ADCDBCD-7176-6B08-0D8E-C8B8B95B5E6E}"/>
              </a:ext>
            </a:extLst>
          </p:cNvPr>
          <p:cNvSpPr txBox="1"/>
          <p:nvPr/>
        </p:nvSpPr>
        <p:spPr>
          <a:xfrm>
            <a:off x="457199" y="1524000"/>
            <a:ext cx="11391901" cy="5423023"/>
          </a:xfrm>
          <a:prstGeom prst="rect">
            <a:avLst/>
          </a:prstGeom>
          <a:noFill/>
        </p:spPr>
        <p:txBody>
          <a:bodyPr wrap="square" rtlCol="0">
            <a:spAutoFit/>
          </a:bodyPr>
          <a:lstStyle/>
          <a:p>
            <a:pPr algn="just">
              <a:lnSpc>
                <a:spcPct val="107000"/>
              </a:lnSpc>
            </a:pPr>
            <a:r>
              <a:rPr lang="en-IN" sz="2000" b="1" dirty="0">
                <a:solidFill>
                  <a:srgbClr val="000000"/>
                </a:solidFill>
                <a:effectLst/>
                <a:latin typeface="Times New Roman" panose="02020603050405020304" pitchFamily="18" charset="0"/>
                <a:ea typeface="Times New Roman" panose="02020603050405020304" pitchFamily="18" charset="0"/>
              </a:rPr>
              <a:t>The patch management process:</a:t>
            </a:r>
            <a:endParaRPr lang="en-IN" sz="2000" dirty="0">
              <a:effectLst/>
              <a:latin typeface="Times New Roman" panose="02020603050405020304" pitchFamily="18" charset="0"/>
              <a:ea typeface="Times New Roman" panose="02020603050405020304" pitchFamily="18" charset="0"/>
            </a:endParaRPr>
          </a:p>
          <a:p>
            <a:pPr algn="just">
              <a:lnSpc>
                <a:spcPct val="107000"/>
              </a:lnSpc>
            </a:pPr>
            <a:r>
              <a:rPr lang="en-IN" sz="2000" dirty="0" smtClean="0">
                <a:solidFill>
                  <a:srgbClr val="000000"/>
                </a:solidFill>
                <a:latin typeface="Times New Roman" panose="02020603050405020304" pitchFamily="18" charset="0"/>
                <a:ea typeface="Times New Roman" panose="02020603050405020304" pitchFamily="18" charset="0"/>
              </a:rPr>
              <a:t>It </a:t>
            </a:r>
            <a:r>
              <a:rPr lang="en-IN" sz="2000" dirty="0">
                <a:solidFill>
                  <a:srgbClr val="000000"/>
                </a:solidFill>
                <a:latin typeface="Times New Roman" panose="02020603050405020304" pitchFamily="18" charset="0"/>
                <a:ea typeface="Times New Roman" panose="02020603050405020304" pitchFamily="18" charset="0"/>
              </a:rPr>
              <a:t>would be a poor strategy to just install new patches the second they become available for all assets in your organization's inventory without considering the impact. Instead, a more strategic approach should be taken. Patch management should be implemented with a detailed, organizational process that is both cost-effective and security-focused.  </a:t>
            </a:r>
            <a:endParaRPr lang="en-IN" sz="2000" dirty="0" smtClean="0">
              <a:solidFill>
                <a:srgbClr val="000000"/>
              </a:solidFill>
              <a:latin typeface="Times New Roman" panose="02020603050405020304" pitchFamily="18" charset="0"/>
              <a:ea typeface="Times New Roman" panose="02020603050405020304" pitchFamily="18" charset="0"/>
            </a:endParaRPr>
          </a:p>
          <a:p>
            <a:pPr algn="just">
              <a:lnSpc>
                <a:spcPct val="107000"/>
              </a:lnSpc>
            </a:pPr>
            <a:endParaRPr lang="en-IN" sz="2000" dirty="0">
              <a:solidFill>
                <a:srgbClr val="000000"/>
              </a:solidFill>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Key steps to the patch management process include:</a:t>
            </a:r>
          </a:p>
          <a:p>
            <a:pPr algn="just"/>
            <a:r>
              <a:rPr lang="en-IN" sz="2000" b="1" dirty="0" smtClean="0">
                <a:solidFill>
                  <a:srgbClr val="000000"/>
                </a:solidFill>
                <a:effectLst/>
                <a:latin typeface="Times New Roman" panose="02020603050405020304" pitchFamily="18" charset="0"/>
                <a:ea typeface="Times New Roman" panose="02020603050405020304" pitchFamily="18" charset="0"/>
              </a:rPr>
              <a:t>Develop </a:t>
            </a:r>
            <a:r>
              <a:rPr lang="en-IN" sz="2000" b="1" dirty="0">
                <a:solidFill>
                  <a:srgbClr val="000000"/>
                </a:solidFill>
                <a:effectLst/>
                <a:latin typeface="Times New Roman" panose="02020603050405020304" pitchFamily="18" charset="0"/>
                <a:ea typeface="Times New Roman" panose="02020603050405020304" pitchFamily="18" charset="0"/>
              </a:rPr>
              <a:t>an up-to-date inventory of all your production systems:</a:t>
            </a:r>
            <a:r>
              <a:rPr lang="en-IN" sz="2000" dirty="0">
                <a:solidFill>
                  <a:srgbClr val="000000"/>
                </a:solidFill>
                <a:effectLst/>
                <a:latin typeface="Times New Roman" panose="02020603050405020304" pitchFamily="18" charset="0"/>
                <a:ea typeface="Times New Roman" panose="02020603050405020304" pitchFamily="18" charset="0"/>
              </a:rPr>
              <a:t> Whether this be on a quarterly or monthly basis, this is the only way to truly monitor what assets exist in your ecosystem. Through diligent asset management, you’ll have an informed view of operating systems, version types, and IP addresses that exist, along with their geographic locations and organizational “owners.” As a general rule, the more frequently you maintain your asset inventory, the more informed you're going to be.</a:t>
            </a:r>
          </a:p>
          <a:p>
            <a:pPr algn="just"/>
            <a:r>
              <a:rPr lang="en-IN" sz="2000" b="1" dirty="0">
                <a:effectLst/>
                <a:latin typeface="Calibri" panose="020F0502020204030204" pitchFamily="34" charset="0"/>
                <a:ea typeface="Calibri" panose="020F0502020204030204" pitchFamily="34" charset="0"/>
                <a:cs typeface="Mangal" panose="02040503050203030202" pitchFamily="18" charset="0"/>
              </a:rPr>
              <a:t>Devise a plan for standardizing systems and operating systems to the same version type:</a:t>
            </a: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dirty="0">
                <a:solidFill>
                  <a:srgbClr val="000000"/>
                </a:solidFill>
                <a:latin typeface="Times New Roman" panose="02020603050405020304" pitchFamily="18" charset="0"/>
                <a:ea typeface="Times New Roman" panose="02020603050405020304" pitchFamily="18" charset="0"/>
              </a:rPr>
              <a:t>Although difficult to execute on, standardizing your asset inventory makes patching faster and more efficient. You’ll want to standardize your assets down to a manageable number so that you can accelerate your remediation process as new patches are released. This will help save both you and technical teams time spent </a:t>
            </a:r>
            <a:r>
              <a:rPr lang="en-IN" sz="2000" dirty="0" smtClean="0">
                <a:solidFill>
                  <a:srgbClr val="000000"/>
                </a:solidFill>
                <a:latin typeface="Times New Roman" panose="02020603050405020304" pitchFamily="18" charset="0"/>
                <a:ea typeface="Times New Roman" panose="02020603050405020304" pitchFamily="18" charset="0"/>
              </a:rPr>
              <a:t>remediating.</a:t>
            </a:r>
            <a:endParaRPr lang="en-IN" sz="2000" dirty="0">
              <a:solidFill>
                <a:srgbClr val="000000"/>
              </a:solidFill>
              <a:latin typeface="Times New Roman" panose="02020603050405020304" pitchFamily="18" charset="0"/>
              <a:ea typeface="Times New Roman" panose="02020603050405020304" pitchFamily="18" charset="0"/>
            </a:endParaRPr>
          </a:p>
          <a:p>
            <a:pPr algn="just"/>
            <a:r>
              <a:rPr lang="en-IN" sz="2000" dirty="0">
                <a:solidFill>
                  <a:srgbClr val="000000"/>
                </a:solidFill>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33808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39274A2-AFAE-B069-DD10-9DF2795A7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2B39E52-CE71-279E-7ED2-57C2837751AB}"/>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6" name="Slide Number Placeholder 5">
            <a:extLst>
              <a:ext uri="{FF2B5EF4-FFF2-40B4-BE49-F238E27FC236}">
                <a16:creationId xmlns:a16="http://schemas.microsoft.com/office/drawing/2014/main" xmlns="" id="{2C94F4E2-86DE-E5FF-A9FE-A9D7BFE56C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922CCFFA-DF25-F229-D576-74D59B6F8280}"/>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F6510EC1-B49A-FBAB-E194-60DB13089317}"/>
              </a:ext>
            </a:extLst>
          </p:cNvPr>
          <p:cNvSpPr txBox="1"/>
          <p:nvPr/>
        </p:nvSpPr>
        <p:spPr>
          <a:xfrm>
            <a:off x="373381" y="1417638"/>
            <a:ext cx="11506200" cy="5653855"/>
          </a:xfrm>
          <a:prstGeom prst="rect">
            <a:avLst/>
          </a:prstGeom>
          <a:noFill/>
        </p:spPr>
        <p:txBody>
          <a:bodyPr wrap="square" rtlCol="0">
            <a:spAutoFit/>
          </a:bodyPr>
          <a:lstStyle/>
          <a:p>
            <a:pPr algn="just"/>
            <a:r>
              <a:rPr lang="en-IN" sz="2000" b="1" dirty="0">
                <a:solidFill>
                  <a:srgbClr val="000000"/>
                </a:solidFill>
                <a:effectLst/>
                <a:latin typeface="Times New Roman" panose="02020603050405020304" pitchFamily="18" charset="0"/>
                <a:ea typeface="Times New Roman" panose="02020603050405020304" pitchFamily="18" charset="0"/>
              </a:rPr>
              <a:t>Make a list of all security controls that are in place within your organization:</a:t>
            </a:r>
            <a:r>
              <a:rPr lang="en-IN" sz="2000" dirty="0">
                <a:solidFill>
                  <a:srgbClr val="000000"/>
                </a:solidFill>
                <a:effectLst/>
                <a:latin typeface="Times New Roman" panose="02020603050405020304" pitchFamily="18" charset="0"/>
                <a:ea typeface="Times New Roman" panose="02020603050405020304" pitchFamily="18" charset="0"/>
              </a:rPr>
              <a:t> Keep track of your firewalls, antivirus, and vulnerability management tool. You’ll want to know where these are sitting, what they’re protecting, and which assets are associated with them. </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Compare reported vulnerabilities against your inventory:</a:t>
            </a:r>
            <a:r>
              <a:rPr lang="en-IN" sz="2000" dirty="0">
                <a:solidFill>
                  <a:srgbClr val="000000"/>
                </a:solidFill>
                <a:effectLst/>
                <a:latin typeface="Times New Roman" panose="02020603050405020304" pitchFamily="18" charset="0"/>
                <a:ea typeface="Times New Roman" panose="02020603050405020304" pitchFamily="18" charset="0"/>
              </a:rPr>
              <a:t> Using your vulnerability management tool to assess which vulnerabilities exist for which assets in your ecosystem is going to help you understand your security risk as an organization. </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Classify the risk:</a:t>
            </a:r>
            <a:r>
              <a:rPr lang="en-IN" sz="2000" dirty="0">
                <a:solidFill>
                  <a:srgbClr val="000000"/>
                </a:solidFill>
                <a:effectLst/>
                <a:latin typeface="Times New Roman" panose="02020603050405020304" pitchFamily="18" charset="0"/>
                <a:ea typeface="Times New Roman" panose="02020603050405020304" pitchFamily="18" charset="0"/>
              </a:rPr>
              <a:t> Through vulnerability management tools you can easily manage which assets you consider to be critical to your organization and, therefore, prioritize what needs to be remediated accordingly.</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TEST!</a:t>
            </a:r>
            <a:r>
              <a:rPr lang="en-IN" sz="2000" dirty="0">
                <a:solidFill>
                  <a:srgbClr val="000000"/>
                </a:solidFill>
                <a:effectLst/>
                <a:latin typeface="Times New Roman" panose="02020603050405020304" pitchFamily="18" charset="0"/>
                <a:ea typeface="Times New Roman" panose="02020603050405020304" pitchFamily="18" charset="0"/>
              </a:rPr>
              <a:t> Apply the patches to a representative sample of assets in your lab environment. Stress test the machines to ensure that the patches will not cause issues in your production environment.</a:t>
            </a:r>
            <a:endParaRPr lang="en-IN" sz="2000" dirty="0">
              <a:effectLst/>
              <a:latin typeface="Times New Roman" panose="02020603050405020304" pitchFamily="18" charset="0"/>
              <a:ea typeface="Times New Roman" panose="02020603050405020304" pitchFamily="18" charset="0"/>
            </a:endParaRPr>
          </a:p>
          <a:p>
            <a:r>
              <a:rPr lang="en-IN" sz="2000" b="1" dirty="0">
                <a:solidFill>
                  <a:srgbClr val="000000"/>
                </a:solidFill>
                <a:effectLst/>
                <a:latin typeface="Times New Roman" panose="02020603050405020304" pitchFamily="18" charset="0"/>
                <a:ea typeface="Times New Roman" panose="02020603050405020304" pitchFamily="18" charset="0"/>
              </a:rPr>
              <a:t>Apply the patches:</a:t>
            </a:r>
            <a:r>
              <a:rPr lang="en-IN" sz="2000" dirty="0">
                <a:solidFill>
                  <a:srgbClr val="000000"/>
                </a:solidFill>
                <a:effectLst/>
                <a:latin typeface="Times New Roman" panose="02020603050405020304" pitchFamily="18" charset="0"/>
                <a:ea typeface="Times New Roman" panose="02020603050405020304" pitchFamily="18" charset="0"/>
              </a:rPr>
              <a:t> Once you’ve prioritized what needs to be remediated first, start patching to actually reduce the risk in your environment. More advanced vulnerability management tools also offer the ability to automate the time-consuming parts of the patching process. Consider rolling the patches out to batches of assets; although you already tested in your lab environment (you did do that right!?) there may still be unexpected results in production. Dip a few toes in before jumping in all the way to make there won’t be any widespread issues.</a:t>
            </a:r>
          </a:p>
          <a:p>
            <a:pPr algn="just">
              <a:lnSpc>
                <a:spcPct val="107000"/>
              </a:lnSpc>
            </a:pPr>
            <a:r>
              <a:rPr lang="en-IN" sz="2000" b="1" dirty="0" smtClean="0">
                <a:solidFill>
                  <a:srgbClr val="000000"/>
                </a:solidFill>
                <a:effectLst/>
                <a:latin typeface="Times New Roman" panose="02020603050405020304" pitchFamily="18" charset="0"/>
                <a:ea typeface="Times New Roman" panose="02020603050405020304" pitchFamily="18" charset="0"/>
              </a:rPr>
              <a:t>Track </a:t>
            </a:r>
            <a:r>
              <a:rPr lang="en-IN" sz="2000" b="1" dirty="0">
                <a:solidFill>
                  <a:srgbClr val="000000"/>
                </a:solidFill>
                <a:effectLst/>
                <a:latin typeface="Times New Roman" panose="02020603050405020304" pitchFamily="18" charset="0"/>
                <a:ea typeface="Times New Roman" panose="02020603050405020304" pitchFamily="18" charset="0"/>
              </a:rPr>
              <a:t>your progress:</a:t>
            </a:r>
            <a:r>
              <a:rPr lang="en-IN" sz="2000" dirty="0">
                <a:solidFill>
                  <a:srgbClr val="000000"/>
                </a:solidFill>
                <a:effectLst/>
                <a:latin typeface="Times New Roman" panose="02020603050405020304" pitchFamily="18" charset="0"/>
                <a:ea typeface="Times New Roman" panose="02020603050405020304" pitchFamily="18" charset="0"/>
              </a:rPr>
              <a:t> Reassess your assets to ensure patching was successful.</a:t>
            </a:r>
            <a:endParaRPr lang="en-IN" sz="2000" dirty="0">
              <a:effectLst/>
              <a:latin typeface="Times New Roman" panose="02020603050405020304" pitchFamily="18" charset="0"/>
              <a:ea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479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8E2EE7-78F7-D311-D181-419B21C44A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7D2DE6E-A0CA-0185-4E45-B518B36C504D}"/>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5" name="Footer Placeholder 4">
            <a:extLst>
              <a:ext uri="{FF2B5EF4-FFF2-40B4-BE49-F238E27FC236}">
                <a16:creationId xmlns:a16="http://schemas.microsoft.com/office/drawing/2014/main" xmlns="" id="{96ABE021-3583-CADA-AEA4-DF4E481BA2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3BC31E4B-DD55-8783-F5D1-A4BF23A767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72C916BA-8633-FE94-9519-9126C54DC438}"/>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pic>
        <p:nvPicPr>
          <p:cNvPr id="3" name="Picture 2" descr="Discovering Patching Vulnerabilities - Manning">
            <a:extLst>
              <a:ext uri="{FF2B5EF4-FFF2-40B4-BE49-F238E27FC236}">
                <a16:creationId xmlns:a16="http://schemas.microsoft.com/office/drawing/2014/main" xmlns="" id="{F02F04C8-EF8A-1EB9-1387-C6767D5142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899" y="1618152"/>
            <a:ext cx="6767195" cy="4965210"/>
          </a:xfrm>
          <a:prstGeom prst="rect">
            <a:avLst/>
          </a:prstGeom>
          <a:noFill/>
          <a:ln>
            <a:noFill/>
          </a:ln>
        </p:spPr>
      </p:pic>
      <p:sp>
        <p:nvSpPr>
          <p:cNvPr id="7" name="TextBox 6">
            <a:extLst>
              <a:ext uri="{FF2B5EF4-FFF2-40B4-BE49-F238E27FC236}">
                <a16:creationId xmlns:a16="http://schemas.microsoft.com/office/drawing/2014/main" xmlns="" id="{961CF5A3-EFB4-2437-6C1A-4024A98A8CF1}"/>
              </a:ext>
            </a:extLst>
          </p:cNvPr>
          <p:cNvSpPr txBox="1"/>
          <p:nvPr/>
        </p:nvSpPr>
        <p:spPr>
          <a:xfrm>
            <a:off x="7315200" y="1629875"/>
            <a:ext cx="4470399" cy="2862322"/>
          </a:xfrm>
          <a:prstGeom prst="rect">
            <a:avLst/>
          </a:prstGeom>
          <a:noFill/>
        </p:spPr>
        <p:txBody>
          <a:bodyPr wrap="square">
            <a:spAutoFit/>
          </a:bodyPr>
          <a:lstStyle/>
          <a:p>
            <a:pPr algn="just"/>
            <a:r>
              <a:rPr lang="en-IN" sz="1800" dirty="0">
                <a:effectLst/>
                <a:latin typeface="Calibri" panose="020F0502020204030204" pitchFamily="34" charset="0"/>
                <a:ea typeface="Calibri" panose="020F0502020204030204" pitchFamily="34" charset="0"/>
                <a:cs typeface="Mangal" panose="02040503050203030202" pitchFamily="18" charset="0"/>
              </a:rPr>
              <a:t>Discovering patching vulnerabilities is as straightforward as identifying exactly which version of a particular software your target is running and then comparing that version to the latest stable release available from the software vendor. If your target is on an older release, you can then check  public exploit databases to see if the newest release patched any remote code execution bugs that the older version may be vulnerable to.</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6997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476B57-25AD-6CA5-E9D0-0A1A09B0F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925FD7B-ABBB-CC3B-CC4D-5BA977FC7324}"/>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5" name="Footer Placeholder 4">
            <a:extLst>
              <a:ext uri="{FF2B5EF4-FFF2-40B4-BE49-F238E27FC236}">
                <a16:creationId xmlns:a16="http://schemas.microsoft.com/office/drawing/2014/main" xmlns="" id="{747F421A-1AAF-2E46-3EFF-973A9885E18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E2FB5967-05AF-879C-7AC6-1AE2CB9BC7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859DB75C-2F91-4CC0-CF4B-D5F362A3D59D}"/>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32901854-7E13-EC9F-3EE4-8F9A304B5E25}"/>
              </a:ext>
            </a:extLst>
          </p:cNvPr>
          <p:cNvSpPr txBox="1"/>
          <p:nvPr/>
        </p:nvSpPr>
        <p:spPr>
          <a:xfrm>
            <a:off x="457199" y="1524000"/>
            <a:ext cx="11391901" cy="4976747"/>
          </a:xfrm>
          <a:prstGeom prst="rect">
            <a:avLst/>
          </a:prstGeom>
          <a:noFill/>
        </p:spPr>
        <p:txBody>
          <a:bodyPr wrap="square" rtlCol="0">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Patch management best practices</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Some best practices to keep in mind when implementing patch management include: </a:t>
            </a:r>
          </a:p>
          <a:p>
            <a:pPr algn="just"/>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Set clear expectations and hold teams accountable:</a:t>
            </a:r>
            <a:r>
              <a:rPr lang="en-IN" sz="2000" dirty="0">
                <a:solidFill>
                  <a:srgbClr val="000000"/>
                </a:solidFill>
                <a:effectLst/>
                <a:latin typeface="Times New Roman" panose="02020603050405020304" pitchFamily="18" charset="0"/>
                <a:ea typeface="Times New Roman" panose="02020603050405020304" pitchFamily="18" charset="0"/>
              </a:rPr>
              <a:t> Leveraging organizational agreements, such as service-level agreements, can keep teams in check, and ensure that the work of reducing risk is actually being done.</a:t>
            </a:r>
          </a:p>
          <a:p>
            <a:pPr algn="just"/>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Work collaboratively with technical teams to ensure a common language:</a:t>
            </a:r>
            <a:r>
              <a:rPr lang="en-IN" sz="2000" dirty="0">
                <a:solidFill>
                  <a:srgbClr val="000000"/>
                </a:solidFill>
                <a:effectLst/>
                <a:latin typeface="Times New Roman" panose="02020603050405020304" pitchFamily="18" charset="0"/>
                <a:ea typeface="Times New Roman" panose="02020603050405020304" pitchFamily="18" charset="0"/>
              </a:rPr>
              <a:t> Security teams often refer to software errors as a “risk,” whereas IT/DevOps teams may use the term “patch.” Making sure that everyone is on the same page and recognizes the importance of patching is key to a successful patch management process. </a:t>
            </a:r>
          </a:p>
          <a:p>
            <a:pPr algn="just"/>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Establish a disaster recovery process:</a:t>
            </a:r>
            <a:r>
              <a:rPr lang="en-IN" sz="2000" dirty="0">
                <a:solidFill>
                  <a:srgbClr val="000000"/>
                </a:solidFill>
                <a:effectLst/>
                <a:latin typeface="Times New Roman" panose="02020603050405020304" pitchFamily="18" charset="0"/>
                <a:ea typeface="Times New Roman" panose="02020603050405020304" pitchFamily="18" charset="0"/>
              </a:rPr>
              <a:t> In case your patch management process does fail and causes issues, it’s always a good idea to have a backup plan.  </a:t>
            </a:r>
            <a:endParaRPr lang="en-IN" sz="2000" dirty="0">
              <a:effectLst/>
              <a:latin typeface="Times New Roman" panose="02020603050405020304" pitchFamily="18" charset="0"/>
              <a:ea typeface="Times New Roman" panose="02020603050405020304" pitchFamily="18" charset="0"/>
            </a:endParaRPr>
          </a:p>
          <a:p>
            <a:r>
              <a:rPr lang="en-IN" sz="2000" dirty="0">
                <a:effectLst/>
                <a:latin typeface="Times New Roman" panose="02020603050405020304" pitchFamily="18" charset="0"/>
                <a:ea typeface="Times New Roman" panose="02020603050405020304" pitchFamily="18" charset="0"/>
              </a:rPr>
              <a:t> </a:t>
            </a:r>
          </a:p>
          <a:p>
            <a:pPr algn="just">
              <a:lnSpc>
                <a:spcPct val="107000"/>
              </a:lnSpc>
            </a:pPr>
            <a:endParaRPr lang="en-IN" sz="2000" dirty="0">
              <a:effectLst/>
              <a:latin typeface="Times New Roman" panose="02020603050405020304" pitchFamily="18" charset="0"/>
              <a:ea typeface="Times New Roman" panose="02020603050405020304" pitchFamily="18" charset="0"/>
            </a:endParaRPr>
          </a:p>
          <a:p>
            <a:pPr algn="just"/>
            <a:endParaRPr lang="en-IN"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40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F2BB14F-DD92-C74C-FE55-1F350E14F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ADA9287-1979-C449-A61F-1969746B04D7}"/>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5" name="Footer Placeholder 4">
            <a:extLst>
              <a:ext uri="{FF2B5EF4-FFF2-40B4-BE49-F238E27FC236}">
                <a16:creationId xmlns:a16="http://schemas.microsoft.com/office/drawing/2014/main" xmlns="" id="{BF28B82F-4C83-42CD-B5E8-99F7A463D0E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98A6718A-4BCB-815E-8B61-75652CE061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3FC868B9-DCFA-D09E-295F-06E10DF9BCEF}"/>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32E1A614-4BE1-586F-8807-0D47AA9F88AA}"/>
              </a:ext>
            </a:extLst>
          </p:cNvPr>
          <p:cNvSpPr txBox="1"/>
          <p:nvPr/>
        </p:nvSpPr>
        <p:spPr>
          <a:xfrm>
            <a:off x="457199" y="1524000"/>
            <a:ext cx="11125201" cy="5284524"/>
          </a:xfrm>
          <a:prstGeom prst="rect">
            <a:avLst/>
          </a:prstGeom>
          <a:noFill/>
        </p:spPr>
        <p:txBody>
          <a:bodyPr wrap="square" rtlCol="0">
            <a:spAutoFit/>
          </a:bodyPr>
          <a:lstStyle/>
          <a:p>
            <a:pPr algn="just"/>
            <a:r>
              <a:rPr lang="en-IN" sz="2000" b="1" dirty="0">
                <a:solidFill>
                  <a:srgbClr val="FF0000"/>
                </a:solidFill>
                <a:effectLst/>
                <a:latin typeface="Times New Roman" panose="02020603050405020304" pitchFamily="18" charset="0"/>
                <a:ea typeface="Times New Roman" panose="02020603050405020304" pitchFamily="18" charset="0"/>
              </a:rPr>
              <a:t>Embedding patch management into your vulnerability management efforts:</a:t>
            </a:r>
          </a:p>
          <a:p>
            <a:pPr algn="just"/>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Patch management is a vital part of every vulnerability management program. However, having a consistent approach to patch management doesn’t always mean slapping a fix on everything in sight. When a vulnerability is identified, you essentially have three options:</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Install a patch for the vulnerability, if available, to fix the issue. </a:t>
            </a:r>
          </a:p>
          <a:p>
            <a:pPr algn="just"/>
            <a:endParaRPr lang="en-IN" sz="2000" dirty="0">
              <a:solidFill>
                <a:srgbClr val="000000"/>
              </a:solidFill>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Implement </a:t>
            </a:r>
            <a:r>
              <a:rPr lang="en-IN" sz="2000" b="1" dirty="0">
                <a:solidFill>
                  <a:srgbClr val="000000"/>
                </a:solidFill>
                <a:effectLst/>
                <a:latin typeface="Times New Roman" panose="02020603050405020304" pitchFamily="18" charset="0"/>
                <a:ea typeface="Times New Roman" panose="02020603050405020304" pitchFamily="18" charset="0"/>
              </a:rPr>
              <a:t>compensating controls </a:t>
            </a:r>
            <a:r>
              <a:rPr lang="en-IN" sz="2000" dirty="0">
                <a:solidFill>
                  <a:srgbClr val="000000"/>
                </a:solidFill>
                <a:effectLst/>
                <a:latin typeface="Times New Roman" panose="02020603050405020304" pitchFamily="18" charset="0"/>
                <a:ea typeface="Times New Roman" panose="02020603050405020304" pitchFamily="18" charset="0"/>
              </a:rPr>
              <a:t>so the vulnerability is mitigated without being fully patched. This route is common when a proper fix or patch is not yet available, and can be used to buy time before eventual remediation.</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Accept the risk posed by that vulnerability and do nothing.</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It’s up to organizations to decide which option is best for them in specific situations, though patching is the ideal treatment to ultimately strive for.</a:t>
            </a:r>
            <a:endParaRPr lang="en-IN" sz="2000" dirty="0">
              <a:effectLst/>
              <a:latin typeface="Times New Roman" panose="02020603050405020304" pitchFamily="18"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a:p>
            <a:pPr algn="just">
              <a:lnSpc>
                <a:spcPct val="107000"/>
              </a:lnSpc>
            </a:pPr>
            <a:endParaRPr lang="en-IN" sz="2000" dirty="0">
              <a:effectLst/>
              <a:latin typeface="Times New Roman" panose="02020603050405020304" pitchFamily="18" charset="0"/>
              <a:ea typeface="Times New Roman" panose="02020603050405020304" pitchFamily="18" charset="0"/>
            </a:endParaRPr>
          </a:p>
          <a:p>
            <a:pPr algn="just"/>
            <a:endParaRPr lang="en-IN"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009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0F0786-AC25-9AF6-12AB-5A08DF5460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AF3460F-F52C-158D-EC43-EF07F28A920D}"/>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5" name="Footer Placeholder 4">
            <a:extLst>
              <a:ext uri="{FF2B5EF4-FFF2-40B4-BE49-F238E27FC236}">
                <a16:creationId xmlns:a16="http://schemas.microsoft.com/office/drawing/2014/main" xmlns="" id="{9BDA7976-2DF9-743D-CE89-CF42380EDB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2FF2CCBA-AC74-D894-B54A-7EE20CEA95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2525BCB3-43C3-5301-1AEF-F0B1EF52A767}"/>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0AFBCD45-87DB-FD39-B3C3-B6AA37467E05}"/>
              </a:ext>
            </a:extLst>
          </p:cNvPr>
          <p:cNvSpPr txBox="1"/>
          <p:nvPr/>
        </p:nvSpPr>
        <p:spPr>
          <a:xfrm>
            <a:off x="457200" y="1524000"/>
            <a:ext cx="10972800" cy="5904373"/>
          </a:xfrm>
          <a:prstGeom prst="rect">
            <a:avLst/>
          </a:prstGeom>
          <a:noFill/>
        </p:spPr>
        <p:txBody>
          <a:bodyPr wrap="square" rtlCol="0">
            <a:spAutoFit/>
          </a:bodyPr>
          <a:lstStyle/>
          <a:p>
            <a:pPr algn="just"/>
            <a:r>
              <a:rPr lang="en-IN" sz="2400" dirty="0">
                <a:solidFill>
                  <a:srgbClr val="000000"/>
                </a:solidFill>
                <a:effectLst/>
                <a:latin typeface="Times New Roman" panose="02020603050405020304" pitchFamily="18" charset="0"/>
                <a:ea typeface="Times New Roman" panose="02020603050405020304" pitchFamily="18" charset="0"/>
              </a:rPr>
              <a:t>The terms “patch management” and “vulnerability management” are sometimes used interchangeably, but it is important to understand the difference. Though both strategies aim to mitigate risk, patch management (the process of managing software updates) is limited in scope. To gain a deeper understanding of your environment and make informed, impactful decisions, you need to move to a more holistic approach through vulnerability management. Vulnerability management is a continuous process of identifying, prioritizing, remediating, and reporting on security vulnerabilities in systems and the software that runs on them.</a:t>
            </a:r>
            <a:endParaRPr lang="en-IN" sz="2400" dirty="0">
              <a:effectLst/>
              <a:latin typeface="Times New Roman" panose="02020603050405020304" pitchFamily="18" charset="0"/>
              <a:ea typeface="Times New Roman" panose="02020603050405020304" pitchFamily="18" charset="0"/>
            </a:endParaRPr>
          </a:p>
          <a:p>
            <a:endParaRPr lang="en-IN" sz="2400" dirty="0">
              <a:effectLst/>
              <a:latin typeface="Times New Roman" panose="02020603050405020304" pitchFamily="18" charset="0"/>
              <a:ea typeface="Times New Roman" panose="02020603050405020304" pitchFamily="18" charset="0"/>
            </a:endParaRPr>
          </a:p>
          <a:p>
            <a:r>
              <a:rPr lang="en-IN" sz="2400" dirty="0">
                <a:solidFill>
                  <a:srgbClr val="000000"/>
                </a:solidFill>
                <a:effectLst/>
                <a:latin typeface="Times New Roman" panose="02020603050405020304" pitchFamily="18" charset="0"/>
                <a:ea typeface="Times New Roman" panose="02020603050405020304" pitchFamily="18" charset="0"/>
              </a:rPr>
              <a:t>Patch management is a critical component of vulnerability management, but it’s just one piece of the puzzle. To successfully embed patch management into your vulnerability management program, the following steps should be implemented:</a:t>
            </a:r>
            <a:endParaRPr lang="en-IN" sz="2400" dirty="0">
              <a:effectLst/>
              <a:latin typeface="Times New Roman" panose="02020603050405020304" pitchFamily="18" charset="0"/>
              <a:ea typeface="Times New Roman" panose="02020603050405020304" pitchFamily="18" charset="0"/>
            </a:endParaRPr>
          </a:p>
          <a:p>
            <a:endParaRPr lang="en-IN" sz="2400" dirty="0">
              <a:effectLst/>
              <a:latin typeface="Times New Roman" panose="02020603050405020304" pitchFamily="18" charset="0"/>
              <a:ea typeface="Times New Roman" panose="02020603050405020304" pitchFamily="18" charset="0"/>
            </a:endParaRPr>
          </a:p>
          <a:p>
            <a:pPr algn="just">
              <a:lnSpc>
                <a:spcPct val="107000"/>
              </a:lnSpc>
            </a:pPr>
            <a:endParaRPr lang="en-IN" sz="2400" dirty="0">
              <a:effectLst/>
              <a:latin typeface="Times New Roman" panose="02020603050405020304" pitchFamily="18" charset="0"/>
              <a:ea typeface="Times New Roman" panose="02020603050405020304" pitchFamily="18" charset="0"/>
            </a:endParaRPr>
          </a:p>
          <a:p>
            <a:pPr algn="just"/>
            <a:endParaRPr lang="en-IN" sz="4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826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3012161-71A9-614F-2555-F023B621C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7902A7A-9E41-A17B-6893-219F5CDE6480}"/>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6" name="Slide Number Placeholder 5">
            <a:extLst>
              <a:ext uri="{FF2B5EF4-FFF2-40B4-BE49-F238E27FC236}">
                <a16:creationId xmlns:a16="http://schemas.microsoft.com/office/drawing/2014/main" xmlns="" id="{593426F0-A105-E37F-0A08-78229F5810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8862C94F-C60C-2FD4-2433-D29D9F886EA7}"/>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28DDC76F-F77D-0917-E986-DEB094BAA4F1}"/>
              </a:ext>
            </a:extLst>
          </p:cNvPr>
          <p:cNvSpPr txBox="1"/>
          <p:nvPr/>
        </p:nvSpPr>
        <p:spPr>
          <a:xfrm>
            <a:off x="685800" y="1387158"/>
            <a:ext cx="11049000" cy="5355312"/>
          </a:xfrm>
          <a:prstGeom prst="rect">
            <a:avLst/>
          </a:prstGeom>
          <a:noFill/>
        </p:spPr>
        <p:txBody>
          <a:bodyPr wrap="square" rtlCol="0">
            <a:spAutoFit/>
          </a:bodyPr>
          <a:lstStyle/>
          <a:p>
            <a:pPr algn="just"/>
            <a:r>
              <a:rPr lang="en-IN" sz="1800" b="1" dirty="0">
                <a:solidFill>
                  <a:srgbClr val="000000"/>
                </a:solidFill>
                <a:effectLst/>
                <a:latin typeface="Times New Roman" panose="02020603050405020304" pitchFamily="18" charset="0"/>
                <a:ea typeface="Times New Roman" panose="02020603050405020304" pitchFamily="18" charset="0"/>
              </a:rPr>
              <a:t>Establish asset management.</a:t>
            </a:r>
            <a:r>
              <a:rPr lang="en-IN" sz="1800" dirty="0">
                <a:solidFill>
                  <a:srgbClr val="000000"/>
                </a:solidFill>
                <a:effectLst/>
                <a:latin typeface="Times New Roman" panose="02020603050405020304" pitchFamily="18" charset="0"/>
                <a:ea typeface="Times New Roman" panose="02020603050405020304" pitchFamily="18" charset="0"/>
              </a:rPr>
              <a:t> Your ability to reduce risk is only as good as the visibility you have into your environment. An asset management solution helps you gain a full understanding of the assets you have and the vulnerabilities associated with each asset. With that knowledge, you are equipped to prioritize vulnerabilities, remediate issues, and communicate effectively with stakeholders.</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b="1" dirty="0">
                <a:solidFill>
                  <a:srgbClr val="000000"/>
                </a:solidFill>
                <a:effectLst/>
                <a:latin typeface="Times New Roman" panose="02020603050405020304" pitchFamily="18" charset="0"/>
                <a:ea typeface="Times New Roman" panose="02020603050405020304" pitchFamily="18" charset="0"/>
              </a:rPr>
              <a:t>Prioritize vulnerabilities.</a:t>
            </a:r>
            <a:r>
              <a:rPr lang="en-IN" sz="1800" dirty="0">
                <a:solidFill>
                  <a:srgbClr val="000000"/>
                </a:solidFill>
                <a:effectLst/>
                <a:latin typeface="Times New Roman" panose="02020603050405020304" pitchFamily="18" charset="0"/>
                <a:ea typeface="Times New Roman" panose="02020603050405020304" pitchFamily="18" charset="0"/>
              </a:rPr>
              <a:t> With limited time and resources and an ever-changing threat landscape, it’s unrealistic to think that you can fix every vulnerability as soon as it appears. Consequently, prioritization is one of the most critical aspects of vulnerability management.</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b="1" dirty="0">
                <a:solidFill>
                  <a:srgbClr val="000000"/>
                </a:solidFill>
                <a:effectLst/>
                <a:latin typeface="Times New Roman" panose="02020603050405020304" pitchFamily="18" charset="0"/>
                <a:ea typeface="Times New Roman" panose="02020603050405020304" pitchFamily="18" charset="0"/>
              </a:rPr>
              <a:t>Remediate vulnerabilities to reduce risk.</a:t>
            </a:r>
            <a:r>
              <a:rPr lang="en-IN" sz="1800" dirty="0">
                <a:solidFill>
                  <a:srgbClr val="000000"/>
                </a:solidFill>
                <a:effectLst/>
                <a:latin typeface="Times New Roman" panose="02020603050405020304" pitchFamily="18" charset="0"/>
                <a:ea typeface="Times New Roman" panose="02020603050405020304" pitchFamily="18" charset="0"/>
              </a:rPr>
              <a:t> Identifying and prioritizing vulnerabilities is important, but you’re not actually reducing risk unless you’re remediating the issues.</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b="1" dirty="0">
                <a:solidFill>
                  <a:srgbClr val="000000"/>
                </a:solidFill>
                <a:effectLst/>
                <a:latin typeface="Times New Roman" panose="02020603050405020304" pitchFamily="18" charset="0"/>
                <a:ea typeface="Times New Roman" panose="02020603050405020304" pitchFamily="18" charset="0"/>
              </a:rPr>
              <a:t>Measure the success of your vulnerability management program.</a:t>
            </a:r>
            <a:r>
              <a:rPr lang="en-IN" sz="1800" dirty="0">
                <a:solidFill>
                  <a:srgbClr val="000000"/>
                </a:solidFill>
                <a:effectLst/>
                <a:latin typeface="Times New Roman" panose="02020603050405020304" pitchFamily="18" charset="0"/>
                <a:ea typeface="Times New Roman" panose="02020603050405020304" pitchFamily="18" charset="0"/>
              </a:rPr>
              <a:t> No matter how many fancy features a vulnerability management solution has, it’s only worth the investment if it meets your organization’s unique needs and adds value for you and your team. To determine if you’re achieving a good ROI—and justify the purchase to senior leadership—you’ll have to determine how to measure success</a:t>
            </a:r>
            <a:r>
              <a:rPr lang="en-IN" sz="1800" dirty="0" smtClean="0">
                <a:solidFill>
                  <a:srgbClr val="000000"/>
                </a:solidFill>
                <a:effectLst/>
                <a:latin typeface="Times New Roman" panose="02020603050405020304" pitchFamily="18" charset="0"/>
                <a:ea typeface="Times New Roman" panose="02020603050405020304" pitchFamily="18" charset="0"/>
              </a:rPr>
              <a:t>.</a:t>
            </a:r>
          </a:p>
          <a:p>
            <a:pPr algn="just"/>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IN" sz="1800" b="1" dirty="0">
                <a:solidFill>
                  <a:srgbClr val="000000"/>
                </a:solidFill>
                <a:effectLst/>
                <a:latin typeface="Times New Roman" panose="02020603050405020304" pitchFamily="18" charset="0"/>
                <a:ea typeface="Times New Roman" panose="02020603050405020304" pitchFamily="18" charset="0"/>
              </a:rPr>
              <a:t>Develop partnerships and support.</a:t>
            </a:r>
            <a:r>
              <a:rPr lang="en-IN" sz="1800" dirty="0">
                <a:solidFill>
                  <a:srgbClr val="000000"/>
                </a:solidFill>
                <a:effectLst/>
                <a:latin typeface="Times New Roman" panose="02020603050405020304" pitchFamily="18" charset="0"/>
                <a:ea typeface="Times New Roman" panose="02020603050405020304" pitchFamily="18" charset="0"/>
              </a:rPr>
              <a:t> When something goes wrong, you want to know you have a team of people you can rely on to help troubleshoot.</a:t>
            </a: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054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3088E31-A69A-A6AC-C628-D0AD55F2910F}"/>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59B60632-40E2-6DFE-EDEA-FE21397AE1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45F1B94E-4781-D6C4-3176-CD669D800C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F811B5AD-D03B-D7F0-12BF-577D41761F90}"/>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98B2FD1A-6642-FA4B-6A8A-3FC49ADC04BE}"/>
              </a:ext>
            </a:extLst>
          </p:cNvPr>
          <p:cNvSpPr txBox="1"/>
          <p:nvPr/>
        </p:nvSpPr>
        <p:spPr>
          <a:xfrm>
            <a:off x="327659" y="1447800"/>
            <a:ext cx="11506202" cy="5570756"/>
          </a:xfrm>
          <a:prstGeom prst="rect">
            <a:avLst/>
          </a:prstGeom>
          <a:noFill/>
        </p:spPr>
        <p:txBody>
          <a:bodyPr wrap="square" rtlCol="0">
            <a:spAutoFit/>
          </a:bodyPr>
          <a:lstStyle/>
          <a:p>
            <a:pPr algn="just"/>
            <a:r>
              <a:rPr lang="en-IN" sz="2400" b="1" dirty="0" smtClean="0">
                <a:solidFill>
                  <a:srgbClr val="000000"/>
                </a:solidFill>
                <a:effectLst/>
                <a:latin typeface="Times New Roman" panose="02020603050405020304" pitchFamily="18" charset="0"/>
                <a:ea typeface="Times New Roman" panose="02020603050405020304" pitchFamily="18" charset="0"/>
              </a:rPr>
              <a:t>What </a:t>
            </a:r>
            <a:r>
              <a:rPr lang="en-IN" sz="2400" b="1" dirty="0">
                <a:solidFill>
                  <a:srgbClr val="000000"/>
                </a:solidFill>
                <a:effectLst/>
                <a:latin typeface="Times New Roman" panose="02020603050405020304" pitchFamily="18" charset="0"/>
                <a:ea typeface="Times New Roman" panose="02020603050405020304" pitchFamily="18" charset="0"/>
              </a:rPr>
              <a:t>is a web server?</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A Web Server is defined as an application that responds to web page requests submitted by various users over the Internet using the HTTP (Hypertext Transfer Protocol). The Web Server basically constitutes the interface between users and web based applications and databases. These web servers therefore form the back bone to the internet and the various networks and application connecting through it. Such a publicly accessed system application is prone to certain vulnerabilities</a:t>
            </a:r>
            <a:r>
              <a:rPr lang="en-IN" sz="2400" dirty="0" smtClean="0">
                <a:solidFill>
                  <a:srgbClr val="000000"/>
                </a:solidFill>
                <a:effectLst/>
                <a:latin typeface="Times New Roman" panose="02020603050405020304" pitchFamily="18" charset="0"/>
                <a:ea typeface="Times New Roman" panose="02020603050405020304" pitchFamily="18" charset="0"/>
              </a:rPr>
              <a:t>.</a:t>
            </a:r>
          </a:p>
          <a:p>
            <a:pPr algn="just"/>
            <a:r>
              <a:rPr lang="en-IN" sz="2400" dirty="0" smtClean="0">
                <a:solidFill>
                  <a:srgbClr val="000000"/>
                </a:solidFill>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endParaRPr>
          </a:p>
          <a:p>
            <a:pPr algn="just"/>
            <a:r>
              <a:rPr lang="en-IN" sz="2400" b="1" dirty="0" smtClean="0">
                <a:solidFill>
                  <a:srgbClr val="000000"/>
                </a:solidFill>
                <a:effectLst/>
                <a:latin typeface="Times New Roman" panose="02020603050405020304" pitchFamily="18" charset="0"/>
                <a:ea typeface="Times New Roman" panose="02020603050405020304" pitchFamily="18" charset="0"/>
              </a:rPr>
              <a:t>Vulnerabilities </a:t>
            </a:r>
            <a:r>
              <a:rPr lang="en-IN" sz="2400" b="1" dirty="0">
                <a:solidFill>
                  <a:srgbClr val="000000"/>
                </a:solidFill>
                <a:effectLst/>
                <a:latin typeface="Times New Roman" panose="02020603050405020304" pitchFamily="18" charset="0"/>
                <a:ea typeface="Times New Roman" panose="02020603050405020304" pitchFamily="18" charset="0"/>
              </a:rPr>
              <a:t>in Web Servers</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The applications/databases that users connect to through these Web servers are called websites. Any vulnerability occurring in the front end (the user interactive part of the application) applications, database or operating systems can translate to Web Server vulnerabilities.</a:t>
            </a:r>
          </a:p>
          <a:p>
            <a:pPr algn="just"/>
            <a:endParaRPr lang="en-IN" sz="2000" dirty="0">
              <a:effectLst/>
              <a:latin typeface="Times New Roman" panose="02020603050405020304" pitchFamily="18" charset="0"/>
              <a:ea typeface="Times New Roman" panose="02020603050405020304" pitchFamily="18" charset="0"/>
            </a:endParaRPr>
          </a:p>
        </p:txBody>
      </p:sp>
      <p:sp>
        <p:nvSpPr>
          <p:cNvPr id="3" name="Title 1">
            <a:extLst>
              <a:ext uri="{FF2B5EF4-FFF2-40B4-BE49-F238E27FC236}">
                <a16:creationId xmlns:a16="http://schemas.microsoft.com/office/drawing/2014/main" xmlns="" id="{31A52676-0554-9C25-1618-DA19612BD633}"/>
              </a:ext>
            </a:extLst>
          </p:cNvPr>
          <p:cNvSpPr txBox="1">
            <a:spLocks/>
          </p:cNvSpPr>
          <p:nvPr/>
        </p:nvSpPr>
        <p:spPr>
          <a:xfrm>
            <a:off x="1523999" y="130662"/>
            <a:ext cx="1005840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r>
              <a:rPr lang="en-US" sz="3600" b="1" dirty="0">
                <a:solidFill>
                  <a:srgbClr val="0070C0"/>
                </a:solidFill>
                <a:latin typeface="Times New Roman" panose="02020603050405020304" pitchFamily="18" charset="0"/>
                <a:cs typeface="Times New Roman" panose="02020603050405020304" pitchFamily="18" charset="0"/>
              </a:rPr>
              <a:t>Discovering web server vulnerabilities…</a:t>
            </a:r>
          </a:p>
        </p:txBody>
      </p:sp>
    </p:spTree>
    <p:extLst>
      <p:ext uri="{BB962C8B-B14F-4D97-AF65-F5344CB8AC3E}">
        <p14:creationId xmlns:p14="http://schemas.microsoft.com/office/powerpoint/2010/main" val="42743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D441C8-5DFB-8C05-36EF-5BAFA98EF7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C8AFCEB-B7E0-E752-1B5D-795D537352FC}"/>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web server vulnerabilities…</a:t>
            </a:r>
          </a:p>
        </p:txBody>
      </p:sp>
      <p:sp>
        <p:nvSpPr>
          <p:cNvPr id="6" name="Slide Number Placeholder 5">
            <a:extLst>
              <a:ext uri="{FF2B5EF4-FFF2-40B4-BE49-F238E27FC236}">
                <a16:creationId xmlns:a16="http://schemas.microsoft.com/office/drawing/2014/main" xmlns="" id="{11DB6DEA-5DA6-B074-BAB2-B1DA7AE909F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8D479075-CB77-84E4-CD79-4EB5E67029BC}"/>
              </a:ext>
            </a:extLst>
          </p:cNvPr>
          <p:cNvSpPr txBox="1">
            <a:spLocks noChangeArrowheads="1"/>
          </p:cNvSpPr>
          <p:nvPr/>
        </p:nvSpPr>
        <p:spPr>
          <a:xfrm>
            <a:off x="342901" y="2211708"/>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1EB3E419-7681-DA67-8FAC-7ECE82C471BF}"/>
              </a:ext>
            </a:extLst>
          </p:cNvPr>
          <p:cNvSpPr txBox="1"/>
          <p:nvPr/>
        </p:nvSpPr>
        <p:spPr>
          <a:xfrm>
            <a:off x="342901" y="1448436"/>
            <a:ext cx="11506200" cy="4524315"/>
          </a:xfrm>
          <a:prstGeom prst="rect">
            <a:avLst/>
          </a:prstGeom>
          <a:noFill/>
        </p:spPr>
        <p:txBody>
          <a:bodyPr wrap="square" rtlCol="0">
            <a:spAutoFit/>
          </a:bodyPr>
          <a:lstStyle/>
          <a:p>
            <a:pPr algn="just"/>
            <a:r>
              <a:rPr lang="en-IN" sz="2400" dirty="0">
                <a:solidFill>
                  <a:srgbClr val="000000"/>
                </a:solidFill>
                <a:effectLst/>
                <a:latin typeface="Times New Roman" panose="02020603050405020304" pitchFamily="18" charset="0"/>
                <a:ea typeface="Times New Roman" panose="02020603050405020304" pitchFamily="18" charset="0"/>
              </a:rPr>
              <a:t>A network service has a configuration vulnerability when one of the service’s configuration settings enables an attack vector</a:t>
            </a:r>
            <a:r>
              <a:rPr lang="en-IN" sz="2400" dirty="0" smtClean="0">
                <a:solidFill>
                  <a:srgbClr val="000000"/>
                </a:solidFill>
                <a:effectLst/>
                <a:latin typeface="Times New Roman" panose="02020603050405020304" pitchFamily="18" charset="0"/>
                <a:ea typeface="Times New Roman" panose="02020603050405020304" pitchFamily="18" charset="0"/>
              </a:rPr>
              <a:t>.</a:t>
            </a:r>
          </a:p>
          <a:p>
            <a:pPr algn="just"/>
            <a:r>
              <a:rPr lang="en-IN" sz="2400" dirty="0" smtClean="0">
                <a:solidFill>
                  <a:srgbClr val="000000"/>
                </a:solidFill>
                <a:effectLst/>
                <a:latin typeface="Times New Roman" panose="02020603050405020304" pitchFamily="18" charset="0"/>
                <a:ea typeface="Times New Roman" panose="02020603050405020304" pitchFamily="18" charset="0"/>
              </a:rPr>
              <a:t>Example </a:t>
            </a:r>
            <a:r>
              <a:rPr lang="en-IN" sz="2400" dirty="0">
                <a:solidFill>
                  <a:srgbClr val="000000"/>
                </a:solidFill>
                <a:effectLst/>
                <a:latin typeface="Times New Roman" panose="02020603050405020304" pitchFamily="18" charset="0"/>
                <a:ea typeface="Times New Roman" panose="02020603050405020304" pitchFamily="18" charset="0"/>
              </a:rPr>
              <a:t>is the Apache Tomcat web server. Often, it is configured to allow the deployment of arbitrary web application archive (WAR) files via the web GUI. This allows an attacker who gains access to the web console to deploy a malicious WAR file </a:t>
            </a:r>
            <a:r>
              <a:rPr lang="en-IN" sz="2400" dirty="0">
                <a:solidFill>
                  <a:srgbClr val="000000"/>
                </a:solidFill>
                <a:latin typeface="Times New Roman" panose="02020603050405020304" pitchFamily="18" charset="0"/>
                <a:ea typeface="Times New Roman" panose="02020603050405020304" pitchFamily="18" charset="0"/>
              </a:rPr>
              <a:t>and gain remote access to the host operating system, usually with administrator-level privileges on the target. </a:t>
            </a:r>
            <a:endParaRPr lang="en-IN" sz="2400" dirty="0" smtClean="0">
              <a:solidFill>
                <a:srgbClr val="000000"/>
              </a:solidFill>
              <a:latin typeface="Times New Roman" panose="02020603050405020304" pitchFamily="18" charset="0"/>
              <a:ea typeface="Times New Roman" panose="02020603050405020304" pitchFamily="18" charset="0"/>
            </a:endParaRPr>
          </a:p>
          <a:p>
            <a:pPr algn="just"/>
            <a:endParaRPr lang="en-IN" sz="2400" dirty="0">
              <a:solidFill>
                <a:srgbClr val="000000"/>
              </a:solidFill>
              <a:latin typeface="Times New Roman" panose="02020603050405020304" pitchFamily="18" charset="0"/>
              <a:ea typeface="Times New Roman" panose="02020603050405020304" pitchFamily="18" charset="0"/>
            </a:endParaRPr>
          </a:p>
          <a:p>
            <a:pPr algn="just"/>
            <a:r>
              <a:rPr lang="en-IN" sz="2400" dirty="0" smtClean="0">
                <a:solidFill>
                  <a:srgbClr val="000000"/>
                </a:solidFill>
                <a:effectLst/>
                <a:latin typeface="Times New Roman" panose="02020603050405020304" pitchFamily="18" charset="0"/>
                <a:ea typeface="Times New Roman" panose="02020603050405020304" pitchFamily="18" charset="0"/>
              </a:rPr>
              <a:t>Many </a:t>
            </a:r>
            <a:r>
              <a:rPr lang="en-IN" sz="2400" dirty="0">
                <a:solidFill>
                  <a:srgbClr val="000000"/>
                </a:solidFill>
                <a:effectLst/>
                <a:latin typeface="Times New Roman" panose="02020603050405020304" pitchFamily="18" charset="0"/>
                <a:ea typeface="Times New Roman" panose="02020603050405020304" pitchFamily="18" charset="0"/>
              </a:rPr>
              <a:t>times, when an IT/systems administrator installs something, it comes with a web interface listening on an arbitrary port, and the admin doesn’t even know it’s there. The web service ships with a default password, and the IT/systems administrator may forget to change it—or not even know they need to do so. This presents a golden opportunity for an attacker to gain remote entry into restricted systems</a:t>
            </a:r>
            <a:r>
              <a:rPr lang="en-IN" sz="2400" dirty="0" smtClean="0">
                <a:solidFill>
                  <a:srgbClr val="000000"/>
                </a:solidFill>
                <a:effectLst/>
                <a:latin typeface="Times New Roman" panose="02020603050405020304" pitchFamily="18" charset="0"/>
                <a:ea typeface="Times New Roman" panose="02020603050405020304" pitchFamily="18" charset="0"/>
              </a:rPr>
              <a:t>.</a:t>
            </a: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2243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581EB2-0CC3-EF69-B731-8398F8B53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00C8C0D-F91B-F681-1B9A-EFE2293E3A36}"/>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web server vulnerabilities…</a:t>
            </a:r>
          </a:p>
        </p:txBody>
      </p:sp>
      <p:sp>
        <p:nvSpPr>
          <p:cNvPr id="6" name="Slide Number Placeholder 5">
            <a:extLst>
              <a:ext uri="{FF2B5EF4-FFF2-40B4-BE49-F238E27FC236}">
                <a16:creationId xmlns:a16="http://schemas.microsoft.com/office/drawing/2014/main" xmlns="" id="{F90B12F7-651A-AE2D-7FBF-CAF4AF76FA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1B87FF06-C9BD-F115-3356-12B29C4C3D1A}"/>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20D5996B-0D28-39E2-B0EB-39153A8EEAB7}"/>
              </a:ext>
            </a:extLst>
          </p:cNvPr>
          <p:cNvSpPr txBox="1"/>
          <p:nvPr/>
        </p:nvSpPr>
        <p:spPr>
          <a:xfrm>
            <a:off x="285751" y="1629875"/>
            <a:ext cx="11620499" cy="5632311"/>
          </a:xfrm>
          <a:prstGeom prst="rect">
            <a:avLst/>
          </a:prstGeom>
          <a:noFill/>
        </p:spPr>
        <p:txBody>
          <a:bodyPr wrap="square" rtlCol="0">
            <a:spAutoFit/>
          </a:bodyPr>
          <a:lstStyle/>
          <a:p>
            <a:pPr algn="just"/>
            <a:r>
              <a:rPr lang="en-IN" sz="2000" b="1" dirty="0" err="1" smtClean="0">
                <a:solidFill>
                  <a:srgbClr val="000000"/>
                </a:solidFill>
                <a:effectLst/>
                <a:latin typeface="Times New Roman" panose="02020603050405020304" pitchFamily="18" charset="0"/>
                <a:ea typeface="Times New Roman" panose="02020603050405020304" pitchFamily="18" charset="0"/>
              </a:rPr>
              <a:t>DoS</a:t>
            </a:r>
            <a:r>
              <a:rPr lang="en-IN" sz="2000" b="1" dirty="0" smtClean="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Attacks</a:t>
            </a:r>
            <a:endParaRPr lang="en-IN" sz="2000" dirty="0">
              <a:effectLst/>
              <a:latin typeface="Times New Roman" panose="02020603050405020304" pitchFamily="18" charset="0"/>
              <a:ea typeface="Times New Roman" panose="02020603050405020304" pitchFamily="18" charset="0"/>
            </a:endParaRP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Web Server is at its optimal performance when it responds to users requests in a timely manner, usually within seconds. A Denial of Service (DoS) attack is designed to achieve the opposite. The attackers overwhelm the web server with requests in a such way that deters legitimate users from accessing the service by affecting the ability of the server to respond in a timely manner. This is achieved by the attacker transmitting an excessive number of known invalid requests</a:t>
            </a:r>
            <a:r>
              <a:rPr lang="en-IN" sz="2000" dirty="0">
                <a:effectLst/>
                <a:latin typeface="Calibri" panose="020F0502020204030204" pitchFamily="34" charset="0"/>
                <a:ea typeface="Calibri" panose="020F0502020204030204" pitchFamily="34" charset="0"/>
                <a:cs typeface="Mangal" panose="02040503050203030202" pitchFamily="18" charset="0"/>
              </a:rPr>
              <a:t>. </a:t>
            </a:r>
          </a:p>
          <a:p>
            <a:pPr algn="just"/>
            <a:r>
              <a:rPr lang="en-IN" sz="2000" dirty="0">
                <a:solidFill>
                  <a:srgbClr val="000000"/>
                </a:solidFill>
                <a:effectLst/>
                <a:latin typeface="Times New Roman" panose="02020603050405020304" pitchFamily="18" charset="0"/>
                <a:ea typeface="Times New Roman" panose="02020603050405020304" pitchFamily="18" charset="0"/>
              </a:rPr>
              <a:t>The web server upon receipt will attempt to serve these requests. Invalid requests are subject to delays as the server attempts to close the connections. No sooner is the connection closed that more invalid requests are sent. A significantly high volume of these invalid requests cause a bottleneck in closing connections, server delayed response time and low performance, blocking out access to legitimate users</a:t>
            </a:r>
            <a:r>
              <a:rPr lang="en-IN" sz="2000" dirty="0" smtClean="0">
                <a:solidFill>
                  <a:srgbClr val="000000"/>
                </a:solidFill>
                <a:effectLst/>
                <a:latin typeface="Times New Roman" panose="02020603050405020304" pitchFamily="18" charset="0"/>
                <a:ea typeface="Times New Roman" panose="02020603050405020304" pitchFamily="18" charset="0"/>
              </a:rPr>
              <a:t>.</a:t>
            </a:r>
          </a:p>
          <a:p>
            <a:pPr algn="just"/>
            <a:endParaRPr lang="en-IN" sz="2000" dirty="0" smtClean="0">
              <a:solidFill>
                <a:srgbClr val="000000"/>
              </a:solidFill>
              <a:effectLst/>
              <a:latin typeface="Times New Roman" panose="02020603050405020304" pitchFamily="18" charset="0"/>
              <a:ea typeface="Times New Roman" panose="02020603050405020304" pitchFamily="18" charset="0"/>
            </a:endParaRPr>
          </a:p>
          <a:p>
            <a:pPr algn="just"/>
            <a:r>
              <a:rPr lang="en-IN" sz="2000" b="1" dirty="0">
                <a:solidFill>
                  <a:srgbClr val="000000"/>
                </a:solidFill>
                <a:latin typeface="Times New Roman" panose="02020603050405020304" pitchFamily="18" charset="0"/>
                <a:ea typeface="Times New Roman" panose="02020603050405020304" pitchFamily="18" charset="0"/>
              </a:rPr>
              <a:t>SQL Injection Vulnerabilities</a:t>
            </a:r>
            <a:endParaRPr lang="en-IN" sz="2000" b="1" dirty="0">
              <a:latin typeface="Times New Roman" panose="02020603050405020304" pitchFamily="18" charset="0"/>
              <a:ea typeface="Times New Roman" panose="02020603050405020304" pitchFamily="18" charset="0"/>
            </a:endParaRPr>
          </a:p>
          <a:p>
            <a:pPr algn="just"/>
            <a:r>
              <a:rPr lang="en-IN" sz="2000" dirty="0">
                <a:solidFill>
                  <a:srgbClr val="000000"/>
                </a:solidFill>
                <a:latin typeface="Times New Roman" panose="02020603050405020304" pitchFamily="18" charset="0"/>
                <a:ea typeface="Times New Roman" panose="02020603050405020304" pitchFamily="18" charset="0"/>
              </a:rPr>
              <a:t>Every website contains input fields and forms in their front-end applications to facilitate the interactive processes with the user. These input data fields/forms are used to pass data through SQL queries to access and query the database. In the event that these data input fields are not properly validated, attackers can use this vulnerability to pass malicious scripts to query the database in an SQL Injection attack. There is no scope as to how much damage can be caused to the website and its database through these vulnerabilities.</a:t>
            </a:r>
            <a:endParaRPr lang="en-IN" sz="2000" dirty="0">
              <a:latin typeface="Times New Roman" panose="02020603050405020304" pitchFamily="18"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2030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Contents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b="1" dirty="0">
                <a:solidFill>
                  <a:srgbClr val="FF0000"/>
                </a:solidFill>
              </a:rPr>
              <a:t>VIPT Audit and Uses cases – 7 Hrs.</a:t>
            </a:r>
            <a:endParaRPr lang="en-US" dirty="0">
              <a:solidFill>
                <a:srgbClr val="FF0000"/>
              </a:solidFill>
            </a:endParaRPr>
          </a:p>
          <a:p>
            <a:pPr algn="just"/>
            <a:r>
              <a:rPr lang="en-US" dirty="0"/>
              <a:t>Discovering patching vulnerabilities, Discovering web server vulnerabilities.</a:t>
            </a:r>
          </a:p>
          <a:p>
            <a:pPr algn="just"/>
            <a:r>
              <a:rPr lang="en-US" dirty="0"/>
              <a:t>Synthetic transactions, interface testing and fuzzing </a:t>
            </a:r>
          </a:p>
          <a:p>
            <a:pPr algn="just"/>
            <a:r>
              <a:rPr lang="en-US" dirty="0"/>
              <a:t>SDLC phases and security mandates. Perform Penetration Testing assessments</a:t>
            </a:r>
          </a:p>
          <a:p>
            <a:pPr algn="just"/>
            <a:r>
              <a:rPr lang="en-US" dirty="0"/>
              <a:t>Detect and respond to network breaches found in a Penetration Testing assessments</a:t>
            </a:r>
          </a:p>
          <a:p>
            <a:pPr algn="just"/>
            <a:r>
              <a:rPr lang="en-US" dirty="0"/>
              <a:t>Preparation of a Penetration Test report</a:t>
            </a:r>
          </a:p>
          <a:p>
            <a:pPr algn="just"/>
            <a:r>
              <a:rPr lang="en-US" dirty="0"/>
              <a:t>Auditing the Systems </a:t>
            </a:r>
          </a:p>
          <a:p>
            <a:pPr algn="just"/>
            <a:r>
              <a:rPr lang="en-US" dirty="0"/>
              <a:t>Analysis and Reporting </a:t>
            </a:r>
          </a:p>
          <a:p>
            <a:pPr algn="just"/>
            <a:r>
              <a:rPr lang="en-US" dirty="0"/>
              <a:t>Case Studies of recent vulnerabilities and attacks</a:t>
            </a:r>
            <a:endParaRPr lang="en-US" sz="2000" b="1" dirty="0">
              <a:solidFill>
                <a:srgbClr val="3F3F3F"/>
              </a:solidFill>
              <a:latin typeface="Arial"/>
              <a:ea typeface="Arial"/>
              <a:cs typeface="Arial"/>
              <a:sym typeface="Arial"/>
            </a:endParaRPr>
          </a:p>
        </p:txBody>
      </p:sp>
    </p:spTree>
    <p:extLst>
      <p:ext uri="{BB962C8B-B14F-4D97-AF65-F5344CB8AC3E}">
        <p14:creationId xmlns:p14="http://schemas.microsoft.com/office/powerpoint/2010/main" val="429244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C7FF994-9663-6ABD-344C-40856D9014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D52F246-C87D-115A-6DD7-86469F03FA16}"/>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web server vulnerabilities…</a:t>
            </a:r>
          </a:p>
        </p:txBody>
      </p:sp>
      <p:sp>
        <p:nvSpPr>
          <p:cNvPr id="5" name="Footer Placeholder 4">
            <a:extLst>
              <a:ext uri="{FF2B5EF4-FFF2-40B4-BE49-F238E27FC236}">
                <a16:creationId xmlns:a16="http://schemas.microsoft.com/office/drawing/2014/main" xmlns="" id="{CDA02E44-3A57-9942-65B2-694BA3373BA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75F88E80-91F7-E0FD-5D6A-A7104772E2F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876CC383-BD8E-E638-0589-78FEC25513BC}"/>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12B92392-2B5B-8267-9447-6066E0337234}"/>
              </a:ext>
            </a:extLst>
          </p:cNvPr>
          <p:cNvSpPr txBox="1"/>
          <p:nvPr/>
        </p:nvSpPr>
        <p:spPr>
          <a:xfrm>
            <a:off x="342898" y="1648460"/>
            <a:ext cx="11391901" cy="5262979"/>
          </a:xfrm>
          <a:prstGeom prst="rect">
            <a:avLst/>
          </a:prstGeom>
          <a:noFill/>
        </p:spPr>
        <p:txBody>
          <a:bodyPr wrap="square" rtlCol="0">
            <a:spAutoFit/>
          </a:bodyPr>
          <a:lstStyle/>
          <a:p>
            <a:pPr algn="just"/>
            <a:r>
              <a:rPr lang="en-IN" sz="2400" b="1" dirty="0" smtClean="0">
                <a:solidFill>
                  <a:srgbClr val="000000"/>
                </a:solidFill>
                <a:effectLst/>
                <a:latin typeface="Times New Roman" panose="02020603050405020304" pitchFamily="18" charset="0"/>
                <a:ea typeface="Times New Roman" panose="02020603050405020304" pitchFamily="18" charset="0"/>
              </a:rPr>
              <a:t>XSRF </a:t>
            </a:r>
            <a:r>
              <a:rPr lang="en-IN" sz="2400" b="1" dirty="0">
                <a:solidFill>
                  <a:srgbClr val="000000"/>
                </a:solidFill>
                <a:effectLst/>
                <a:latin typeface="Times New Roman" panose="02020603050405020304" pitchFamily="18" charset="0"/>
                <a:ea typeface="Times New Roman" panose="02020603050405020304" pitchFamily="18" charset="0"/>
              </a:rPr>
              <a:t>(Cross Site Request Forgery) Attacks</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XSRF (Cross Site Request Forgery) is an attack that successful redirects legitimate users of a website to an alternate malicious website designed to look like the authentic site but whose objective is to steal users login, personal and any other sensitive information. Having obtained the victim's credentials uses them to perform undesired activities on behalf of the victim.</a:t>
            </a:r>
            <a:endParaRPr lang="en-IN" sz="2400" dirty="0">
              <a:effectLst/>
              <a:latin typeface="Times New Roman" panose="02020603050405020304" pitchFamily="18" charset="0"/>
              <a:ea typeface="Times New Roman" panose="02020603050405020304" pitchFamily="18" charset="0"/>
            </a:endParaRPr>
          </a:p>
          <a:p>
            <a:pPr algn="just"/>
            <a:r>
              <a:rPr lang="en-IN" sz="2400" dirty="0">
                <a:effectLst/>
                <a:latin typeface="Times New Roman" panose="02020603050405020304" pitchFamily="18" charset="0"/>
                <a:ea typeface="Times New Roman" panose="02020603050405020304" pitchFamily="18" charset="0"/>
              </a:rPr>
              <a:t> </a:t>
            </a:r>
          </a:p>
          <a:p>
            <a:pPr algn="just"/>
            <a:r>
              <a:rPr lang="en-IN" sz="2400" b="1" dirty="0">
                <a:solidFill>
                  <a:srgbClr val="000000"/>
                </a:solidFill>
                <a:effectLst/>
                <a:latin typeface="Times New Roman" panose="02020603050405020304" pitchFamily="18" charset="0"/>
                <a:ea typeface="Times New Roman" panose="02020603050405020304" pitchFamily="18" charset="0"/>
              </a:rPr>
              <a:t>Attacks due to poor system configuration</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Proper server configurations and adherence to industry standards are keys to deterring these type of attacks. When unnecessary </a:t>
            </a:r>
            <a:r>
              <a:rPr lang="en-IN" sz="2400" dirty="0" smtClean="0">
                <a:solidFill>
                  <a:srgbClr val="000000"/>
                </a:solidFill>
                <a:effectLst/>
                <a:latin typeface="Times New Roman" panose="02020603050405020304" pitchFamily="18" charset="0"/>
                <a:ea typeface="Times New Roman" panose="02020603050405020304" pitchFamily="18" charset="0"/>
              </a:rPr>
              <a:t>applications </a:t>
            </a:r>
            <a:r>
              <a:rPr lang="en-IN" sz="2400" dirty="0">
                <a:solidFill>
                  <a:srgbClr val="000000"/>
                </a:solidFill>
                <a:effectLst/>
                <a:latin typeface="Times New Roman" panose="02020603050405020304" pitchFamily="18" charset="0"/>
                <a:ea typeface="Times New Roman" panose="02020603050405020304" pitchFamily="18" charset="0"/>
              </a:rPr>
              <a:t>are enabled or known default configuration parameters or settings are used attackers can easily compromise such a system.</a:t>
            </a:r>
            <a:endParaRPr lang="en-IN" sz="24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endParaRPr>
          </a:p>
          <a:p>
            <a:pPr algn="just"/>
            <a:r>
              <a:rPr lang="en-IN" sz="24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696155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E92564-E1AA-0F8F-D80C-C2B6F17A2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53E10B8-0038-8E9D-08F6-CBFA45E38282}"/>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web server vulnerabilities…</a:t>
            </a:r>
          </a:p>
        </p:txBody>
      </p:sp>
      <p:sp>
        <p:nvSpPr>
          <p:cNvPr id="5" name="Footer Placeholder 4">
            <a:extLst>
              <a:ext uri="{FF2B5EF4-FFF2-40B4-BE49-F238E27FC236}">
                <a16:creationId xmlns:a16="http://schemas.microsoft.com/office/drawing/2014/main" xmlns="" id="{A68D93E5-0D8B-0451-1F9E-1396DD639E7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E62BE70B-C6E5-7102-5ECF-A222C19A45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DCC3E5BF-BBB5-E725-0C39-4A75BD5D320A}"/>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F19D2601-2EC5-05CA-BBC4-CB8FDE5E699B}"/>
              </a:ext>
            </a:extLst>
          </p:cNvPr>
          <p:cNvSpPr txBox="1"/>
          <p:nvPr/>
        </p:nvSpPr>
        <p:spPr>
          <a:xfrm>
            <a:off x="372635" y="1448729"/>
            <a:ext cx="11476465" cy="5062924"/>
          </a:xfrm>
          <a:prstGeom prst="rect">
            <a:avLst/>
          </a:prstGeom>
          <a:noFill/>
        </p:spPr>
        <p:txBody>
          <a:bodyPr wrap="square" rtlCol="0">
            <a:spAutoFit/>
          </a:bodyPr>
          <a:lstStyle/>
          <a:p>
            <a:pPr algn="just"/>
            <a:r>
              <a:rPr lang="en-IN" sz="1900" b="1" dirty="0">
                <a:solidFill>
                  <a:srgbClr val="000000"/>
                </a:solidFill>
                <a:effectLst/>
                <a:latin typeface="Times New Roman" panose="02020603050405020304" pitchFamily="18" charset="0"/>
                <a:ea typeface="Times New Roman" panose="02020603050405020304" pitchFamily="18" charset="0"/>
              </a:rPr>
              <a:t>Directory Attacks</a:t>
            </a:r>
            <a:endParaRPr lang="en-IN" sz="1900" dirty="0">
              <a:effectLst/>
              <a:latin typeface="Times New Roman" panose="02020603050405020304" pitchFamily="18" charset="0"/>
              <a:ea typeface="Times New Roman" panose="02020603050405020304" pitchFamily="18" charset="0"/>
            </a:endParaRPr>
          </a:p>
          <a:p>
            <a:pPr algn="just"/>
            <a:r>
              <a:rPr lang="en-IN" sz="1900" dirty="0">
                <a:solidFill>
                  <a:srgbClr val="000000"/>
                </a:solidFill>
                <a:effectLst/>
                <a:latin typeface="Times New Roman" panose="02020603050405020304" pitchFamily="18" charset="0"/>
                <a:ea typeface="Times New Roman" panose="02020603050405020304" pitchFamily="18" charset="0"/>
              </a:rPr>
              <a:t>A Directory attack occurs when a malicious attacker is successful in accessing beyond the exposed front-end and back-end interfaces of the application and is able to access the files on the underlying file system in the web root directory and beyond. Such a security breach exposes the Operating system and its related software and applications allowing a leak of highly sensitive information.</a:t>
            </a:r>
          </a:p>
          <a:p>
            <a:pPr algn="just"/>
            <a:r>
              <a:rPr lang="en-IN" sz="1900" dirty="0">
                <a:effectLst/>
                <a:latin typeface="Times New Roman" panose="02020603050405020304" pitchFamily="18" charset="0"/>
                <a:ea typeface="Times New Roman" panose="02020603050405020304" pitchFamily="18" charset="0"/>
              </a:rPr>
              <a:t> </a:t>
            </a:r>
          </a:p>
          <a:p>
            <a:pPr algn="just"/>
            <a:r>
              <a:rPr lang="en-IN" sz="1900" b="1" dirty="0">
                <a:solidFill>
                  <a:srgbClr val="000000"/>
                </a:solidFill>
                <a:effectLst/>
                <a:latin typeface="Times New Roman" panose="02020603050405020304" pitchFamily="18" charset="0"/>
                <a:ea typeface="Times New Roman" panose="02020603050405020304" pitchFamily="18" charset="0"/>
              </a:rPr>
              <a:t>Web Server Monitoring</a:t>
            </a:r>
            <a:endParaRPr lang="en-IN" sz="1900" dirty="0">
              <a:effectLst/>
              <a:latin typeface="Times New Roman" panose="02020603050405020304" pitchFamily="18" charset="0"/>
              <a:ea typeface="Times New Roman" panose="02020603050405020304" pitchFamily="18" charset="0"/>
            </a:endParaRPr>
          </a:p>
          <a:p>
            <a:pPr algn="just"/>
            <a:r>
              <a:rPr lang="en-IN" sz="1900" dirty="0">
                <a:solidFill>
                  <a:srgbClr val="000000"/>
                </a:solidFill>
                <a:effectLst/>
                <a:latin typeface="Times New Roman" panose="02020603050405020304" pitchFamily="18" charset="0"/>
                <a:ea typeface="Times New Roman" panose="02020603050405020304" pitchFamily="18" charset="0"/>
              </a:rPr>
              <a:t>One of the keys to handling vulnerabilities and issues associated with web server is the conscious monitoring of applications hosted by the web server. </a:t>
            </a:r>
            <a:r>
              <a:rPr lang="en-IN" sz="1900" dirty="0" smtClean="0">
                <a:solidFill>
                  <a:srgbClr val="000000"/>
                </a:solidFill>
                <a:effectLst/>
                <a:latin typeface="Times New Roman" panose="02020603050405020304" pitchFamily="18" charset="0"/>
                <a:ea typeface="Times New Roman" panose="02020603050405020304" pitchFamily="18" charset="0"/>
              </a:rPr>
              <a:t>Vulnerabilities </a:t>
            </a:r>
            <a:r>
              <a:rPr lang="en-IN" sz="1900" dirty="0">
                <a:solidFill>
                  <a:srgbClr val="000000"/>
                </a:solidFill>
                <a:effectLst/>
                <a:latin typeface="Times New Roman" panose="02020603050405020304" pitchFamily="18" charset="0"/>
                <a:ea typeface="Times New Roman" panose="02020603050405020304" pitchFamily="18" charset="0"/>
              </a:rPr>
              <a:t>associated with these web services pose a direct vulnerability to the application and servers. Since ports and services are the main windows through which applications on web servers are accessed, monitoring access to resources and attempts to access disallowed ports and services communicate is critical for dealing with this issue.</a:t>
            </a:r>
            <a:endParaRPr lang="en-IN" sz="1900" dirty="0">
              <a:effectLst/>
              <a:latin typeface="Times New Roman" panose="02020603050405020304" pitchFamily="18" charset="0"/>
              <a:ea typeface="Times New Roman" panose="02020603050405020304" pitchFamily="18" charset="0"/>
            </a:endParaRPr>
          </a:p>
          <a:p>
            <a:pPr algn="just"/>
            <a:r>
              <a:rPr lang="en-IN" sz="1900" dirty="0">
                <a:effectLst/>
                <a:latin typeface="Times New Roman" panose="02020603050405020304" pitchFamily="18" charset="0"/>
                <a:ea typeface="Times New Roman" panose="02020603050405020304" pitchFamily="18" charset="0"/>
              </a:rPr>
              <a:t> </a:t>
            </a:r>
          </a:p>
          <a:p>
            <a:pPr algn="just"/>
            <a:r>
              <a:rPr lang="en-IN" sz="1900" b="1" dirty="0">
                <a:solidFill>
                  <a:srgbClr val="000000"/>
                </a:solidFill>
                <a:effectLst/>
                <a:latin typeface="Times New Roman" panose="02020603050405020304" pitchFamily="18" charset="0"/>
                <a:ea typeface="Times New Roman" panose="02020603050405020304" pitchFamily="18" charset="0"/>
              </a:rPr>
              <a:t>Black Box Testing</a:t>
            </a:r>
            <a:endParaRPr lang="en-IN" sz="1900" dirty="0">
              <a:effectLst/>
              <a:latin typeface="Times New Roman" panose="02020603050405020304" pitchFamily="18" charset="0"/>
              <a:ea typeface="Times New Roman" panose="02020603050405020304" pitchFamily="18" charset="0"/>
            </a:endParaRPr>
          </a:p>
          <a:p>
            <a:pPr algn="just"/>
            <a:r>
              <a:rPr lang="en-IN" sz="1900" dirty="0">
                <a:solidFill>
                  <a:srgbClr val="000000"/>
                </a:solidFill>
                <a:effectLst/>
                <a:latin typeface="Times New Roman" panose="02020603050405020304" pitchFamily="18" charset="0"/>
                <a:ea typeface="Times New Roman" panose="02020603050405020304" pitchFamily="18" charset="0"/>
              </a:rPr>
              <a:t>The process of testing web servers for issues and vulnerabilities involves some amount of penetration testing commonly known as black box testing. </a:t>
            </a:r>
            <a:endParaRPr lang="en-IN" sz="1900" dirty="0">
              <a:effectLst/>
              <a:latin typeface="Times New Roman" panose="02020603050405020304" pitchFamily="18" charset="0"/>
              <a:ea typeface="Times New Roman" panose="02020603050405020304" pitchFamily="18" charset="0"/>
            </a:endParaRPr>
          </a:p>
          <a:p>
            <a:pPr algn="just"/>
            <a:r>
              <a:rPr lang="en-IN" sz="19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474735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B725A87-2766-EA8D-65FA-BCD1F136ED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F5FD69A-CD1A-C12C-EBC7-3B5F0DF72AF9}"/>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web server vulnerabilities…</a:t>
            </a:r>
          </a:p>
        </p:txBody>
      </p:sp>
      <p:sp>
        <p:nvSpPr>
          <p:cNvPr id="5" name="Footer Placeholder 4">
            <a:extLst>
              <a:ext uri="{FF2B5EF4-FFF2-40B4-BE49-F238E27FC236}">
                <a16:creationId xmlns:a16="http://schemas.microsoft.com/office/drawing/2014/main" xmlns="" id="{9084944A-A3C2-3086-5620-EAAFFC6911C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BA32FFBD-D895-122E-4F7A-FCC00D9B7AD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FA7458FF-14F7-9CA5-B7FA-6CE920FAF67E}"/>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pic>
        <p:nvPicPr>
          <p:cNvPr id="7" name="Picture 6" descr="Mitigating Solution against Web Application Vulnerabilities [15] | Download  Scientific Diagram">
            <a:extLst>
              <a:ext uri="{FF2B5EF4-FFF2-40B4-BE49-F238E27FC236}">
                <a16:creationId xmlns:a16="http://schemas.microsoft.com/office/drawing/2014/main" xmlns="" id="{40659B8B-B117-17C9-E245-37F439602D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68462"/>
            <a:ext cx="8610600" cy="4525963"/>
          </a:xfrm>
          <a:prstGeom prst="rect">
            <a:avLst/>
          </a:prstGeom>
          <a:noFill/>
          <a:ln>
            <a:noFill/>
          </a:ln>
        </p:spPr>
      </p:pic>
    </p:spTree>
    <p:extLst>
      <p:ext uri="{BB962C8B-B14F-4D97-AF65-F5344CB8AC3E}">
        <p14:creationId xmlns:p14="http://schemas.microsoft.com/office/powerpoint/2010/main" val="393723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4C0815-8B7B-AFB7-EDAC-8B97D7794A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6A97357-74C8-12FD-B001-D76416026DC6}"/>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web server vulnerabilities…</a:t>
            </a:r>
          </a:p>
        </p:txBody>
      </p:sp>
      <p:sp>
        <p:nvSpPr>
          <p:cNvPr id="5" name="Footer Placeholder 4">
            <a:extLst>
              <a:ext uri="{FF2B5EF4-FFF2-40B4-BE49-F238E27FC236}">
                <a16:creationId xmlns:a16="http://schemas.microsoft.com/office/drawing/2014/main" xmlns="" id="{D90A3EBF-9E26-5446-D624-01013F0C1B9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F18341F9-A4E2-E412-A338-A1C088EFE6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BAF0F30F-F59C-3D9A-8DB5-00C0343C2F45}"/>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pic>
        <p:nvPicPr>
          <p:cNvPr id="3" name="Picture 2" descr="The Scariest Server Security Vulnerabilities and How to Fix Them">
            <a:extLst>
              <a:ext uri="{FF2B5EF4-FFF2-40B4-BE49-F238E27FC236}">
                <a16:creationId xmlns:a16="http://schemas.microsoft.com/office/drawing/2014/main" xmlns="" id="{139494BD-A9EE-8603-E2DC-477F62065D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0446" y="1363175"/>
            <a:ext cx="9225508" cy="5059362"/>
          </a:xfrm>
          <a:prstGeom prst="rect">
            <a:avLst/>
          </a:prstGeom>
          <a:noFill/>
          <a:ln>
            <a:noFill/>
          </a:ln>
        </p:spPr>
      </p:pic>
    </p:spTree>
    <p:extLst>
      <p:ext uri="{BB962C8B-B14F-4D97-AF65-F5344CB8AC3E}">
        <p14:creationId xmlns:p14="http://schemas.microsoft.com/office/powerpoint/2010/main" val="3289026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E8B3732-B6BE-90B3-4A21-A0F39FBFA0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8A49A2-15DB-8604-13D1-16F7155040D9}"/>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web server vulnerabilities…</a:t>
            </a:r>
          </a:p>
        </p:txBody>
      </p:sp>
      <p:sp>
        <p:nvSpPr>
          <p:cNvPr id="5" name="Footer Placeholder 4">
            <a:extLst>
              <a:ext uri="{FF2B5EF4-FFF2-40B4-BE49-F238E27FC236}">
                <a16:creationId xmlns:a16="http://schemas.microsoft.com/office/drawing/2014/main" xmlns="" id="{ABBFA12B-28A0-EEA3-3DBE-645E1D0A44C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1AD05CA7-6F52-801F-8929-1F1C9A777E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1F0DAB12-E752-7651-EE46-9F14FBED5E5B}"/>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96E92A20-F65B-3B21-6111-60B54E0ADFB5}"/>
              </a:ext>
            </a:extLst>
          </p:cNvPr>
          <p:cNvSpPr txBox="1"/>
          <p:nvPr/>
        </p:nvSpPr>
        <p:spPr>
          <a:xfrm>
            <a:off x="342899" y="1629875"/>
            <a:ext cx="11239501" cy="1200329"/>
          </a:xfrm>
          <a:prstGeom prst="rect">
            <a:avLst/>
          </a:prstGeom>
          <a:noFill/>
        </p:spPr>
        <p:txBody>
          <a:bodyPr wrap="square" rtlCol="0">
            <a:spAutoFit/>
          </a:bodyPr>
          <a:lstStyle/>
          <a:p>
            <a:r>
              <a:rPr lang="en-IN" sz="1800" dirty="0" smtClean="0">
                <a:solidFill>
                  <a:srgbClr val="000000"/>
                </a:solidFill>
                <a:effectLst/>
                <a:latin typeface="Times New Roman" panose="02020603050405020304" pitchFamily="18" charset="0"/>
                <a:ea typeface="Times New Roman" panose="02020603050405020304" pitchFamily="18" charset="0"/>
              </a:rPr>
              <a:t>These </a:t>
            </a:r>
            <a:r>
              <a:rPr lang="en-IN" sz="1800" dirty="0">
                <a:solidFill>
                  <a:srgbClr val="000000"/>
                </a:solidFill>
                <a:effectLst/>
                <a:latin typeface="Times New Roman" panose="02020603050405020304" pitchFamily="18" charset="0"/>
                <a:ea typeface="Times New Roman" panose="02020603050405020304" pitchFamily="18" charset="0"/>
              </a:rPr>
              <a:t>are some real-life examples of each of the Top 10 Vulnerabilities and Cyber Threats for 2021 according to The Open Web Application Security Project (OWASP).</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 </a:t>
            </a:r>
          </a:p>
        </p:txBody>
      </p:sp>
      <p:pic>
        <p:nvPicPr>
          <p:cNvPr id="7" name="Picture 6" descr="OWASP Top 10 2021">
            <a:extLst>
              <a:ext uri="{FF2B5EF4-FFF2-40B4-BE49-F238E27FC236}">
                <a16:creationId xmlns:a16="http://schemas.microsoft.com/office/drawing/2014/main" xmlns="" id="{B558A8C6-8B4C-695C-E54C-27FBE2D7912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369441"/>
            <a:ext cx="6553200" cy="3957174"/>
          </a:xfrm>
          <a:prstGeom prst="rect">
            <a:avLst/>
          </a:prstGeom>
          <a:noFill/>
          <a:ln>
            <a:noFill/>
          </a:ln>
        </p:spPr>
      </p:pic>
    </p:spTree>
    <p:extLst>
      <p:ext uri="{BB962C8B-B14F-4D97-AF65-F5344CB8AC3E}">
        <p14:creationId xmlns:p14="http://schemas.microsoft.com/office/powerpoint/2010/main" val="2506813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SSRF</a:t>
            </a:r>
            <a:endParaRPr lang="en-US" dirty="0"/>
          </a:p>
        </p:txBody>
      </p:sp>
      <p:sp>
        <p:nvSpPr>
          <p:cNvPr id="3" name="Content Placeholder 2"/>
          <p:cNvSpPr>
            <a:spLocks noGrp="1"/>
          </p:cNvSpPr>
          <p:nvPr>
            <p:ph idx="1"/>
          </p:nvPr>
        </p:nvSpPr>
        <p:spPr>
          <a:xfrm>
            <a:off x="587115" y="1596454"/>
            <a:ext cx="10972801" cy="5121275"/>
          </a:xfrm>
        </p:spPr>
        <p:txBody>
          <a:bodyPr>
            <a:noAutofit/>
          </a:bodyPr>
          <a:lstStyle/>
          <a:p>
            <a:pPr algn="just"/>
            <a:r>
              <a:rPr lang="en-US" sz="2000" dirty="0"/>
              <a:t>SSRF flaws occur whenever a web application is fetching a remote resource without validating the user-supplied URL. It allows an attacker to </a:t>
            </a:r>
            <a:r>
              <a:rPr lang="en-US" sz="2000" dirty="0" smtClean="0"/>
              <a:t>force </a:t>
            </a:r>
            <a:r>
              <a:rPr lang="en-US" sz="2000" dirty="0"/>
              <a:t>the application to send a crafted request to an unexpected destination, even when protected by a firewall, VPN, or another type of network access control list (ACL).</a:t>
            </a:r>
          </a:p>
          <a:p>
            <a:pPr algn="just"/>
            <a:r>
              <a:rPr lang="en-US" sz="2000" dirty="0"/>
              <a:t>As modern web applications provide end-users with convenient features, fetching a URL becomes a common scenario. As a result, the incidence of SSRF is increasing. Also, the severity of SSRF is becoming higher due to cloud services and the complexity of architectures</a:t>
            </a:r>
            <a:r>
              <a:rPr lang="en-US" sz="2000" dirty="0" smtClean="0"/>
              <a:t>.</a:t>
            </a:r>
          </a:p>
          <a:p>
            <a:pPr marL="0" lvl="0" indent="0" algn="just" eaLnBrk="0" fontAlgn="base" hangingPunct="0">
              <a:spcBef>
                <a:spcPct val="0"/>
              </a:spcBef>
              <a:spcAft>
                <a:spcPct val="0"/>
              </a:spcAft>
              <a:buNone/>
            </a:pPr>
            <a:endParaRPr lang="en-US" sz="2000" b="1" dirty="0" smtClean="0">
              <a:latin typeface="Roboto"/>
            </a:endParaRPr>
          </a:p>
          <a:p>
            <a:pPr marL="0" lvl="0" indent="0" algn="just" eaLnBrk="0" fontAlgn="base" hangingPunct="0">
              <a:spcBef>
                <a:spcPct val="0"/>
              </a:spcBef>
              <a:spcAft>
                <a:spcPct val="0"/>
              </a:spcAft>
              <a:buNone/>
            </a:pPr>
            <a:endParaRPr lang="en-US" sz="2000" b="1" dirty="0">
              <a:latin typeface="Roboto"/>
            </a:endParaRPr>
          </a:p>
          <a:p>
            <a:pPr marL="0" lvl="0" indent="0" algn="just" eaLnBrk="0" fontAlgn="base" hangingPunct="0">
              <a:spcBef>
                <a:spcPct val="0"/>
              </a:spcBef>
              <a:spcAft>
                <a:spcPct val="0"/>
              </a:spcAft>
              <a:buNone/>
            </a:pPr>
            <a:r>
              <a:rPr lang="en-US" sz="2000" b="1" dirty="0" smtClean="0">
                <a:latin typeface="Roboto"/>
              </a:rPr>
              <a:t>Scenario </a:t>
            </a:r>
            <a:r>
              <a:rPr lang="en-US" sz="2000" b="1" dirty="0">
                <a:latin typeface="Roboto"/>
              </a:rPr>
              <a:t>#1:</a:t>
            </a:r>
            <a:r>
              <a:rPr lang="en-US" sz="2000" dirty="0">
                <a:latin typeface="Roboto"/>
              </a:rPr>
              <a:t> Port scan internal servers – If the network architecture is </a:t>
            </a:r>
            <a:r>
              <a:rPr lang="en-US" sz="2000" dirty="0" err="1">
                <a:latin typeface="Roboto"/>
              </a:rPr>
              <a:t>unsegmented</a:t>
            </a:r>
            <a:r>
              <a:rPr lang="en-US" sz="2000" dirty="0">
                <a:latin typeface="Roboto"/>
              </a:rPr>
              <a:t>, attackers can map out internal networks and determine if ports are open or closed on internal servers from connection results or elapsed time to connect or reject SSRF payload connections.</a:t>
            </a:r>
            <a:endParaRPr lang="en-US" sz="2000" dirty="0"/>
          </a:p>
          <a:p>
            <a:pPr marL="0" lvl="0" indent="0" algn="just" eaLnBrk="0" fontAlgn="base" hangingPunct="0">
              <a:spcBef>
                <a:spcPct val="0"/>
              </a:spcBef>
              <a:spcAft>
                <a:spcPct val="0"/>
              </a:spcAft>
              <a:buNone/>
            </a:pPr>
            <a:r>
              <a:rPr lang="en-US" sz="2000" b="1" dirty="0">
                <a:latin typeface="Roboto"/>
              </a:rPr>
              <a:t>Scenario #2:</a:t>
            </a:r>
            <a:r>
              <a:rPr lang="en-US" sz="2000" dirty="0">
                <a:latin typeface="Roboto"/>
              </a:rPr>
              <a:t> Sensitive data exposure – Attackers can access local files or internal services to gain sensitive information such as </a:t>
            </a:r>
            <a:r>
              <a:rPr lang="en-US" sz="2000" dirty="0">
                <a:latin typeface="var(--md-code-font-family)"/>
              </a:rPr>
              <a:t>file:///etc/passwd</a:t>
            </a:r>
            <a:r>
              <a:rPr lang="en-US" sz="2000" dirty="0">
                <a:latin typeface="Roboto"/>
              </a:rPr>
              <a:t> and </a:t>
            </a:r>
            <a:r>
              <a:rPr lang="en-US" sz="2000" dirty="0">
                <a:latin typeface="var(--md-code-font-family)"/>
              </a:rPr>
              <a:t>http://localhost:28017/</a:t>
            </a:r>
            <a:r>
              <a:rPr lang="en-US" sz="2000" dirty="0">
                <a:latin typeface="Roboto"/>
              </a:rPr>
              <a:t>.</a:t>
            </a:r>
            <a:endParaRPr lang="en-US" sz="2000" dirty="0"/>
          </a:p>
          <a:p>
            <a:pPr marL="0" lvl="0" indent="0" algn="just" eaLnBrk="0" fontAlgn="base" hangingPunct="0">
              <a:spcBef>
                <a:spcPct val="0"/>
              </a:spcBef>
              <a:spcAft>
                <a:spcPct val="0"/>
              </a:spcAft>
              <a:buNone/>
            </a:pPr>
            <a:r>
              <a:rPr lang="en-US" sz="2000" b="1" dirty="0">
                <a:latin typeface="Roboto"/>
              </a:rPr>
              <a:t>Scenario #3:</a:t>
            </a:r>
            <a:r>
              <a:rPr lang="en-US" sz="2000" dirty="0">
                <a:latin typeface="Roboto"/>
              </a:rPr>
              <a:t> Access metadata storage of cloud services – Most cloud providers have metadata storage such as </a:t>
            </a:r>
            <a:r>
              <a:rPr lang="en-US" sz="2000" dirty="0">
                <a:latin typeface="var(--md-code-font-family)"/>
              </a:rPr>
              <a:t>http://169.254.169.254/</a:t>
            </a:r>
            <a:r>
              <a:rPr lang="en-US" sz="2000" dirty="0">
                <a:latin typeface="Roboto"/>
              </a:rPr>
              <a:t>. An attacker can read the metadata to gain sensitive information</a:t>
            </a:r>
            <a:r>
              <a:rPr lang="en-US" sz="2000" dirty="0" smtClean="0">
                <a:latin typeface="Roboto"/>
              </a:rPr>
              <a:t>.</a:t>
            </a:r>
            <a:endParaRPr lang="en-US" sz="2000" dirty="0"/>
          </a:p>
          <a:p>
            <a:pPr algn="just"/>
            <a:endParaRPr lang="en-US" sz="2000" dirty="0"/>
          </a:p>
        </p:txBody>
      </p:sp>
      <p:sp>
        <p:nvSpPr>
          <p:cNvPr id="5" name="Slide Number Placeholder 4"/>
          <p:cNvSpPr>
            <a:spLocks noGrp="1"/>
          </p:cNvSpPr>
          <p:nvPr>
            <p:ph type="sldNum" sz="quarter" idx="12"/>
          </p:nvPr>
        </p:nvSpPr>
        <p:spPr/>
        <p:txBody>
          <a:bodyPr/>
          <a:lstStyle/>
          <a:p>
            <a:fld id="{A67AFE19-8960-4999-8BB5-FA14F1DD873F}" type="slidenum">
              <a:rPr lang="en-US" smtClean="0"/>
              <a:pPr/>
              <a:t>25</a:t>
            </a:fld>
            <a:endParaRPr lang="en-US" dirty="0"/>
          </a:p>
        </p:txBody>
      </p:sp>
      <p:sp>
        <p:nvSpPr>
          <p:cNvPr id="9" name="Rectangle 4"/>
          <p:cNvSpPr>
            <a:spLocks noChangeArrowheads="1"/>
          </p:cNvSpPr>
          <p:nvPr/>
        </p:nvSpPr>
        <p:spPr bwMode="auto">
          <a:xfrm>
            <a:off x="0" y="105489"/>
            <a:ext cx="1847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8985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6C74B5E-012D-47DE-DB52-2D16C72F1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9165AA0-7809-F3D0-981A-8764F81A759A}"/>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web server vulnerabilities…</a:t>
            </a:r>
          </a:p>
        </p:txBody>
      </p:sp>
      <p:sp>
        <p:nvSpPr>
          <p:cNvPr id="6" name="Slide Number Placeholder 5">
            <a:extLst>
              <a:ext uri="{FF2B5EF4-FFF2-40B4-BE49-F238E27FC236}">
                <a16:creationId xmlns:a16="http://schemas.microsoft.com/office/drawing/2014/main" xmlns="" id="{277F2BBA-3260-E262-19C7-21DD8A19ED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5275931C-A5BC-FD26-FD4F-6BAC611EB1D0}"/>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B1AC0602-3E7D-D5B0-5251-E6BF66BA1866}"/>
              </a:ext>
            </a:extLst>
          </p:cNvPr>
          <p:cNvSpPr txBox="1"/>
          <p:nvPr/>
        </p:nvSpPr>
        <p:spPr>
          <a:xfrm>
            <a:off x="476250" y="1460601"/>
            <a:ext cx="11239501" cy="5078313"/>
          </a:xfrm>
          <a:prstGeom prst="rect">
            <a:avLst/>
          </a:prstGeom>
          <a:noFill/>
        </p:spPr>
        <p:txBody>
          <a:bodyPr wrap="square" rtlCol="0">
            <a:spAutoFit/>
          </a:bodyPr>
          <a:lstStyle/>
          <a:p>
            <a:r>
              <a:rPr lang="en-IN" sz="1800" b="1" dirty="0">
                <a:solidFill>
                  <a:srgbClr val="FF0000"/>
                </a:solidFill>
                <a:effectLst/>
                <a:latin typeface="Times New Roman" panose="02020603050405020304" pitchFamily="18" charset="0"/>
                <a:ea typeface="Times New Roman" panose="02020603050405020304" pitchFamily="18" charset="0"/>
              </a:rPr>
              <a:t>How do I check my network for vulnerabilities?</a:t>
            </a:r>
            <a:endParaRPr lang="en-IN" sz="1800" dirty="0">
              <a:solidFill>
                <a:srgbClr val="FF0000"/>
              </a:solidFill>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Bitdefender Home Scanner</a:t>
            </a:r>
          </a:p>
          <a:p>
            <a:pPr algn="just"/>
            <a:r>
              <a:rPr lang="en-IN" sz="1800" dirty="0">
                <a:solidFill>
                  <a:srgbClr val="000000"/>
                </a:solidFill>
                <a:effectLst/>
                <a:latin typeface="Times New Roman" panose="02020603050405020304" pitchFamily="18" charset="0"/>
                <a:ea typeface="Times New Roman" panose="02020603050405020304" pitchFamily="18" charset="0"/>
              </a:rPr>
              <a:t>app to scan your home network for vulnerabilities. Bitdefender Home Scanner is a free tool that scans your Wi-Fi network, maps devices and identifies and highlights network security flaws. Bitdefender Home Scanner looks for weak passwords, as well as vulnerable or poorly encrypted communications.</a:t>
            </a:r>
          </a:p>
          <a:p>
            <a:r>
              <a:rPr lang="en-IN" sz="1800" b="1" dirty="0">
                <a:solidFill>
                  <a:srgbClr val="FF0000"/>
                </a:solidFill>
                <a:effectLst/>
                <a:latin typeface="Times New Roman" panose="02020603050405020304" pitchFamily="18" charset="0"/>
                <a:ea typeface="Times New Roman" panose="02020603050405020304" pitchFamily="18" charset="0"/>
              </a:rPr>
              <a:t>What are the vulnerabilities of web server?</a:t>
            </a:r>
            <a:endParaRPr lang="en-IN" sz="1800" dirty="0">
              <a:solidFill>
                <a:srgbClr val="FF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Common Web Server Vulnerabilities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SQL Injection.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Cross-Site Scripting (XSS)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Distributed Denial of Service Attacks (DDoS)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Cross-Site Request Forgery (CSRF)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SQL Injection.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Cross-Site Scripting (XSS)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Distributed Denial of Service Attacks (DDoS) ...</a:t>
            </a:r>
          </a:p>
          <a:p>
            <a:r>
              <a:rPr lang="en-IN" sz="1800" b="1" dirty="0">
                <a:solidFill>
                  <a:srgbClr val="FF0000"/>
                </a:solidFill>
                <a:effectLst/>
                <a:latin typeface="Times New Roman" panose="02020603050405020304" pitchFamily="18" charset="0"/>
                <a:ea typeface="Times New Roman" panose="02020603050405020304" pitchFamily="18" charset="0"/>
              </a:rPr>
              <a:t>How are the vulnerabilities discovered?</a:t>
            </a:r>
            <a:endParaRPr lang="en-IN" sz="1800" dirty="0">
              <a:solidFill>
                <a:srgbClr val="FF0000"/>
              </a:solidFill>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Some vulnerabilities are discovered by 'white hat' security researchers, who usually report the issue to the software vendors through established bug bounty programs (such as our Vulnerability Reward Program). Others are found by attackers, who put their discoveries to more harmful use</a:t>
            </a:r>
            <a:r>
              <a:rPr lang="en-IN" sz="1800" dirty="0" smtClean="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9339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5D8FC59-1118-8BF8-F86C-E888D43BA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18FE5CA-3C44-E856-161C-B8CE849CD5CE}"/>
              </a:ext>
            </a:extLst>
          </p:cNvPr>
          <p:cNvSpPr>
            <a:spLocks noGrp="1"/>
          </p:cNvSpPr>
          <p:nvPr>
            <p:ph type="title"/>
          </p:nvPr>
        </p:nvSpPr>
        <p:spPr>
          <a:xfrm>
            <a:off x="1524000" y="274638"/>
            <a:ext cx="10058401" cy="1143000"/>
          </a:xfrm>
        </p:spPr>
        <p:txBody>
          <a:bodyPr>
            <a:noAutofit/>
          </a:bodyPr>
          <a:lstStyle/>
          <a:p>
            <a:pPr>
              <a:lnSpc>
                <a:spcPct val="107000"/>
              </a:lnSpc>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Synthetic transactions</a:t>
            </a:r>
            <a:endParaRPr lang="en-IN" sz="3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Slide Number Placeholder 5">
            <a:extLst>
              <a:ext uri="{FF2B5EF4-FFF2-40B4-BE49-F238E27FC236}">
                <a16:creationId xmlns:a16="http://schemas.microsoft.com/office/drawing/2014/main" xmlns="" id="{0B82F594-D766-2FFD-A085-B7B2A50D11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617A9113-B618-E1BF-9594-30483FBBD94E}"/>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031DD68A-FB31-3BAB-D705-43058B3E8D3F}"/>
              </a:ext>
            </a:extLst>
          </p:cNvPr>
          <p:cNvSpPr txBox="1"/>
          <p:nvPr/>
        </p:nvSpPr>
        <p:spPr>
          <a:xfrm>
            <a:off x="324162" y="1505893"/>
            <a:ext cx="11239501" cy="923330"/>
          </a:xfrm>
          <a:prstGeom prst="rect">
            <a:avLst/>
          </a:prstGeom>
          <a:noFill/>
        </p:spPr>
        <p:txBody>
          <a:bodyPr wrap="square" rtlCol="0">
            <a:spAutoFit/>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Synthetic transactions are the result of scripts simulating activity normally performed on an application or website by real users. These transactions are mainly used to test the performance of production environments, but they are also useful for testing the functionality of updated applications prior to deployment</a:t>
            </a:r>
            <a:r>
              <a:rPr lang="en-IN" sz="1800" dirty="0" smtClean="0">
                <a:solidFill>
                  <a:srgbClr val="000000"/>
                </a:solidFill>
                <a:effectLst/>
                <a:latin typeface="Times New Roman" panose="02020603050405020304" pitchFamily="18" charset="0"/>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t>
            </a:r>
          </a:p>
        </p:txBody>
      </p:sp>
      <p:pic>
        <p:nvPicPr>
          <p:cNvPr id="3" name="Picture 2" descr="Synthetic Transactions and Monitoring in Testing - Netreo">
            <a:extLst>
              <a:ext uri="{FF2B5EF4-FFF2-40B4-BE49-F238E27FC236}">
                <a16:creationId xmlns:a16="http://schemas.microsoft.com/office/drawing/2014/main" xmlns="" id="{C612F014-9D99-AF65-B5EE-D9B8534114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7169" y="2438400"/>
            <a:ext cx="6400800" cy="3816471"/>
          </a:xfrm>
          <a:prstGeom prst="rect">
            <a:avLst/>
          </a:prstGeom>
          <a:noFill/>
          <a:ln>
            <a:noFill/>
          </a:ln>
        </p:spPr>
      </p:pic>
      <p:sp>
        <p:nvSpPr>
          <p:cNvPr id="7" name="TextBox 6">
            <a:extLst>
              <a:ext uri="{FF2B5EF4-FFF2-40B4-BE49-F238E27FC236}">
                <a16:creationId xmlns:a16="http://schemas.microsoft.com/office/drawing/2014/main" xmlns="" id="{ACD6220C-C054-A094-2A90-124D24060615}"/>
              </a:ext>
            </a:extLst>
          </p:cNvPr>
          <p:cNvSpPr txBox="1"/>
          <p:nvPr/>
        </p:nvSpPr>
        <p:spPr>
          <a:xfrm>
            <a:off x="3657600" y="6273225"/>
            <a:ext cx="6753226" cy="584775"/>
          </a:xfrm>
          <a:prstGeom prst="rect">
            <a:avLst/>
          </a:prstGeom>
          <a:noFill/>
        </p:spPr>
        <p:txBody>
          <a:bodyPr wrap="square" rtlCol="0">
            <a:spAutoFit/>
          </a:bodyPr>
          <a:lstStyle/>
          <a:p>
            <a:r>
              <a:rPr lang="en-IN" sz="1400" dirty="0">
                <a:solidFill>
                  <a:srgbClr val="000000"/>
                </a:solidFill>
                <a:effectLst/>
                <a:latin typeface="Times New Roman" panose="02020603050405020304" pitchFamily="18" charset="0"/>
                <a:ea typeface="Times New Roman" panose="02020603050405020304" pitchFamily="18" charset="0"/>
              </a:rPr>
              <a:t>Fig. Synthetic Transactions and Monitoring in Testing</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21893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BFE792B-E218-E9EE-AAA8-316B4FDB4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877C7A6-4134-74DE-3FAB-292A12CF042F}"/>
              </a:ext>
            </a:extLst>
          </p:cNvPr>
          <p:cNvSpPr>
            <a:spLocks noGrp="1"/>
          </p:cNvSpPr>
          <p:nvPr>
            <p:ph type="title"/>
          </p:nvPr>
        </p:nvSpPr>
        <p:spPr>
          <a:xfrm>
            <a:off x="1524000" y="274638"/>
            <a:ext cx="10058401" cy="1143000"/>
          </a:xfrm>
        </p:spPr>
        <p:txBody>
          <a:bodyPr>
            <a:noAutofit/>
          </a:bodyPr>
          <a:lstStyle/>
          <a:p>
            <a:pPr>
              <a:lnSpc>
                <a:spcPct val="107000"/>
              </a:lnSpc>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Synthetic transactions</a:t>
            </a:r>
            <a:endParaRPr lang="en-IN" sz="3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86C8945B-005D-65E7-DD45-AFB74CD0966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880009FB-9856-80CB-1136-B8511278E8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6563ADAF-6F5E-B728-C60A-09AFECFFC8B3}"/>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4B658079-841E-1D27-2F36-90C1AC0BBA78}"/>
              </a:ext>
            </a:extLst>
          </p:cNvPr>
          <p:cNvSpPr txBox="1"/>
          <p:nvPr/>
        </p:nvSpPr>
        <p:spPr>
          <a:xfrm>
            <a:off x="342899" y="1629875"/>
            <a:ext cx="11239501" cy="5324535"/>
          </a:xfrm>
          <a:prstGeom prst="rect">
            <a:avLst/>
          </a:prstGeom>
          <a:noFill/>
        </p:spPr>
        <p:txBody>
          <a:bodyPr wrap="square" rtlCol="0">
            <a:sp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For example, you can create a script that simulates a user’s connection to your website through a defined point of entry. This script could also include any subsequent actions or navigations as a follow-up. In this case, you could use the script to validate that all users have definite access to certain resources regardless of their location or entry to your services. You could also use it to validate user roles and permissions. </a:t>
            </a:r>
            <a:endParaRPr lang="en-IN" sz="2000" dirty="0" smtClean="0">
              <a:solidFill>
                <a:srgbClr val="000000"/>
              </a:solidFill>
              <a:effectLst/>
              <a:latin typeface="Times New Roman" panose="02020603050405020304" pitchFamily="18"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Another example is simulating database connections. Using synthetic transactions that run at certain intervals allows you to see how your website or database would perform under various loads representing real user activity.</a:t>
            </a:r>
            <a:endParaRPr lang="en-IN" sz="2000" dirty="0">
              <a:effectLst/>
              <a:latin typeface="Times New Roman" panose="02020603050405020304" pitchFamily="18" charset="0"/>
              <a:ea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rPr>
              <a:t> </a:t>
            </a:r>
          </a:p>
          <a:p>
            <a:pPr algn="just"/>
            <a:r>
              <a:rPr lang="en-IN" sz="2000" b="1" dirty="0">
                <a:solidFill>
                  <a:srgbClr val="FF0000"/>
                </a:solidFill>
                <a:effectLst/>
                <a:latin typeface="Times New Roman" panose="02020603050405020304" pitchFamily="18" charset="0"/>
                <a:ea typeface="Times New Roman" panose="02020603050405020304" pitchFamily="18" charset="0"/>
              </a:rPr>
              <a:t>Synthetic Transactions vs. API Monitoring</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latin typeface="Times New Roman" panose="02020603050405020304" pitchFamily="18" charset="0"/>
                <a:ea typeface="Times New Roman" panose="02020603050405020304" pitchFamily="18" charset="0"/>
              </a:rPr>
              <a:t>Synthetic monitoring: Mimics application </a:t>
            </a:r>
            <a:r>
              <a:rPr lang="en-IN" sz="2000" dirty="0" err="1">
                <a:solidFill>
                  <a:srgbClr val="000000"/>
                </a:solidFill>
                <a:latin typeface="Times New Roman" panose="02020603050405020304" pitchFamily="18" charset="0"/>
                <a:ea typeface="Times New Roman" panose="02020603050405020304" pitchFamily="18" charset="0"/>
              </a:rPr>
              <a:t>behavior</a:t>
            </a:r>
            <a:r>
              <a:rPr lang="en-IN" sz="2000" dirty="0">
                <a:solidFill>
                  <a:srgbClr val="000000"/>
                </a:solidFill>
                <a:latin typeface="Times New Roman" panose="02020603050405020304" pitchFamily="18" charset="0"/>
                <a:ea typeface="Times New Roman" panose="02020603050405020304" pitchFamily="18" charset="0"/>
              </a:rPr>
              <a:t> through simulations and emulations. </a:t>
            </a:r>
            <a:endParaRPr lang="en-IN" sz="2000" dirty="0">
              <a:latin typeface="Times New Roman" panose="02020603050405020304" pitchFamily="18" charset="0"/>
              <a:ea typeface="Times New Roman" panose="02020603050405020304" pitchFamily="18" charset="0"/>
            </a:endParaRPr>
          </a:p>
          <a:p>
            <a:pPr algn="just"/>
            <a:r>
              <a:rPr lang="en-IN" sz="2000" dirty="0">
                <a:solidFill>
                  <a:srgbClr val="000000"/>
                </a:solidFill>
                <a:latin typeface="Times New Roman" panose="02020603050405020304" pitchFamily="18" charset="0"/>
                <a:ea typeface="Times New Roman" panose="02020603050405020304" pitchFamily="18" charset="0"/>
              </a:rPr>
              <a:t>API monitoring: Validates the internal and third-party APIs used for communication.</a:t>
            </a:r>
            <a:endParaRPr lang="en-IN" sz="2000" dirty="0">
              <a:latin typeface="Times New Roman" panose="02020603050405020304" pitchFamily="18" charset="0"/>
              <a:ea typeface="Times New Roman" panose="02020603050405020304" pitchFamily="18" charset="0"/>
            </a:endParaRPr>
          </a:p>
          <a:p>
            <a:pPr algn="just"/>
            <a:endParaRPr lang="en-IN" sz="2000" dirty="0">
              <a:latin typeface="Times New Roman" panose="02020603050405020304" pitchFamily="18"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510369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Interface testing and fuzzing techniques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800" b="1" i="0" dirty="0">
                <a:solidFill>
                  <a:srgbClr val="202124"/>
                </a:solidFill>
                <a:effectLst/>
                <a:latin typeface="arial" panose="020B0604020202020204" pitchFamily="34" charset="0"/>
              </a:rPr>
              <a:t>What is Interface Testing?</a:t>
            </a:r>
          </a:p>
          <a:p>
            <a:pPr algn="just"/>
            <a:r>
              <a:rPr lang="en-IN" sz="2800" dirty="0">
                <a:effectLst/>
                <a:latin typeface="Calibri" panose="020F0502020204030204" pitchFamily="34" charset="0"/>
                <a:ea typeface="Calibri" panose="020F0502020204030204" pitchFamily="34" charset="0"/>
                <a:cs typeface="Mangal" panose="02040503050203030202" pitchFamily="18" charset="0"/>
              </a:rPr>
              <a:t>Interface Testing is defined as a software testing type which verifies whether the communication between two different software systems is done correctly</a:t>
            </a:r>
          </a:p>
          <a:p>
            <a:pPr marR="0" algn="just">
              <a:spcAft>
                <a:spcPts val="0"/>
              </a:spcAft>
            </a:pPr>
            <a:r>
              <a:rPr lang="en-IN" sz="2800" dirty="0">
                <a:latin typeface="Calibri" panose="020F0502020204030204" pitchFamily="34" charset="0"/>
                <a:cs typeface="Mangal" panose="02040503050203030202" pitchFamily="18" charset="0"/>
              </a:rPr>
              <a:t>A connection that integrates two components is called interface. This interface in a computer world could be anything like API’s, web services, etc. Testing of these connecting services or interface is referred to as Interface Testing.</a:t>
            </a:r>
          </a:p>
          <a:p>
            <a:pPr algn="just"/>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157491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 </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b="0" i="0" dirty="0">
                <a:solidFill>
                  <a:srgbClr val="000000"/>
                </a:solidFill>
                <a:effectLst/>
                <a:latin typeface="Times New Roman" panose="02020603050405020304" pitchFamily="18" charset="0"/>
              </a:rPr>
              <a:t>A software system deals with various security implications after its release in the market. </a:t>
            </a:r>
          </a:p>
          <a:p>
            <a:pPr algn="just"/>
            <a:r>
              <a:rPr lang="en-US" b="0" i="0" dirty="0">
                <a:solidFill>
                  <a:srgbClr val="000000"/>
                </a:solidFill>
                <a:effectLst/>
                <a:latin typeface="Times New Roman" panose="02020603050405020304" pitchFamily="18" charset="0"/>
              </a:rPr>
              <a:t>Correspondingly, firm releases security patches to counter those flaws discovered in the software system. </a:t>
            </a:r>
            <a:endParaRPr lang="en-US" dirty="0">
              <a:solidFill>
                <a:srgbClr val="000000"/>
              </a:solidFill>
              <a:latin typeface="Times New Roman" panose="02020603050405020304" pitchFamily="18" charset="0"/>
            </a:endParaRPr>
          </a:p>
          <a:p>
            <a:pPr algn="just"/>
            <a:r>
              <a:rPr lang="en-US" b="0" i="0" dirty="0">
                <a:solidFill>
                  <a:srgbClr val="000000"/>
                </a:solidFill>
                <a:effectLst/>
                <a:latin typeface="Times New Roman" panose="02020603050405020304" pitchFamily="18" charset="0"/>
              </a:rPr>
              <a:t>A vendor releases a patch only if a vulnerability has been discovered in a software.</a:t>
            </a:r>
          </a:p>
          <a:p>
            <a:pPr algn="just"/>
            <a:r>
              <a:rPr lang="en-US" b="0" i="0" dirty="0">
                <a:solidFill>
                  <a:srgbClr val="000000"/>
                </a:solidFill>
                <a:effectLst/>
                <a:latin typeface="Times New Roman" panose="02020603050405020304" pitchFamily="18" charset="0"/>
              </a:rPr>
              <a:t>It is an important aspect that encompasses the prediction of potential number of patches to be released to maintain the stability of a software.</a:t>
            </a:r>
            <a:endParaRPr lang="en-US" dirty="0"/>
          </a:p>
        </p:txBody>
      </p:sp>
      <p:sp>
        <p:nvSpPr>
          <p:cNvPr id="3" name="Footer Placeholder 2"/>
          <p:cNvSpPr>
            <a:spLocks noGrp="1"/>
          </p:cNvSpPr>
          <p:nvPr>
            <p:ph type="ftr" sz="quarter" idx="11"/>
          </p:nvPr>
        </p:nvSpPr>
        <p:spPr/>
        <p:txBody>
          <a:bodyPr/>
          <a:lstStyle/>
          <a:p>
            <a:r>
              <a:rPr lang="en-US" smtClean="0"/>
              <a:t>VIPT: Unit-4: VIPT Audit and Uses cases</a:t>
            </a:r>
            <a:endParaRPr lang="en-US" dirty="0"/>
          </a:p>
        </p:txBody>
      </p:sp>
    </p:spTree>
    <p:extLst>
      <p:ext uri="{BB962C8B-B14F-4D97-AF65-F5344CB8AC3E}">
        <p14:creationId xmlns:p14="http://schemas.microsoft.com/office/powerpoint/2010/main" val="539716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Interface testing and fuzzing techniques…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What is Interface Testing? Know Its Types, Strategy and Tools">
            <a:extLst>
              <a:ext uri="{FF2B5EF4-FFF2-40B4-BE49-F238E27FC236}">
                <a16:creationId xmlns:a16="http://schemas.microsoft.com/office/drawing/2014/main" xmlns="" id="{B6EF16F5-634B-4902-B96A-A9D8F62820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1389" y="1758749"/>
            <a:ext cx="4489222" cy="4256492"/>
          </a:xfrm>
          <a:prstGeom prst="rect">
            <a:avLst/>
          </a:prstGeom>
          <a:noFill/>
          <a:ln>
            <a:noFill/>
          </a:ln>
        </p:spPr>
      </p:pic>
    </p:spTree>
    <p:extLst>
      <p:ext uri="{BB962C8B-B14F-4D97-AF65-F5344CB8AC3E}">
        <p14:creationId xmlns:p14="http://schemas.microsoft.com/office/powerpoint/2010/main" val="113725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Interface testing and fuzzing techniques…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381000" y="1676400"/>
            <a:ext cx="11582399" cy="5262979"/>
          </a:xfrm>
          <a:prstGeom prst="rect">
            <a:avLst/>
          </a:prstGeom>
          <a:noFill/>
        </p:spPr>
        <p:txBody>
          <a:bodyPr wrap="square">
            <a:spAutoFit/>
          </a:bodyPr>
          <a:lstStyle/>
          <a:p>
            <a:pPr marL="0" marR="0"/>
            <a:r>
              <a:rPr lang="en-IN" sz="2400" dirty="0">
                <a:solidFill>
                  <a:srgbClr val="000000"/>
                </a:solidFill>
                <a:effectLst/>
                <a:latin typeface="Times New Roman" panose="02020603050405020304" pitchFamily="18" charset="0"/>
                <a:ea typeface="Times New Roman" panose="02020603050405020304" pitchFamily="18" charset="0"/>
              </a:rPr>
              <a:t>An interface is actually software that consists of sets of commands, messages, and other attributes that enable communication between a device and a user.</a:t>
            </a:r>
          </a:p>
          <a:p>
            <a:endParaRPr lang="en-IN" sz="2400" b="1" dirty="0">
              <a:solidFill>
                <a:srgbClr val="FF0000"/>
              </a:solidFill>
              <a:effectLst/>
              <a:latin typeface="Times New Roman" panose="02020603050405020304" pitchFamily="18" charset="0"/>
              <a:ea typeface="Times New Roman" panose="02020603050405020304" pitchFamily="18" charset="0"/>
            </a:endParaRPr>
          </a:p>
          <a:p>
            <a:r>
              <a:rPr lang="en-IN" sz="2400" b="1" dirty="0">
                <a:solidFill>
                  <a:srgbClr val="FF0000"/>
                </a:solidFill>
                <a:effectLst/>
                <a:latin typeface="Times New Roman" panose="02020603050405020304" pitchFamily="18" charset="0"/>
                <a:ea typeface="Times New Roman" panose="02020603050405020304" pitchFamily="18" charset="0"/>
              </a:rPr>
              <a:t>How to do Interface Testing?</a:t>
            </a:r>
          </a:p>
          <a:p>
            <a:pPr marL="0" marR="0"/>
            <a:r>
              <a:rPr lang="en-IN" sz="2400" dirty="0">
                <a:solidFill>
                  <a:srgbClr val="000000"/>
                </a:solidFill>
                <a:effectLst/>
                <a:latin typeface="Times New Roman" panose="02020603050405020304" pitchFamily="18" charset="0"/>
                <a:ea typeface="Times New Roman" panose="02020603050405020304" pitchFamily="18" charset="0"/>
              </a:rPr>
              <a:t>Interface Testing includes testing of two main segments:</a:t>
            </a:r>
            <a:endParaRPr lang="en-IN" sz="2400" dirty="0">
              <a:effectLst/>
              <a:latin typeface="Times New Roman" panose="02020603050405020304" pitchFamily="18" charset="0"/>
              <a:ea typeface="Times New Roman" panose="02020603050405020304" pitchFamily="18" charset="0"/>
            </a:endParaRPr>
          </a:p>
          <a:p>
            <a:pPr marL="0" marR="0"/>
            <a:r>
              <a:rPr lang="en-IN" sz="2400" dirty="0">
                <a:solidFill>
                  <a:srgbClr val="000000"/>
                </a:solidFill>
                <a:effectLst/>
                <a:latin typeface="Times New Roman" panose="02020603050405020304" pitchFamily="18" charset="0"/>
                <a:ea typeface="Times New Roman" panose="02020603050405020304" pitchFamily="18" charset="0"/>
              </a:rPr>
              <a:t>Web server and application server interface</a:t>
            </a:r>
            <a:endParaRPr lang="en-IN" sz="2400" dirty="0">
              <a:effectLst/>
              <a:latin typeface="Times New Roman" panose="02020603050405020304" pitchFamily="18" charset="0"/>
              <a:ea typeface="Times New Roman" panose="02020603050405020304" pitchFamily="18" charset="0"/>
            </a:endParaRPr>
          </a:p>
          <a:p>
            <a:pPr marL="0" marR="0"/>
            <a:r>
              <a:rPr lang="en-IN" sz="2400" dirty="0">
                <a:solidFill>
                  <a:srgbClr val="000000"/>
                </a:solidFill>
                <a:effectLst/>
                <a:latin typeface="Times New Roman" panose="02020603050405020304" pitchFamily="18" charset="0"/>
                <a:ea typeface="Times New Roman" panose="02020603050405020304" pitchFamily="18" charset="0"/>
              </a:rPr>
              <a:t>Application server and Database server interface</a:t>
            </a:r>
            <a:r>
              <a:rPr lang="en-IN" sz="2400" dirty="0" smtClean="0">
                <a:solidFill>
                  <a:srgbClr val="000000"/>
                </a:solidFill>
                <a:effectLst/>
                <a:latin typeface="Times New Roman" panose="02020603050405020304" pitchFamily="18" charset="0"/>
                <a:ea typeface="Times New Roman" panose="02020603050405020304" pitchFamily="18" charset="0"/>
              </a:rPr>
              <a:t>.</a:t>
            </a:r>
          </a:p>
          <a:p>
            <a:pPr marL="0" marR="0"/>
            <a:endParaRPr lang="en-IN" sz="2400" dirty="0">
              <a:effectLst/>
              <a:latin typeface="Times New Roman" panose="02020603050405020304" pitchFamily="18" charset="0"/>
              <a:ea typeface="Times New Roman" panose="02020603050405020304" pitchFamily="18" charset="0"/>
            </a:endParaRPr>
          </a:p>
          <a:p>
            <a:pPr marL="0" marR="0"/>
            <a:r>
              <a:rPr lang="en-IN" sz="2400" dirty="0">
                <a:solidFill>
                  <a:srgbClr val="000000"/>
                </a:solidFill>
                <a:effectLst/>
                <a:latin typeface="Times New Roman" panose="02020603050405020304" pitchFamily="18" charset="0"/>
                <a:ea typeface="Times New Roman" panose="02020603050405020304" pitchFamily="18" charset="0"/>
              </a:rPr>
              <a:t>For above-mentioned scenarios, the interface testing is done </a:t>
            </a:r>
            <a:r>
              <a:rPr lang="en-IN" sz="2400" dirty="0" smtClean="0">
                <a:solidFill>
                  <a:srgbClr val="000000"/>
                </a:solidFill>
                <a:effectLst/>
                <a:latin typeface="Times New Roman" panose="02020603050405020304" pitchFamily="18" charset="0"/>
                <a:ea typeface="Times New Roman" panose="02020603050405020304" pitchFamily="18" charset="0"/>
              </a:rPr>
              <a:t>to Check </a:t>
            </a:r>
            <a:r>
              <a:rPr lang="en-IN" sz="2400" dirty="0">
                <a:solidFill>
                  <a:srgbClr val="000000"/>
                </a:solidFill>
                <a:effectLst/>
                <a:latin typeface="Times New Roman" panose="02020603050405020304" pitchFamily="18" charset="0"/>
                <a:ea typeface="Times New Roman" panose="02020603050405020304" pitchFamily="18" charset="0"/>
              </a:rPr>
              <a:t>servers are executed properly or not</a:t>
            </a:r>
            <a:endParaRPr lang="en-IN" sz="2400" dirty="0">
              <a:effectLst/>
              <a:latin typeface="Times New Roman" panose="02020603050405020304" pitchFamily="18" charset="0"/>
              <a:ea typeface="Times New Roman" panose="02020603050405020304" pitchFamily="18" charset="0"/>
            </a:endParaRPr>
          </a:p>
          <a:p>
            <a:pPr marL="0" marR="0"/>
            <a:r>
              <a:rPr lang="en-IN" sz="2400" dirty="0">
                <a:solidFill>
                  <a:srgbClr val="000000"/>
                </a:solidFill>
                <a:effectLst/>
                <a:latin typeface="Times New Roman" panose="02020603050405020304" pitchFamily="18" charset="0"/>
                <a:ea typeface="Times New Roman" panose="02020603050405020304" pitchFamily="18" charset="0"/>
              </a:rPr>
              <a:t>Errors are handled properly or return an error message for any query made by an application</a:t>
            </a:r>
            <a:endParaRPr lang="en-IN"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2400" dirty="0">
                <a:solidFill>
                  <a:srgbClr val="000000"/>
                </a:solidFill>
                <a:effectLst/>
                <a:latin typeface="Times New Roman" panose="02020603050405020304" pitchFamily="18" charset="0"/>
                <a:ea typeface="Times New Roman" panose="02020603050405020304" pitchFamily="18" charset="0"/>
              </a:rPr>
              <a:t>Check the outcomes when connection to a web server is reset in between.</a:t>
            </a:r>
            <a:endParaRPr lang="en-IN" sz="2400" dirty="0">
              <a:effectLst/>
              <a:latin typeface="Times New Roman" panose="02020603050405020304" pitchFamily="18" charset="0"/>
              <a:ea typeface="Times New Roman" panose="02020603050405020304" pitchFamily="18" charset="0"/>
            </a:endParaRPr>
          </a:p>
          <a:p>
            <a:endParaRPr lang="en-IN" sz="2400" dirty="0">
              <a:effectLst/>
              <a:latin typeface="Times New Roman" panose="02020603050405020304" pitchFamily="18" charset="0"/>
              <a:ea typeface="Times New Roman" panose="02020603050405020304" pitchFamily="18" charset="0"/>
            </a:endParaRPr>
          </a:p>
          <a:p>
            <a:pPr marL="0" marR="0"/>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4855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Interface testing and fuzzing techniques…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457200" y="1676400"/>
            <a:ext cx="11506199" cy="3416320"/>
          </a:xfrm>
          <a:prstGeom prst="rect">
            <a:avLst/>
          </a:prstGeom>
          <a:noFill/>
        </p:spPr>
        <p:txBody>
          <a:bodyPr wrap="square">
            <a:spAutoFit/>
          </a:bodyPr>
          <a:lstStyle/>
          <a:p>
            <a:pPr marL="0" marR="0"/>
            <a:r>
              <a:rPr lang="en-IN" sz="2400" b="1" dirty="0">
                <a:solidFill>
                  <a:srgbClr val="000000"/>
                </a:solidFill>
                <a:effectLst/>
                <a:latin typeface="Times New Roman" panose="02020603050405020304" pitchFamily="18" charset="0"/>
                <a:ea typeface="Times New Roman" panose="02020603050405020304" pitchFamily="18" charset="0"/>
              </a:rPr>
              <a:t>Example of Interface Testing</a:t>
            </a:r>
            <a:endParaRPr lang="en-IN"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sz="2400" dirty="0">
                <a:solidFill>
                  <a:srgbClr val="000000"/>
                </a:solidFill>
                <a:effectLst/>
                <a:latin typeface="Times New Roman" panose="02020603050405020304" pitchFamily="18" charset="0"/>
                <a:ea typeface="Times New Roman" panose="02020603050405020304" pitchFamily="18" charset="0"/>
              </a:rPr>
              <a:t>Suppose for any </a:t>
            </a:r>
            <a:r>
              <a:rPr lang="en-IN" sz="2400" dirty="0" err="1">
                <a:solidFill>
                  <a:srgbClr val="000000"/>
                </a:solidFill>
                <a:effectLst/>
                <a:latin typeface="Times New Roman" panose="02020603050405020304" pitchFamily="18" charset="0"/>
                <a:ea typeface="Times New Roman" panose="02020603050405020304" pitchFamily="18" charset="0"/>
              </a:rPr>
              <a:t>xyz</a:t>
            </a:r>
            <a:r>
              <a:rPr lang="en-IN" sz="2400" dirty="0">
                <a:solidFill>
                  <a:srgbClr val="000000"/>
                </a:solidFill>
                <a:effectLst/>
                <a:latin typeface="Times New Roman" panose="02020603050405020304" pitchFamily="18" charset="0"/>
                <a:ea typeface="Times New Roman" panose="02020603050405020304" pitchFamily="18" charset="0"/>
              </a:rPr>
              <a:t> application, the interface takes XML file as an input and delivers JSON file as an output. To test the interface of this application, all it requires is the specifications of XML file format and JSON file format. With the help of these specifications, we can create a sample input XML files and feed into the interface. And then validating the input (XML) and output (JSON) file with the requirement is Interface testing.</a:t>
            </a:r>
            <a:endParaRPr lang="en-IN" sz="2400" dirty="0">
              <a:effectLst/>
              <a:latin typeface="Times New Roman" panose="02020603050405020304" pitchFamily="18" charset="0"/>
              <a:ea typeface="Times New Roman" panose="02020603050405020304" pitchFamily="18" charset="0"/>
            </a:endParaRPr>
          </a:p>
          <a:p>
            <a:endParaRPr lang="en-IN" sz="2400" dirty="0">
              <a:effectLst/>
              <a:latin typeface="Times New Roman" panose="02020603050405020304" pitchFamily="18" charset="0"/>
              <a:ea typeface="Times New Roman" panose="02020603050405020304" pitchFamily="18" charset="0"/>
            </a:endParaRPr>
          </a:p>
          <a:p>
            <a:endParaRPr lang="en-IN" sz="2400" dirty="0">
              <a:effectLst/>
              <a:latin typeface="Times New Roman" panose="02020603050405020304" pitchFamily="18" charset="0"/>
              <a:ea typeface="Times New Roman" panose="02020603050405020304" pitchFamily="18" charset="0"/>
            </a:endParaRPr>
          </a:p>
          <a:p>
            <a:pPr marL="0" marR="0"/>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8383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Interface testing and fuzzing techniques…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1131330" y="1438233"/>
            <a:ext cx="10843739" cy="4401205"/>
          </a:xfrm>
          <a:prstGeom prst="rect">
            <a:avLst/>
          </a:prstGeom>
          <a:noFill/>
        </p:spPr>
        <p:txBody>
          <a:bodyPr wrap="square">
            <a:spAutoFit/>
          </a:bodyPr>
          <a:lstStyle/>
          <a:p>
            <a:pPr marL="0" marR="0"/>
            <a:r>
              <a:rPr lang="en-IN" sz="2800" b="1" dirty="0">
                <a:solidFill>
                  <a:srgbClr val="FF0000"/>
                </a:solidFill>
                <a:effectLst/>
                <a:latin typeface="Times New Roman" panose="02020603050405020304" pitchFamily="18" charset="0"/>
                <a:ea typeface="Times New Roman" panose="02020603050405020304" pitchFamily="18" charset="0"/>
              </a:rPr>
              <a:t>Why do Interface Testing?</a:t>
            </a:r>
            <a:endParaRPr lang="en-IN" sz="2800" dirty="0">
              <a:effectLst/>
              <a:latin typeface="Times New Roman" panose="02020603050405020304" pitchFamily="18" charset="0"/>
              <a:ea typeface="Times New Roman" panose="02020603050405020304" pitchFamily="18" charset="0"/>
            </a:endParaRPr>
          </a:p>
          <a:p>
            <a:pPr marL="0" marR="0"/>
            <a:r>
              <a:rPr lang="en-IN" sz="2800" dirty="0">
                <a:solidFill>
                  <a:srgbClr val="000000"/>
                </a:solidFill>
                <a:effectLst/>
                <a:latin typeface="Times New Roman" panose="02020603050405020304" pitchFamily="18" charset="0"/>
                <a:ea typeface="Times New Roman" panose="02020603050405020304" pitchFamily="18" charset="0"/>
              </a:rPr>
              <a:t>Interface Testing is done</a:t>
            </a:r>
            <a:endParaRPr lang="en-IN" sz="2800" dirty="0">
              <a:effectLst/>
              <a:latin typeface="Times New Roman" panose="02020603050405020304" pitchFamily="18" charset="0"/>
              <a:ea typeface="Times New Roman" panose="02020603050405020304" pitchFamily="18" charset="0"/>
            </a:endParaRPr>
          </a:p>
          <a:p>
            <a:pPr marL="457200" marR="0" indent="-457200" algn="jus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To ensure that end-users or customer should not encounter any problem when using a particular software product</a:t>
            </a:r>
            <a:endParaRPr lang="en-IN" sz="2800" dirty="0">
              <a:effectLst/>
              <a:latin typeface="Times New Roman" panose="02020603050405020304" pitchFamily="18" charset="0"/>
              <a:ea typeface="Times New Roman" panose="02020603050405020304" pitchFamily="18" charset="0"/>
            </a:endParaRPr>
          </a:p>
          <a:p>
            <a:pPr marL="457200" marR="0" indent="-457200" algn="jus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To identify which application areas are usually accessed by end-users and to check its user-friendliness as well.</a:t>
            </a:r>
            <a:endParaRPr lang="en-IN" sz="2800" dirty="0">
              <a:effectLst/>
              <a:latin typeface="Times New Roman" panose="02020603050405020304" pitchFamily="18" charset="0"/>
              <a:ea typeface="Times New Roman" panose="02020603050405020304" pitchFamily="18" charset="0"/>
            </a:endParaRPr>
          </a:p>
          <a:p>
            <a:pPr marL="457200" marR="0" indent="-457200" algn="jus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To verify security requirements while communication propagates between the systems</a:t>
            </a:r>
            <a:endParaRPr lang="en-IN" sz="2800" dirty="0">
              <a:effectLst/>
              <a:latin typeface="Times New Roman" panose="02020603050405020304" pitchFamily="18" charset="0"/>
              <a:ea typeface="Times New Roman" panose="02020603050405020304" pitchFamily="18" charset="0"/>
            </a:endParaRPr>
          </a:p>
          <a:p>
            <a:pPr marL="457200" marR="0" indent="-457200" algn="jus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To check if a solution is capable to handle network failures between an application server and website</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69054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Interface testing and fuzzing techniques…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584775"/>
          </a:xfrm>
          <a:prstGeom prst="rect">
            <a:avLst/>
          </a:prstGeom>
          <a:noFill/>
        </p:spPr>
        <p:txBody>
          <a:bodyPr wrap="square">
            <a:spAutoFit/>
          </a:bodyPr>
          <a:lstStyle/>
          <a:p>
            <a:pPr marL="0" marR="0" algn="just"/>
            <a:r>
              <a:rPr lang="en-IN" sz="3200" b="1" dirty="0">
                <a:solidFill>
                  <a:srgbClr val="000000"/>
                </a:solidFill>
                <a:effectLst/>
                <a:latin typeface="Times New Roman" panose="02020603050405020304" pitchFamily="18" charset="0"/>
                <a:ea typeface="Times New Roman" panose="02020603050405020304" pitchFamily="18" charset="0"/>
              </a:rPr>
              <a:t>Interface Testing Vs Integration Testing</a:t>
            </a:r>
          </a:p>
        </p:txBody>
      </p:sp>
      <p:graphicFrame>
        <p:nvGraphicFramePr>
          <p:cNvPr id="3" name="Table 2">
            <a:extLst>
              <a:ext uri="{FF2B5EF4-FFF2-40B4-BE49-F238E27FC236}">
                <a16:creationId xmlns:a16="http://schemas.microsoft.com/office/drawing/2014/main" xmlns="" id="{E765CAF5-2F45-4524-88DA-3DB2B5D6606C}"/>
              </a:ext>
            </a:extLst>
          </p:cNvPr>
          <p:cNvGraphicFramePr>
            <a:graphicFrameLocks noGrp="1"/>
          </p:cNvGraphicFramePr>
          <p:nvPr>
            <p:extLst>
              <p:ext uri="{D42A27DB-BD31-4B8C-83A1-F6EECF244321}">
                <p14:modId xmlns:p14="http://schemas.microsoft.com/office/powerpoint/2010/main" val="2768278819"/>
              </p:ext>
            </p:extLst>
          </p:nvPr>
        </p:nvGraphicFramePr>
        <p:xfrm>
          <a:off x="792891" y="2763305"/>
          <a:ext cx="10789510" cy="3158490"/>
        </p:xfrm>
        <a:graphic>
          <a:graphicData uri="http://schemas.openxmlformats.org/drawingml/2006/table">
            <a:tbl>
              <a:tblPr firstRow="1" firstCol="1" bandRow="1"/>
              <a:tblGrid>
                <a:gridCol w="5394755">
                  <a:extLst>
                    <a:ext uri="{9D8B030D-6E8A-4147-A177-3AD203B41FA5}">
                      <a16:colId xmlns:a16="http://schemas.microsoft.com/office/drawing/2014/main" xmlns="" val="2847144910"/>
                    </a:ext>
                  </a:extLst>
                </a:gridCol>
                <a:gridCol w="5394755">
                  <a:extLst>
                    <a:ext uri="{9D8B030D-6E8A-4147-A177-3AD203B41FA5}">
                      <a16:colId xmlns:a16="http://schemas.microsoft.com/office/drawing/2014/main" xmlns="" val="2881359505"/>
                    </a:ext>
                  </a:extLst>
                </a:gridCol>
              </a:tblGrid>
              <a:tr h="720090">
                <a:tc>
                  <a:txBody>
                    <a:bodyPr/>
                    <a:lstStyle/>
                    <a:p>
                      <a:pPr marL="0" marR="0" indent="0" algn="ctr" defTabSz="914400" rtl="0" eaLnBrk="1" latinLnBrk="0" hangingPunct="1">
                        <a:buFont typeface="Arial" panose="020B0604020202020204" pitchFamily="34" charset="0"/>
                        <a:buNone/>
                      </a:pPr>
                      <a:r>
                        <a:rPr lang="en-IN" sz="3200" b="1" kern="1200" dirty="0">
                          <a:solidFill>
                            <a:srgbClr val="000000"/>
                          </a:solidFill>
                          <a:latin typeface="Times New Roman" panose="02020603050405020304" pitchFamily="18" charset="0"/>
                          <a:ea typeface="+mn-ea"/>
                          <a:cs typeface="+mn-cs"/>
                        </a:rPr>
                        <a:t>Interface Testing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latinLnBrk="0" hangingPunct="1">
                        <a:buFont typeface="Arial" panose="020B0604020202020204" pitchFamily="34" charset="0"/>
                        <a:buNone/>
                      </a:pPr>
                      <a:r>
                        <a:rPr lang="en-IN" sz="3200" b="1" kern="1200" dirty="0">
                          <a:solidFill>
                            <a:srgbClr val="000000"/>
                          </a:solidFill>
                          <a:latin typeface="Times New Roman" panose="02020603050405020304" pitchFamily="18" charset="0"/>
                          <a:ea typeface="+mn-ea"/>
                          <a:cs typeface="+mn-cs"/>
                        </a:rPr>
                        <a:t>Integration Testing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41642136"/>
                  </a:ext>
                </a:extLst>
              </a:tr>
              <a:tr h="2160270">
                <a:tc>
                  <a:txBody>
                    <a:bodyPr/>
                    <a:lstStyle/>
                    <a:p>
                      <a:pPr marL="457200" marR="0" indent="-457200" algn="l" defTabSz="914400" rtl="0" eaLnBrk="1" latinLnBrk="0" hangingPunct="1">
                        <a:spcBef>
                          <a:spcPts val="0"/>
                        </a:spcBef>
                        <a:spcAft>
                          <a:spcPts val="0"/>
                        </a:spcAft>
                        <a:buFont typeface="Arial" panose="020B0604020202020204" pitchFamily="34" charset="0"/>
                        <a:buChar char="•"/>
                      </a:pPr>
                      <a:r>
                        <a:rPr lang="en-IN" sz="3200" kern="1200" dirty="0">
                          <a:solidFill>
                            <a:srgbClr val="000000"/>
                          </a:solidFill>
                          <a:latin typeface="Times New Roman" panose="02020603050405020304" pitchFamily="18" charset="0"/>
                          <a:ea typeface="+mn-ea"/>
                          <a:cs typeface="+mn-cs"/>
                        </a:rPr>
                        <a:t>Testing performed to expose defects in the interfaces and in the interactions between integrated components or systems.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l" defTabSz="914400" rtl="0" eaLnBrk="1" latinLnBrk="0" hangingPunct="1">
                        <a:buFont typeface="Arial" panose="020B0604020202020204" pitchFamily="34" charset="0"/>
                        <a:buChar char="•"/>
                      </a:pPr>
                      <a:r>
                        <a:rPr lang="en-IN" sz="3200" kern="1200" dirty="0">
                          <a:solidFill>
                            <a:srgbClr val="000000"/>
                          </a:solidFill>
                          <a:latin typeface="Times New Roman" panose="02020603050405020304" pitchFamily="18" charset="0"/>
                          <a:ea typeface="+mn-ea"/>
                          <a:cs typeface="+mn-cs"/>
                        </a:rPr>
                        <a:t>An integration test type that is concerned with testing the interfaces between components or systems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44079942"/>
                  </a:ext>
                </a:extLst>
              </a:tr>
            </a:tbl>
          </a:graphicData>
        </a:graphic>
      </p:graphicFrame>
    </p:spTree>
    <p:extLst>
      <p:ext uri="{BB962C8B-B14F-4D97-AF65-F5344CB8AC3E}">
        <p14:creationId xmlns:p14="http://schemas.microsoft.com/office/powerpoint/2010/main" val="4030032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Interface testing and fuzzing techniques…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4031873"/>
          </a:xfrm>
          <a:prstGeom prst="rect">
            <a:avLst/>
          </a:prstGeom>
          <a:noFill/>
        </p:spPr>
        <p:txBody>
          <a:bodyPr wrap="square">
            <a:spAutoFit/>
          </a:bodyPr>
          <a:lstStyle/>
          <a:p>
            <a:pPr marL="0" marR="0" algn="just"/>
            <a:r>
              <a:rPr lang="en-IN" sz="3200" b="1" dirty="0">
                <a:solidFill>
                  <a:srgbClr val="000000"/>
                </a:solidFill>
                <a:effectLst/>
                <a:latin typeface="Times New Roman" panose="02020603050405020304" pitchFamily="18" charset="0"/>
                <a:ea typeface="Times New Roman" panose="02020603050405020304" pitchFamily="18" charset="0"/>
              </a:rPr>
              <a:t>Summary:</a:t>
            </a:r>
          </a:p>
          <a:p>
            <a:pPr marL="0" marR="0" algn="just"/>
            <a:r>
              <a:rPr lang="en-IN" sz="3200" dirty="0">
                <a:solidFill>
                  <a:srgbClr val="000000"/>
                </a:solidFill>
                <a:effectLst/>
                <a:latin typeface="Times New Roman" panose="02020603050405020304" pitchFamily="18" charset="0"/>
                <a:ea typeface="Times New Roman" panose="02020603050405020304" pitchFamily="18" charset="0"/>
              </a:rPr>
              <a:t>In Software Engineering, Interface testing is testing of connection that integrates two components of a system are called interface.</a:t>
            </a:r>
            <a:endParaRPr lang="en-IN" sz="32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sz="3200" dirty="0">
                <a:solidFill>
                  <a:srgbClr val="000000"/>
                </a:solidFill>
                <a:effectLst/>
                <a:latin typeface="Times New Roman" panose="02020603050405020304" pitchFamily="18" charset="0"/>
                <a:ea typeface="Times New Roman" panose="02020603050405020304" pitchFamily="18" charset="0"/>
              </a:rPr>
              <a:t>Interface Testing include testing of two main segments</a:t>
            </a:r>
            <a:endParaRPr lang="en-IN" sz="3200" dirty="0">
              <a:effectLst/>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r>
              <a:rPr lang="en-IN" sz="3200" dirty="0">
                <a:solidFill>
                  <a:srgbClr val="000000"/>
                </a:solidFill>
                <a:effectLst/>
                <a:latin typeface="Times New Roman" panose="02020603050405020304" pitchFamily="18" charset="0"/>
                <a:ea typeface="Times New Roman" panose="02020603050405020304" pitchFamily="18" charset="0"/>
              </a:rPr>
              <a:t>Web server and application server interface</a:t>
            </a:r>
            <a:endParaRPr lang="en-IN" sz="3200" dirty="0">
              <a:effectLst/>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r>
              <a:rPr lang="en-IN" sz="3200" dirty="0">
                <a:solidFill>
                  <a:srgbClr val="000000"/>
                </a:solidFill>
                <a:effectLst/>
                <a:latin typeface="Times New Roman" panose="02020603050405020304" pitchFamily="18" charset="0"/>
                <a:ea typeface="Times New Roman" panose="02020603050405020304" pitchFamily="18" charset="0"/>
              </a:rPr>
              <a:t>Application server and Database server interface.</a:t>
            </a:r>
            <a:endParaRPr lang="en-IN" sz="32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sz="3200" dirty="0">
                <a:solidFill>
                  <a:srgbClr val="000000"/>
                </a:solidFill>
                <a:effectLst/>
                <a:latin typeface="Times New Roman" panose="02020603050405020304" pitchFamily="18" charset="0"/>
                <a:ea typeface="Times New Roman" panose="02020603050405020304" pitchFamily="18" charset="0"/>
              </a:rPr>
              <a:t>This testing ensures that end-users or customer should not encounter any problem when using a particular software product.</a:t>
            </a: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4515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fuzzing techniques…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3046988"/>
          </a:xfrm>
          <a:prstGeom prst="rect">
            <a:avLst/>
          </a:prstGeom>
          <a:noFill/>
        </p:spPr>
        <p:txBody>
          <a:bodyPr wrap="square">
            <a:spAutoFit/>
          </a:bodyPr>
          <a:lstStyle/>
          <a:p>
            <a:pPr marL="0" marR="0" algn="just">
              <a:spcBef>
                <a:spcPts val="0"/>
              </a:spcBef>
              <a:spcAft>
                <a:spcPts val="0"/>
              </a:spcAft>
            </a:pPr>
            <a:r>
              <a:rPr lang="en-IN" sz="3200" dirty="0">
                <a:solidFill>
                  <a:srgbClr val="000000"/>
                </a:solidFill>
                <a:effectLst/>
                <a:latin typeface="Times New Roman" panose="02020603050405020304" pitchFamily="18" charset="0"/>
                <a:ea typeface="Times New Roman" panose="02020603050405020304" pitchFamily="18" charset="0"/>
              </a:rPr>
              <a:t>In the world of cybersecurity, fuzz testing (or fuzzing) is an automated software testing technique that attempts to find hackable software bugs by randomly feeding invalid and unexpected inputs and data into a computer program in order to find coding errors and security loopholes.</a:t>
            </a:r>
            <a:endParaRPr lang="en-IN" sz="32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IN" sz="3200" dirty="0">
              <a:effectLst/>
              <a:latin typeface="Times New Roman" panose="02020603050405020304" pitchFamily="18" charset="0"/>
              <a:ea typeface="Times New Roman" panose="02020603050405020304" pitchFamily="18" charset="0"/>
            </a:endParaRPr>
          </a:p>
        </p:txBody>
      </p:sp>
      <p:pic>
        <p:nvPicPr>
          <p:cNvPr id="7" name="Picture 6" descr="Fuzz Testing(Fuzzing) Tutorial: What is, Types, Tools &amp;amp; Example">
            <a:extLst>
              <a:ext uri="{FF2B5EF4-FFF2-40B4-BE49-F238E27FC236}">
                <a16:creationId xmlns:a16="http://schemas.microsoft.com/office/drawing/2014/main" xmlns="" id="{345398C9-93FC-4F11-B13E-528486A41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7169" y="4041172"/>
            <a:ext cx="6552061" cy="2680305"/>
          </a:xfrm>
          <a:prstGeom prst="rect">
            <a:avLst/>
          </a:prstGeom>
          <a:noFill/>
          <a:ln>
            <a:noFill/>
          </a:ln>
        </p:spPr>
      </p:pic>
    </p:spTree>
    <p:extLst>
      <p:ext uri="{BB962C8B-B14F-4D97-AF65-F5344CB8AC3E}">
        <p14:creationId xmlns:p14="http://schemas.microsoft.com/office/powerpoint/2010/main" val="1428393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fuzzing techniques…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4524315"/>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IN" sz="3200" dirty="0">
                <a:solidFill>
                  <a:srgbClr val="000000"/>
                </a:solidFill>
                <a:latin typeface="Times New Roman" panose="02020603050405020304" pitchFamily="18" charset="0"/>
              </a:rPr>
              <a:t>This is an old but increasingly common process both for hackers seeking vulnerabilities to exploit and defenders trying to find and first them fix. </a:t>
            </a:r>
          </a:p>
          <a:p>
            <a:pPr marL="457200" marR="0" indent="-457200" algn="just">
              <a:spcBef>
                <a:spcPts val="0"/>
              </a:spcBef>
              <a:spcAft>
                <a:spcPts val="0"/>
              </a:spcAft>
              <a:buFont typeface="Arial" panose="020B0604020202020204" pitchFamily="34" charset="0"/>
              <a:buChar char="•"/>
            </a:pPr>
            <a:r>
              <a:rPr lang="en-IN" sz="3200" dirty="0">
                <a:solidFill>
                  <a:srgbClr val="000000"/>
                </a:solidFill>
                <a:latin typeface="Times New Roman" panose="02020603050405020304" pitchFamily="18" charset="0"/>
              </a:rPr>
              <a:t>Fuzz testing typically involves inputting massive amounts of random data, called fuzz, to the software or system being tested in an attempt to make it crash or break through its </a:t>
            </a:r>
            <a:r>
              <a:rPr lang="en-IN" sz="3200" dirty="0" err="1">
                <a:solidFill>
                  <a:srgbClr val="000000"/>
                </a:solidFill>
                <a:latin typeface="Times New Roman" panose="02020603050405020304" pitchFamily="18" charset="0"/>
              </a:rPr>
              <a:t>defenses</a:t>
            </a:r>
            <a:r>
              <a:rPr lang="en-IN" sz="3200" dirty="0">
                <a:solidFill>
                  <a:srgbClr val="000000"/>
                </a:solidFill>
                <a:latin typeface="Times New Roman" panose="02020603050405020304" pitchFamily="18" charset="0"/>
              </a:rPr>
              <a:t>. </a:t>
            </a:r>
          </a:p>
          <a:p>
            <a:pPr marL="457200" marR="0" indent="-457200" algn="just">
              <a:spcBef>
                <a:spcPts val="0"/>
              </a:spcBef>
              <a:spcAft>
                <a:spcPts val="0"/>
              </a:spcAft>
              <a:buFont typeface="Arial" panose="020B0604020202020204" pitchFamily="34" charset="0"/>
              <a:buChar char="•"/>
            </a:pPr>
            <a:r>
              <a:rPr lang="en-US" sz="3200" dirty="0">
                <a:solidFill>
                  <a:srgbClr val="000000"/>
                </a:solidFill>
                <a:latin typeface="Times New Roman" panose="02020603050405020304" pitchFamily="18" charset="0"/>
              </a:rPr>
              <a:t>If a vulnerability is found, a software tool called a </a:t>
            </a:r>
            <a:r>
              <a:rPr lang="en-US" sz="3200" dirty="0" err="1">
                <a:solidFill>
                  <a:srgbClr val="000000"/>
                </a:solidFill>
                <a:latin typeface="Times New Roman" panose="02020603050405020304" pitchFamily="18" charset="0"/>
              </a:rPr>
              <a:t>fuzzer</a:t>
            </a:r>
            <a:r>
              <a:rPr lang="en-US" sz="3200" dirty="0">
                <a:solidFill>
                  <a:srgbClr val="000000"/>
                </a:solidFill>
                <a:latin typeface="Times New Roman" panose="02020603050405020304" pitchFamily="18" charset="0"/>
              </a:rPr>
              <a:t> can be used to identify the potential causes</a:t>
            </a:r>
            <a:endParaRPr lang="en-IN" sz="3200" dirty="0">
              <a:solidFill>
                <a:srgbClr val="000000"/>
              </a:solidFill>
              <a:latin typeface="Times New Roman" panose="02020603050405020304" pitchFamily="18" charset="0"/>
            </a:endParaRPr>
          </a:p>
          <a:p>
            <a:pPr marL="0" marR="0" algn="just">
              <a:spcBef>
                <a:spcPts val="0"/>
              </a:spcBef>
              <a:spcAft>
                <a:spcPts val="0"/>
              </a:spcAft>
            </a:pPr>
            <a:endParaRPr lang="en-IN" sz="3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38092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fuzzing techniques…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4031873"/>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3200" dirty="0">
                <a:solidFill>
                  <a:srgbClr val="000000"/>
                </a:solidFill>
                <a:latin typeface="Times New Roman" panose="02020603050405020304" pitchFamily="18" charset="0"/>
              </a:rPr>
              <a:t>Fuzzing can often reveal serious defects that are overlooked when software is written and debugged. </a:t>
            </a:r>
          </a:p>
          <a:p>
            <a:pPr marL="457200" marR="0" indent="-457200" algn="just">
              <a:spcBef>
                <a:spcPts val="0"/>
              </a:spcBef>
              <a:spcAft>
                <a:spcPts val="0"/>
              </a:spcAft>
              <a:buFont typeface="Arial" panose="020B0604020202020204" pitchFamily="34" charset="0"/>
              <a:buChar char="•"/>
            </a:pPr>
            <a:r>
              <a:rPr lang="en-US" sz="3200" dirty="0" err="1">
                <a:solidFill>
                  <a:srgbClr val="000000"/>
                </a:solidFill>
                <a:latin typeface="Times New Roman" panose="02020603050405020304" pitchFamily="18" charset="0"/>
              </a:rPr>
              <a:t>Fuzzers</a:t>
            </a:r>
            <a:r>
              <a:rPr lang="en-US" sz="3200" dirty="0">
                <a:solidFill>
                  <a:srgbClr val="000000"/>
                </a:solidFill>
                <a:latin typeface="Times New Roman" panose="02020603050405020304" pitchFamily="18" charset="0"/>
              </a:rPr>
              <a:t> work best for discovering vulnerabilities that can be exploited by SQL injection, buffer overflow, denial of service (DOS), and cross-site scripting. </a:t>
            </a:r>
          </a:p>
          <a:p>
            <a:pPr marL="457200" marR="0" indent="-457200" algn="just">
              <a:spcBef>
                <a:spcPts val="0"/>
              </a:spcBef>
              <a:spcAft>
                <a:spcPts val="0"/>
              </a:spcAft>
              <a:buFont typeface="Arial" panose="020B0604020202020204" pitchFamily="34" charset="0"/>
              <a:buChar char="•"/>
            </a:pPr>
            <a:r>
              <a:rPr lang="en-US" sz="3200" dirty="0">
                <a:solidFill>
                  <a:srgbClr val="000000"/>
                </a:solidFill>
                <a:latin typeface="Times New Roman" panose="02020603050405020304" pitchFamily="18" charset="0"/>
              </a:rPr>
              <a:t>These are often used by malicious hackers to disable security with the intent of either taking down a system or stealing information. </a:t>
            </a:r>
          </a:p>
        </p:txBody>
      </p:sp>
    </p:spTree>
    <p:extLst>
      <p:ext uri="{BB962C8B-B14F-4D97-AF65-F5344CB8AC3E}">
        <p14:creationId xmlns:p14="http://schemas.microsoft.com/office/powerpoint/2010/main" val="2367433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SDLC phases and security mandates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381000" y="1438233"/>
            <a:ext cx="11594069" cy="4832092"/>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2800" dirty="0">
                <a:solidFill>
                  <a:srgbClr val="000000"/>
                </a:solidFill>
                <a:latin typeface="Times New Roman" panose="02020603050405020304" pitchFamily="18" charset="0"/>
              </a:rPr>
              <a:t>Security System Developmental Life Cycle is the overall process of developing software to minimize security risk and vulnerability. Learn the steps of investigating, analyzing, designing, and implementing security </a:t>
            </a:r>
            <a:r>
              <a:rPr lang="en-US" sz="2800" dirty="0" smtClean="0">
                <a:solidFill>
                  <a:srgbClr val="000000"/>
                </a:solidFill>
                <a:latin typeface="Times New Roman" panose="02020603050405020304" pitchFamily="18" charset="0"/>
              </a:rPr>
              <a:t>systems.</a:t>
            </a:r>
          </a:p>
          <a:p>
            <a:pPr marL="457200" indent="-457200" algn="just">
              <a:buFont typeface="Arial" panose="020B0604020202020204" pitchFamily="34" charset="0"/>
              <a:buChar char="•"/>
            </a:pPr>
            <a:r>
              <a:rPr lang="en-US" sz="2800" dirty="0">
                <a:solidFill>
                  <a:srgbClr val="000000"/>
                </a:solidFill>
                <a:latin typeface="Times New Roman" panose="02020603050405020304" pitchFamily="18" charset="0"/>
              </a:rPr>
              <a:t>Makes security a continuous concern, including all stakeholders in the security considerations. Helps detect flaws early in the development process, reducing business risks for the organization. Reduces costs by detecting and resolving issues early in the lifecycle.</a:t>
            </a:r>
          </a:p>
          <a:p>
            <a:pPr marR="0" algn="just">
              <a:spcBef>
                <a:spcPts val="0"/>
              </a:spcBef>
              <a:spcAft>
                <a:spcPts val="0"/>
              </a:spcAft>
            </a:pPr>
            <a:endParaRPr lang="en-US" sz="2800" dirty="0">
              <a:solidFill>
                <a:srgbClr val="000000"/>
              </a:solidFill>
              <a:latin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endParaRPr lang="en-US" sz="2800" dirty="0">
              <a:solidFill>
                <a:srgbClr val="000000"/>
              </a:solidFill>
              <a:latin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endParaRPr lang="en-IN"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1942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806332"/>
            <a:ext cx="11239500" cy="41613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800" b="0" i="0" dirty="0">
                <a:solidFill>
                  <a:srgbClr val="000000"/>
                </a:solidFill>
                <a:effectLst/>
                <a:latin typeface="Times New Roman" panose="02020603050405020304" pitchFamily="18" charset="0"/>
              </a:rPr>
              <a:t>Vulnerability Discovery Models (VDMs) help a software vendor to acknowledge the security trends, forecast security investments and to plan patches, but very few attempts have been made to model the Vulnerability Patch Modeling (VPM) based on the impact of vulnerabilities discovered over the time period. </a:t>
            </a:r>
          </a:p>
          <a:p>
            <a:pPr algn="just"/>
            <a:r>
              <a:rPr lang="en-US" sz="2800" b="0" i="0" dirty="0">
                <a:solidFill>
                  <a:srgbClr val="000000"/>
                </a:solidFill>
                <a:effectLst/>
                <a:latin typeface="Times New Roman" panose="02020603050405020304" pitchFamily="18" charset="0"/>
              </a:rPr>
              <a:t>The vulnerability trends in a software significantly affect the discovery process and later trigger a patch deployment to suppress the possible likelihood of a breach.</a:t>
            </a:r>
            <a:endParaRPr lang="en-US" sz="2800" dirty="0"/>
          </a:p>
        </p:txBody>
      </p:sp>
      <p:sp>
        <p:nvSpPr>
          <p:cNvPr id="3" name="Footer Placeholder 2"/>
          <p:cNvSpPr>
            <a:spLocks noGrp="1"/>
          </p:cNvSpPr>
          <p:nvPr>
            <p:ph type="ftr" sz="quarter" idx="11"/>
          </p:nvPr>
        </p:nvSpPr>
        <p:spPr/>
        <p:txBody>
          <a:bodyPr/>
          <a:lstStyle/>
          <a:p>
            <a:r>
              <a:rPr lang="en-US" smtClean="0"/>
              <a:t>VIPT: Unit-4: VIPT Audit and Uses cases</a:t>
            </a:r>
            <a:endParaRPr lang="en-US" dirty="0"/>
          </a:p>
        </p:txBody>
      </p:sp>
    </p:spTree>
    <p:extLst>
      <p:ext uri="{BB962C8B-B14F-4D97-AF65-F5344CB8AC3E}">
        <p14:creationId xmlns:p14="http://schemas.microsoft.com/office/powerpoint/2010/main" val="517345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SDLC phases and security mandates…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Six Best Practices for Security Testing in the SDLC | E Com Security  Solutions">
            <a:extLst>
              <a:ext uri="{FF2B5EF4-FFF2-40B4-BE49-F238E27FC236}">
                <a16:creationId xmlns:a16="http://schemas.microsoft.com/office/drawing/2014/main" xmlns="" id="{7C0E5EF0-10A6-4390-BF0B-91E9F63C41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417638"/>
            <a:ext cx="8117382" cy="4449762"/>
          </a:xfrm>
          <a:prstGeom prst="rect">
            <a:avLst/>
          </a:prstGeom>
          <a:noFill/>
          <a:ln>
            <a:noFill/>
          </a:ln>
        </p:spPr>
      </p:pic>
      <p:sp>
        <p:nvSpPr>
          <p:cNvPr id="9" name="TextBox 8">
            <a:extLst>
              <a:ext uri="{FF2B5EF4-FFF2-40B4-BE49-F238E27FC236}">
                <a16:creationId xmlns:a16="http://schemas.microsoft.com/office/drawing/2014/main" xmlns="" id="{75338EC4-1B5C-4A30-91A1-5073A899E72F}"/>
              </a:ext>
            </a:extLst>
          </p:cNvPr>
          <p:cNvSpPr txBox="1"/>
          <p:nvPr/>
        </p:nvSpPr>
        <p:spPr>
          <a:xfrm>
            <a:off x="3090242" y="5642189"/>
            <a:ext cx="6091880" cy="369332"/>
          </a:xfrm>
          <a:prstGeom prst="rect">
            <a:avLst/>
          </a:prstGeom>
          <a:noFill/>
        </p:spPr>
        <p:txBody>
          <a:bodyPr wrap="square">
            <a:spAutoFit/>
          </a:bodyPr>
          <a:lstStyle/>
          <a:p>
            <a:pPr marL="0" marR="0" algn="ctr">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Fig.: Security Testing in SDLC</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534768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err="1" smtClean="0">
                <a:solidFill>
                  <a:srgbClr val="0070C0"/>
                </a:solidFill>
                <a:latin typeface="Times New Roman" panose="02020603050405020304" pitchFamily="18" charset="0"/>
                <a:cs typeface="Times New Roman" panose="02020603050405020304" pitchFamily="18" charset="0"/>
              </a:rPr>
              <a:t>SecSDLC</a:t>
            </a:r>
            <a:r>
              <a:rPr lang="en-US" sz="3600" b="1" dirty="0" smtClean="0">
                <a:solidFill>
                  <a:srgbClr val="0070C0"/>
                </a:solidFill>
                <a:latin typeface="Times New Roman" panose="02020603050405020304" pitchFamily="18" charset="0"/>
                <a:cs typeface="Times New Roman" panose="02020603050405020304" pitchFamily="18" charset="0"/>
              </a:rPr>
              <a:t> phases</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8" name="Picture 7" descr="Introduction to secure software development life cycle - Infosec Resources">
            <a:extLst>
              <a:ext uri="{FF2B5EF4-FFF2-40B4-BE49-F238E27FC236}">
                <a16:creationId xmlns:a16="http://schemas.microsoft.com/office/drawing/2014/main" xmlns="" id="{84F2BC51-DE25-44D7-8C77-3D4B6B9A44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3650" y="1417638"/>
            <a:ext cx="4752150" cy="4938714"/>
          </a:xfrm>
          <a:prstGeom prst="rect">
            <a:avLst/>
          </a:prstGeom>
          <a:noFill/>
          <a:ln>
            <a:noFill/>
          </a:ln>
        </p:spPr>
      </p:pic>
    </p:spTree>
    <p:extLst>
      <p:ext uri="{BB962C8B-B14F-4D97-AF65-F5344CB8AC3E}">
        <p14:creationId xmlns:p14="http://schemas.microsoft.com/office/powerpoint/2010/main" val="1788451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SDLC phases and security mandates…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5016758"/>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3200" dirty="0">
                <a:solidFill>
                  <a:srgbClr val="000000"/>
                </a:solidFill>
                <a:latin typeface="Times New Roman" panose="02020603050405020304" pitchFamily="18" charset="0"/>
              </a:rPr>
              <a:t>Today, security of software applications and databases has become as important as the software and data itself. </a:t>
            </a:r>
          </a:p>
          <a:p>
            <a:pPr marL="457200" marR="0" indent="-457200" algn="just">
              <a:spcBef>
                <a:spcPts val="0"/>
              </a:spcBef>
              <a:spcAft>
                <a:spcPts val="0"/>
              </a:spcAft>
              <a:buFont typeface="Arial" panose="020B0604020202020204" pitchFamily="34" charset="0"/>
              <a:buChar char="•"/>
            </a:pPr>
            <a:r>
              <a:rPr lang="en-US" sz="3200" dirty="0">
                <a:solidFill>
                  <a:srgbClr val="000000"/>
                </a:solidFill>
                <a:latin typeface="Times New Roman" panose="02020603050405020304" pitchFamily="18" charset="0"/>
              </a:rPr>
              <a:t>Security forms a major aspect of the business development process.</a:t>
            </a:r>
          </a:p>
          <a:p>
            <a:pPr marL="457200" marR="0" indent="-457200" algn="just">
              <a:spcBef>
                <a:spcPts val="0"/>
              </a:spcBef>
              <a:spcAft>
                <a:spcPts val="0"/>
              </a:spcAft>
              <a:buFont typeface="Arial" panose="020B0604020202020204" pitchFamily="34" charset="0"/>
              <a:buChar char="•"/>
            </a:pPr>
            <a:r>
              <a:rPr lang="en-US" sz="3200" dirty="0">
                <a:solidFill>
                  <a:srgbClr val="000000"/>
                </a:solidFill>
                <a:latin typeface="Times New Roman" panose="02020603050405020304" pitchFamily="18" charset="0"/>
              </a:rPr>
              <a:t>Security System Development Life Cycle is defined as the series of processes and procedures in the software development cycle, designed to enable development teams to create software and applications in a manner that significantly reduces security risks, eliminating security vulnerabilities and reducing costs. </a:t>
            </a:r>
          </a:p>
          <a:p>
            <a:pPr marL="457200" marR="0" indent="-457200" algn="just">
              <a:spcBef>
                <a:spcPts val="0"/>
              </a:spcBef>
              <a:spcAft>
                <a:spcPts val="0"/>
              </a:spcAft>
              <a:buFont typeface="Arial" panose="020B0604020202020204" pitchFamily="34" charset="0"/>
              <a:buChar char="•"/>
            </a:pPr>
            <a:endParaRPr lang="en-IN" sz="3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27586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SDLC phases and security mandates…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4093428"/>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rPr>
              <a:t>The process, like the traditional Systems Development Life Cycle, is divided into a number of phases.</a:t>
            </a:r>
          </a:p>
          <a:p>
            <a:pPr marR="0" algn="just">
              <a:spcBef>
                <a:spcPts val="0"/>
              </a:spcBef>
              <a:spcAft>
                <a:spcPts val="0"/>
              </a:spcAft>
            </a:pPr>
            <a:r>
              <a:rPr lang="en-IN" sz="2000" b="1" dirty="0">
                <a:solidFill>
                  <a:srgbClr val="000000"/>
                </a:solidFill>
                <a:latin typeface="Times New Roman" panose="02020603050405020304" pitchFamily="18" charset="0"/>
              </a:rPr>
              <a:t>Investigation &amp; Analysis</a:t>
            </a:r>
          </a:p>
          <a:p>
            <a:pPr marL="457200" indent="-457200" algn="just">
              <a:buFont typeface="Arial" panose="020B0604020202020204" pitchFamily="34" charset="0"/>
              <a:buChar char="•"/>
            </a:pPr>
            <a:r>
              <a:rPr lang="en-US" sz="2000" dirty="0" smtClean="0">
                <a:solidFill>
                  <a:srgbClr val="000000"/>
                </a:solidFill>
                <a:latin typeface="Times New Roman" panose="02020603050405020304" pitchFamily="18" charset="0"/>
              </a:rPr>
              <a:t>The </a:t>
            </a:r>
            <a:r>
              <a:rPr lang="en-US" sz="2000" dirty="0">
                <a:solidFill>
                  <a:srgbClr val="000000"/>
                </a:solidFill>
                <a:latin typeface="Times New Roman" panose="02020603050405020304" pitchFamily="18" charset="0"/>
              </a:rPr>
              <a:t>overall objective, goal, and budget of the project are brought into perspective. </a:t>
            </a:r>
          </a:p>
          <a:p>
            <a:pPr marL="457200" indent="-457200" algn="just">
              <a:buFont typeface="Arial" panose="020B0604020202020204" pitchFamily="34" charset="0"/>
              <a:buChar char="•"/>
            </a:pPr>
            <a:r>
              <a:rPr lang="en-US" sz="2000" dirty="0">
                <a:solidFill>
                  <a:srgbClr val="000000"/>
                </a:solidFill>
                <a:latin typeface="Times New Roman" panose="02020603050405020304" pitchFamily="18" charset="0"/>
              </a:rPr>
              <a:t>An information security policy is defined to detail the various security programs and their implementation plans within the organization. </a:t>
            </a:r>
            <a:endParaRPr lang="en-US" sz="2000" dirty="0" smtClean="0">
              <a:solidFill>
                <a:srgbClr val="000000"/>
              </a:solidFill>
              <a:latin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rPr>
              <a:t>In the system analysis phase, a detailed document analysis of the documents from the investigative phase is done. </a:t>
            </a:r>
          </a:p>
          <a:p>
            <a:pPr marL="457200" marR="0" indent="-457200" algn="just">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rPr>
              <a:t>Existing security policies, software, and applications are analyzed and assessed. </a:t>
            </a:r>
          </a:p>
          <a:p>
            <a:pPr marL="457200" marR="0" indent="-457200" algn="just">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rPr>
              <a:t>Current threats, new risks, and their associated internal controls are evaluated.</a:t>
            </a:r>
          </a:p>
          <a:p>
            <a:pPr marL="457200" marR="0" indent="-457200" algn="just">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rPr>
              <a:t>During the systems analysis phase, the process of Risk Management commences. </a:t>
            </a:r>
          </a:p>
          <a:p>
            <a:pPr marL="457200" marR="0" indent="-457200" algn="just">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rPr>
              <a:t>Risk management is defined as the series of processes that identify and evaluate current and future risks and vulnerabilities.</a:t>
            </a:r>
            <a:endParaRPr lang="en-IN" sz="2000" dirty="0">
              <a:solidFill>
                <a:srgbClr val="000000"/>
              </a:solidFill>
              <a:latin typeface="Times New Roman" panose="02020603050405020304" pitchFamily="18" charset="0"/>
            </a:endParaRPr>
          </a:p>
          <a:p>
            <a:pPr marL="457200" indent="-457200" algn="just">
              <a:buFont typeface="Arial" panose="020B0604020202020204" pitchFamily="34" charset="0"/>
              <a:buChar char="•"/>
            </a:pPr>
            <a:endParaRPr lang="en-IN"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306162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SDLC phases and security mandates…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 y="1438233"/>
            <a:ext cx="11898869" cy="5447645"/>
          </a:xfrm>
          <a:prstGeom prst="rect">
            <a:avLst/>
          </a:prstGeom>
          <a:noFill/>
        </p:spPr>
        <p:txBody>
          <a:bodyPr wrap="square">
            <a:spAutoFit/>
          </a:bodyPr>
          <a:lstStyle/>
          <a:p>
            <a:pPr marR="0" algn="just">
              <a:spcBef>
                <a:spcPts val="0"/>
              </a:spcBef>
              <a:spcAft>
                <a:spcPts val="0"/>
              </a:spcAft>
            </a:pPr>
            <a:r>
              <a:rPr lang="en-US" sz="2200" b="1" dirty="0">
                <a:solidFill>
                  <a:srgbClr val="000000"/>
                </a:solidFill>
                <a:latin typeface="Times New Roman" panose="02020603050405020304" pitchFamily="18" charset="0"/>
              </a:rPr>
              <a:t>Logical &amp; Physical Design</a:t>
            </a:r>
          </a:p>
          <a:p>
            <a:pPr marL="457200" marR="0" indent="-457200" algn="just">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rPr>
              <a:t>The logical design phase involves the development of tools and blueprints of the various information security policies. </a:t>
            </a:r>
          </a:p>
          <a:p>
            <a:pPr marL="457200" marR="0" indent="-457200" algn="just">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rPr>
              <a:t>Backup and recovery processes and details of the organization's incidence response actions are laid out. </a:t>
            </a:r>
          </a:p>
          <a:p>
            <a:pPr marL="457200" marR="0" indent="-457200" algn="just">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rPr>
              <a:t>Details of business response action to disaster are carefully planned. </a:t>
            </a:r>
          </a:p>
          <a:p>
            <a:pPr marL="457200" marR="0" indent="-457200" algn="just">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rPr>
              <a:t>The decision as to whether the project is developed in-house or outsourced is reached during this </a:t>
            </a:r>
            <a:r>
              <a:rPr lang="en-US" sz="2200" dirty="0" smtClean="0">
                <a:solidFill>
                  <a:srgbClr val="000000"/>
                </a:solidFill>
                <a:latin typeface="Times New Roman" panose="02020603050405020304" pitchFamily="18" charset="0"/>
              </a:rPr>
              <a:t>phase.</a:t>
            </a:r>
          </a:p>
          <a:p>
            <a:pPr marL="457200" marR="0" indent="-457200" algn="just">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rPr>
              <a:t>The physical design phase is the point at which the technical teams move into action. </a:t>
            </a:r>
          </a:p>
          <a:p>
            <a:pPr marL="457200" marR="0" indent="-457200" algn="just">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rPr>
              <a:t>The information security technology that will be needed for the implementation of the all blueprints and analysis, detailed during the logical design phase, are evaluated and acquired.</a:t>
            </a:r>
          </a:p>
          <a:p>
            <a:pPr marL="457200" marR="0" indent="-457200" algn="just">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rPr>
              <a:t>During this phase, alternative solutions, investigated for any unforeseen issues which may arise, are analyzed and mapped out. </a:t>
            </a:r>
          </a:p>
          <a:p>
            <a:pPr marL="457200" marR="0" indent="-457200" algn="just">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rPr>
              <a:t>All the different teams at this point issue their stamp of approval of all processes and the green light is given to proceed.	</a:t>
            </a:r>
            <a:endParaRPr lang="en-IN" sz="2200" dirty="0">
              <a:solidFill>
                <a:srgbClr val="000000"/>
              </a:solidFill>
              <a:latin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endParaRPr lang="en-IN"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845292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SDLC phases and security mandates…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4031873"/>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3200" b="1" dirty="0">
                <a:solidFill>
                  <a:srgbClr val="FF0000"/>
                </a:solidFill>
                <a:latin typeface="Times New Roman" panose="02020603050405020304" pitchFamily="18" charset="0"/>
              </a:rPr>
              <a:t>Which phase of SDLC should security be integrated?</a:t>
            </a:r>
          </a:p>
          <a:p>
            <a:pPr marL="457200" marR="0" indent="-457200" algn="just">
              <a:spcBef>
                <a:spcPts val="0"/>
              </a:spcBef>
              <a:spcAft>
                <a:spcPts val="0"/>
              </a:spcAft>
              <a:buFont typeface="Arial" panose="020B0604020202020204" pitchFamily="34" charset="0"/>
              <a:buChar char="•"/>
            </a:pPr>
            <a:r>
              <a:rPr lang="en-US" sz="3200" dirty="0">
                <a:solidFill>
                  <a:srgbClr val="000000"/>
                </a:solidFill>
                <a:latin typeface="Times New Roman" panose="02020603050405020304" pitchFamily="18" charset="0"/>
              </a:rPr>
              <a:t>A better practice is to integrate security activities across the SDLC–from the planning phase to release. This helps discover (and fix!) defects close to the time they're introduced.</a:t>
            </a:r>
          </a:p>
          <a:p>
            <a:pPr marL="457200" marR="0" indent="-457200" algn="just">
              <a:spcBef>
                <a:spcPts val="0"/>
              </a:spcBef>
              <a:spcAft>
                <a:spcPts val="0"/>
              </a:spcAft>
              <a:buFont typeface="Arial" panose="020B0604020202020204" pitchFamily="34" charset="0"/>
              <a:buChar char="•"/>
            </a:pPr>
            <a:r>
              <a:rPr lang="en-US" sz="3200" b="1" dirty="0">
                <a:solidFill>
                  <a:srgbClr val="FF0000"/>
                </a:solidFill>
                <a:latin typeface="Times New Roman" panose="02020603050405020304" pitchFamily="18" charset="0"/>
              </a:rPr>
              <a:t>What is security SDLC explain its different phases?</a:t>
            </a:r>
          </a:p>
          <a:p>
            <a:pPr marL="457200" marR="0" indent="-457200" algn="just">
              <a:spcBef>
                <a:spcPts val="0"/>
              </a:spcBef>
              <a:spcAft>
                <a:spcPts val="0"/>
              </a:spcAft>
              <a:buFont typeface="Arial" panose="020B0604020202020204" pitchFamily="34" charset="0"/>
              <a:buChar char="•"/>
            </a:pPr>
            <a:r>
              <a:rPr lang="en-US" sz="3200" dirty="0">
                <a:solidFill>
                  <a:srgbClr val="000000"/>
                </a:solidFill>
                <a:latin typeface="Times New Roman" panose="02020603050405020304" pitchFamily="18" charset="0"/>
              </a:rPr>
              <a:t>The cycle consists of a number of phases including systems investigation, systems analysis , logical design, physical design, implementation and maintenance and testing. </a:t>
            </a:r>
            <a:endParaRPr lang="en-IN" sz="3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632423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SDLC phases and security mandates…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5016758"/>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3200" dirty="0">
                <a:solidFill>
                  <a:srgbClr val="000000"/>
                </a:solidFill>
                <a:latin typeface="Times New Roman" panose="02020603050405020304" pitchFamily="18" charset="0"/>
              </a:rPr>
              <a:t>Once implementation is done, the security of the system and data, depend on the maintenance and testing phase which spans the life of the project.</a:t>
            </a:r>
          </a:p>
          <a:p>
            <a:pPr marL="457200" marR="0" indent="-457200" algn="just">
              <a:spcBef>
                <a:spcPts val="0"/>
              </a:spcBef>
              <a:spcAft>
                <a:spcPts val="0"/>
              </a:spcAft>
              <a:buFont typeface="Arial" panose="020B0604020202020204" pitchFamily="34" charset="0"/>
              <a:buChar char="•"/>
            </a:pPr>
            <a:r>
              <a:rPr lang="en-US" sz="3200" b="1" dirty="0">
                <a:solidFill>
                  <a:srgbClr val="FF0000"/>
                </a:solidFill>
                <a:latin typeface="Times New Roman" panose="02020603050405020304" pitchFamily="18" charset="0"/>
              </a:rPr>
              <a:t>What is SDLC in information security?</a:t>
            </a:r>
          </a:p>
          <a:p>
            <a:pPr marL="457200" marR="0" indent="-457200" algn="just">
              <a:spcBef>
                <a:spcPts val="0"/>
              </a:spcBef>
              <a:spcAft>
                <a:spcPts val="0"/>
              </a:spcAft>
              <a:buFont typeface="Arial" panose="020B0604020202020204" pitchFamily="34" charset="0"/>
              <a:buChar char="•"/>
            </a:pPr>
            <a:r>
              <a:rPr lang="en-US" sz="3200" dirty="0">
                <a:solidFill>
                  <a:srgbClr val="000000"/>
                </a:solidFill>
                <a:latin typeface="Times New Roman" panose="02020603050405020304" pitchFamily="18" charset="0"/>
              </a:rPr>
              <a:t>SDLC is the acronym for the framework Software Development Life Cycle, also referred to as secure development lifecycle. This framework helps developers and system engineers build applications and information systems by defining work phases and tasks.</a:t>
            </a:r>
          </a:p>
          <a:p>
            <a:pPr marL="457200" marR="0" indent="-457200" algn="just">
              <a:spcBef>
                <a:spcPts val="0"/>
              </a:spcBef>
              <a:spcAft>
                <a:spcPts val="0"/>
              </a:spcAft>
              <a:buFont typeface="Arial" panose="020B0604020202020204" pitchFamily="34" charset="0"/>
              <a:buChar char="•"/>
            </a:pPr>
            <a:endParaRPr lang="en-IN" sz="3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6241698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Penetration Testing assessments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4031873"/>
          </a:xfrm>
          <a:prstGeom prst="rect">
            <a:avLst/>
          </a:prstGeom>
          <a:noFill/>
        </p:spPr>
        <p:txBody>
          <a:bodyPr wrap="square">
            <a:spAutoFit/>
          </a:bodyPr>
          <a:lstStyle/>
          <a:p>
            <a:pPr marL="457200" marR="0" indent="-457200" algn="just">
              <a:buFont typeface="Arial" panose="020B0604020202020204" pitchFamily="34" charset="0"/>
              <a:buChar char="•"/>
            </a:pPr>
            <a:r>
              <a:rPr lang="en-IN" sz="3200" dirty="0">
                <a:solidFill>
                  <a:srgbClr val="000000"/>
                </a:solidFill>
                <a:latin typeface="Times New Roman" panose="02020603050405020304" pitchFamily="18" charset="0"/>
              </a:rPr>
              <a:t>Vulnerability Assessment and Penetration Testing (VAPT) are two types of vulnerability testing. The tests have different strengths and are often combined to achieve a more complete vulnerability analysis. </a:t>
            </a:r>
          </a:p>
          <a:p>
            <a:pPr marL="457200" marR="0" indent="-457200" algn="just">
              <a:buFont typeface="Arial" panose="020B0604020202020204" pitchFamily="34" charset="0"/>
              <a:buChar char="•"/>
            </a:pPr>
            <a:endParaRPr lang="en-IN" sz="3200" dirty="0">
              <a:solidFill>
                <a:srgbClr val="000000"/>
              </a:solidFill>
              <a:latin typeface="Times New Roman" panose="02020603050405020304" pitchFamily="18" charset="0"/>
            </a:endParaRPr>
          </a:p>
          <a:p>
            <a:pPr marL="457200" marR="0" indent="-457200" algn="just">
              <a:buFont typeface="Arial" panose="020B0604020202020204" pitchFamily="34" charset="0"/>
              <a:buChar char="•"/>
            </a:pPr>
            <a:r>
              <a:rPr lang="en-IN" sz="3200" dirty="0">
                <a:solidFill>
                  <a:srgbClr val="000000"/>
                </a:solidFill>
                <a:latin typeface="Times New Roman" panose="02020603050405020304" pitchFamily="18" charset="0"/>
              </a:rPr>
              <a:t>Vulnerability assessment tools discover which vulnerabilities are present, but they do not differentiate between flaws that can be exploited to cause damage and those that cannot. </a:t>
            </a:r>
          </a:p>
        </p:txBody>
      </p:sp>
    </p:spTree>
    <p:extLst>
      <p:ext uri="{BB962C8B-B14F-4D97-AF65-F5344CB8AC3E}">
        <p14:creationId xmlns:p14="http://schemas.microsoft.com/office/powerpoint/2010/main" val="36623390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A1FDBE1-DCAC-0B14-2F1F-E234A3834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EB19EEC-72BE-0029-8627-7446BAED2986}"/>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Penetration Testing assessments</a:t>
            </a:r>
          </a:p>
        </p:txBody>
      </p:sp>
      <p:sp>
        <p:nvSpPr>
          <p:cNvPr id="5" name="Footer Placeholder 4">
            <a:extLst>
              <a:ext uri="{FF2B5EF4-FFF2-40B4-BE49-F238E27FC236}">
                <a16:creationId xmlns:a16="http://schemas.microsoft.com/office/drawing/2014/main" xmlns="" id="{DC898C17-A23B-B35B-59AC-4D5E0D81ED2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08E1CA41-07AA-A09F-2527-59027425D8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BBA0609B-A67B-2CA1-67E8-2456BDEDB101}"/>
              </a:ext>
            </a:extLst>
          </p:cNvPr>
          <p:cNvSpPr txBox="1"/>
          <p:nvPr/>
        </p:nvSpPr>
        <p:spPr>
          <a:xfrm>
            <a:off x="762000" y="1438233"/>
            <a:ext cx="11213069" cy="5570756"/>
          </a:xfrm>
          <a:prstGeom prst="rect">
            <a:avLst/>
          </a:prstGeom>
          <a:noFill/>
        </p:spPr>
        <p:txBody>
          <a:bodyPr wrap="square">
            <a:spAutoFit/>
          </a:bodyPr>
          <a:lstStyle/>
          <a:p>
            <a:pPr marL="457200" marR="0" indent="-457200" algn="jus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Mangal" panose="02040503050203030202" pitchFamily="18" charset="0"/>
              </a:rPr>
              <a:t>Vulnerability scanners alert companies to the pre-existing flaws in their code and where they are located. Penetration tests attempt to exploit the vulnerabilities in a system to determine whether unauthorized access or other malicious activity is possible and identify which flaws pose a threat to the application.</a:t>
            </a:r>
          </a:p>
          <a:p>
            <a:pPr marL="457200" marR="0" indent="-457200" algn="jus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Mangal" panose="02040503050203030202" pitchFamily="18" charset="0"/>
              </a:rPr>
              <a:t>Penetration tests find exploitable flaws and measure the severity of each. A penetration test is meant to show how damaging a flaw could be in a real attack rather than find every flaw in a </a:t>
            </a:r>
            <a:r>
              <a:rPr lang="en-IN" sz="2800" dirty="0" smtClean="0">
                <a:effectLst/>
                <a:latin typeface="Calibri" panose="020F0502020204030204" pitchFamily="34" charset="0"/>
                <a:ea typeface="Calibri" panose="020F0502020204030204" pitchFamily="34" charset="0"/>
                <a:cs typeface="Mangal" panose="02040503050203030202" pitchFamily="18" charset="0"/>
              </a:rPr>
              <a:t>system</a:t>
            </a:r>
          </a:p>
          <a:p>
            <a:pPr marL="457200" indent="-457200" algn="just">
              <a:buFont typeface="Arial" panose="020B0604020202020204" pitchFamily="34" charset="0"/>
              <a:buChar char="•"/>
            </a:pPr>
            <a:r>
              <a:rPr lang="en-IN" sz="2800" dirty="0">
                <a:latin typeface="Calibri" panose="020F0502020204030204" pitchFamily="34" charset="0"/>
                <a:ea typeface="Calibri" panose="020F0502020204030204" pitchFamily="34" charset="0"/>
                <a:cs typeface="Mangal" panose="02040503050203030202" pitchFamily="18" charset="0"/>
              </a:rPr>
              <a:t>Together, penetration testing and vulnerability assessment tools provide a detailed picture of the flaws that exist in an application and the risks associated with those flaws.</a:t>
            </a:r>
          </a:p>
          <a:p>
            <a:pPr marL="457200" marR="0" indent="-457200" algn="just">
              <a:buFont typeface="Arial" panose="020B0604020202020204" pitchFamily="34" charset="0"/>
              <a:buChar char="•"/>
            </a:pPr>
            <a:endParaRPr lang="en-IN" sz="4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200757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Penetration Testing assessments…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All You Need to Know About Vulnerability Assessment and Penetration Testing  (VAPT) | Grazitti Interactive">
            <a:extLst>
              <a:ext uri="{FF2B5EF4-FFF2-40B4-BE49-F238E27FC236}">
                <a16:creationId xmlns:a16="http://schemas.microsoft.com/office/drawing/2014/main" xmlns="" id="{B0D32067-3C93-476F-9081-058A4FABB8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6162" y="1726090"/>
            <a:ext cx="5019675" cy="4321810"/>
          </a:xfrm>
          <a:prstGeom prst="rect">
            <a:avLst/>
          </a:prstGeom>
          <a:noFill/>
          <a:ln>
            <a:noFill/>
          </a:ln>
        </p:spPr>
      </p:pic>
    </p:spTree>
    <p:extLst>
      <p:ext uri="{BB962C8B-B14F-4D97-AF65-F5344CB8AC3E}">
        <p14:creationId xmlns:p14="http://schemas.microsoft.com/office/powerpoint/2010/main" val="11170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2395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pPr>
            <a:r>
              <a:rPr lang="en-US" sz="2800" b="0" i="0" dirty="0">
                <a:solidFill>
                  <a:srgbClr val="202124"/>
                </a:solidFill>
                <a:effectLst/>
                <a:latin typeface="arial" panose="020B0604020202020204" pitchFamily="34" charset="0"/>
              </a:rPr>
              <a:t>Is patching part of vulnerability management?</a:t>
            </a:r>
          </a:p>
          <a:p>
            <a:pPr algn="just">
              <a:lnSpc>
                <a:spcPct val="150000"/>
              </a:lnSpc>
            </a:pPr>
            <a:r>
              <a:rPr lang="en-US" sz="2800" b="0" i="0" dirty="0">
                <a:solidFill>
                  <a:srgbClr val="202124"/>
                </a:solidFill>
                <a:effectLst/>
                <a:latin typeface="arial" panose="020B0604020202020204" pitchFamily="34" charset="0"/>
              </a:rPr>
              <a:t>Vulnerability management is a continuous process of identifying, prioritizing, remediating, and reporting on security vulnerabilities in systems and the software that runs on them. </a:t>
            </a:r>
            <a:r>
              <a:rPr lang="en-US" sz="2800" b="1" i="0" dirty="0">
                <a:solidFill>
                  <a:srgbClr val="202124"/>
                </a:solidFill>
                <a:effectLst/>
                <a:latin typeface="arial" panose="020B0604020202020204" pitchFamily="34" charset="0"/>
              </a:rPr>
              <a:t>Patch management is a critical component of vulnerability management</a:t>
            </a:r>
            <a:r>
              <a:rPr lang="en-US" sz="2800" b="0" i="0" dirty="0">
                <a:solidFill>
                  <a:srgbClr val="202124"/>
                </a:solidFill>
                <a:effectLst/>
                <a:latin typeface="arial" panose="020B0604020202020204" pitchFamily="34" charset="0"/>
              </a:rPr>
              <a:t>, but it's just one piece of the puzzle.</a:t>
            </a:r>
            <a:endParaRPr lang="en-US" sz="2800" dirty="0"/>
          </a:p>
        </p:txBody>
      </p:sp>
      <p:sp>
        <p:nvSpPr>
          <p:cNvPr id="9" name="Title 8">
            <a:extLst>
              <a:ext uri="{FF2B5EF4-FFF2-40B4-BE49-F238E27FC236}">
                <a16:creationId xmlns:a16="http://schemas.microsoft.com/office/drawing/2014/main" xmlns="" id="{C4BE4813-FBEA-D29F-78DB-1485D384DFDB}"/>
              </a:ext>
            </a:extLst>
          </p:cNvPr>
          <p:cNvSpPr>
            <a:spLocks noGrp="1"/>
          </p:cNvSpPr>
          <p:nvPr>
            <p:ph type="title"/>
          </p:nvPr>
        </p:nvSpPr>
        <p:spPr/>
        <p:txBody>
          <a:bodyPr/>
          <a:lstStyle/>
          <a:p>
            <a:endParaRPr lang="en-US"/>
          </a:p>
        </p:txBody>
      </p:sp>
      <p:sp>
        <p:nvSpPr>
          <p:cNvPr id="2" name="Footer Placeholder 1"/>
          <p:cNvSpPr>
            <a:spLocks noGrp="1"/>
          </p:cNvSpPr>
          <p:nvPr>
            <p:ph type="ftr" sz="quarter" idx="11"/>
          </p:nvPr>
        </p:nvSpPr>
        <p:spPr/>
        <p:txBody>
          <a:bodyPr/>
          <a:lstStyle/>
          <a:p>
            <a:r>
              <a:rPr lang="en-US" dirty="0" smtClean="0"/>
              <a:t>VIPT: Unit-4: VIPT Audit and Uses cases</a:t>
            </a:r>
            <a:endParaRPr lang="en-US" dirty="0"/>
          </a:p>
        </p:txBody>
      </p:sp>
    </p:spTree>
    <p:extLst>
      <p:ext uri="{BB962C8B-B14F-4D97-AF65-F5344CB8AC3E}">
        <p14:creationId xmlns:p14="http://schemas.microsoft.com/office/powerpoint/2010/main" val="986237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Penetration Testing assessments…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8" name="Picture 7" descr="All You Need To Know About Penetration Testing - Blockgeeks">
            <a:extLst>
              <a:ext uri="{FF2B5EF4-FFF2-40B4-BE49-F238E27FC236}">
                <a16:creationId xmlns:a16="http://schemas.microsoft.com/office/drawing/2014/main" xmlns="" id="{49C3E177-FD06-49C0-9354-F79BFFDB5A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7439" y="1462477"/>
            <a:ext cx="7817121" cy="4754562"/>
          </a:xfrm>
          <a:prstGeom prst="rect">
            <a:avLst/>
          </a:prstGeom>
          <a:noFill/>
          <a:ln>
            <a:noFill/>
          </a:ln>
        </p:spPr>
      </p:pic>
    </p:spTree>
    <p:extLst>
      <p:ext uri="{BB962C8B-B14F-4D97-AF65-F5344CB8AC3E}">
        <p14:creationId xmlns:p14="http://schemas.microsoft.com/office/powerpoint/2010/main" val="4159415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Penetration Testing assessments…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IT Vulnerability Assessments vs Penetration Testing in Braintree, MA">
            <a:extLst>
              <a:ext uri="{FF2B5EF4-FFF2-40B4-BE49-F238E27FC236}">
                <a16:creationId xmlns:a16="http://schemas.microsoft.com/office/drawing/2014/main" xmlns="" id="{72F7620A-D2CD-42DD-B6C8-652263B8FC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8805" y="1510982"/>
            <a:ext cx="6599230" cy="4280218"/>
          </a:xfrm>
          <a:prstGeom prst="rect">
            <a:avLst/>
          </a:prstGeom>
          <a:noFill/>
          <a:ln>
            <a:noFill/>
          </a:ln>
        </p:spPr>
      </p:pic>
    </p:spTree>
    <p:extLst>
      <p:ext uri="{BB962C8B-B14F-4D97-AF65-F5344CB8AC3E}">
        <p14:creationId xmlns:p14="http://schemas.microsoft.com/office/powerpoint/2010/main" val="1671625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61C2F24-F7B8-FB7B-2487-381B3EAC3D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654A6CC-C1AD-990E-618F-66E3D10BFAF3}"/>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Penetration Testing assessments…</a:t>
            </a:r>
          </a:p>
        </p:txBody>
      </p:sp>
      <p:sp>
        <p:nvSpPr>
          <p:cNvPr id="5" name="Footer Placeholder 4">
            <a:extLst>
              <a:ext uri="{FF2B5EF4-FFF2-40B4-BE49-F238E27FC236}">
                <a16:creationId xmlns:a16="http://schemas.microsoft.com/office/drawing/2014/main" xmlns="" id="{289EFF20-E897-F9A2-25C6-B7D844D378C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51E0D667-0197-9D4C-132A-C382893443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a:extLst>
              <a:ext uri="{FF2B5EF4-FFF2-40B4-BE49-F238E27FC236}">
                <a16:creationId xmlns:a16="http://schemas.microsoft.com/office/drawing/2014/main" xmlns="" id="{D67D67CA-EBC7-F6E8-97B1-C1B74C7AD9AE}"/>
              </a:ext>
            </a:extLst>
          </p:cNvPr>
          <p:cNvSpPr txBox="1"/>
          <p:nvPr/>
        </p:nvSpPr>
        <p:spPr>
          <a:xfrm>
            <a:off x="381000" y="1524000"/>
            <a:ext cx="11430000" cy="6309420"/>
          </a:xfrm>
          <a:prstGeom prst="rect">
            <a:avLst/>
          </a:prstGeom>
          <a:noFill/>
        </p:spPr>
        <p:txBody>
          <a:bodyPr wrap="square" rtlCol="0">
            <a:spAutoFit/>
          </a:bodyPr>
          <a:lstStyle/>
          <a:p>
            <a:pPr algn="just"/>
            <a:r>
              <a:rPr lang="en-IN" sz="2800" b="1" dirty="0">
                <a:solidFill>
                  <a:srgbClr val="000000"/>
                </a:solidFill>
                <a:effectLst/>
                <a:latin typeface="Times New Roman" panose="02020603050405020304" pitchFamily="18" charset="0"/>
                <a:ea typeface="Times New Roman" panose="02020603050405020304" pitchFamily="18" charset="0"/>
              </a:rPr>
              <a:t>Difference between Penetration Testing vs Vulnerability Assessment ?</a:t>
            </a:r>
            <a:endParaRPr lang="en-IN" sz="2800" dirty="0">
              <a:effectLst/>
              <a:latin typeface="Times New Roman" panose="02020603050405020304" pitchFamily="18" charset="0"/>
              <a:ea typeface="Times New Roman" panose="02020603050405020304" pitchFamily="18" charset="0"/>
            </a:endParaRPr>
          </a:p>
          <a:p>
            <a:pPr algn="just"/>
            <a:r>
              <a:rPr lang="en-IN" sz="2800" dirty="0">
                <a:solidFill>
                  <a:srgbClr val="000000"/>
                </a:solidFill>
                <a:effectLst/>
                <a:latin typeface="Times New Roman" panose="02020603050405020304" pitchFamily="18" charset="0"/>
                <a:ea typeface="Times New Roman" panose="02020603050405020304" pitchFamily="18" charset="0"/>
              </a:rPr>
              <a:t>To some extent, the fundamental difference between vulnerability assessment and penetration testing is that vulnerability assessment (VA) is list-oriented and penetration testing is goal-oriented approach. Vulnerability assessment intends to identify vulnerabilities in given web application, network system or environment. Basically, VA identify network and application vulnerabilities before they turn into real threats to your corporate security. Whereas the purpose of penetration testing is to determine whether a detected vulnerability is practical an capable to harm the system. Vulnerability assessment: Uncovers a wide range of possible vulnerabilities. Penetration testing: A “call to action” document. It lists the vulnerabilities that were successfully exploited.</a:t>
            </a:r>
            <a:endParaRPr lang="en-IN" sz="2800" dirty="0">
              <a:effectLst/>
              <a:latin typeface="Times New Roman" panose="02020603050405020304" pitchFamily="18" charset="0"/>
              <a:ea typeface="Times New Roman" panose="02020603050405020304" pitchFamily="18" charset="0"/>
            </a:endParaRPr>
          </a:p>
          <a:p>
            <a:pPr algn="just"/>
            <a:endParaRPr lang="en-IN" sz="3200" dirty="0">
              <a:effectLst/>
              <a:latin typeface="Times New Roman" panose="02020603050405020304" pitchFamily="18" charset="0"/>
              <a:ea typeface="Times New Roman" panose="02020603050405020304" pitchFamily="18" charset="0"/>
            </a:endParaRPr>
          </a:p>
          <a:p>
            <a:pPr algn="just"/>
            <a:endParaRPr lang="en-IN" sz="32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4719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Penetration Testing assessments…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762000" y="1438233"/>
            <a:ext cx="11213069" cy="4401205"/>
          </a:xfrm>
          <a:prstGeom prst="rect">
            <a:avLst/>
          </a:prstGeom>
          <a:noFill/>
        </p:spPr>
        <p:txBody>
          <a:bodyPr wrap="square">
            <a:spAutoFit/>
          </a:bodyPr>
          <a:lstStyle/>
          <a:p>
            <a:pPr marL="0" marR="0" algn="just"/>
            <a:r>
              <a:rPr lang="en-IN" sz="2800" b="1" dirty="0">
                <a:solidFill>
                  <a:srgbClr val="000000"/>
                </a:solidFill>
                <a:effectLst/>
                <a:latin typeface="Times New Roman" panose="02020603050405020304" pitchFamily="18" charset="0"/>
                <a:ea typeface="Times New Roman" panose="02020603050405020304" pitchFamily="18" charset="0"/>
              </a:rPr>
              <a:t>What is vulnerability assessment report ?</a:t>
            </a:r>
            <a:endParaRPr lang="en-IN" sz="2800" dirty="0">
              <a:effectLst/>
              <a:latin typeface="Times New Roman" panose="02020603050405020304" pitchFamily="18" charset="0"/>
              <a:ea typeface="Times New Roman" panose="02020603050405020304" pitchFamily="18" charset="0"/>
            </a:endParaRPr>
          </a:p>
          <a:p>
            <a:pPr marL="0" marR="0" algn="just"/>
            <a:r>
              <a:rPr lang="en-IN" sz="2800" dirty="0">
                <a:solidFill>
                  <a:srgbClr val="000000"/>
                </a:solidFill>
                <a:effectLst/>
                <a:latin typeface="Times New Roman" panose="02020603050405020304" pitchFamily="18" charset="0"/>
                <a:ea typeface="Times New Roman" panose="02020603050405020304" pitchFamily="18" charset="0"/>
              </a:rPr>
              <a:t>A vulnerability assessment process is intended to discover the potential security threats and the risks which involves the use of automated testing tools, such as network security scanners. The VAR vulnerability assessment report contains the list of vulnerabilities.</a:t>
            </a:r>
            <a:endParaRPr lang="en-IN" sz="2800" dirty="0">
              <a:effectLst/>
              <a:latin typeface="Times New Roman" panose="02020603050405020304" pitchFamily="18" charset="0"/>
              <a:ea typeface="Times New Roman" panose="02020603050405020304" pitchFamily="18" charset="0"/>
            </a:endParaRPr>
          </a:p>
          <a:p>
            <a:pPr marL="0" marR="0" algn="just"/>
            <a:r>
              <a:rPr lang="en-IN" sz="2800" b="1" dirty="0">
                <a:solidFill>
                  <a:srgbClr val="FF0000"/>
                </a:solidFill>
                <a:effectLst/>
                <a:latin typeface="Times New Roman" panose="02020603050405020304" pitchFamily="18" charset="0"/>
                <a:ea typeface="Times New Roman" panose="02020603050405020304" pitchFamily="18" charset="0"/>
              </a:rPr>
              <a:t>How do you test for penetration testing?</a:t>
            </a:r>
            <a:endParaRPr lang="en-IN" sz="2800" dirty="0">
              <a:effectLst/>
              <a:latin typeface="Times New Roman" panose="02020603050405020304" pitchFamily="18" charset="0"/>
              <a:ea typeface="Times New Roman" panose="02020603050405020304" pitchFamily="18" charset="0"/>
            </a:endParaRPr>
          </a:p>
          <a:p>
            <a:pPr marL="0" marR="0" algn="just"/>
            <a:r>
              <a:rPr lang="en-IN" sz="2800" dirty="0">
                <a:solidFill>
                  <a:srgbClr val="000000"/>
                </a:solidFill>
                <a:effectLst/>
                <a:latin typeface="Times New Roman" panose="02020603050405020304" pitchFamily="18" charset="0"/>
                <a:ea typeface="Times New Roman" panose="02020603050405020304" pitchFamily="18" charset="0"/>
              </a:rPr>
              <a:t>A pen test can be automated using security tools or it can be performed manually. In order to provide insights critical to the organization's ability to fine-tune its security policies and patch detected vulnerabilities, penetration tests need to expose vulnerabilities that would allow attackers system access.</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21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246" y="306039"/>
            <a:ext cx="10058401" cy="1143000"/>
          </a:xfrm>
        </p:spPr>
        <p:txBody>
          <a:bodyPr>
            <a:noAutofit/>
          </a:bodyPr>
          <a:lstStyle/>
          <a:p>
            <a:pPr marL="0" marR="0">
              <a:lnSpc>
                <a:spcPct val="107000"/>
              </a:lnSpc>
              <a:spcBef>
                <a:spcPts val="0"/>
              </a:spcBef>
              <a:spcAft>
                <a:spcPts val="800"/>
              </a:spcAft>
            </a:pPr>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489466" y="1905000"/>
            <a:ext cx="11213069" cy="3539430"/>
          </a:xfrm>
          <a:prstGeom prst="rect">
            <a:avLst/>
          </a:prstGeom>
          <a:noFill/>
        </p:spPr>
        <p:txBody>
          <a:bodyPr wrap="square">
            <a:spAutoFit/>
          </a:bodyPr>
          <a:lstStyle/>
          <a:p>
            <a:pPr marL="0" marR="0" algn="just"/>
            <a:r>
              <a:rPr lang="en-IN" sz="2800" dirty="0">
                <a:solidFill>
                  <a:srgbClr val="000000"/>
                </a:solidFill>
                <a:latin typeface="Times New Roman" panose="02020603050405020304" pitchFamily="18" charset="0"/>
              </a:rPr>
              <a:t>A network penetration test is often the next step to validate the risk assessment with the goal of enhancing a business’s security posture.</a:t>
            </a:r>
          </a:p>
          <a:p>
            <a:pPr marL="0" marR="0" algn="just"/>
            <a:endParaRPr lang="en-IN" sz="2800" dirty="0">
              <a:solidFill>
                <a:srgbClr val="000000"/>
              </a:solidFill>
              <a:latin typeface="Times New Roman" panose="02020603050405020304" pitchFamily="18" charset="0"/>
            </a:endParaRPr>
          </a:p>
          <a:p>
            <a:pPr marL="0" marR="0" algn="just"/>
            <a:r>
              <a:rPr lang="en-IN" sz="2800" dirty="0">
                <a:solidFill>
                  <a:srgbClr val="000000"/>
                </a:solidFill>
                <a:effectLst/>
                <a:latin typeface="Times New Roman" panose="02020603050405020304" pitchFamily="18" charset="0"/>
                <a:ea typeface="Times New Roman" panose="02020603050405020304" pitchFamily="18" charset="0"/>
              </a:rPr>
              <a:t>There are four main steps to performing a network penetration test which include 1) information gathering and clarifying client expectations, 2) reconnaissance and discovery, 3) performing the penetration test, and 4) reporting on recommendations and remediation.</a:t>
            </a:r>
            <a:endParaRPr lang="en-IN" sz="2800" dirty="0">
              <a:effectLst/>
              <a:latin typeface="Times New Roman" panose="02020603050405020304" pitchFamily="18" charset="0"/>
              <a:ea typeface="Times New Roman" panose="02020603050405020304" pitchFamily="18" charset="0"/>
            </a:endParaRPr>
          </a:p>
          <a:p>
            <a:pPr marL="0" marR="0" algn="just"/>
            <a:r>
              <a:rPr lang="en-IN" sz="28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616437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How To Perform A Successful Network Penetration Test | PurpleSec">
            <a:extLst>
              <a:ext uri="{FF2B5EF4-FFF2-40B4-BE49-F238E27FC236}">
                <a16:creationId xmlns:a16="http://schemas.microsoft.com/office/drawing/2014/main" xmlns="" id="{14FB04F4-D52B-4EF7-9B6E-435A40FD44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5259" y="1608131"/>
            <a:ext cx="8441484" cy="4748221"/>
          </a:xfrm>
          <a:prstGeom prst="rect">
            <a:avLst/>
          </a:prstGeom>
          <a:noFill/>
          <a:ln>
            <a:noFill/>
          </a:ln>
        </p:spPr>
      </p:pic>
    </p:spTree>
    <p:extLst>
      <p:ext uri="{BB962C8B-B14F-4D97-AF65-F5344CB8AC3E}">
        <p14:creationId xmlns:p14="http://schemas.microsoft.com/office/powerpoint/2010/main" val="14968831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6096EA8-AF4D-8721-71C5-D3DC05733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409F03D-5953-FD9E-E777-14A6D25E63D9}"/>
              </a:ext>
            </a:extLst>
          </p:cNvPr>
          <p:cNvSpPr>
            <a:spLocks noGrp="1"/>
          </p:cNvSpPr>
          <p:nvPr>
            <p:ph type="title"/>
          </p:nvPr>
        </p:nvSpPr>
        <p:spPr>
          <a:xfrm>
            <a:off x="1524000" y="274638"/>
            <a:ext cx="100584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3CD7BEAE-8EE0-4632-0E3A-5598B10FAC2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4A9E7581-BC59-05FD-6F37-89EAF7E3DA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1FFB12A4-322B-CE62-619E-046553725C04}"/>
              </a:ext>
            </a:extLst>
          </p:cNvPr>
          <p:cNvSpPr txBox="1"/>
          <p:nvPr/>
        </p:nvSpPr>
        <p:spPr>
          <a:xfrm>
            <a:off x="762000" y="1438233"/>
            <a:ext cx="11213069" cy="5262979"/>
          </a:xfrm>
          <a:prstGeom prst="rect">
            <a:avLst/>
          </a:prstGeom>
          <a:noFill/>
        </p:spPr>
        <p:txBody>
          <a:bodyPr wrap="square">
            <a:spAutoFit/>
          </a:bodyPr>
          <a:lstStyle/>
          <a:p>
            <a:pPr algn="just"/>
            <a:r>
              <a:rPr lang="en-IN" sz="2800" dirty="0">
                <a:solidFill>
                  <a:srgbClr val="000000"/>
                </a:solidFill>
                <a:effectLst/>
                <a:latin typeface="Times New Roman" panose="02020603050405020304" pitchFamily="18" charset="0"/>
                <a:ea typeface="Times New Roman" panose="02020603050405020304" pitchFamily="18" charset="0"/>
              </a:rPr>
              <a:t>What Is A Network Penetration Test?</a:t>
            </a:r>
            <a:endParaRPr lang="en-IN" sz="2800" dirty="0">
              <a:effectLst/>
              <a:latin typeface="Times New Roman" panose="02020603050405020304" pitchFamily="18" charset="0"/>
              <a:ea typeface="Times New Roman" panose="02020603050405020304" pitchFamily="18" charset="0"/>
            </a:endParaRPr>
          </a:p>
          <a:p>
            <a:pPr algn="just"/>
            <a:endParaRPr lang="en-IN" sz="2800" dirty="0">
              <a:solidFill>
                <a:srgbClr val="000000"/>
              </a:solidFill>
              <a:latin typeface="Times New Roman" panose="02020603050405020304" pitchFamily="18" charset="0"/>
              <a:ea typeface="Times New Roman" panose="02020603050405020304" pitchFamily="18" charset="0"/>
            </a:endParaRPr>
          </a:p>
          <a:p>
            <a:pPr algn="just"/>
            <a:r>
              <a:rPr lang="en-IN" sz="2800" dirty="0" smtClean="0">
                <a:solidFill>
                  <a:srgbClr val="000000"/>
                </a:solidFill>
                <a:effectLst/>
                <a:latin typeface="Times New Roman" panose="02020603050405020304" pitchFamily="18" charset="0"/>
                <a:ea typeface="Times New Roman" panose="02020603050405020304" pitchFamily="18" charset="0"/>
              </a:rPr>
              <a:t>A </a:t>
            </a:r>
            <a:r>
              <a:rPr lang="en-IN" sz="2800" dirty="0">
                <a:solidFill>
                  <a:srgbClr val="000000"/>
                </a:solidFill>
                <a:effectLst/>
                <a:latin typeface="Times New Roman" panose="02020603050405020304" pitchFamily="18" charset="0"/>
                <a:ea typeface="Times New Roman" panose="02020603050405020304" pitchFamily="18" charset="0"/>
              </a:rPr>
              <a:t>network penetration test is the process of identifying security vulnerabilities in applications and systems by intentionally using various malicious techniques to evaluate the network’s security, or lack of, responses.</a:t>
            </a:r>
            <a:endParaRPr lang="en-IN" sz="2800" dirty="0">
              <a:effectLst/>
              <a:latin typeface="Times New Roman" panose="02020603050405020304" pitchFamily="18" charset="0"/>
              <a:ea typeface="Times New Roman" panose="02020603050405020304" pitchFamily="18" charset="0"/>
            </a:endParaRPr>
          </a:p>
          <a:p>
            <a:pPr algn="just"/>
            <a:r>
              <a:rPr lang="en-IN" sz="2800" dirty="0">
                <a:solidFill>
                  <a:srgbClr val="000000"/>
                </a:solidFill>
                <a:effectLst/>
                <a:latin typeface="Times New Roman" panose="02020603050405020304" pitchFamily="18" charset="0"/>
                <a:ea typeface="Times New Roman" panose="02020603050405020304" pitchFamily="18" charset="0"/>
              </a:rPr>
              <a:t>Similar to vulnerability assessments, a network penetration test, also known as a pen test, aims to identify vulnerabilities in a network.</a:t>
            </a:r>
            <a:endParaRPr lang="en-IN" sz="2800" dirty="0">
              <a:effectLst/>
              <a:latin typeface="Times New Roman" panose="02020603050405020304" pitchFamily="18" charset="0"/>
              <a:ea typeface="Times New Roman" panose="02020603050405020304" pitchFamily="18" charset="0"/>
            </a:endParaRPr>
          </a:p>
          <a:p>
            <a:pPr algn="just"/>
            <a:r>
              <a:rPr lang="en-IN" sz="2800" dirty="0">
                <a:solidFill>
                  <a:srgbClr val="000000"/>
                </a:solidFill>
                <a:effectLst/>
                <a:latin typeface="Times New Roman" panose="02020603050405020304" pitchFamily="18" charset="0"/>
                <a:ea typeface="Times New Roman" panose="02020603050405020304" pitchFamily="18" charset="0"/>
              </a:rPr>
              <a:t>However, unlike a vulnerability assessment, a penetration test is an exact simulation of a potential attack to identify vulnerabilities that are harder to find in a network.</a:t>
            </a:r>
            <a:endParaRPr lang="en-IN" sz="2800" dirty="0">
              <a:effectLst/>
              <a:latin typeface="Times New Roman" panose="02020603050405020304" pitchFamily="18" charset="0"/>
              <a:ea typeface="Times New Roman" panose="02020603050405020304" pitchFamily="18" charset="0"/>
            </a:endParaRPr>
          </a:p>
          <a:p>
            <a:r>
              <a:rPr lang="en-IN" sz="2800" dirty="0">
                <a:effectLst/>
                <a:latin typeface="Times New Roman" panose="02020603050405020304" pitchFamily="18" charset="0"/>
                <a:ea typeface="Times New Roman" panose="02020603050405020304" pitchFamily="18" charset="0"/>
              </a:rPr>
              <a:t> </a:t>
            </a:r>
          </a:p>
          <a:p>
            <a:pPr marL="0" marR="0" algn="just"/>
            <a:r>
              <a:rPr lang="en-IN" sz="28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6056092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0820EA2-EDF3-A1D7-3593-40F172A24F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D5EBBC5-1518-8CBC-1C18-206FE38B7473}"/>
              </a:ext>
            </a:extLst>
          </p:cNvPr>
          <p:cNvSpPr>
            <a:spLocks noGrp="1"/>
          </p:cNvSpPr>
          <p:nvPr>
            <p:ph type="title"/>
          </p:nvPr>
        </p:nvSpPr>
        <p:spPr>
          <a:xfrm>
            <a:off x="1524000" y="274638"/>
            <a:ext cx="100584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56A5E8A2-2F3B-F7BF-356A-E1DBD7FF05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ED008C7F-F676-0FE9-2019-BB90762822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76DBA625-D3C0-3F63-1C3A-EF38D67CE88F}"/>
              </a:ext>
            </a:extLst>
          </p:cNvPr>
          <p:cNvSpPr txBox="1"/>
          <p:nvPr/>
        </p:nvSpPr>
        <p:spPr>
          <a:xfrm>
            <a:off x="762000" y="1438233"/>
            <a:ext cx="11213069" cy="3539430"/>
          </a:xfrm>
          <a:prstGeom prst="rect">
            <a:avLst/>
          </a:prstGeom>
          <a:noFill/>
        </p:spPr>
        <p:txBody>
          <a:bodyPr wrap="square">
            <a:spAutoFit/>
          </a:bodyPr>
          <a:lstStyle/>
          <a:p>
            <a:r>
              <a:rPr lang="en-IN" sz="2800" b="1" dirty="0">
                <a:solidFill>
                  <a:srgbClr val="000000"/>
                </a:solidFill>
                <a:effectLst/>
                <a:latin typeface="Times New Roman" panose="02020603050405020304" pitchFamily="18" charset="0"/>
                <a:ea typeface="Times New Roman" panose="02020603050405020304" pitchFamily="18" charset="0"/>
              </a:rPr>
              <a:t>What are The Benefits </a:t>
            </a:r>
            <a:r>
              <a:rPr lang="en-IN" sz="2800" b="1" dirty="0" smtClean="0">
                <a:solidFill>
                  <a:srgbClr val="000000"/>
                </a:solidFill>
                <a:effectLst/>
                <a:latin typeface="Times New Roman" panose="02020603050405020304" pitchFamily="18" charset="0"/>
                <a:ea typeface="Times New Roman" panose="02020603050405020304" pitchFamily="18" charset="0"/>
              </a:rPr>
              <a:t>of </a:t>
            </a:r>
            <a:r>
              <a:rPr lang="en-IN" sz="2800" b="1" dirty="0">
                <a:solidFill>
                  <a:srgbClr val="000000"/>
                </a:solidFill>
                <a:effectLst/>
                <a:latin typeface="Times New Roman" panose="02020603050405020304" pitchFamily="18" charset="0"/>
                <a:ea typeface="Times New Roman" panose="02020603050405020304" pitchFamily="18" charset="0"/>
              </a:rPr>
              <a:t>Performing A Network Penetration Test?</a:t>
            </a:r>
            <a:endParaRPr lang="en-IN" sz="2800" b="1" dirty="0">
              <a:effectLst/>
              <a:latin typeface="Times New Roman" panose="02020603050405020304" pitchFamily="18" charset="0"/>
              <a:ea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There are numerous benefits to performing network penetration tests on your systems including:</a:t>
            </a:r>
            <a:endParaRPr lang="en-IN" sz="2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Understanding the network baseline</a:t>
            </a:r>
            <a:endParaRPr lang="en-IN" sz="2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Testing your security posture and controls</a:t>
            </a:r>
            <a:endParaRPr lang="en-IN" sz="2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Preventing network and data breaches</a:t>
            </a:r>
            <a:endParaRPr lang="en-IN" sz="2800" dirty="0">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Ensuring network and system security</a:t>
            </a:r>
            <a:endParaRPr lang="en-IN" sz="2800" dirty="0">
              <a:effectLst/>
              <a:latin typeface="Times New Roman" panose="02020603050405020304" pitchFamily="18" charset="0"/>
              <a:ea typeface="Times New Roman" panose="02020603050405020304" pitchFamily="18" charset="0"/>
            </a:endParaRPr>
          </a:p>
          <a:p>
            <a:pPr marL="0" marR="0" algn="just"/>
            <a:r>
              <a:rPr lang="en-IN" sz="2800" dirty="0" smtClean="0">
                <a:solidFill>
                  <a:srgbClr val="000000"/>
                </a:solidFill>
                <a:latin typeface="Times New Roman" panose="02020603050405020304" pitchFamily="18" charset="0"/>
              </a:rPr>
              <a:t> </a:t>
            </a:r>
            <a:endParaRPr lang="en-IN"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828131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621BBF-6A93-A942-B77C-A334B8E4A3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8CB4138-BEDD-11A7-A66D-0A9DCF0AD805}"/>
              </a:ext>
            </a:extLst>
          </p:cNvPr>
          <p:cNvSpPr>
            <a:spLocks noGrp="1"/>
          </p:cNvSpPr>
          <p:nvPr>
            <p:ph type="title"/>
          </p:nvPr>
        </p:nvSpPr>
        <p:spPr>
          <a:xfrm>
            <a:off x="1524000" y="274638"/>
            <a:ext cx="100584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C1ACE5C4-1A19-1F99-C496-15DC823E41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B9FDFF41-AE6C-9D20-A134-F7ED7F360A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72EC1A08-FE17-4144-C91A-E00DF9872EB0}"/>
              </a:ext>
            </a:extLst>
          </p:cNvPr>
          <p:cNvSpPr txBox="1"/>
          <p:nvPr/>
        </p:nvSpPr>
        <p:spPr>
          <a:xfrm>
            <a:off x="397134" y="1552136"/>
            <a:ext cx="11397734" cy="5016758"/>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0000"/>
                </a:solidFill>
                <a:effectLst/>
                <a:latin typeface="Times New Roman" panose="02020603050405020304" pitchFamily="18" charset="0"/>
                <a:ea typeface="Times New Roman" panose="02020603050405020304" pitchFamily="18" charset="0"/>
              </a:rPr>
              <a:t>Understand </a:t>
            </a:r>
            <a:r>
              <a:rPr lang="en-IN" sz="2000" dirty="0">
                <a:solidFill>
                  <a:srgbClr val="000000"/>
                </a:solidFill>
                <a:effectLst/>
                <a:latin typeface="Times New Roman" panose="02020603050405020304" pitchFamily="18" charset="0"/>
                <a:ea typeface="Times New Roman" panose="02020603050405020304" pitchFamily="18" charset="0"/>
              </a:rPr>
              <a:t>The Network Baseline</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Most of the time, the network’s baseline is identified through the use of scanning tools like port scanners, network scanners, and vulnerability scanners. Understanding a network’s baseline allows the business owner to understand what security controls are working, identify existing vulnerabilities, and provide them additional information about their network</a:t>
            </a:r>
            <a:r>
              <a:rPr lang="en-IN" sz="2000" dirty="0" smtClean="0">
                <a:solidFill>
                  <a:srgbClr val="000000"/>
                </a:solidFill>
                <a:effectLst/>
                <a:latin typeface="Times New Roman" panose="02020603050405020304" pitchFamily="18" charset="0"/>
                <a:ea typeface="Times New Roman" panose="02020603050405020304" pitchFamily="18" charset="0"/>
              </a:rPr>
              <a:t>.</a:t>
            </a:r>
          </a:p>
          <a:p>
            <a:pPr algn="just"/>
            <a:endParaRPr lang="en-IN" sz="20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Test Your Security Posture And Controls</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latin typeface="Times New Roman" panose="02020603050405020304" pitchFamily="18" charset="0"/>
                <a:ea typeface="Times New Roman" panose="02020603050405020304" pitchFamily="18" charset="0"/>
              </a:rPr>
              <a:t>Unlike a vulnerability assessment, a network penetration test will put your security controls to the ultimate test. A network penetration test’s goal is to breach your network and exploit those vulnerabilities to understand the areas that need improvement</a:t>
            </a:r>
            <a:r>
              <a:rPr lang="en-IN" sz="2000" dirty="0" smtClean="0">
                <a:solidFill>
                  <a:srgbClr val="000000"/>
                </a:solidFill>
                <a:latin typeface="Times New Roman" panose="02020603050405020304" pitchFamily="18" charset="0"/>
                <a:ea typeface="Times New Roman" panose="02020603050405020304" pitchFamily="18" charset="0"/>
              </a:rPr>
              <a:t>.</a:t>
            </a:r>
          </a:p>
          <a:p>
            <a:pPr algn="just"/>
            <a:endParaRPr lang="en-IN" sz="2000" dirty="0">
              <a:solidFill>
                <a:srgbClr val="000000"/>
              </a:solidFill>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000" dirty="0">
                <a:solidFill>
                  <a:srgbClr val="000000"/>
                </a:solidFill>
                <a:latin typeface="Times New Roman" panose="02020603050405020304" pitchFamily="18" charset="0"/>
                <a:ea typeface="Times New Roman" panose="02020603050405020304" pitchFamily="18" charset="0"/>
              </a:rPr>
              <a:t>Prevent Network And Data Breaches</a:t>
            </a:r>
            <a:endParaRPr lang="en-IN" sz="2000" dirty="0">
              <a:latin typeface="Times New Roman" panose="02020603050405020304" pitchFamily="18" charset="0"/>
              <a:ea typeface="Times New Roman" panose="02020603050405020304" pitchFamily="18" charset="0"/>
            </a:endParaRPr>
          </a:p>
          <a:p>
            <a:pPr algn="just"/>
            <a:r>
              <a:rPr lang="en-IN" sz="2000" dirty="0">
                <a:solidFill>
                  <a:srgbClr val="000000"/>
                </a:solidFill>
                <a:latin typeface="Times New Roman" panose="02020603050405020304" pitchFamily="18" charset="0"/>
                <a:ea typeface="Times New Roman" panose="02020603050405020304" pitchFamily="18" charset="0"/>
              </a:rPr>
              <a:t>When a successful penetration test is performed, the results assist a business owner in designing or adjusting their risk analysis and mitigation strategies. This helps the business prevent future breaches because the network penetration test simulates a real-world attacker attempting to break into your systems.</a:t>
            </a:r>
            <a:endParaRPr lang="en-IN" sz="2000" dirty="0">
              <a:latin typeface="Times New Roman" panose="02020603050405020304" pitchFamily="18" charset="0"/>
              <a:ea typeface="Times New Roman" panose="02020603050405020304" pitchFamily="18" charset="0"/>
            </a:endParaRPr>
          </a:p>
          <a:p>
            <a:pPr algn="just"/>
            <a:endParaRPr lang="en-IN"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035063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053112-C976-70D3-B9AA-AE55144D68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646836E-4AF9-59ED-6153-DD5B32CD17BC}"/>
              </a:ext>
            </a:extLst>
          </p:cNvPr>
          <p:cNvSpPr>
            <a:spLocks noGrp="1"/>
          </p:cNvSpPr>
          <p:nvPr>
            <p:ph type="title"/>
          </p:nvPr>
        </p:nvSpPr>
        <p:spPr>
          <a:xfrm>
            <a:off x="1524000" y="274638"/>
            <a:ext cx="100584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37B6F18B-3595-072B-8733-175D9447B57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399137DE-2C71-69F8-8590-AE0FF7CF97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ectangle 2"/>
          <p:cNvSpPr/>
          <p:nvPr/>
        </p:nvSpPr>
        <p:spPr>
          <a:xfrm>
            <a:off x="457199" y="1997839"/>
            <a:ext cx="11125201" cy="1631216"/>
          </a:xfrm>
          <a:prstGeom prst="rect">
            <a:avLst/>
          </a:prstGeom>
        </p:spPr>
        <p:txBody>
          <a:bodyPr wrap="square">
            <a:spAutoFit/>
          </a:bodyPr>
          <a:lstStyle/>
          <a:p>
            <a:r>
              <a:rPr lang="en-IN" sz="2000" dirty="0">
                <a:solidFill>
                  <a:srgbClr val="000000"/>
                </a:solidFill>
                <a:latin typeface="Times New Roman" panose="02020603050405020304" pitchFamily="18" charset="0"/>
                <a:ea typeface="Times New Roman" panose="02020603050405020304" pitchFamily="18" charset="0"/>
              </a:rPr>
              <a:t>Ensure Network and System Security</a:t>
            </a:r>
            <a:endParaRPr lang="en-IN" sz="2000" dirty="0">
              <a:latin typeface="Times New Roman" panose="02020603050405020304" pitchFamily="18" charset="0"/>
              <a:ea typeface="Times New Roman" panose="02020603050405020304" pitchFamily="18" charset="0"/>
            </a:endParaRPr>
          </a:p>
          <a:p>
            <a:r>
              <a:rPr lang="en-IN" sz="2000" dirty="0">
                <a:solidFill>
                  <a:srgbClr val="000000"/>
                </a:solidFill>
                <a:latin typeface="Times New Roman" panose="02020603050405020304" pitchFamily="18" charset="0"/>
                <a:ea typeface="Times New Roman" panose="02020603050405020304" pitchFamily="18" charset="0"/>
              </a:rPr>
              <a:t>A network penetration test helps to ensure system security in a variety of ways.</a:t>
            </a:r>
            <a:endParaRPr lang="en-IN" sz="2000" dirty="0">
              <a:latin typeface="Times New Roman" panose="02020603050405020304" pitchFamily="18" charset="0"/>
              <a:ea typeface="Times New Roman" panose="02020603050405020304" pitchFamily="18" charset="0"/>
            </a:endParaRPr>
          </a:p>
          <a:p>
            <a:pPr algn="just"/>
            <a:r>
              <a:rPr lang="en-IN" sz="2000" dirty="0">
                <a:solidFill>
                  <a:srgbClr val="000000"/>
                </a:solidFill>
                <a:latin typeface="Times New Roman" panose="02020603050405020304" pitchFamily="18" charset="0"/>
                <a:ea typeface="Times New Roman" panose="02020603050405020304" pitchFamily="18" charset="0"/>
              </a:rPr>
              <a:t>For example, a business may have a mature security strategy with strong external </a:t>
            </a:r>
            <a:r>
              <a:rPr lang="en-IN" sz="2000" dirty="0" err="1">
                <a:solidFill>
                  <a:srgbClr val="000000"/>
                </a:solidFill>
                <a:latin typeface="Times New Roman" panose="02020603050405020304" pitchFamily="18" charset="0"/>
                <a:ea typeface="Times New Roman" panose="02020603050405020304" pitchFamily="18" charset="0"/>
              </a:rPr>
              <a:t>defenses</a:t>
            </a:r>
            <a:r>
              <a:rPr lang="en-IN" sz="2000" dirty="0">
                <a:solidFill>
                  <a:srgbClr val="000000"/>
                </a:solidFill>
                <a:latin typeface="Times New Roman" panose="02020603050405020304" pitchFamily="18" charset="0"/>
                <a:ea typeface="Times New Roman" panose="02020603050405020304" pitchFamily="18" charset="0"/>
              </a:rPr>
              <a:t> but their internal </a:t>
            </a:r>
            <a:r>
              <a:rPr lang="en-IN" sz="2000" dirty="0" err="1">
                <a:solidFill>
                  <a:srgbClr val="000000"/>
                </a:solidFill>
                <a:latin typeface="Times New Roman" panose="02020603050405020304" pitchFamily="18" charset="0"/>
                <a:ea typeface="Times New Roman" panose="02020603050405020304" pitchFamily="18" charset="0"/>
              </a:rPr>
              <a:t>defenses</a:t>
            </a:r>
            <a:r>
              <a:rPr lang="en-IN" sz="2000" dirty="0">
                <a:solidFill>
                  <a:srgbClr val="000000"/>
                </a:solidFill>
                <a:latin typeface="Times New Roman" panose="02020603050405020304" pitchFamily="18" charset="0"/>
                <a:ea typeface="Times New Roman" panose="02020603050405020304" pitchFamily="18" charset="0"/>
              </a:rPr>
              <a:t>, such as a host-based Intrusion Prevention System (IDS) that prevent attacks from trusted hosts on the network, have been neglected</a:t>
            </a:r>
            <a:r>
              <a:rPr lang="en-IN" sz="2000" dirty="0" smtClean="0">
                <a:solidFill>
                  <a:srgbClr val="000000"/>
                </a:solidFill>
                <a:latin typeface="Times New Roman" panose="02020603050405020304" pitchFamily="18" charset="0"/>
                <a:ea typeface="Times New Roman" panose="02020603050405020304" pitchFamily="18" charset="0"/>
              </a:rPr>
              <a:t>.</a:t>
            </a:r>
            <a:endParaRPr lang="en-IN" sz="20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279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p:cNvSpPr txBox="1">
            <a:spLocks noChangeArrowheads="1"/>
          </p:cNvSpPr>
          <p:nvPr/>
        </p:nvSpPr>
        <p:spPr>
          <a:xfrm>
            <a:off x="342901" y="1629875"/>
            <a:ext cx="11506200" cy="46185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b="0" i="0" dirty="0">
                <a:solidFill>
                  <a:srgbClr val="000000"/>
                </a:solidFill>
                <a:effectLst/>
                <a:latin typeface="Times New Roman" panose="02020603050405020304" pitchFamily="18" charset="0"/>
              </a:rPr>
              <a:t>The integrative approach underlines the association of vulnerability patch modeling with the vulnerability discovery phenomenon. </a:t>
            </a:r>
            <a:endParaRPr lang="en-US" b="0" i="0" dirty="0" smtClean="0">
              <a:solidFill>
                <a:srgbClr val="000000"/>
              </a:solidFill>
              <a:effectLst/>
              <a:latin typeface="Times New Roman" panose="02020603050405020304" pitchFamily="18" charset="0"/>
            </a:endParaRPr>
          </a:p>
          <a:p>
            <a:pPr algn="just"/>
            <a:endParaRPr lang="en-US" b="0" i="0" dirty="0">
              <a:solidFill>
                <a:srgbClr val="000000"/>
              </a:solidFill>
              <a:effectLst/>
              <a:latin typeface="Times New Roman" panose="02020603050405020304" pitchFamily="18" charset="0"/>
            </a:endParaRPr>
          </a:p>
          <a:p>
            <a:pPr marL="0" indent="0" algn="l">
              <a:buNone/>
            </a:pPr>
            <a:r>
              <a:rPr lang="en-IN" b="0" i="0" dirty="0">
                <a:solidFill>
                  <a:srgbClr val="FF0000"/>
                </a:solidFill>
                <a:effectLst/>
                <a:latin typeface="Times New Roman" panose="02020603050405020304" pitchFamily="18" charset="0"/>
                <a:cs typeface="Times New Roman" panose="02020603050405020304" pitchFamily="18" charset="0"/>
              </a:rPr>
              <a:t>What is vulnerability patching?</a:t>
            </a:r>
            <a:endParaRPr lang="en-US" b="0" i="0" dirty="0">
              <a:solidFill>
                <a:srgbClr val="FF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rPr>
              <a:t>Vulnerability patching is the process of checking your operating systems, software, applications, and network components for vulnerabilities that could allow a malicious user to access your system and cause damage.</a:t>
            </a:r>
          </a:p>
        </p:txBody>
      </p:sp>
      <p:sp>
        <p:nvSpPr>
          <p:cNvPr id="3" name="Footer Placeholder 2"/>
          <p:cNvSpPr>
            <a:spLocks noGrp="1"/>
          </p:cNvSpPr>
          <p:nvPr>
            <p:ph type="ftr" sz="quarter" idx="11"/>
          </p:nvPr>
        </p:nvSpPr>
        <p:spPr/>
        <p:txBody>
          <a:bodyPr/>
          <a:lstStyle/>
          <a:p>
            <a:r>
              <a:rPr lang="en-US" dirty="0" smtClean="0"/>
              <a:t>VIPT: Unit-4: VIPT Audit and Uses cases</a:t>
            </a:r>
            <a:endParaRPr lang="en-US" dirty="0"/>
          </a:p>
        </p:txBody>
      </p:sp>
    </p:spTree>
    <p:extLst>
      <p:ext uri="{BB962C8B-B14F-4D97-AF65-F5344CB8AC3E}">
        <p14:creationId xmlns:p14="http://schemas.microsoft.com/office/powerpoint/2010/main" val="14262484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67D0D69-25AD-209A-D236-65F0695C6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B10A664-BC9F-6348-6A29-9F29EEA7DF86}"/>
              </a:ext>
            </a:extLst>
          </p:cNvPr>
          <p:cNvSpPr>
            <a:spLocks noGrp="1"/>
          </p:cNvSpPr>
          <p:nvPr>
            <p:ph type="title"/>
          </p:nvPr>
        </p:nvSpPr>
        <p:spPr>
          <a:xfrm>
            <a:off x="1524000" y="274638"/>
            <a:ext cx="100584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C7849D3F-CAC2-1958-8A60-544A2432DA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C39726D4-599C-EC43-C34D-404EED75DF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009B14D7-56F2-04EE-0FCC-4E9D8E961AA2}"/>
              </a:ext>
            </a:extLst>
          </p:cNvPr>
          <p:cNvSpPr txBox="1"/>
          <p:nvPr/>
        </p:nvSpPr>
        <p:spPr>
          <a:xfrm>
            <a:off x="489465" y="1611859"/>
            <a:ext cx="11213069" cy="4832092"/>
          </a:xfrm>
          <a:prstGeom prst="rect">
            <a:avLst/>
          </a:prstGeom>
          <a:noFill/>
        </p:spPr>
        <p:txBody>
          <a:bodyPr wrap="square">
            <a:spAutoFit/>
          </a:bodyPr>
          <a:lstStyle/>
          <a:p>
            <a:r>
              <a:rPr lang="en-IN" sz="2800" dirty="0">
                <a:solidFill>
                  <a:srgbClr val="000000"/>
                </a:solidFill>
                <a:effectLst/>
                <a:latin typeface="Times New Roman" panose="02020603050405020304" pitchFamily="18" charset="0"/>
                <a:ea typeface="Times New Roman" panose="02020603050405020304" pitchFamily="18" charset="0"/>
              </a:rPr>
              <a:t>To perform a successful penetration test, there are 4 steps that must be completed:</a:t>
            </a:r>
            <a:endParaRPr lang="en-IN" sz="2800" dirty="0">
              <a:effectLst/>
              <a:latin typeface="Times New Roman" panose="02020603050405020304" pitchFamily="18" charset="0"/>
              <a:ea typeface="Times New Roman" panose="02020603050405020304" pitchFamily="18" charset="0"/>
            </a:endParaRPr>
          </a:p>
          <a:p>
            <a:r>
              <a:rPr lang="en-IN" sz="2800" b="1" dirty="0">
                <a:solidFill>
                  <a:srgbClr val="000000"/>
                </a:solidFill>
                <a:effectLst/>
                <a:latin typeface="Times New Roman" panose="02020603050405020304" pitchFamily="18" charset="0"/>
                <a:ea typeface="Times New Roman" panose="02020603050405020304" pitchFamily="18" charset="0"/>
              </a:rPr>
              <a:t>Step 1: Information Gathering and Client Expectations</a:t>
            </a:r>
            <a:endParaRPr lang="en-IN" sz="2800" dirty="0">
              <a:effectLst/>
              <a:latin typeface="Times New Roman" panose="02020603050405020304" pitchFamily="18" charset="0"/>
              <a:ea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When you are discussing the goals of the network penetration test, there are a few important things to consider.</a:t>
            </a:r>
            <a:endParaRPr lang="en-IN" sz="2800" dirty="0">
              <a:effectLst/>
              <a:latin typeface="Times New Roman" panose="02020603050405020304" pitchFamily="18" charset="0"/>
              <a:ea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Penetration tests fall into three main categories:</a:t>
            </a:r>
            <a:endParaRPr lang="en-IN" sz="2800" dirty="0">
              <a:effectLst/>
              <a:latin typeface="Times New Roman" panose="02020603050405020304" pitchFamily="18" charset="0"/>
              <a:ea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Black box testing</a:t>
            </a:r>
            <a:endParaRPr lang="en-IN" sz="2800" dirty="0">
              <a:effectLst/>
              <a:latin typeface="Times New Roman" panose="02020603050405020304" pitchFamily="18" charset="0"/>
              <a:ea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Gray box testing</a:t>
            </a:r>
            <a:endParaRPr lang="en-IN" sz="2800" dirty="0">
              <a:effectLst/>
              <a:latin typeface="Times New Roman" panose="02020603050405020304" pitchFamily="18" charset="0"/>
              <a:ea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White box testing</a:t>
            </a:r>
            <a:endParaRPr lang="en-IN" sz="2800" dirty="0">
              <a:effectLst/>
              <a:latin typeface="Times New Roman" panose="02020603050405020304" pitchFamily="18" charset="0"/>
              <a:ea typeface="Times New Roman" panose="02020603050405020304" pitchFamily="18" charset="0"/>
            </a:endParaRPr>
          </a:p>
          <a:p>
            <a:pPr algn="just"/>
            <a:endParaRPr lang="en-IN" sz="2800" dirty="0">
              <a:solidFill>
                <a:srgbClr val="000000"/>
              </a:solidFill>
              <a:latin typeface="Times New Roman" panose="02020603050405020304" pitchFamily="18" charset="0"/>
            </a:endParaRPr>
          </a:p>
          <a:p>
            <a:pPr algn="just"/>
            <a:endParaRPr lang="en-IN"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48300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1E6C81-DB13-0174-C749-EA6AC7CD2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8B2DCA4-D1B8-0110-F55B-AA7C76D278D4}"/>
              </a:ext>
            </a:extLst>
          </p:cNvPr>
          <p:cNvSpPr>
            <a:spLocks noGrp="1"/>
          </p:cNvSpPr>
          <p:nvPr>
            <p:ph type="title"/>
          </p:nvPr>
        </p:nvSpPr>
        <p:spPr>
          <a:xfrm>
            <a:off x="1524000" y="274638"/>
            <a:ext cx="100584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3DC55D34-8865-6CF4-20DC-FC5A13F4A1B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EEAEAE14-FD81-A338-483D-97546E6B71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824FF386-5699-48E4-AC9E-3897794CF73F}"/>
              </a:ext>
            </a:extLst>
          </p:cNvPr>
          <p:cNvSpPr txBox="1"/>
          <p:nvPr/>
        </p:nvSpPr>
        <p:spPr>
          <a:xfrm>
            <a:off x="489466" y="1717170"/>
            <a:ext cx="11213069" cy="4647426"/>
          </a:xfrm>
          <a:prstGeom prst="rect">
            <a:avLst/>
          </a:prstGeom>
          <a:noFill/>
        </p:spPr>
        <p:txBody>
          <a:bodyPr wrap="square">
            <a:spAutoFit/>
          </a:bodyPr>
          <a:lstStyle/>
          <a:p>
            <a:pPr algn="just"/>
            <a:r>
              <a:rPr lang="en-IN" sz="2000" b="1" dirty="0" smtClean="0">
                <a:solidFill>
                  <a:srgbClr val="000000"/>
                </a:solidFill>
                <a:effectLst/>
                <a:latin typeface="Times New Roman" panose="02020603050405020304" pitchFamily="18" charset="0"/>
                <a:ea typeface="Times New Roman" panose="02020603050405020304" pitchFamily="18" charset="0"/>
              </a:rPr>
              <a:t>Black </a:t>
            </a:r>
            <a:r>
              <a:rPr lang="en-IN" sz="2000" b="1" dirty="0">
                <a:solidFill>
                  <a:srgbClr val="000000"/>
                </a:solidFill>
                <a:effectLst/>
                <a:latin typeface="Times New Roman" panose="02020603050405020304" pitchFamily="18" charset="0"/>
                <a:ea typeface="Times New Roman" panose="02020603050405020304" pitchFamily="18" charset="0"/>
              </a:rPr>
              <a:t>Box Testing</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A network penetration test that is performed from the position of an average hacker, with minimal internal knowledge of the system or the network, is known as black box testing.</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This type of test is typically the quickest as it employs tools to identify and exploit vulnerabilities in the outward-facing network. It is important to note that if the perimeter cannot be breached in this type of penetration test, any internal vulnerabilities will remain undiscovered</a:t>
            </a:r>
            <a:r>
              <a:rPr lang="en-IN" sz="2000" dirty="0" smtClean="0">
                <a:solidFill>
                  <a:srgbClr val="000000"/>
                </a:solidFill>
                <a:effectLst/>
                <a:latin typeface="Times New Roman" panose="02020603050405020304" pitchFamily="18" charset="0"/>
                <a:ea typeface="Times New Roman" panose="02020603050405020304" pitchFamily="18" charset="0"/>
              </a:rPr>
              <a:t>.</a:t>
            </a:r>
          </a:p>
          <a:p>
            <a:pPr algn="just"/>
            <a:endParaRPr lang="en-IN" sz="2000" dirty="0">
              <a:effectLst/>
              <a:latin typeface="Times New Roman" panose="02020603050405020304" pitchFamily="18" charset="0"/>
              <a:ea typeface="Times New Roman" panose="02020603050405020304" pitchFamily="18" charset="0"/>
            </a:endParaRPr>
          </a:p>
          <a:p>
            <a:r>
              <a:rPr lang="en-IN" sz="2000" b="1" dirty="0" err="1" smtClean="0">
                <a:solidFill>
                  <a:srgbClr val="000000"/>
                </a:solidFill>
                <a:latin typeface="Times New Roman" panose="02020603050405020304" pitchFamily="18" charset="0"/>
                <a:ea typeface="Times New Roman" panose="02020603050405020304" pitchFamily="18" charset="0"/>
              </a:rPr>
              <a:t>Gray</a:t>
            </a:r>
            <a:r>
              <a:rPr lang="en-IN" sz="2000" b="1" dirty="0" smtClean="0">
                <a:solidFill>
                  <a:srgbClr val="000000"/>
                </a:solidFill>
                <a:latin typeface="Times New Roman" panose="02020603050405020304" pitchFamily="18" charset="0"/>
                <a:ea typeface="Times New Roman" panose="02020603050405020304" pitchFamily="18" charset="0"/>
              </a:rPr>
              <a:t> </a:t>
            </a:r>
            <a:r>
              <a:rPr lang="en-IN" sz="2000" b="1" dirty="0">
                <a:solidFill>
                  <a:srgbClr val="000000"/>
                </a:solidFill>
                <a:latin typeface="Times New Roman" panose="02020603050405020304" pitchFamily="18" charset="0"/>
                <a:ea typeface="Times New Roman" panose="02020603050405020304" pitchFamily="18" charset="0"/>
              </a:rPr>
              <a:t>Box Testing</a:t>
            </a:r>
          </a:p>
          <a:p>
            <a:pPr algn="just"/>
            <a:r>
              <a:rPr lang="en-IN" sz="2000" dirty="0">
                <a:solidFill>
                  <a:srgbClr val="000000"/>
                </a:solidFill>
                <a:latin typeface="Times New Roman" panose="02020603050405020304" pitchFamily="18" charset="0"/>
                <a:ea typeface="Times New Roman" panose="02020603050405020304" pitchFamily="18" charset="0"/>
              </a:rPr>
              <a:t>A network penetration test that is performed from the position of a user, that has access to the system, potentially including elevated privileges, is known as </a:t>
            </a:r>
            <a:r>
              <a:rPr lang="en-IN" sz="2000" dirty="0" err="1">
                <a:solidFill>
                  <a:srgbClr val="000000"/>
                </a:solidFill>
                <a:latin typeface="Times New Roman" panose="02020603050405020304" pitchFamily="18" charset="0"/>
                <a:ea typeface="Times New Roman" panose="02020603050405020304" pitchFamily="18" charset="0"/>
              </a:rPr>
              <a:t>gray</a:t>
            </a:r>
            <a:r>
              <a:rPr lang="en-IN" sz="2000" dirty="0">
                <a:solidFill>
                  <a:srgbClr val="000000"/>
                </a:solidFill>
                <a:latin typeface="Times New Roman" panose="02020603050405020304" pitchFamily="18" charset="0"/>
                <a:ea typeface="Times New Roman" panose="02020603050405020304" pitchFamily="18" charset="0"/>
              </a:rPr>
              <a:t> box testing. This type of test aims to provide a more focused assessment of the network’s security, with insights into the external and internal vulnerabilities.</a:t>
            </a:r>
          </a:p>
          <a:p>
            <a:pPr algn="just"/>
            <a:endParaRPr lang="en-IN" sz="2800" dirty="0">
              <a:solidFill>
                <a:srgbClr val="000000"/>
              </a:solidFill>
              <a:latin typeface="Times New Roman" panose="02020603050405020304" pitchFamily="18" charset="0"/>
            </a:endParaRPr>
          </a:p>
          <a:p>
            <a:pPr algn="just"/>
            <a:endParaRPr lang="en-IN"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62031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B29EA77-EF12-39C1-01DB-DF4BB3E62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44A3036-D9B5-09BE-F1AC-C3939E5179C1}"/>
              </a:ext>
            </a:extLst>
          </p:cNvPr>
          <p:cNvSpPr>
            <a:spLocks noGrp="1"/>
          </p:cNvSpPr>
          <p:nvPr>
            <p:ph type="title"/>
          </p:nvPr>
        </p:nvSpPr>
        <p:spPr>
          <a:xfrm>
            <a:off x="1524000" y="274638"/>
            <a:ext cx="100584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E9DDDB15-A93B-9F3A-438B-85528C77E67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1222A87B-3506-6108-E15B-0692B9E565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67149EE1-D6D4-FE6C-1658-F963A359A09E}"/>
              </a:ext>
            </a:extLst>
          </p:cNvPr>
          <p:cNvSpPr txBox="1"/>
          <p:nvPr/>
        </p:nvSpPr>
        <p:spPr>
          <a:xfrm>
            <a:off x="489465" y="1611859"/>
            <a:ext cx="11213069" cy="3785652"/>
          </a:xfrm>
          <a:prstGeom prst="rect">
            <a:avLst/>
          </a:prstGeom>
          <a:noFill/>
        </p:spPr>
        <p:txBody>
          <a:bodyPr wrap="square">
            <a:spAutoFit/>
          </a:bodyPr>
          <a:lstStyle/>
          <a:p>
            <a:r>
              <a:rPr lang="en-IN" sz="2400" b="1" dirty="0" smtClean="0">
                <a:solidFill>
                  <a:srgbClr val="000000"/>
                </a:solidFill>
                <a:effectLst/>
                <a:latin typeface="Times New Roman" panose="02020603050405020304" pitchFamily="18" charset="0"/>
                <a:ea typeface="Times New Roman" panose="02020603050405020304" pitchFamily="18" charset="0"/>
              </a:rPr>
              <a:t>White </a:t>
            </a:r>
            <a:r>
              <a:rPr lang="en-IN" sz="2400" b="1" dirty="0">
                <a:solidFill>
                  <a:srgbClr val="000000"/>
                </a:solidFill>
                <a:effectLst/>
                <a:latin typeface="Times New Roman" panose="02020603050405020304" pitchFamily="18" charset="0"/>
                <a:ea typeface="Times New Roman" panose="02020603050405020304" pitchFamily="18" charset="0"/>
              </a:rPr>
              <a:t>Box Testing</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A network penetration test that is performed from the position of an IT or IS user, that has access to the source code and architecture documentation, is known as white box testing. This type of penetration test typically takes the longest, with the most challenging aspects being the large amounts of data that must be scrutinized to identify vulnerabilities</a:t>
            </a:r>
            <a:r>
              <a:rPr lang="en-IN" sz="2400" dirty="0" smtClean="0">
                <a:solidFill>
                  <a:srgbClr val="000000"/>
                </a:solidFill>
                <a:effectLst/>
                <a:latin typeface="Times New Roman" panose="02020603050405020304" pitchFamily="18" charset="0"/>
                <a:ea typeface="Times New Roman" panose="02020603050405020304" pitchFamily="18" charset="0"/>
              </a:rPr>
              <a:t>.</a:t>
            </a:r>
          </a:p>
          <a:p>
            <a:pPr algn="just"/>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It is important to know the types of network penetration tests that can be performed, whether you are a penetration tester or a business owner because they all provide specific benefits to the businesses.</a:t>
            </a:r>
            <a:endParaRPr lang="en-IN" sz="2400" dirty="0">
              <a:effectLst/>
              <a:latin typeface="Times New Roman" panose="02020603050405020304" pitchFamily="18" charset="0"/>
              <a:ea typeface="Times New Roman" panose="02020603050405020304" pitchFamily="18" charset="0"/>
            </a:endParaRPr>
          </a:p>
          <a:p>
            <a:pPr algn="just"/>
            <a:endParaRPr lang="en-IN" sz="2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205803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B7E2F57-A405-7C94-76F2-FDD6D813A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E958D7D-20F1-2392-A564-A0B5B334E6A5}"/>
              </a:ext>
            </a:extLst>
          </p:cNvPr>
          <p:cNvSpPr>
            <a:spLocks noGrp="1"/>
          </p:cNvSpPr>
          <p:nvPr>
            <p:ph type="title"/>
          </p:nvPr>
        </p:nvSpPr>
        <p:spPr>
          <a:xfrm>
            <a:off x="1524000" y="274638"/>
            <a:ext cx="100584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5214F430-3980-6646-388E-41579924D29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939E5A98-9EB5-33E9-6F52-E257D7CA85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9444E690-CCB5-B4E8-5847-A9E78F9338E6}"/>
              </a:ext>
            </a:extLst>
          </p:cNvPr>
          <p:cNvSpPr txBox="1"/>
          <p:nvPr/>
        </p:nvSpPr>
        <p:spPr>
          <a:xfrm>
            <a:off x="489465" y="1611859"/>
            <a:ext cx="11213069" cy="2677656"/>
          </a:xfrm>
          <a:prstGeom prst="rect">
            <a:avLst/>
          </a:prstGeom>
          <a:noFill/>
        </p:spPr>
        <p:txBody>
          <a:bodyPr wrap="square">
            <a:spAutoFit/>
          </a:bodyPr>
          <a:lstStyle/>
          <a:p>
            <a:r>
              <a:rPr lang="en-IN" sz="2800" b="1" dirty="0" smtClean="0">
                <a:solidFill>
                  <a:srgbClr val="000000"/>
                </a:solidFill>
                <a:effectLst/>
                <a:latin typeface="Times New Roman" panose="02020603050405020304" pitchFamily="18" charset="0"/>
                <a:ea typeface="Times New Roman" panose="02020603050405020304" pitchFamily="18" charset="0"/>
              </a:rPr>
              <a:t>Step 2: Reconnaissance and Discovery</a:t>
            </a:r>
            <a:endParaRPr lang="en-IN" sz="2800" dirty="0" smtClean="0">
              <a:effectLst/>
              <a:latin typeface="Times New Roman" panose="02020603050405020304" pitchFamily="18" charset="0"/>
              <a:ea typeface="Times New Roman" panose="02020603050405020304" pitchFamily="18" charset="0"/>
            </a:endParaRPr>
          </a:p>
          <a:p>
            <a:pPr algn="just"/>
            <a:r>
              <a:rPr lang="en-IN" sz="2800" dirty="0" smtClean="0">
                <a:solidFill>
                  <a:srgbClr val="000000"/>
                </a:solidFill>
                <a:effectLst/>
                <a:latin typeface="Times New Roman" panose="02020603050405020304" pitchFamily="18" charset="0"/>
                <a:ea typeface="Times New Roman" panose="02020603050405020304" pitchFamily="18" charset="0"/>
              </a:rPr>
              <a:t>Now, it is time for you to put your penetration tester hat on.</a:t>
            </a:r>
            <a:endParaRPr lang="en-IN" sz="2800" dirty="0" smtClean="0">
              <a:effectLst/>
              <a:latin typeface="Times New Roman" panose="02020603050405020304" pitchFamily="18" charset="0"/>
              <a:ea typeface="Times New Roman" panose="02020603050405020304" pitchFamily="18" charset="0"/>
            </a:endParaRPr>
          </a:p>
          <a:p>
            <a:pPr algn="just"/>
            <a:r>
              <a:rPr lang="en-IN" sz="2800" dirty="0" smtClean="0">
                <a:solidFill>
                  <a:srgbClr val="000000"/>
                </a:solidFill>
                <a:effectLst/>
                <a:latin typeface="Times New Roman" panose="02020603050405020304" pitchFamily="18" charset="0"/>
                <a:ea typeface="Times New Roman" panose="02020603050405020304" pitchFamily="18" charset="0"/>
              </a:rPr>
              <a:t>After you have discussed the goal of the network penetration test, including the information that will be used during the test and the time and date in which it will occur, the reconnaissance and discovery step begins.</a:t>
            </a:r>
            <a:endParaRPr lang="en-IN" sz="2800" dirty="0" smtClean="0">
              <a:effectLst/>
              <a:latin typeface="Times New Roman" panose="02020603050405020304" pitchFamily="18" charset="0"/>
              <a:ea typeface="Times New Roman" panose="02020603050405020304" pitchFamily="18" charset="0"/>
            </a:endParaRPr>
          </a:p>
          <a:p>
            <a:pPr algn="just"/>
            <a:endParaRPr lang="en-IN"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60269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8F2DCA-7D58-89AB-D186-6F86686C1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F1A3B2F-EF22-C804-D1D4-4B0AC0DC2421}"/>
              </a:ext>
            </a:extLst>
          </p:cNvPr>
          <p:cNvSpPr>
            <a:spLocks noGrp="1"/>
          </p:cNvSpPr>
          <p:nvPr>
            <p:ph type="title"/>
          </p:nvPr>
        </p:nvSpPr>
        <p:spPr>
          <a:xfrm>
            <a:off x="1524000" y="274638"/>
            <a:ext cx="10058401" cy="1143000"/>
          </a:xfrm>
        </p:spPr>
        <p:txBody>
          <a:bodyPr>
            <a:noAutofit/>
          </a:bodyPr>
          <a:lstStyle/>
          <a:p>
            <a:pPr marL="0" marR="0">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ABBD3D2A-A622-74D0-084F-013124EDEE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9DCC2DD1-0C22-B5EF-E863-B6E6DFADA1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FE623F67-D712-AB1D-71AD-EBBAEF22393F}"/>
              </a:ext>
            </a:extLst>
          </p:cNvPr>
          <p:cNvSpPr txBox="1"/>
          <p:nvPr/>
        </p:nvSpPr>
        <p:spPr>
          <a:xfrm>
            <a:off x="489465" y="1611859"/>
            <a:ext cx="11213069" cy="4955203"/>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Reconnaissance</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During your reconnaissance, you will begin by employing port and network scanners on the network and systems to get a view of the network, the devices on the network, and existing vulnerabilities. Your goal will be to see where the vulnerabilities are located in order to begin your exploitation of those vulnerabilities. Social engineering, the use of deception to manipulate individuals into divulging confidential or personal information that may be used for fraudulent purposes, could be used as a tactic to identify vulnerabilities </a:t>
            </a:r>
            <a:r>
              <a:rPr lang="en-IN" sz="2000" dirty="0" smtClean="0">
                <a:solidFill>
                  <a:srgbClr val="000000"/>
                </a:solidFill>
                <a:effectLst/>
                <a:latin typeface="Times New Roman" panose="02020603050405020304" pitchFamily="18" charset="0"/>
                <a:ea typeface="Times New Roman" panose="02020603050405020304" pitchFamily="18" charset="0"/>
              </a:rPr>
              <a:t>in the </a:t>
            </a:r>
            <a:r>
              <a:rPr lang="en-IN" sz="2000" dirty="0">
                <a:solidFill>
                  <a:srgbClr val="000000"/>
                </a:solidFill>
                <a:effectLst/>
                <a:latin typeface="Times New Roman" panose="02020603050405020304" pitchFamily="18" charset="0"/>
                <a:ea typeface="Times New Roman" panose="02020603050405020304" pitchFamily="18" charset="0"/>
              </a:rPr>
              <a:t>network that will allow you to gain access more easily</a:t>
            </a:r>
            <a:r>
              <a:rPr lang="en-IN" sz="2800"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endParaRPr lang="en-IN" sz="2000" b="1" dirty="0" smtClean="0">
              <a:solidFill>
                <a:srgbClr val="000000"/>
              </a:solidFill>
              <a:latin typeface="Times New Roman" panose="02020603050405020304" pitchFamily="18" charset="0"/>
              <a:ea typeface="Times New Roman" panose="02020603050405020304" pitchFamily="18" charset="0"/>
            </a:endParaRPr>
          </a:p>
          <a:p>
            <a:r>
              <a:rPr lang="en-IN" sz="2000" b="1" dirty="0" smtClean="0">
                <a:solidFill>
                  <a:srgbClr val="000000"/>
                </a:solidFill>
                <a:latin typeface="Times New Roman" panose="02020603050405020304" pitchFamily="18" charset="0"/>
                <a:ea typeface="Times New Roman" panose="02020603050405020304" pitchFamily="18" charset="0"/>
              </a:rPr>
              <a:t>Discovery</a:t>
            </a:r>
            <a:endParaRPr lang="en-IN" sz="2000" b="1" dirty="0">
              <a:solidFill>
                <a:srgbClr val="000000"/>
              </a:solidFill>
              <a:latin typeface="Times New Roman" panose="02020603050405020304" pitchFamily="18" charset="0"/>
              <a:ea typeface="Times New Roman" panose="02020603050405020304" pitchFamily="18" charset="0"/>
            </a:endParaRPr>
          </a:p>
          <a:p>
            <a:pPr algn="just"/>
            <a:r>
              <a:rPr lang="en-IN" sz="2000" dirty="0">
                <a:solidFill>
                  <a:srgbClr val="000000"/>
                </a:solidFill>
                <a:latin typeface="Times New Roman" panose="02020603050405020304" pitchFamily="18" charset="0"/>
                <a:ea typeface="Times New Roman" panose="02020603050405020304" pitchFamily="18" charset="0"/>
              </a:rPr>
              <a:t>Discovery is when you find the information that you were seeking during reconnaissance. By aggregating the information found a path can be identified to breach the network.</a:t>
            </a:r>
            <a:endParaRPr lang="en-IN" sz="2000" dirty="0">
              <a:latin typeface="Times New Roman" panose="02020603050405020304" pitchFamily="18" charset="0"/>
              <a:ea typeface="Times New Roman" panose="02020603050405020304" pitchFamily="18" charset="0"/>
            </a:endParaRPr>
          </a:p>
          <a:p>
            <a:pPr algn="just"/>
            <a:r>
              <a:rPr lang="en-IN" sz="2000" dirty="0" smtClean="0">
                <a:solidFill>
                  <a:srgbClr val="000000"/>
                </a:solidFill>
                <a:latin typeface="Times New Roman" panose="02020603050405020304" pitchFamily="18" charset="0"/>
                <a:ea typeface="Times New Roman" panose="02020603050405020304" pitchFamily="18" charset="0"/>
              </a:rPr>
              <a:t>	Now</a:t>
            </a:r>
            <a:r>
              <a:rPr lang="en-IN" sz="2000" dirty="0">
                <a:solidFill>
                  <a:srgbClr val="000000"/>
                </a:solidFill>
                <a:latin typeface="Times New Roman" panose="02020603050405020304" pitchFamily="18" charset="0"/>
                <a:ea typeface="Times New Roman" panose="02020603050405020304" pitchFamily="18" charset="0"/>
              </a:rPr>
              <a:t>, let’s put this step into action. During a </a:t>
            </a:r>
            <a:r>
              <a:rPr lang="en-IN" sz="2000" dirty="0" err="1">
                <a:solidFill>
                  <a:srgbClr val="000000"/>
                </a:solidFill>
                <a:latin typeface="Times New Roman" panose="02020603050405020304" pitchFamily="18" charset="0"/>
                <a:ea typeface="Times New Roman" panose="02020603050405020304" pitchFamily="18" charset="0"/>
              </a:rPr>
              <a:t>gray</a:t>
            </a:r>
            <a:r>
              <a:rPr lang="en-IN" sz="2000" dirty="0">
                <a:solidFill>
                  <a:srgbClr val="000000"/>
                </a:solidFill>
                <a:latin typeface="Times New Roman" panose="02020603050405020304" pitchFamily="18" charset="0"/>
                <a:ea typeface="Times New Roman" panose="02020603050405020304" pitchFamily="18" charset="0"/>
              </a:rPr>
              <a:t> box penetration test on a client’s network, tools like a port scanner, a tool that identifies open ports on a system, and a vulnerability scanner, a tool that identifies vulnerabilities on a system, are used to begin to identify ways to gain access to the network.</a:t>
            </a:r>
            <a:endParaRPr lang="en-IN" sz="2000" dirty="0">
              <a:latin typeface="Times New Roman" panose="02020603050405020304" pitchFamily="18" charset="0"/>
              <a:ea typeface="Times New Roman" panose="02020603050405020304" pitchFamily="18" charset="0"/>
            </a:endParaRPr>
          </a:p>
          <a:p>
            <a:pPr algn="just"/>
            <a:endParaRPr lang="en-IN"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10210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90229F7-F96D-60BA-98EC-C5028FBB5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900D2A5-B1A7-9F04-090A-6A082BA5BC5A}"/>
              </a:ext>
            </a:extLst>
          </p:cNvPr>
          <p:cNvSpPr>
            <a:spLocks noGrp="1"/>
          </p:cNvSpPr>
          <p:nvPr>
            <p:ph type="title"/>
          </p:nvPr>
        </p:nvSpPr>
        <p:spPr>
          <a:xfrm>
            <a:off x="1524000" y="274638"/>
            <a:ext cx="100584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Detect and respond to network breaches found in a Penetration Testing assessments…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72BC26DD-3FD9-E1E9-C35A-CDAD0AD26D8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A7DCAA8C-3273-51F9-1556-791706D81C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CCDC01AB-D0CA-B8FA-28D9-305218FDFBEE}"/>
              </a:ext>
            </a:extLst>
          </p:cNvPr>
          <p:cNvSpPr txBox="1"/>
          <p:nvPr/>
        </p:nvSpPr>
        <p:spPr>
          <a:xfrm>
            <a:off x="489465" y="1611859"/>
            <a:ext cx="11213069" cy="2369880"/>
          </a:xfrm>
          <a:prstGeom prst="rect">
            <a:avLst/>
          </a:prstGeom>
          <a:noFill/>
        </p:spPr>
        <p:txBody>
          <a:bodyPr wrap="square">
            <a:sp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Step 3: Performing the Network Penetration Test</a:t>
            </a:r>
            <a:endParaRPr lang="en-IN" sz="2400" dirty="0">
              <a:effectLst/>
              <a:latin typeface="Times New Roman" panose="02020603050405020304" pitchFamily="18" charset="0"/>
              <a:ea typeface="Times New Roman" panose="02020603050405020304" pitchFamily="18" charset="0"/>
            </a:endParaRPr>
          </a:p>
          <a:p>
            <a:r>
              <a:rPr lang="en-IN" sz="2400" dirty="0">
                <a:solidFill>
                  <a:srgbClr val="000000"/>
                </a:solidFill>
                <a:effectLst/>
                <a:latin typeface="Times New Roman" panose="02020603050405020304" pitchFamily="18" charset="0"/>
                <a:ea typeface="Times New Roman" panose="02020603050405020304" pitchFamily="18" charset="0"/>
              </a:rPr>
              <a:t>During step 3, the pen tester will perform the network penetration test based on the vulnerabilities that you identified in step 2.</a:t>
            </a:r>
            <a:endParaRPr lang="en-IN" sz="2400" dirty="0">
              <a:effectLst/>
              <a:latin typeface="Times New Roman" panose="02020603050405020304" pitchFamily="18" charset="0"/>
              <a:ea typeface="Times New Roman" panose="02020603050405020304" pitchFamily="18" charset="0"/>
            </a:endParaRPr>
          </a:p>
          <a:p>
            <a:r>
              <a:rPr lang="en-IN" sz="2400" dirty="0">
                <a:solidFill>
                  <a:srgbClr val="000000"/>
                </a:solidFill>
                <a:effectLst/>
                <a:latin typeface="Times New Roman" panose="02020603050405020304" pitchFamily="18" charset="0"/>
                <a:ea typeface="Times New Roman" panose="02020603050405020304" pitchFamily="18" charset="0"/>
              </a:rPr>
              <a:t>This step often uses tools that include exploit scripts or custom scripts you may code yourself.</a:t>
            </a:r>
            <a:endParaRPr lang="en-IN" sz="2400" dirty="0">
              <a:effectLst/>
              <a:latin typeface="Times New Roman" panose="02020603050405020304" pitchFamily="18" charset="0"/>
              <a:ea typeface="Times New Roman" panose="02020603050405020304" pitchFamily="18" charset="0"/>
            </a:endParaRPr>
          </a:p>
          <a:p>
            <a:pPr algn="just"/>
            <a:endParaRPr lang="en-IN"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87842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Preparation of a Penetration Test report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773F890-6964-4E97-B7E7-668FCAA68E87}"/>
              </a:ext>
            </a:extLst>
          </p:cNvPr>
          <p:cNvSpPr txBox="1"/>
          <p:nvPr/>
        </p:nvSpPr>
        <p:spPr>
          <a:xfrm>
            <a:off x="381000" y="1438233"/>
            <a:ext cx="11594069" cy="4524315"/>
          </a:xfrm>
          <a:prstGeom prst="rect">
            <a:avLst/>
          </a:prstGeom>
          <a:noFill/>
        </p:spPr>
        <p:txBody>
          <a:bodyPr wrap="square">
            <a:spAutoFit/>
          </a:bodyPr>
          <a:lstStyle/>
          <a:p>
            <a:pPr marL="0" marR="0" algn="just"/>
            <a:r>
              <a:rPr lang="en-IN" sz="2400" dirty="0">
                <a:solidFill>
                  <a:srgbClr val="000000"/>
                </a:solidFill>
                <a:effectLst/>
                <a:latin typeface="Times New Roman" panose="02020603050405020304" pitchFamily="18" charset="0"/>
                <a:ea typeface="Times New Roman" panose="02020603050405020304" pitchFamily="18" charset="0"/>
              </a:rPr>
              <a:t>It is not necessary that an experienced penetration tester can write a good report, as writing report of penetration testing is an art that needs to be learnt separately.</a:t>
            </a:r>
          </a:p>
          <a:p>
            <a:pPr marL="0" marR="0" algn="just">
              <a:spcBef>
                <a:spcPts val="0"/>
              </a:spcBef>
              <a:spcAft>
                <a:spcPts val="0"/>
              </a:spcAft>
            </a:pPr>
            <a:endParaRPr lang="en-US" sz="2400" b="1" dirty="0" smtClean="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b="1" dirty="0" smtClean="0">
                <a:effectLst/>
                <a:latin typeface="Times New Roman" panose="02020603050405020304" pitchFamily="18" charset="0"/>
                <a:ea typeface="Times New Roman" panose="02020603050405020304" pitchFamily="18" charset="0"/>
              </a:rPr>
              <a:t>What </a:t>
            </a:r>
            <a:r>
              <a:rPr lang="en-US" sz="2400" b="1" dirty="0">
                <a:effectLst/>
                <a:latin typeface="Times New Roman" panose="02020603050405020304" pitchFamily="18" charset="0"/>
                <a:ea typeface="Times New Roman" panose="02020603050405020304" pitchFamily="18" charset="0"/>
              </a:rPr>
              <a:t>is Report Writing?</a:t>
            </a: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In penetration testing, report writing is a comprehensive task that includes methodology, procedures, proper explanation of report content and design, detailed example of testing report, and tester’s personal experience. </a:t>
            </a:r>
          </a:p>
          <a:p>
            <a:pPr algn="just"/>
            <a:r>
              <a:rPr lang="en-IN" sz="2400" dirty="0">
                <a:solidFill>
                  <a:srgbClr val="000000"/>
                </a:solidFill>
                <a:effectLst/>
                <a:latin typeface="Times New Roman" panose="02020603050405020304" pitchFamily="18" charset="0"/>
                <a:ea typeface="Times New Roman" panose="02020603050405020304" pitchFamily="18" charset="0"/>
              </a:rPr>
              <a:t>Once the report is prepared, it is shared among the senior management staff and technical team of target organizations. If any such kind of need arises in future, this report is used as the reference.</a:t>
            </a:r>
            <a:endParaRPr lang="en-IN"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IN" sz="2400" dirty="0">
              <a:effectLst/>
              <a:latin typeface="Times New Roman" panose="02020603050405020304" pitchFamily="18" charset="0"/>
              <a:ea typeface="Times New Roman" panose="02020603050405020304" pitchFamily="18" charset="0"/>
            </a:endParaRPr>
          </a:p>
          <a:p>
            <a:pPr marL="0" marR="0" algn="just"/>
            <a:r>
              <a:rPr lang="en-IN"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3583181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Preparation of a Penetration Test report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10 STEPS TO A USEFUL PENETRATION TEST REPORT — CyberSecurity Services">
            <a:extLst>
              <a:ext uri="{FF2B5EF4-FFF2-40B4-BE49-F238E27FC236}">
                <a16:creationId xmlns:a16="http://schemas.microsoft.com/office/drawing/2014/main" xmlns="" id="{AD4525C4-78F8-462B-A80A-CF57A1BB8A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10707536" cy="3662681"/>
          </a:xfrm>
          <a:prstGeom prst="rect">
            <a:avLst/>
          </a:prstGeom>
          <a:noFill/>
          <a:ln>
            <a:noFill/>
          </a:ln>
        </p:spPr>
      </p:pic>
    </p:spTree>
    <p:extLst>
      <p:ext uri="{BB962C8B-B14F-4D97-AF65-F5344CB8AC3E}">
        <p14:creationId xmlns:p14="http://schemas.microsoft.com/office/powerpoint/2010/main" val="17168782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Preparation of a Penetration Test report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DC05BF3F-EC54-41BB-86EB-1014807ED856}"/>
              </a:ext>
            </a:extLst>
          </p:cNvPr>
          <p:cNvSpPr txBox="1"/>
          <p:nvPr/>
        </p:nvSpPr>
        <p:spPr>
          <a:xfrm>
            <a:off x="1143000" y="1786595"/>
            <a:ext cx="10439401" cy="3791102"/>
          </a:xfrm>
          <a:prstGeom prst="rect">
            <a:avLst/>
          </a:prstGeom>
          <a:noFill/>
        </p:spPr>
        <p:txBody>
          <a:bodyPr wrap="square">
            <a:spAutoFit/>
          </a:bodyPr>
          <a:lstStyle/>
          <a:p>
            <a:pPr marL="0" marR="0" algn="just"/>
            <a:r>
              <a:rPr lang="en-IN" sz="2800" dirty="0">
                <a:solidFill>
                  <a:srgbClr val="000000"/>
                </a:solidFill>
                <a:effectLst/>
                <a:latin typeface="Times New Roman" panose="02020603050405020304" pitchFamily="18" charset="0"/>
                <a:ea typeface="Times New Roman" panose="02020603050405020304" pitchFamily="18" charset="0"/>
              </a:rPr>
              <a:t>Report Writing Stages</a:t>
            </a:r>
            <a:endParaRPr lang="en-IN" sz="2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sz="2800" dirty="0">
                <a:solidFill>
                  <a:srgbClr val="000000"/>
                </a:solidFill>
                <a:effectLst/>
                <a:latin typeface="Times New Roman" panose="02020603050405020304" pitchFamily="18" charset="0"/>
                <a:ea typeface="Times New Roman" panose="02020603050405020304" pitchFamily="18" charset="0"/>
              </a:rPr>
              <a:t>Due to the comprehensive writing work involved, penetration report writing is classified into the following stages −</a:t>
            </a:r>
            <a:endParaRPr lang="en-IN" sz="2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2800" dirty="0">
                <a:effectLst/>
                <a:latin typeface="Times New Roman" panose="02020603050405020304" pitchFamily="18" charset="0"/>
                <a:ea typeface="Times New Roman" panose="02020603050405020304" pitchFamily="18" charset="0"/>
              </a:rPr>
              <a:t> </a:t>
            </a:r>
          </a:p>
          <a:p>
            <a:pPr marL="342900" marR="0" lvl="0" indent="-342900">
              <a:lnSpc>
                <a:spcPct val="107000"/>
              </a:lnSpc>
              <a:spcBef>
                <a:spcPts val="0"/>
              </a:spcBef>
              <a:spcAft>
                <a:spcPts val="375"/>
              </a:spcAft>
              <a:buSzPts val="1000"/>
              <a:buFont typeface="Symbol" panose="05050102010706020507" pitchFamily="18" charset="2"/>
              <a:buChar char=""/>
              <a:tabLst>
                <a:tab pos="457200" algn="l"/>
              </a:tabLst>
            </a:pPr>
            <a:r>
              <a:rPr lang="en-IN" sz="2800" dirty="0">
                <a:effectLst/>
                <a:latin typeface="Times New Roman" panose="02020603050405020304" pitchFamily="18" charset="0"/>
                <a:ea typeface="Times New Roman" panose="02020603050405020304" pitchFamily="18" charset="0"/>
                <a:cs typeface="Mangal" panose="02040503050203030202" pitchFamily="18" charset="0"/>
              </a:rPr>
              <a:t>Report Planning</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375"/>
              </a:spcAft>
              <a:buSzPts val="1000"/>
              <a:buFont typeface="Symbol" panose="05050102010706020507" pitchFamily="18" charset="2"/>
              <a:buChar char=""/>
              <a:tabLst>
                <a:tab pos="457200" algn="l"/>
              </a:tabLst>
            </a:pPr>
            <a:r>
              <a:rPr lang="en-IN" sz="2800" dirty="0">
                <a:effectLst/>
                <a:latin typeface="Times New Roman" panose="02020603050405020304" pitchFamily="18" charset="0"/>
                <a:ea typeface="Times New Roman" panose="02020603050405020304" pitchFamily="18" charset="0"/>
                <a:cs typeface="Mangal" panose="02040503050203030202" pitchFamily="18" charset="0"/>
              </a:rPr>
              <a:t>Information Collection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375"/>
              </a:spcAft>
              <a:buSzPts val="1000"/>
              <a:buFont typeface="Symbol" panose="05050102010706020507" pitchFamily="18" charset="2"/>
              <a:buChar char=""/>
              <a:tabLst>
                <a:tab pos="457200" algn="l"/>
              </a:tabLst>
            </a:pPr>
            <a:r>
              <a:rPr lang="en-IN" sz="2800" dirty="0">
                <a:effectLst/>
                <a:latin typeface="Times New Roman" panose="02020603050405020304" pitchFamily="18" charset="0"/>
                <a:ea typeface="Times New Roman" panose="02020603050405020304" pitchFamily="18" charset="0"/>
                <a:cs typeface="Mangal" panose="02040503050203030202" pitchFamily="18" charset="0"/>
              </a:rPr>
              <a:t>Writing the First Draft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375"/>
              </a:spcAft>
              <a:buSzPts val="1000"/>
              <a:buFont typeface="Symbol" panose="05050102010706020507" pitchFamily="18" charset="2"/>
              <a:buChar char=""/>
              <a:tabLst>
                <a:tab pos="457200" algn="l"/>
              </a:tabLst>
            </a:pPr>
            <a:r>
              <a:rPr lang="en-IN" sz="2800" dirty="0">
                <a:effectLst/>
                <a:latin typeface="Times New Roman" panose="02020603050405020304" pitchFamily="18" charset="0"/>
                <a:ea typeface="Times New Roman" panose="02020603050405020304" pitchFamily="18" charset="0"/>
                <a:cs typeface="Mangal" panose="02040503050203030202" pitchFamily="18" charset="0"/>
              </a:rPr>
              <a:t>Review and Finalization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08025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Preparation of a Penetration Test report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Report Writing">
            <a:extLst>
              <a:ext uri="{FF2B5EF4-FFF2-40B4-BE49-F238E27FC236}">
                <a16:creationId xmlns:a16="http://schemas.microsoft.com/office/drawing/2014/main" xmlns="" id="{D7D207F0-9D79-4BF7-8DD9-A7E570552D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1639886"/>
            <a:ext cx="7086600" cy="4171051"/>
          </a:xfrm>
          <a:prstGeom prst="rect">
            <a:avLst/>
          </a:prstGeom>
          <a:noFill/>
          <a:ln>
            <a:noFill/>
          </a:ln>
        </p:spPr>
      </p:pic>
    </p:spTree>
    <p:extLst>
      <p:ext uri="{BB962C8B-B14F-4D97-AF65-F5344CB8AC3E}">
        <p14:creationId xmlns:p14="http://schemas.microsoft.com/office/powerpoint/2010/main" val="428068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77B7DE5-10DA-23DD-4004-9022C3676F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E26ED44-00D5-25F9-E7D2-21B10D2534A9}"/>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5" name="Footer Placeholder 4">
            <a:extLst>
              <a:ext uri="{FF2B5EF4-FFF2-40B4-BE49-F238E27FC236}">
                <a16:creationId xmlns:a16="http://schemas.microsoft.com/office/drawing/2014/main" xmlns="" id="{94027E0D-2028-C930-B87C-A4EA4433EB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E99CE49A-EC42-04FE-7A7E-21AD6A3A0C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BAC799D1-0AB3-306A-482F-468630B8A26A}"/>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pic>
        <p:nvPicPr>
          <p:cNvPr id="3" name="Picture 2" descr="Patch &amp;amp; Vulnerability Management | True Digital Security">
            <a:extLst>
              <a:ext uri="{FF2B5EF4-FFF2-40B4-BE49-F238E27FC236}">
                <a16:creationId xmlns:a16="http://schemas.microsoft.com/office/drawing/2014/main" xmlns="" id="{5148FA09-6799-363F-B66B-7DF30A4C7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57666"/>
            <a:ext cx="4495800" cy="4205288"/>
          </a:xfrm>
          <a:prstGeom prst="rect">
            <a:avLst/>
          </a:prstGeom>
          <a:noFill/>
          <a:ln>
            <a:noFill/>
          </a:ln>
        </p:spPr>
      </p:pic>
      <p:sp>
        <p:nvSpPr>
          <p:cNvPr id="4" name="TextBox 3">
            <a:extLst>
              <a:ext uri="{FF2B5EF4-FFF2-40B4-BE49-F238E27FC236}">
                <a16:creationId xmlns:a16="http://schemas.microsoft.com/office/drawing/2014/main" xmlns="" id="{0D907BA5-4360-8531-E609-0B62F335ABEC}"/>
              </a:ext>
            </a:extLst>
          </p:cNvPr>
          <p:cNvSpPr txBox="1"/>
          <p:nvPr/>
        </p:nvSpPr>
        <p:spPr>
          <a:xfrm>
            <a:off x="4762501" y="1990595"/>
            <a:ext cx="7086600" cy="3539430"/>
          </a:xfrm>
          <a:prstGeom prst="rect">
            <a:avLst/>
          </a:prstGeom>
          <a:noFill/>
        </p:spPr>
        <p:txBody>
          <a:bodyPr wrap="square" rtlCol="0">
            <a:spAutoFit/>
          </a:bodyPr>
          <a:lstStyle/>
          <a:p>
            <a:pPr algn="just"/>
            <a:r>
              <a:rPr lang="en-IN" sz="3200" dirty="0">
                <a:effectLst/>
                <a:latin typeface="Times New Roman" panose="02020603050405020304" pitchFamily="18" charset="0"/>
                <a:ea typeface="Times New Roman" panose="02020603050405020304" pitchFamily="18" charset="0"/>
              </a:rPr>
              <a:t>Software development is not a one-and-done process, but rather a continuous one. With code and capabilities evolving so often, it’s impossible for any system, no matter how well </a:t>
            </a:r>
            <a:r>
              <a:rPr lang="en-IN" sz="3200" dirty="0" smtClean="0">
                <a:effectLst/>
                <a:latin typeface="Times New Roman" panose="02020603050405020304" pitchFamily="18" charset="0"/>
                <a:ea typeface="Times New Roman" panose="02020603050405020304" pitchFamily="18" charset="0"/>
              </a:rPr>
              <a:t>built to </a:t>
            </a:r>
            <a:r>
              <a:rPr lang="en-IN" sz="3200" dirty="0">
                <a:effectLst/>
                <a:latin typeface="Times New Roman" panose="02020603050405020304" pitchFamily="18" charset="0"/>
                <a:ea typeface="Times New Roman" panose="02020603050405020304" pitchFamily="18" charset="0"/>
              </a:rPr>
              <a:t>be left untouched after deployment. </a:t>
            </a:r>
          </a:p>
          <a:p>
            <a:pPr algn="just"/>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2732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3C818CD-82ED-8B00-AA13-22AC9F864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8E9EDEA-71E8-CBF2-BE85-AC2E50EFCD63}"/>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Preparation of a Penetration Test report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Slide Number Placeholder 5">
            <a:extLst>
              <a:ext uri="{FF2B5EF4-FFF2-40B4-BE49-F238E27FC236}">
                <a16:creationId xmlns:a16="http://schemas.microsoft.com/office/drawing/2014/main" xmlns="" id="{A1286ADA-59A4-31CA-B463-E5F8FBE071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20A24EED-B9F6-CA1E-1364-2995ADD6F384}"/>
              </a:ext>
            </a:extLst>
          </p:cNvPr>
          <p:cNvSpPr txBox="1"/>
          <p:nvPr/>
        </p:nvSpPr>
        <p:spPr>
          <a:xfrm>
            <a:off x="445530" y="1417638"/>
            <a:ext cx="11517869" cy="4955203"/>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Report Planning</a:t>
            </a:r>
            <a:endParaRPr lang="en-IN" sz="2000" b="1" dirty="0">
              <a:effectLst/>
              <a:latin typeface="Times New Roman" panose="02020603050405020304" pitchFamily="18" charset="0"/>
              <a:ea typeface="Times New Roman" panose="02020603050405020304" pitchFamily="18" charset="0"/>
            </a:endParaRPr>
          </a:p>
          <a:p>
            <a:pPr algn="just"/>
            <a:r>
              <a:rPr lang="en-IN" dirty="0">
                <a:solidFill>
                  <a:srgbClr val="000000"/>
                </a:solidFill>
                <a:effectLst/>
                <a:latin typeface="Times New Roman" panose="02020603050405020304" pitchFamily="18" charset="0"/>
                <a:ea typeface="Times New Roman" panose="02020603050405020304" pitchFamily="18" charset="0"/>
              </a:rPr>
              <a:t>Report planning starts with the objectives, which help readers to understand the main points of the penetration testing. This part describes why the testing is conducted, what are the benefits of pen testing, etc. Secondly, report planning also includes the time taken for the testing.</a:t>
            </a:r>
            <a:endParaRPr lang="en-IN"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Major elements of report writing are −</a:t>
            </a:r>
            <a:endParaRPr lang="en-IN" sz="2000" dirty="0">
              <a:effectLst/>
              <a:latin typeface="Times New Roman" panose="02020603050405020304" pitchFamily="18" charset="0"/>
              <a:ea typeface="Times New Roman" panose="02020603050405020304" pitchFamily="18" charset="0"/>
            </a:endParaRPr>
          </a:p>
          <a:p>
            <a:pPr lvl="1" algn="just"/>
            <a:r>
              <a:rPr lang="en-IN" b="1" dirty="0" smtClean="0">
                <a:solidFill>
                  <a:srgbClr val="000000"/>
                </a:solidFill>
                <a:effectLst/>
                <a:latin typeface="Times New Roman" panose="02020603050405020304" pitchFamily="18" charset="0"/>
                <a:ea typeface="Times New Roman" panose="02020603050405020304" pitchFamily="18" charset="0"/>
              </a:rPr>
              <a:t>Objectives −</a:t>
            </a:r>
            <a:r>
              <a:rPr lang="en-IN" dirty="0" smtClean="0">
                <a:solidFill>
                  <a:srgbClr val="000000"/>
                </a:solidFill>
                <a:effectLst/>
                <a:latin typeface="Times New Roman" panose="02020603050405020304" pitchFamily="18" charset="0"/>
                <a:ea typeface="Times New Roman" panose="02020603050405020304" pitchFamily="18" charset="0"/>
              </a:rPr>
              <a:t> It describes the overall purpose and benefits of pen testing.</a:t>
            </a:r>
            <a:endParaRPr lang="en-IN" dirty="0" smtClean="0">
              <a:effectLst/>
              <a:latin typeface="Times New Roman" panose="02020603050405020304" pitchFamily="18" charset="0"/>
              <a:ea typeface="Times New Roman" panose="02020603050405020304" pitchFamily="18" charset="0"/>
            </a:endParaRPr>
          </a:p>
          <a:p>
            <a:pPr lvl="1" algn="just"/>
            <a:r>
              <a:rPr lang="en-IN" b="1" dirty="0" smtClean="0">
                <a:solidFill>
                  <a:srgbClr val="000000"/>
                </a:solidFill>
                <a:latin typeface="Times New Roman" panose="02020603050405020304" pitchFamily="18" charset="0"/>
                <a:ea typeface="Times New Roman" panose="02020603050405020304" pitchFamily="18" charset="0"/>
              </a:rPr>
              <a:t>Time −</a:t>
            </a:r>
            <a:r>
              <a:rPr lang="en-IN" dirty="0" smtClean="0">
                <a:solidFill>
                  <a:srgbClr val="000000"/>
                </a:solidFill>
                <a:latin typeface="Times New Roman" panose="02020603050405020304" pitchFamily="18" charset="0"/>
                <a:ea typeface="Times New Roman" panose="02020603050405020304" pitchFamily="18" charset="0"/>
              </a:rPr>
              <a:t> Inclusion of time is very important, as it gives the accurate status of the system. Suppose, if anything wrong happens later, this report will save the tester, as the report will illustrate the risks and vulnerabilities in the penetration testing scope during the specific period of time.</a:t>
            </a:r>
            <a:endParaRPr lang="en-IN" dirty="0" smtClean="0">
              <a:latin typeface="Times New Roman" panose="02020603050405020304" pitchFamily="18" charset="0"/>
              <a:ea typeface="Times New Roman" panose="02020603050405020304" pitchFamily="18" charset="0"/>
            </a:endParaRPr>
          </a:p>
          <a:p>
            <a:pPr lvl="1" algn="just"/>
            <a:r>
              <a:rPr lang="en-IN" b="1" dirty="0" smtClean="0">
                <a:solidFill>
                  <a:srgbClr val="000000"/>
                </a:solidFill>
                <a:latin typeface="Times New Roman" panose="02020603050405020304" pitchFamily="18" charset="0"/>
                <a:ea typeface="Times New Roman" panose="02020603050405020304" pitchFamily="18" charset="0"/>
              </a:rPr>
              <a:t>Target Audience −</a:t>
            </a:r>
            <a:r>
              <a:rPr lang="en-IN" dirty="0" smtClean="0">
                <a:solidFill>
                  <a:srgbClr val="000000"/>
                </a:solidFill>
                <a:latin typeface="Times New Roman" panose="02020603050405020304" pitchFamily="18" charset="0"/>
                <a:ea typeface="Times New Roman" panose="02020603050405020304" pitchFamily="18" charset="0"/>
              </a:rPr>
              <a:t> Pen testing report also needs to include target audience, such as information security manager, information technology manager, chief information security officer, and technical team.</a:t>
            </a:r>
            <a:endParaRPr lang="en-IN" dirty="0" smtClean="0">
              <a:latin typeface="Times New Roman" panose="02020603050405020304" pitchFamily="18" charset="0"/>
              <a:ea typeface="Times New Roman" panose="02020603050405020304" pitchFamily="18" charset="0"/>
            </a:endParaRPr>
          </a:p>
          <a:p>
            <a:pPr lvl="1" algn="just"/>
            <a:r>
              <a:rPr lang="en-IN" b="1" dirty="0" smtClean="0">
                <a:solidFill>
                  <a:srgbClr val="000000"/>
                </a:solidFill>
                <a:latin typeface="Times New Roman" panose="02020603050405020304" pitchFamily="18" charset="0"/>
                <a:ea typeface="Times New Roman" panose="02020603050405020304" pitchFamily="18" charset="0"/>
              </a:rPr>
              <a:t>Report Classification −</a:t>
            </a:r>
            <a:r>
              <a:rPr lang="en-IN" dirty="0" smtClean="0">
                <a:solidFill>
                  <a:srgbClr val="000000"/>
                </a:solidFill>
                <a:latin typeface="Times New Roman" panose="02020603050405020304" pitchFamily="18" charset="0"/>
                <a:ea typeface="Times New Roman" panose="02020603050405020304" pitchFamily="18" charset="0"/>
              </a:rPr>
              <a:t> Since, it is highly confidential which carry server IP addresses, application information, vulnerability, threats, it needs to be classified properly. However, this classification needs to be done on the basis of target organization which has an information classification policy.</a:t>
            </a:r>
          </a:p>
          <a:p>
            <a:pPr lvl="1" algn="just"/>
            <a:r>
              <a:rPr lang="en-IN" b="1" dirty="0" smtClean="0">
                <a:solidFill>
                  <a:srgbClr val="000000"/>
                </a:solidFill>
                <a:latin typeface="Times New Roman" panose="02020603050405020304" pitchFamily="18" charset="0"/>
                <a:ea typeface="Times New Roman" panose="02020603050405020304" pitchFamily="18" charset="0"/>
              </a:rPr>
              <a:t>Report Distribution −</a:t>
            </a:r>
            <a:r>
              <a:rPr lang="en-IN" dirty="0" smtClean="0">
                <a:solidFill>
                  <a:srgbClr val="000000"/>
                </a:solidFill>
                <a:latin typeface="Times New Roman" panose="02020603050405020304" pitchFamily="18" charset="0"/>
                <a:ea typeface="Times New Roman" panose="02020603050405020304" pitchFamily="18" charset="0"/>
              </a:rPr>
              <a:t> Number of copies and report distribution should be mentioned in the scope of work. It also needs to mention that the hardcopies can be controlled by printing a limited number of copies attached with its number and the receiver’s name.</a:t>
            </a:r>
            <a:r>
              <a:rPr lang="en-IN" sz="2000" dirty="0" smtClean="0">
                <a:solidFill>
                  <a:srgbClr val="000000"/>
                </a:solidFill>
                <a:latin typeface="Times New Roman" panose="02020603050405020304" pitchFamily="18" charset="0"/>
              </a:rPr>
              <a:t> </a:t>
            </a:r>
            <a:endParaRPr lang="en-IN"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078545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21991E1-0854-7474-E2E9-E55C52BF4A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38CEC86-5E19-9092-8B73-F80D32B1A355}"/>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Preparation of a Penetration Test report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35753B6B-95C2-2263-735F-1264A395B21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DEEEB051-24A4-C916-2A28-D6FC5F3806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FD5901EA-8E25-E056-5A65-E4EDECC6CD5A}"/>
              </a:ext>
            </a:extLst>
          </p:cNvPr>
          <p:cNvSpPr txBox="1"/>
          <p:nvPr/>
        </p:nvSpPr>
        <p:spPr>
          <a:xfrm>
            <a:off x="762000" y="1438233"/>
            <a:ext cx="11213069" cy="5262979"/>
          </a:xfrm>
          <a:prstGeom prst="rect">
            <a:avLst/>
          </a:prstGeom>
          <a:noFill/>
        </p:spPr>
        <p:txBody>
          <a:bodyPr wrap="square">
            <a:spAutoFit/>
          </a:bodyPr>
          <a:lstStyle/>
          <a:p>
            <a:pPr algn="just"/>
            <a:r>
              <a:rPr lang="en-IN" sz="2400" b="1" dirty="0" smtClean="0">
                <a:solidFill>
                  <a:srgbClr val="000000"/>
                </a:solidFill>
                <a:effectLst/>
                <a:latin typeface="Times New Roman" panose="02020603050405020304" pitchFamily="18" charset="0"/>
                <a:ea typeface="Times New Roman" panose="02020603050405020304" pitchFamily="18" charset="0"/>
              </a:rPr>
              <a:t>Information </a:t>
            </a:r>
            <a:r>
              <a:rPr lang="en-IN" sz="2400" b="1" dirty="0">
                <a:solidFill>
                  <a:srgbClr val="000000"/>
                </a:solidFill>
                <a:effectLst/>
                <a:latin typeface="Times New Roman" panose="02020603050405020304" pitchFamily="18" charset="0"/>
                <a:ea typeface="Times New Roman" panose="02020603050405020304" pitchFamily="18" charset="0"/>
              </a:rPr>
              <a:t>Collection</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Because of the complicated and lengthy processes, pen tester is required to mention every step to make sure that he collected all the information in all the stages of testing. Along with the methods, he also needs to mention about the systems and tools, scanning results, vulnerability assessments, details of his findings, etc.</a:t>
            </a:r>
            <a:endParaRPr lang="en-IN" sz="2400" dirty="0">
              <a:effectLst/>
              <a:latin typeface="Times New Roman" panose="02020603050405020304" pitchFamily="18" charset="0"/>
              <a:ea typeface="Times New Roman" panose="02020603050405020304" pitchFamily="18" charset="0"/>
            </a:endParaRPr>
          </a:p>
          <a:p>
            <a:pPr algn="just"/>
            <a:r>
              <a:rPr lang="en-IN" sz="2400" b="1" dirty="0">
                <a:solidFill>
                  <a:srgbClr val="000000"/>
                </a:solidFill>
                <a:effectLst/>
                <a:latin typeface="Times New Roman" panose="02020603050405020304" pitchFamily="18" charset="0"/>
                <a:ea typeface="Times New Roman" panose="02020603050405020304" pitchFamily="18" charset="0"/>
              </a:rPr>
              <a:t>Writing the First Draft</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Once, the tester is ready with all tools and information, now he needs to start the first draft. Primarily, he needs to write the first draft in the details – mentioning everything i.e. all activities, processes, and experiences</a:t>
            </a:r>
            <a:r>
              <a:rPr lang="en-IN" sz="2400" dirty="0" smtClean="0">
                <a:solidFill>
                  <a:srgbClr val="000000"/>
                </a:solidFill>
                <a:effectLst/>
                <a:latin typeface="Times New Roman" panose="02020603050405020304" pitchFamily="18" charset="0"/>
                <a:ea typeface="Times New Roman" panose="02020603050405020304" pitchFamily="18" charset="0"/>
              </a:rPr>
              <a:t>.</a:t>
            </a:r>
          </a:p>
          <a:p>
            <a:pPr algn="just"/>
            <a:r>
              <a:rPr lang="en-IN" sz="2400" b="1" dirty="0">
                <a:solidFill>
                  <a:srgbClr val="000000"/>
                </a:solidFill>
                <a:latin typeface="Times New Roman" panose="02020603050405020304" pitchFamily="18" charset="0"/>
                <a:ea typeface="Times New Roman" panose="02020603050405020304" pitchFamily="18" charset="0"/>
              </a:rPr>
              <a:t>Review and Finalization</a:t>
            </a:r>
            <a:endParaRPr lang="en-IN" sz="2400" dirty="0">
              <a:latin typeface="Times New Roman" panose="02020603050405020304" pitchFamily="18" charset="0"/>
              <a:ea typeface="Times New Roman" panose="02020603050405020304" pitchFamily="18" charset="0"/>
            </a:endParaRPr>
          </a:p>
          <a:p>
            <a:pPr algn="just"/>
            <a:r>
              <a:rPr lang="en-IN" sz="2400" dirty="0">
                <a:solidFill>
                  <a:srgbClr val="000000"/>
                </a:solidFill>
                <a:latin typeface="Times New Roman" panose="02020603050405020304" pitchFamily="18" charset="0"/>
                <a:ea typeface="Times New Roman" panose="02020603050405020304" pitchFamily="18" charset="0"/>
              </a:rPr>
              <a:t>Once the report is drafted, it has to be reviewed first by the drafter himself and then by his seniors or colleagues who may have assisted him. While reviewing, reviewer is expected to check every detail of the report and find any flaw that needs to be corrected.</a:t>
            </a:r>
            <a:endParaRPr lang="en-IN" sz="2400" dirty="0">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6001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Preparation of a Penetration Test report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0786A594-5205-4856-A3B6-D8C9A22CDAE3}"/>
              </a:ext>
            </a:extLst>
          </p:cNvPr>
          <p:cNvSpPr txBox="1"/>
          <p:nvPr/>
        </p:nvSpPr>
        <p:spPr>
          <a:xfrm>
            <a:off x="2645721" y="1345780"/>
            <a:ext cx="6091880" cy="5078313"/>
          </a:xfrm>
          <a:prstGeom prst="rect">
            <a:avLst/>
          </a:prstGeom>
          <a:noFill/>
        </p:spPr>
        <p:txBody>
          <a:bodyPr wrap="square">
            <a:spAutoFit/>
          </a:bodyPr>
          <a:lstStyle/>
          <a:p>
            <a:pPr marL="0" marR="0">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Following is the typical content of a penetration testing report –</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IN" sz="1800" dirty="0">
                <a:effectLst/>
                <a:latin typeface="Times New Roman" panose="02020603050405020304" pitchFamily="18" charset="0"/>
                <a:ea typeface="Times New Roman" panose="02020603050405020304" pitchFamily="18" charset="0"/>
              </a:rPr>
              <a:t>Executive Summary</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Scope of work</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Project objectives</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Assumption</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Timeline</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Summary of findings</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Summary of recommendation</a:t>
            </a:r>
          </a:p>
          <a:p>
            <a:pPr marL="0" marR="0">
              <a:spcBef>
                <a:spcPts val="0"/>
              </a:spcBef>
              <a:spcAft>
                <a:spcPts val="0"/>
              </a:spcAft>
            </a:pPr>
            <a:r>
              <a:rPr lang="en-IN" sz="1800" dirty="0">
                <a:effectLst/>
                <a:latin typeface="Times New Roman" panose="02020603050405020304" pitchFamily="18" charset="0"/>
                <a:ea typeface="Times New Roman" panose="02020603050405020304" pitchFamily="18" charset="0"/>
              </a:rPr>
              <a:t>Methodology</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Planning</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Exploitation</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Reporting</a:t>
            </a:r>
          </a:p>
          <a:p>
            <a:pPr marL="0" marR="0">
              <a:spcBef>
                <a:spcPts val="0"/>
              </a:spcBef>
              <a:spcAft>
                <a:spcPts val="0"/>
              </a:spcAft>
            </a:pPr>
            <a:r>
              <a:rPr lang="en-IN" sz="1800" dirty="0">
                <a:effectLst/>
                <a:latin typeface="Times New Roman" panose="02020603050405020304" pitchFamily="18" charset="0"/>
                <a:ea typeface="Times New Roman" panose="02020603050405020304" pitchFamily="18" charset="0"/>
              </a:rPr>
              <a:t>Detail Findings</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Detailed systems information</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Windows server information</a:t>
            </a:r>
          </a:p>
          <a:p>
            <a:pPr marL="0" marR="0">
              <a:spcBef>
                <a:spcPts val="0"/>
              </a:spcBef>
              <a:spcAft>
                <a:spcPts val="0"/>
              </a:spcAft>
            </a:pPr>
            <a:r>
              <a:rPr lang="en-IN" sz="1800" dirty="0">
                <a:effectLst/>
                <a:latin typeface="Times New Roman" panose="02020603050405020304" pitchFamily="18" charset="0"/>
                <a:ea typeface="Times New Roman" panose="02020603050405020304" pitchFamily="18" charset="0"/>
              </a:rPr>
              <a:t>References</a:t>
            </a:r>
          </a:p>
          <a:p>
            <a:pPr marL="342900" marR="0" lvl="0" indent="-342900">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Appendix</a:t>
            </a:r>
          </a:p>
        </p:txBody>
      </p:sp>
    </p:spTree>
    <p:extLst>
      <p:ext uri="{BB962C8B-B14F-4D97-AF65-F5344CB8AC3E}">
        <p14:creationId xmlns:p14="http://schemas.microsoft.com/office/powerpoint/2010/main" val="40611690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F64F371-663A-1359-E2A6-C134A71DE5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911854B-D7AA-AD59-A759-DCC1E3E83DB6}"/>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Preparation of a Penetration Test report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1BD0279E-6E26-7BF6-A72F-FF982F64C01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F7BD9FFA-2FCE-FB15-CEF7-BDDA069875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226EF48A-6FB5-59E0-2F51-C69B93616181}"/>
              </a:ext>
            </a:extLst>
          </p:cNvPr>
          <p:cNvSpPr txBox="1"/>
          <p:nvPr/>
        </p:nvSpPr>
        <p:spPr>
          <a:xfrm>
            <a:off x="304800" y="1600200"/>
            <a:ext cx="11658600" cy="2308324"/>
          </a:xfrm>
          <a:prstGeom prst="rect">
            <a:avLst/>
          </a:prstGeom>
          <a:noFill/>
        </p:spPr>
        <p:txBody>
          <a:bodyPr wrap="square">
            <a:spAutoFit/>
          </a:bodyPr>
          <a:lstStyle/>
          <a:p>
            <a:r>
              <a:rPr lang="en-IN" sz="2400" b="1" dirty="0">
                <a:solidFill>
                  <a:srgbClr val="FF0000"/>
                </a:solidFill>
                <a:effectLst/>
                <a:latin typeface="Times New Roman" panose="02020603050405020304" pitchFamily="18" charset="0"/>
                <a:ea typeface="Times New Roman" panose="02020603050405020304" pitchFamily="18" charset="0"/>
              </a:rPr>
              <a:t>What should a penetration test report include?</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Publisher Summary</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An effective penetration testing report should include an executive summary, a detailed report, and raw output. The executive summary should be a very brief overview of the major findings.</a:t>
            </a:r>
            <a:endParaRPr lang="en-IN" sz="2400" dirty="0">
              <a:effectLst/>
              <a:latin typeface="Times New Roman" panose="02020603050405020304" pitchFamily="18" charset="0"/>
              <a:ea typeface="Times New Roman" panose="02020603050405020304" pitchFamily="18" charset="0"/>
            </a:endParaRPr>
          </a:p>
          <a:p>
            <a:pPr algn="just"/>
            <a:r>
              <a:rPr lang="en-IN" sz="2400" dirty="0">
                <a:effectLst/>
                <a:latin typeface="Times New Roman" panose="02020603050405020304" pitchFamily="18" charset="0"/>
                <a:ea typeface="Times New Roman" panose="02020603050405020304" pitchFamily="18" charset="0"/>
              </a:rPr>
              <a:t> </a:t>
            </a:r>
          </a:p>
        </p:txBody>
      </p:sp>
      <p:sp>
        <p:nvSpPr>
          <p:cNvPr id="3" name="Rectangle 2"/>
          <p:cNvSpPr/>
          <p:nvPr/>
        </p:nvSpPr>
        <p:spPr>
          <a:xfrm>
            <a:off x="378085" y="3865466"/>
            <a:ext cx="11204315" cy="2677656"/>
          </a:xfrm>
          <a:prstGeom prst="rect">
            <a:avLst/>
          </a:prstGeom>
        </p:spPr>
        <p:txBody>
          <a:bodyPr wrap="square">
            <a:spAutoFit/>
          </a:bodyPr>
          <a:lstStyle/>
          <a:p>
            <a:pPr algn="just"/>
            <a:r>
              <a:rPr lang="en-IN" sz="2400" b="1" dirty="0">
                <a:solidFill>
                  <a:srgbClr val="FF0000"/>
                </a:solidFill>
                <a:latin typeface="Times New Roman" panose="02020603050405020304" pitchFamily="18" charset="0"/>
                <a:ea typeface="Times New Roman" panose="02020603050405020304" pitchFamily="18" charset="0"/>
              </a:rPr>
              <a:t>How should you prepare for the Pen Test?</a:t>
            </a:r>
            <a:endParaRPr lang="en-IN" sz="2400" dirty="0">
              <a:latin typeface="Times New Roman" panose="02020603050405020304" pitchFamily="18" charset="0"/>
              <a:ea typeface="Times New Roman" panose="02020603050405020304" pitchFamily="18" charset="0"/>
            </a:endParaRPr>
          </a:p>
          <a:p>
            <a:pPr marL="342900" marR="0" lvl="0" indent="-342900" algn="just">
              <a:buSzPts val="1000"/>
              <a:buFont typeface="Symbol" panose="05050102010706020507" pitchFamily="18" charset="2"/>
              <a:buChar char=""/>
              <a:tabLst>
                <a:tab pos="457200" algn="l"/>
              </a:tabLst>
            </a:pPr>
            <a:r>
              <a:rPr lang="en-IN" sz="2400" dirty="0">
                <a:latin typeface="Times New Roman" panose="02020603050405020304" pitchFamily="18" charset="0"/>
                <a:ea typeface="Times New Roman" panose="02020603050405020304" pitchFamily="18" charset="0"/>
              </a:rPr>
              <a:t>Identify and communicate your scope and objectives with the security professionals conducting your pen test. </a:t>
            </a:r>
          </a:p>
          <a:p>
            <a:pPr marL="342900" marR="0" lvl="0" indent="-342900" algn="just">
              <a:buSzPts val="1000"/>
              <a:buFont typeface="Symbol" panose="05050102010706020507" pitchFamily="18" charset="2"/>
              <a:buChar char=""/>
              <a:tabLst>
                <a:tab pos="457200" algn="l"/>
              </a:tabLst>
            </a:pPr>
            <a:r>
              <a:rPr lang="en-IN" sz="2400" dirty="0">
                <a:latin typeface="Times New Roman" panose="02020603050405020304" pitchFamily="18" charset="0"/>
                <a:ea typeface="Times New Roman" panose="02020603050405020304" pitchFamily="18" charset="0"/>
              </a:rPr>
              <a:t>Decide on the best time to conduct the test. </a:t>
            </a:r>
          </a:p>
          <a:p>
            <a:pPr marL="342900" marR="0" lvl="0" indent="-342900" algn="just">
              <a:buSzPts val="1000"/>
              <a:buFont typeface="Symbol" panose="05050102010706020507" pitchFamily="18" charset="2"/>
              <a:buChar char=""/>
              <a:tabLst>
                <a:tab pos="457200" algn="l"/>
              </a:tabLst>
            </a:pPr>
            <a:r>
              <a:rPr lang="en-IN" sz="2400" dirty="0">
                <a:latin typeface="Times New Roman" panose="02020603050405020304" pitchFamily="18" charset="0"/>
                <a:ea typeface="Times New Roman" panose="02020603050405020304" pitchFamily="18" charset="0"/>
              </a:rPr>
              <a:t>Backup your data. </a:t>
            </a:r>
          </a:p>
          <a:p>
            <a:pPr marL="342900" marR="0" lvl="0" indent="-342900" algn="just">
              <a:buSzPts val="1000"/>
              <a:buFont typeface="Symbol" panose="05050102010706020507" pitchFamily="18" charset="2"/>
              <a:buChar char=""/>
              <a:tabLst>
                <a:tab pos="457200" algn="l"/>
              </a:tabLst>
            </a:pPr>
            <a:r>
              <a:rPr lang="en-IN" sz="2400" dirty="0">
                <a:latin typeface="Times New Roman" panose="02020603050405020304" pitchFamily="18" charset="0"/>
                <a:ea typeface="Times New Roman" panose="02020603050405020304" pitchFamily="18" charset="0"/>
              </a:rPr>
              <a:t>Ensure that your internal IT team is available. </a:t>
            </a:r>
          </a:p>
          <a:p>
            <a:pPr marL="342900" marR="0" lvl="0" indent="-342900" algn="just">
              <a:buSzPts val="1000"/>
              <a:buFont typeface="Symbol" panose="05050102010706020507" pitchFamily="18" charset="2"/>
              <a:buChar char=""/>
              <a:tabLst>
                <a:tab pos="457200" algn="l"/>
              </a:tabLst>
            </a:pPr>
            <a:r>
              <a:rPr lang="en-IN" sz="2400" dirty="0">
                <a:latin typeface="Times New Roman" panose="02020603050405020304" pitchFamily="18" charset="0"/>
                <a:ea typeface="Times New Roman" panose="02020603050405020304" pitchFamily="18" charset="0"/>
              </a:rPr>
              <a:t>Explain what you want to see in the report.</a:t>
            </a:r>
          </a:p>
        </p:txBody>
      </p:sp>
    </p:spTree>
    <p:extLst>
      <p:ext uri="{BB962C8B-B14F-4D97-AF65-F5344CB8AC3E}">
        <p14:creationId xmlns:p14="http://schemas.microsoft.com/office/powerpoint/2010/main" val="2671905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B314CDF-E2F9-C9E8-B0AA-D48B87F1C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D745F24-E4EB-6972-6607-BFDD347E28C2}"/>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Preparation of a Penetration Test report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740F2BE6-E939-6498-F421-1863725C56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C2099C3E-6A19-CE6C-0BD4-11A3E9DCE3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7E8F986B-11E6-A9B3-9300-CC25BDA16DB4}"/>
              </a:ext>
            </a:extLst>
          </p:cNvPr>
          <p:cNvSpPr txBox="1"/>
          <p:nvPr/>
        </p:nvSpPr>
        <p:spPr>
          <a:xfrm>
            <a:off x="304801" y="1676400"/>
            <a:ext cx="11582399" cy="2677656"/>
          </a:xfrm>
          <a:prstGeom prst="rect">
            <a:avLst/>
          </a:prstGeom>
          <a:noFill/>
        </p:spPr>
        <p:txBody>
          <a:bodyPr wrap="square">
            <a:spAutoFit/>
          </a:bodyPr>
          <a:lstStyle/>
          <a:p>
            <a:pPr algn="just"/>
            <a:r>
              <a:rPr lang="en-IN"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final stage of a penetration test?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pentester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will often use a vulnerability scanner to complete a discovery and inventory on the security risks posed by identified vulnerabilities. Then the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pentester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will validate if the vulnerability is exploitable. The list of vulnerabilities is shared at the end of the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pentest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exercise during the reporting phase.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1332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2546711-80B4-E93C-C330-63F4292EB1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339F764-3D11-06BB-C2D4-FBBB0E8E4B15}"/>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8271626B-AAF5-D780-2796-7705997116A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E4282ACC-CE28-6323-8881-32BDE82B4A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D2B41C3A-E5D9-E364-0AE9-E6FF8028BF71}"/>
              </a:ext>
            </a:extLst>
          </p:cNvPr>
          <p:cNvSpPr txBox="1"/>
          <p:nvPr/>
        </p:nvSpPr>
        <p:spPr>
          <a:xfrm>
            <a:off x="457200" y="1578671"/>
            <a:ext cx="11430002" cy="4893647"/>
          </a:xfrm>
          <a:prstGeom prst="rect">
            <a:avLst/>
          </a:prstGeom>
          <a:noFill/>
        </p:spPr>
        <p:txBody>
          <a:bodyPr wrap="square">
            <a:sp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Audit</a:t>
            </a:r>
            <a:endParaRPr lang="en-IN" sz="24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The term audit is derived from the Latin term ‘</a:t>
            </a:r>
            <a:r>
              <a:rPr lang="en-IN" sz="2400" dirty="0" err="1">
                <a:solidFill>
                  <a:srgbClr val="000000"/>
                </a:solidFill>
                <a:effectLst/>
                <a:latin typeface="Times New Roman" panose="02020603050405020304" pitchFamily="18" charset="0"/>
                <a:ea typeface="Times New Roman" panose="02020603050405020304" pitchFamily="18" charset="0"/>
              </a:rPr>
              <a:t>audire</a:t>
            </a:r>
            <a:r>
              <a:rPr lang="en-IN" sz="2400" dirty="0">
                <a:solidFill>
                  <a:srgbClr val="000000"/>
                </a:solidFill>
                <a:effectLst/>
                <a:latin typeface="Times New Roman" panose="02020603050405020304" pitchFamily="18" charset="0"/>
                <a:ea typeface="Times New Roman" panose="02020603050405020304" pitchFamily="18" charset="0"/>
              </a:rPr>
              <a:t>,’ which means to hear. In early days an auditor used to listen to the accounts read over by an accountant in order to check them. Auditing of a system or system processes is carried out against agreed upon requirements. Such an audit is carried out in order to verify that the individual processes within the system are effective and suitable in achieving the stated objectives. The audit is used to verify whether the system / the processes are operating within the specified limits and achieving the specified targets (objectives). The system / process audit examines the process activities / steps for verifying whether the inputs, actions, and the outputs are in accordance with the defined requirements. A system / process audit is an evaluation of the sequential steps and techniques of the process within the system. Auditing of a system or system processes provides value for the management by the evaluation of the processes, their control, risks, and the achievement of the objectives.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772443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3D01DC-3D60-2A4D-98F1-66ECE501DE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985F86A-716A-351D-739F-78A1AA884CF7}"/>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5628CB02-8985-0E8F-4CCF-7B6610E2296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D3720D40-E9A2-EE9D-F18D-F302A01AF4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B0BE8A2E-748F-C760-4342-6E077189EBA6}"/>
              </a:ext>
            </a:extLst>
          </p:cNvPr>
          <p:cNvSpPr txBox="1"/>
          <p:nvPr/>
        </p:nvSpPr>
        <p:spPr>
          <a:xfrm>
            <a:off x="457200" y="1578671"/>
            <a:ext cx="11430002" cy="4832092"/>
          </a:xfrm>
          <a:prstGeom prst="rect">
            <a:avLst/>
          </a:prstGeom>
          <a:noFill/>
        </p:spPr>
        <p:txBody>
          <a:bodyPr wrap="square">
            <a:spAutoFit/>
          </a:bodyPr>
          <a:lstStyle/>
          <a:p>
            <a:pPr algn="just"/>
            <a:r>
              <a:rPr lang="en-IN" sz="2800" b="1" dirty="0">
                <a:solidFill>
                  <a:srgbClr val="000000"/>
                </a:solidFill>
                <a:effectLst/>
                <a:latin typeface="Times New Roman" panose="02020603050405020304" pitchFamily="18" charset="0"/>
                <a:ea typeface="Times New Roman" panose="02020603050405020304" pitchFamily="18" charset="0"/>
              </a:rPr>
              <a:t>System audit</a:t>
            </a:r>
            <a:r>
              <a:rPr lang="en-IN" sz="2800" dirty="0">
                <a:solidFill>
                  <a:srgbClr val="000000"/>
                </a:solidFill>
                <a:effectLst/>
                <a:latin typeface="Times New Roman" panose="02020603050405020304" pitchFamily="18" charset="0"/>
                <a:ea typeface="Times New Roman" panose="02020603050405020304" pitchFamily="18" charset="0"/>
              </a:rPr>
              <a:t> is defined as ‘a systematic and independent examination to determine whether activities and related results comply with the planned arrangements and whether these arrangements are implemented effectively and are suitable to achieve objectives’. It is also defined as ‘a systematic, independent, and documented process for obtaining audit evidence and evaluating it objectively to determine the extent to which audit criteria are fulfilled’.</a:t>
            </a:r>
            <a:endParaRPr lang="en-IN" sz="2800" dirty="0">
              <a:effectLst/>
              <a:latin typeface="Times New Roman" panose="02020603050405020304" pitchFamily="18" charset="0"/>
              <a:ea typeface="Times New Roman" panose="02020603050405020304" pitchFamily="18" charset="0"/>
            </a:endParaRPr>
          </a:p>
          <a:p>
            <a:r>
              <a:rPr lang="en-IN" sz="2800" dirty="0">
                <a:effectLst/>
                <a:latin typeface="Calibri" panose="020F0502020204030204" pitchFamily="34" charset="0"/>
                <a:ea typeface="Calibri" panose="020F0502020204030204" pitchFamily="34" charset="0"/>
                <a:cs typeface="Mangal" panose="02040503050203030202" pitchFamily="18" charset="0"/>
              </a:rPr>
              <a:t>One of the main differences between the process audit and a system audit is the scope definition and expansion. A process audit can be a singular process or a part of a process. Process audit can start at any level of the process where work takes place. </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851164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9394BB6-792A-459B-BD1D-9A5B906E6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579DC66-E359-28E6-1BB1-02ED46C318CB}"/>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BB676AD2-D47F-D4CD-4D79-D7CB6E1D4F6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B2EE2DD3-A812-FA0A-B17A-4ED99E41BA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64EC6C8F-F949-84F0-B118-42811E1EE3AF}"/>
              </a:ext>
            </a:extLst>
          </p:cNvPr>
          <p:cNvSpPr txBox="1"/>
          <p:nvPr/>
        </p:nvSpPr>
        <p:spPr>
          <a:xfrm>
            <a:off x="381000" y="1417638"/>
            <a:ext cx="11430002" cy="1200329"/>
          </a:xfrm>
          <a:prstGeom prst="rect">
            <a:avLst/>
          </a:prstGeom>
          <a:noFill/>
        </p:spPr>
        <p:txBody>
          <a:bodyPr wrap="square">
            <a:spAutoFit/>
          </a:bodyPr>
          <a:lstStyle/>
          <a:p>
            <a:pPr algn="just"/>
            <a:r>
              <a:rPr lang="en-IN" dirty="0">
                <a:effectLst/>
                <a:latin typeface="Calibri" panose="020F0502020204030204" pitchFamily="34" charset="0"/>
                <a:ea typeface="Calibri" panose="020F0502020204030204" pitchFamily="34" charset="0"/>
                <a:cs typeface="Mangal" panose="02040503050203030202" pitchFamily="18" charset="0"/>
              </a:rPr>
              <a:t>Referring to the ‘control levels </a:t>
            </a:r>
            <a:r>
              <a:rPr lang="en-IN" dirty="0" smtClean="0">
                <a:effectLst/>
                <a:latin typeface="Calibri" panose="020F0502020204030204" pitchFamily="34" charset="0"/>
                <a:ea typeface="Calibri" panose="020F0502020204030204" pitchFamily="34" charset="0"/>
                <a:cs typeface="Mangal" panose="02040503050203030202" pitchFamily="18" charset="0"/>
              </a:rPr>
              <a:t>triangle’,  </a:t>
            </a:r>
            <a:r>
              <a:rPr lang="en-IN" dirty="0">
                <a:effectLst/>
                <a:latin typeface="Calibri" panose="020F0502020204030204" pitchFamily="34" charset="0"/>
                <a:ea typeface="Calibri" panose="020F0502020204030204" pitchFamily="34" charset="0"/>
                <a:cs typeface="Mangal" panose="02040503050203030202" pitchFamily="18" charset="0"/>
              </a:rPr>
              <a:t>it can be seen that the process audit can start from level 4 and go up to </a:t>
            </a:r>
            <a:r>
              <a:rPr lang="en-IN" dirty="0" smtClean="0">
                <a:effectLst/>
                <a:latin typeface="Calibri" panose="020F0502020204030204" pitchFamily="34" charset="0"/>
                <a:ea typeface="Calibri" panose="020F0502020204030204" pitchFamily="34" charset="0"/>
                <a:cs typeface="Mangal" panose="02040503050203030202" pitchFamily="18" charset="0"/>
              </a:rPr>
              <a:t>the </a:t>
            </a:r>
            <a:r>
              <a:rPr lang="en-IN" dirty="0">
                <a:effectLst/>
                <a:latin typeface="Calibri" panose="020F0502020204030204" pitchFamily="34" charset="0"/>
                <a:ea typeface="Calibri" panose="020F0502020204030204" pitchFamily="34" charset="0"/>
                <a:cs typeface="Mangal" panose="02040503050203030202" pitchFamily="18" charset="0"/>
              </a:rPr>
              <a:t>top, while the system audit starts from the top (level 1) and goes down. A system or a sub-system audit is against</a:t>
            </a:r>
            <a:r>
              <a:rPr lang="en-IN" dirty="0" smtClean="0">
                <a:effectLst/>
                <a:latin typeface="Calibri" panose="020F0502020204030204" pitchFamily="34" charset="0"/>
                <a:ea typeface="Calibri" panose="020F0502020204030204" pitchFamily="34" charset="0"/>
                <a:cs typeface="Mangal" panose="02040503050203030202" pitchFamily="18" charset="0"/>
              </a:rPr>
              <a:t>.  </a:t>
            </a:r>
            <a:r>
              <a:rPr lang="en-IN" dirty="0">
                <a:effectLst/>
                <a:latin typeface="Calibri" panose="020F0502020204030204" pitchFamily="34" charset="0"/>
                <a:ea typeface="Calibri" panose="020F0502020204030204" pitchFamily="34" charset="0"/>
                <a:cs typeface="Mangal" panose="02040503050203030202" pitchFamily="18" charset="0"/>
              </a:rPr>
              <a:t>the agreed upon requirements. Top level requirements drive the formation of subsystems and processes for meeting the requirements.</a:t>
            </a:r>
            <a:endParaRPr lang="en-IN" dirty="0">
              <a:effectLst/>
              <a:latin typeface="Times New Roman" panose="02020603050405020304" pitchFamily="18" charset="0"/>
              <a:ea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xmlns="" id="{DB68B70F-D923-C8EE-C96C-EFEF348595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385572"/>
            <a:ext cx="6524625" cy="4343400"/>
          </a:xfrm>
          <a:prstGeom prst="rect">
            <a:avLst/>
          </a:prstGeom>
          <a:noFill/>
          <a:ln>
            <a:noFill/>
          </a:ln>
        </p:spPr>
      </p:pic>
    </p:spTree>
    <p:extLst>
      <p:ext uri="{BB962C8B-B14F-4D97-AF65-F5344CB8AC3E}">
        <p14:creationId xmlns:p14="http://schemas.microsoft.com/office/powerpoint/2010/main" val="3807416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73B25D4-8EAB-ED03-E0FC-3DB2BDE4AB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CF5B473-6EDD-93F6-3E12-F3A7B11DAC27}"/>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26EF7537-59BE-5E3D-7E7D-15D4313B606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757A8D4F-9D77-28CB-6583-D92300C5315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6DFEFD0-F625-55D9-2A51-B932A5F85D08}"/>
              </a:ext>
            </a:extLst>
          </p:cNvPr>
          <p:cNvSpPr txBox="1"/>
          <p:nvPr/>
        </p:nvSpPr>
        <p:spPr>
          <a:xfrm>
            <a:off x="380999" y="1524000"/>
            <a:ext cx="11430002" cy="5021888"/>
          </a:xfrm>
          <a:prstGeom prst="rect">
            <a:avLst/>
          </a:prstGeom>
          <a:noFill/>
        </p:spPr>
        <p:txBody>
          <a:bodyPr wrap="square">
            <a:spAutoFit/>
          </a:bodyPr>
          <a:lstStyle/>
          <a:p>
            <a:pPr algn="just"/>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Terms used in a system audit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Various terms used during the auditing of system and processes are described below.</a:t>
            </a:r>
          </a:p>
          <a:p>
            <a:pPr marL="342900" lvl="0" indent="-342900" algn="just">
              <a:spcAft>
                <a:spcPts val="450"/>
              </a:spcAft>
              <a:buSzPts val="1000"/>
              <a:buFont typeface="Symbol" panose="05050102010706020507" pitchFamily="18" charset="2"/>
              <a:buChar char=""/>
              <a:tabLst>
                <a:tab pos="457200" algn="l"/>
              </a:tabLst>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Audit </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planned and documented audit performed in accordance with manual, procedures, records, and other documents like checklists etc. for the intended purpose of verifying applicable elements of a system and processes and its implementation.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450"/>
              </a:spcAft>
              <a:buSzPts val="1000"/>
              <a:buFont typeface="Symbol" panose="05050102010706020507" pitchFamily="18" charset="2"/>
              <a:buChar char=""/>
              <a:tabLst>
                <a:tab pos="457200" algn="l"/>
              </a:tabLst>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Audit plan</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is typically an audit action plan based on the applicable audit requirements in the standards / norms for the system / processes being audited and the audit report summary, with additional questions / issues which are to be verified included in or attached to these documents as needed to ensure objectivity and impartiality.  It can also be a marked up copy of the procedure / process documentation, identifying evidence to be collected to verify conformance.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24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41337090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1175B5E-F3A7-9538-F1B1-7CC451804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664C718-1444-E605-8FB7-E14190229A54}"/>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10238315-1221-5F70-A7A8-2B1C7D04D40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A4A04C68-4FEA-C235-372E-05D892B23F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3A84C5A0-CC81-8EB2-5685-29059279A13A}"/>
              </a:ext>
            </a:extLst>
          </p:cNvPr>
          <p:cNvSpPr txBox="1"/>
          <p:nvPr/>
        </p:nvSpPr>
        <p:spPr>
          <a:xfrm>
            <a:off x="457200" y="1578671"/>
            <a:ext cx="11430002" cy="5516895"/>
          </a:xfrm>
          <a:prstGeom prst="rect">
            <a:avLst/>
          </a:prstGeom>
          <a:noFill/>
        </p:spPr>
        <p:txBody>
          <a:bodyPr wrap="square">
            <a:spAutoFit/>
          </a:bodyPr>
          <a:lstStyle/>
          <a:p>
            <a:pPr marL="342900" lvl="0" indent="-342900" algn="just">
              <a:spcAft>
                <a:spcPts val="450"/>
              </a:spcAft>
              <a:buSzPts val="1000"/>
              <a:buFont typeface="Symbol" panose="05050102010706020507" pitchFamily="18" charset="2"/>
              <a:buChar char=""/>
              <a:tabLst>
                <a:tab pos="457200" algn="l"/>
              </a:tabLs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Auditor</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 qualified and trained person who is authorized to perform specific audit functions under the direction of a lead auditor.</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450"/>
              </a:spcAft>
              <a:buSzPts val="1000"/>
              <a:buFont typeface="Symbol" panose="05050102010706020507" pitchFamily="18" charset="2"/>
              <a:buChar char=""/>
              <a:tabLst>
                <a:tab pos="457200" algn="l"/>
              </a:tabLs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Audit coordinator </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 person with responsibility / authority for scheduling audits, selecting auditors (ensuring objectivity and impartiality), and ensuring issues raised are effectively addressed.</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450"/>
              </a:spcAft>
              <a:buSzPts val="1000"/>
              <a:buFont typeface="Symbol" panose="05050102010706020507" pitchFamily="18" charset="2"/>
              <a:buChar char=""/>
              <a:tabLst>
                <a:tab pos="457200" algn="l"/>
              </a:tabLs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Effectiveness</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It is the evidence, including the relationship with inputs and outputs for the process. It shows the process is working, driving performance, and supporting the organization’s policy, objectives, and compliance with requirements (laws, regulations, etc.).</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2400" b="1" dirty="0">
                <a:effectLst/>
                <a:latin typeface="Times New Roman" panose="02020603050405020304" pitchFamily="18" charset="0"/>
                <a:ea typeface="Times New Roman" panose="02020603050405020304" pitchFamily="18" charset="0"/>
              </a:rPr>
              <a:t>Finding</a:t>
            </a:r>
            <a:r>
              <a:rPr lang="en-IN" sz="2400" dirty="0">
                <a:effectLst/>
                <a:latin typeface="Times New Roman" panose="02020603050405020304" pitchFamily="18" charset="0"/>
                <a:ea typeface="Times New Roman" panose="02020603050405020304" pitchFamily="18" charset="0"/>
              </a:rPr>
              <a:t>– It is an issue needing resolution.  It can be an actual problem (something requiring corrective action), a potential problem (something requiring preventive action), or any other opportunity for improvement (including those making it better and / or helping to be more fiscally responsible).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r>
              <a:rPr lang="en-IN" sz="2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31406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5519326-F890-406F-A7A8-1AE80BEFF4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046D8E6-CA86-2CEB-0FA6-CAE259F1F024}"/>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5" name="Footer Placeholder 4">
            <a:extLst>
              <a:ext uri="{FF2B5EF4-FFF2-40B4-BE49-F238E27FC236}">
                <a16:creationId xmlns:a16="http://schemas.microsoft.com/office/drawing/2014/main" xmlns="" id="{072F3CAC-2A82-96DA-F4AF-479735BE83E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F525E92E-D96A-F80A-1DBF-086859CFDE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07A133B1-82A7-3476-2F57-2C2E3A5616CD}"/>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828AFF5C-D85F-6C52-D243-4DD4B93E1DE6}"/>
              </a:ext>
            </a:extLst>
          </p:cNvPr>
          <p:cNvSpPr txBox="1"/>
          <p:nvPr/>
        </p:nvSpPr>
        <p:spPr>
          <a:xfrm>
            <a:off x="380550" y="1618221"/>
            <a:ext cx="11354249" cy="5986254"/>
          </a:xfrm>
          <a:prstGeom prst="rect">
            <a:avLst/>
          </a:prstGeom>
          <a:noFill/>
        </p:spPr>
        <p:txBody>
          <a:bodyPr wrap="square" rtlCol="0">
            <a:spAutoFit/>
          </a:bodyPr>
          <a:lstStyle/>
          <a:p>
            <a:pPr algn="just">
              <a:lnSpc>
                <a:spcPct val="107000"/>
              </a:lnSpc>
            </a:pPr>
            <a:r>
              <a:rPr lang="en-IN" sz="2000" b="1" dirty="0">
                <a:solidFill>
                  <a:srgbClr val="000000"/>
                </a:solidFill>
                <a:effectLst/>
                <a:latin typeface="Times New Roman" panose="02020603050405020304" pitchFamily="18" charset="0"/>
                <a:ea typeface="Times New Roman" panose="02020603050405020304" pitchFamily="18" charset="0"/>
              </a:rPr>
              <a:t>Why do we need patch management?</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Patch management is important for the following key reasons</a:t>
            </a:r>
            <a:r>
              <a:rPr lang="en-IN" sz="2000" dirty="0" smtClean="0">
                <a:solidFill>
                  <a:srgbClr val="000000"/>
                </a:solidFill>
                <a:effectLst/>
                <a:latin typeface="Times New Roman" panose="02020603050405020304" pitchFamily="18" charset="0"/>
                <a:ea typeface="Times New Roman" panose="02020603050405020304" pitchFamily="18" charset="0"/>
              </a:rPr>
              <a:t>:</a:t>
            </a:r>
          </a:p>
          <a:p>
            <a:pPr algn="just"/>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Security:</a:t>
            </a:r>
            <a:r>
              <a:rPr lang="en-IN" sz="2000" dirty="0">
                <a:solidFill>
                  <a:srgbClr val="000000"/>
                </a:solidFill>
                <a:effectLst/>
                <a:latin typeface="Times New Roman" panose="02020603050405020304" pitchFamily="18" charset="0"/>
                <a:ea typeface="Times New Roman" panose="02020603050405020304" pitchFamily="18" charset="0"/>
              </a:rPr>
              <a:t> Patch management fixes vulnerabilities on your software and applications that are susceptible to cyber-attacks, helping your organization reduce its security risk. </a:t>
            </a:r>
          </a:p>
          <a:p>
            <a:pPr algn="just"/>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System uptime:</a:t>
            </a:r>
            <a:r>
              <a:rPr lang="en-IN" sz="2000" dirty="0">
                <a:solidFill>
                  <a:srgbClr val="000000"/>
                </a:solidFill>
                <a:effectLst/>
                <a:latin typeface="Times New Roman" panose="02020603050405020304" pitchFamily="18" charset="0"/>
                <a:ea typeface="Times New Roman" panose="02020603050405020304" pitchFamily="18" charset="0"/>
              </a:rPr>
              <a:t> Patch management ensures your software and applications are kept up-to-date and run smoothly, supporting system uptime.  </a:t>
            </a:r>
          </a:p>
          <a:p>
            <a:pPr algn="just"/>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Compliance:</a:t>
            </a:r>
            <a:r>
              <a:rPr lang="en-IN" sz="2000" dirty="0">
                <a:solidFill>
                  <a:srgbClr val="000000"/>
                </a:solidFill>
                <a:effectLst/>
                <a:latin typeface="Times New Roman" panose="02020603050405020304" pitchFamily="18" charset="0"/>
                <a:ea typeface="Times New Roman" panose="02020603050405020304" pitchFamily="18" charset="0"/>
              </a:rPr>
              <a:t> With the continued rise in cyber-attacks, organizations are often required by regulatory bodies to maintain a certain level of compliance. Patch management is a necessary piece of adhering to compliance standards.</a:t>
            </a:r>
          </a:p>
          <a:p>
            <a:pPr algn="just"/>
            <a:r>
              <a:rPr lang="en-IN" sz="2000"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lnSpc>
                <a:spcPct val="107000"/>
              </a:lnSpc>
            </a:pPr>
            <a:r>
              <a:rPr lang="en-IN" sz="2000" b="1" dirty="0">
                <a:solidFill>
                  <a:srgbClr val="000000"/>
                </a:solidFill>
                <a:effectLst/>
                <a:latin typeface="Times New Roman" panose="02020603050405020304" pitchFamily="18" charset="0"/>
                <a:ea typeface="Times New Roman" panose="02020603050405020304" pitchFamily="18" charset="0"/>
              </a:rPr>
              <a:t>Feature improvements:</a:t>
            </a:r>
            <a:r>
              <a:rPr lang="en-IN" sz="2000" dirty="0">
                <a:solidFill>
                  <a:srgbClr val="000000"/>
                </a:solidFill>
                <a:effectLst/>
                <a:latin typeface="Times New Roman" panose="02020603050405020304" pitchFamily="18" charset="0"/>
                <a:ea typeface="Times New Roman" panose="02020603050405020304" pitchFamily="18" charset="0"/>
              </a:rPr>
              <a:t> Patch management can go beyond software bug fixes to also include feature/functionality updates. Patches can be critical to ensuring that you have the latest and greatest that a product has to offer.</a:t>
            </a:r>
            <a:endParaRPr lang="en-IN" sz="2000" dirty="0">
              <a:effectLst/>
              <a:latin typeface="Times New Roman" panose="02020603050405020304" pitchFamily="18" charset="0"/>
              <a:ea typeface="Times New Roman" panose="02020603050405020304" pitchFamily="18" charset="0"/>
            </a:endParaRPr>
          </a:p>
          <a:p>
            <a:pPr algn="just">
              <a:lnSpc>
                <a:spcPct val="107000"/>
              </a:lnSpc>
            </a:pPr>
            <a:endParaRPr lang="en-IN" sz="2000" dirty="0">
              <a:effectLst/>
              <a:latin typeface="Times New Roman" panose="02020603050405020304" pitchFamily="18" charset="0"/>
              <a:ea typeface="Times New Roman" panose="02020603050405020304" pitchFamily="18" charset="0"/>
            </a:endParaRPr>
          </a:p>
          <a:p>
            <a:pPr algn="just"/>
            <a:endParaRPr lang="en-IN"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54085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2A37109-A985-A104-917D-D51A19AB70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35E752A-5372-6CDC-9A18-C3AEB9637B37}"/>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51F9422D-E53C-23E7-488D-CC1119C650F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13F6EE7B-5320-1204-A158-E5829D1094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24A7190B-696D-9621-B364-E2DB2C6D3FD5}"/>
              </a:ext>
            </a:extLst>
          </p:cNvPr>
          <p:cNvSpPr txBox="1"/>
          <p:nvPr/>
        </p:nvSpPr>
        <p:spPr>
          <a:xfrm>
            <a:off x="457200" y="1578671"/>
            <a:ext cx="11430002" cy="4042132"/>
          </a:xfrm>
          <a:prstGeom prst="rect">
            <a:avLst/>
          </a:prstGeom>
          <a:noFill/>
        </p:spPr>
        <p:txBody>
          <a:bodyPr wrap="square">
            <a:spAutoFit/>
          </a:bodyPr>
          <a:lstStyle/>
          <a:p>
            <a:pPr marL="342900" lvl="0" indent="-342900" algn="just">
              <a:spcAft>
                <a:spcPts val="45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Internal auditor</a:t>
            </a: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 qualified and trained person of the organization who performs audit of system or processes, reports non-conformances and observations, evaluates the adequacy of corrective and preventive actions, and reports audit findings to the organization management.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45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Lead auditor </a:t>
            </a: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 qualified and trained and certified person, who is authorized to plan, organize, and direct audit of system and processes of an organization, to report non conformances and observations, and to evaluate the adequacy of corrective and preventive actions.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45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Non-compliance</a:t>
            </a: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It is the evidence which indicates the organization is not complying with a regulation, rule, or requirement where compliance is mandatory (i.e., law, corporate policy, etc</a:t>
            </a:r>
            <a:r>
              <a:rPr lang="en-IN" sz="2000" dirty="0" smtClean="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p>
          <a:p>
            <a:pPr marL="342900" indent="-342900" algn="just">
              <a:spcAft>
                <a:spcPts val="450"/>
              </a:spcAft>
              <a:buSzPts val="1000"/>
              <a:buFont typeface="Symbol" panose="05050102010706020507" pitchFamily="18" charset="2"/>
              <a:buChar char=""/>
              <a:tabLst>
                <a:tab pos="457200" algn="l"/>
              </a:tabLst>
            </a:pPr>
            <a:r>
              <a:rPr lang="en-IN" sz="2000" b="1"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Non-conformance</a:t>
            </a:r>
            <a:r>
              <a:rPr lang="en-IN" sz="20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 It is the evidence which indicates the actions by those fulfilling a process and the information in supporting documentation do not conform to one another and / or requirements outlined in the standards.</a:t>
            </a:r>
            <a:endParaRPr lang="en-IN" sz="2000"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450"/>
              </a:spcAft>
              <a:buSzPts val="1000"/>
              <a:buFont typeface="Symbol" panose="05050102010706020507" pitchFamily="18" charset="2"/>
              <a:buChar char=""/>
              <a:tabLst>
                <a:tab pos="457200" algn="l"/>
              </a:tabLs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119729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FE4A1F-9645-C981-46FF-834C5E5C6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51295AE-D5A8-954F-A25B-A08BD9F4E343}"/>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2FB86BE4-9B14-24E9-AE69-D05CEF649BF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916709AE-99D5-1C05-D265-30FC875D0F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895CAA62-C3A6-41C3-3D38-9750BC4DE2DF}"/>
              </a:ext>
            </a:extLst>
          </p:cNvPr>
          <p:cNvSpPr txBox="1"/>
          <p:nvPr/>
        </p:nvSpPr>
        <p:spPr>
          <a:xfrm>
            <a:off x="457200" y="1578671"/>
            <a:ext cx="11430002" cy="4175951"/>
          </a:xfrm>
          <a:prstGeom prst="rect">
            <a:avLst/>
          </a:prstGeom>
          <a:noFill/>
        </p:spPr>
        <p:txBody>
          <a:bodyPr wrap="square">
            <a:spAutoFit/>
          </a:bodyPr>
          <a:lstStyle/>
          <a:p>
            <a:pPr algn="just">
              <a:lnSpc>
                <a:spcPts val="1950"/>
              </a:lnSpc>
              <a:spcAft>
                <a:spcPts val="1875"/>
              </a:spcAf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Types of audits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ts val="1950"/>
              </a:lnSpc>
              <a:spcAft>
                <a:spcPts val="1875"/>
              </a:spcAft>
            </a:pP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There are several types of audits as described below.</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ts val="2250"/>
              </a:lnSpc>
              <a:spcAft>
                <a:spcPts val="450"/>
              </a:spcAft>
              <a:buSzPts val="1000"/>
              <a:buFont typeface="Symbol" panose="05050102010706020507" pitchFamily="18" charset="2"/>
              <a:buChar char=""/>
              <a:tabLst>
                <a:tab pos="457200" algn="l"/>
              </a:tabLs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Adequacy audit</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It is the audit exercise which determines the extent to which the documented system, represented by the manual, the associated procedures, work instructions and record forms adequately meets the requirements of the system and processes and if it provides objective evidence that the system and the processes are correctly designed in this respect.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ts val="2250"/>
              </a:lnSpc>
              <a:spcAft>
                <a:spcPts val="450"/>
              </a:spcAft>
              <a:buSzPts val="1000"/>
              <a:buFont typeface="Symbol" panose="05050102010706020507" pitchFamily="18" charset="2"/>
              <a:buChar char=""/>
              <a:tabLst>
                <a:tab pos="457200" algn="l"/>
              </a:tabLs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Compliance audit</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It is the audit which determines the extent to which the documented system and processes are implemented and observed within the organization.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ts val="2250"/>
              </a:lnSpc>
              <a:spcAft>
                <a:spcPts val="450"/>
              </a:spcAft>
              <a:buSzPts val="1000"/>
              <a:buFont typeface="Symbol" panose="05050102010706020507" pitchFamily="18" charset="2"/>
              <a:buChar char=""/>
              <a:tabLst>
                <a:tab pos="457200" algn="l"/>
              </a:tabLs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External audit</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It is an audit carried out for the system / processes of the organization with whom there is a contract to purchase goods or services or intend to do so. It can be adequacy and / or compliance audit or both. It is also known as second party audit.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777556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9481E92-C8C6-15B1-AD44-D60F37B3A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A90FB83-A605-24A7-8ACE-C0AB3BAC230A}"/>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98653F78-7E72-CEA6-2B40-3BE2669B13D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8FB7FD48-93A3-CA26-6277-3655234980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A3D5E1FA-16B9-37D5-BF6F-A33C71A6B13B}"/>
              </a:ext>
            </a:extLst>
          </p:cNvPr>
          <p:cNvSpPr txBox="1"/>
          <p:nvPr/>
        </p:nvSpPr>
        <p:spPr>
          <a:xfrm>
            <a:off x="457200" y="1578671"/>
            <a:ext cx="11430002" cy="4219104"/>
          </a:xfrm>
          <a:prstGeom prst="rect">
            <a:avLst/>
          </a:prstGeom>
          <a:noFill/>
        </p:spPr>
        <p:txBody>
          <a:bodyPr wrap="square">
            <a:spAutoFit/>
          </a:bodyPr>
          <a:lstStyle/>
          <a:p>
            <a:pPr marL="342900" lvl="0" indent="-342900" algn="just">
              <a:spcAft>
                <a:spcPts val="450"/>
              </a:spcAft>
              <a:buSzPts val="1000"/>
              <a:buFont typeface="Symbol" panose="05050102010706020507" pitchFamily="18" charset="2"/>
              <a:buChar char=""/>
              <a:tabLst>
                <a:tab pos="457200" algn="l"/>
              </a:tabLs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Extrinsic audit</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It is an external audit carried out by an independent accredited third party using a standard to provide assurance on the effectiveness of the system and processes. This audit can also be adequacy and / or compliance audit or both. It is also known as third party audit.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450"/>
              </a:spcAft>
              <a:buSzPts val="1000"/>
              <a:buFont typeface="Symbol" panose="05050102010706020507" pitchFamily="18" charset="2"/>
              <a:buChar char=""/>
              <a:tabLst>
                <a:tab pos="457200" algn="l"/>
              </a:tabLs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Internal audit</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It is an audit which is carried out by the organization from its own internal sources for its system and processes for the purpose of providing assurance to the management that the system and processes are functioning properly and are effectively achieving the planned objectives. These audits are carried out by those employees of the organization who are not directly involved in the system and processes. Sometimes organizations take the help of external agencies for carrying out the internal audit. It is also known as first party audit.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09508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07AE1DA-F240-DD34-789C-D3B807B2AD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B93D1A6-065A-E493-9460-5E0CE5D406F2}"/>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B84A595D-092B-4640-D9CE-11C65AD7543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DC1F668D-613B-E1E9-25AC-CF17833CD2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1789A5BA-5458-10FB-3E9C-178501067C42}"/>
              </a:ext>
            </a:extLst>
          </p:cNvPr>
          <p:cNvSpPr txBox="1"/>
          <p:nvPr/>
        </p:nvSpPr>
        <p:spPr>
          <a:xfrm>
            <a:off x="457200" y="1578671"/>
            <a:ext cx="11430002" cy="1002839"/>
          </a:xfrm>
          <a:prstGeom prst="rect">
            <a:avLst/>
          </a:prstGeom>
          <a:noFill/>
        </p:spPr>
        <p:txBody>
          <a:bodyPr wrap="square">
            <a:spAutoFit/>
          </a:bodyPr>
          <a:lstStyle/>
          <a:p>
            <a:pPr marL="342900" lvl="0" indent="-342900" algn="just">
              <a:lnSpc>
                <a:spcPts val="2250"/>
              </a:lnSpc>
              <a:spcAft>
                <a:spcPts val="45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Process or product audit</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It is a vertical audit which looks into complete system that goes into the production of a specific end product or service.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ts val="1950"/>
              </a:lnSpc>
              <a:spcAft>
                <a:spcPts val="1875"/>
              </a:spcAf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Process of Auditing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descr="Diagram&#10;&#10;Description automatically generated">
            <a:extLst>
              <a:ext uri="{FF2B5EF4-FFF2-40B4-BE49-F238E27FC236}">
                <a16:creationId xmlns:a16="http://schemas.microsoft.com/office/drawing/2014/main" xmlns="" id="{C8A61D4D-DF4D-B1AE-2166-760B3193B3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286000"/>
            <a:ext cx="7924800" cy="3774842"/>
          </a:xfrm>
          <a:prstGeom prst="rect">
            <a:avLst/>
          </a:prstGeom>
          <a:noFill/>
          <a:ln>
            <a:noFill/>
          </a:ln>
        </p:spPr>
      </p:pic>
      <p:sp>
        <p:nvSpPr>
          <p:cNvPr id="4" name="TextBox 3">
            <a:extLst>
              <a:ext uri="{FF2B5EF4-FFF2-40B4-BE49-F238E27FC236}">
                <a16:creationId xmlns:a16="http://schemas.microsoft.com/office/drawing/2014/main" xmlns="" id="{C7D86462-6186-237A-1CBC-1921CE6E953B}"/>
              </a:ext>
            </a:extLst>
          </p:cNvPr>
          <p:cNvSpPr txBox="1"/>
          <p:nvPr/>
        </p:nvSpPr>
        <p:spPr>
          <a:xfrm>
            <a:off x="5562600" y="6014875"/>
            <a:ext cx="4038600" cy="330924"/>
          </a:xfrm>
          <a:prstGeom prst="rect">
            <a:avLst/>
          </a:prstGeom>
          <a:noFill/>
        </p:spPr>
        <p:txBody>
          <a:bodyPr wrap="square" rtlCol="0">
            <a:spAutoFit/>
          </a:bodyPr>
          <a:lstStyle/>
          <a:p>
            <a:pPr algn="just">
              <a:lnSpc>
                <a:spcPts val="1950"/>
              </a:lnSpc>
              <a:spcAft>
                <a:spcPts val="1875"/>
              </a:spcAft>
            </a:pPr>
            <a:r>
              <a:rPr lang="en-IN" sz="1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Workflow for auditing system and processes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931286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07D96D5-B238-266E-2655-960571E41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0178316-671A-4CEA-A6E0-F78BE2124DC5}"/>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A5F0392C-4342-869A-FD25-1A4C41A2845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84351212-274B-E671-FF5C-DD6E57EF43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5A956957-B584-989F-98A5-9DE89189A4CC}"/>
              </a:ext>
            </a:extLst>
          </p:cNvPr>
          <p:cNvSpPr txBox="1"/>
          <p:nvPr/>
        </p:nvSpPr>
        <p:spPr>
          <a:xfrm>
            <a:off x="457200" y="1578671"/>
            <a:ext cx="11430002" cy="4029308"/>
          </a:xfrm>
          <a:prstGeom prst="rect">
            <a:avLst/>
          </a:prstGeom>
          <a:noFill/>
        </p:spPr>
        <p:txBody>
          <a:bodyPr wrap="square">
            <a:spAutoFit/>
          </a:bodyPr>
          <a:lstStyle/>
          <a:p>
            <a:pPr algn="just">
              <a:spcAft>
                <a:spcPts val="1875"/>
              </a:spcAft>
            </a:pP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process of auditing can be divided into the following steps.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r>
              <a:rPr lang="en-IN" sz="2400" b="1" dirty="0">
                <a:effectLst/>
                <a:latin typeface="Times New Roman" panose="02020603050405020304" pitchFamily="18" charset="0"/>
                <a:ea typeface="Times New Roman" panose="02020603050405020304" pitchFamily="18" charset="0"/>
              </a:rPr>
              <a:t>Audit initiation</a:t>
            </a:r>
            <a:r>
              <a:rPr lang="en-IN" sz="2400" dirty="0">
                <a:effectLst/>
                <a:latin typeface="Times New Roman" panose="02020603050405020304" pitchFamily="18" charset="0"/>
                <a:ea typeface="Times New Roman" panose="02020603050405020304" pitchFamily="18" charset="0"/>
              </a:rPr>
              <a:t> – It defines the scope and the frequency of the audit. The scope of the audit is determined on the needs of the organization and a decision is made with respect to system’s elements such as activities, departments and locations etc. which are to be audited within a time frame. This is normally done along with the lead auditor. The frequency of the audit is determined after considering specified or regulatory requirements and any other pertinent factors. Both internal and external audits are to be part of the audit schedule. The frequency of the internal audits is normally much more than the external audit since it provides input to the management not only about the normal functioning of the system but also inputs for the decision making.</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45382074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35A537-9902-8EED-D176-E440125A1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3F60E20-2842-F576-C124-05525BB7B5CF}"/>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7DC133B9-CD25-3CB5-FFB7-D20CE20455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CCCB1FA6-11B7-4353-4C25-F35B5D365E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B0596A2A-EECF-DA8F-7F4A-68BE7655A749}"/>
              </a:ext>
            </a:extLst>
          </p:cNvPr>
          <p:cNvSpPr txBox="1"/>
          <p:nvPr/>
        </p:nvSpPr>
        <p:spPr>
          <a:xfrm>
            <a:off x="457200" y="1578671"/>
            <a:ext cx="11430002" cy="4832092"/>
          </a:xfrm>
          <a:prstGeom prst="rect">
            <a:avLst/>
          </a:prstGeom>
          <a:noFill/>
        </p:spPr>
        <p:txBody>
          <a:bodyPr wrap="square">
            <a:spAutoFit/>
          </a:bodyPr>
          <a:lstStyle/>
          <a:p>
            <a:pPr algn="just">
              <a:spcAft>
                <a:spcPts val="1875"/>
              </a:spcAft>
            </a:pPr>
            <a:r>
              <a:rPr lang="en-IN" sz="2800" b="1" dirty="0">
                <a:effectLst/>
                <a:latin typeface="Times New Roman" panose="02020603050405020304" pitchFamily="18" charset="0"/>
                <a:ea typeface="Times New Roman" panose="02020603050405020304" pitchFamily="18" charset="0"/>
              </a:rPr>
              <a:t>Audit preparation</a:t>
            </a:r>
            <a:r>
              <a:rPr lang="en-IN" sz="2800" dirty="0">
                <a:effectLst/>
                <a:latin typeface="Times New Roman" panose="02020603050405020304" pitchFamily="18" charset="0"/>
                <a:ea typeface="Times New Roman" panose="02020603050405020304" pitchFamily="18" charset="0"/>
              </a:rPr>
              <a:t> – As a basis for planning the audit, the auditor is to review the manual and the auditing procedure of the system and if there is any inadequacy it is to be resolved first. After this an audit plan / programme is to be made along with the auditee. This programme is to be approved and after approval it is to be communicated to the auditors and the auditees. This plan is to include (</a:t>
            </a:r>
            <a:r>
              <a:rPr lang="en-IN" sz="2800" dirty="0" err="1">
                <a:effectLst/>
                <a:latin typeface="Times New Roman" panose="02020603050405020304" pitchFamily="18" charset="0"/>
                <a:ea typeface="Times New Roman" panose="02020603050405020304" pitchFamily="18" charset="0"/>
              </a:rPr>
              <a:t>i</a:t>
            </a:r>
            <a:r>
              <a:rPr lang="en-IN" sz="2800" dirty="0">
                <a:effectLst/>
                <a:latin typeface="Times New Roman" panose="02020603050405020304" pitchFamily="18" charset="0"/>
                <a:ea typeface="Times New Roman" panose="02020603050405020304" pitchFamily="18" charset="0"/>
              </a:rPr>
              <a:t>) the objective and scope of the audit along with the activities to be audited, (ii) the persons who are directly responsible for the audited activities and the audit scope is to be identified with them, (iii) reference documents such as the system standard and system manual etc. are to be identified on which the audit is be conducted, (iv) the team members for the audit are to be finalized, (v) the date, time, and the place of the audit is to be finalized</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478876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344DC63-1879-CEC2-9BFD-70C48950D8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1D2C147-03F2-BB3A-7FE0-B16F561A576B}"/>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95A740BD-1939-D975-E9B7-A84509F26B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4C7FD991-FEAC-45FE-94E2-2496497B2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8DF37E5E-2FA7-9468-F49D-0514E11D8F3A}"/>
              </a:ext>
            </a:extLst>
          </p:cNvPr>
          <p:cNvSpPr txBox="1"/>
          <p:nvPr/>
        </p:nvSpPr>
        <p:spPr>
          <a:xfrm>
            <a:off x="457200" y="1578671"/>
            <a:ext cx="11430002" cy="4401205"/>
          </a:xfrm>
          <a:prstGeom prst="rect">
            <a:avLst/>
          </a:prstGeom>
          <a:noFill/>
        </p:spPr>
        <p:txBody>
          <a:bodyPr wrap="square">
            <a:spAutoFit/>
          </a:bodyPr>
          <a:lstStyle/>
          <a:p>
            <a:pPr algn="just">
              <a:spcAft>
                <a:spcPts val="1875"/>
              </a:spcAft>
            </a:pPr>
            <a:r>
              <a:rPr lang="en-IN"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a:t>
            </a:r>
            <a:r>
              <a:rPr lang="en-IN" sz="2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vi) the units of the organization are to be finalized, (vii) the expected time and duration of each of the audit activity is to be decided, (viii) the schedule of meetings with the management need to be finalized, (ix) audit is to </a:t>
            </a:r>
            <a:r>
              <a:rPr lang="en-IN" sz="28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fulfill</a:t>
            </a:r>
            <a:r>
              <a:rPr lang="en-IN" sz="2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the requirement of the confidentiality if any is there in the system and the processes, (x) the language of the audit is to be decided, and (xi) the distribution of the audit report to be finalized. All the documents needed for the audit are to be made available to the auditors to facilitate auditing. The auditors are to prepare also a check list to assist them during conducting of the audit. A further audit is sometimes necessary to check the corrective actions taken on a non conformity report (NCR).</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2372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8E2E758-0805-BAE2-D101-C82CBB06F7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C4F0FF9-BD84-7E78-661C-47F41C535120}"/>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49B613DE-1295-692A-8B8F-CCCE5B76B35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56D1DEEE-E9E0-B177-FDE6-409A5E347DE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6873EF19-7108-EB26-B63D-F484D20AE2E2}"/>
              </a:ext>
            </a:extLst>
          </p:cNvPr>
          <p:cNvSpPr txBox="1"/>
          <p:nvPr/>
        </p:nvSpPr>
        <p:spPr>
          <a:xfrm>
            <a:off x="457200" y="1578671"/>
            <a:ext cx="11430002" cy="4439677"/>
          </a:xfrm>
          <a:prstGeom prst="rect">
            <a:avLst/>
          </a:prstGeom>
          <a:noFill/>
        </p:spPr>
        <p:txBody>
          <a:bodyPr wrap="square">
            <a:spAutoFit/>
          </a:bodyPr>
          <a:lstStyle/>
          <a:p>
            <a:pPr algn="just">
              <a:spcAft>
                <a:spcPts val="1875"/>
              </a:spcAf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Audit execution</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A structured audit is having the following four execution steps.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45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An opening meeting – It is chaired by the lead auditor where he introduces the team members to the auditees, confirms the arrangements made for the audit, briefs the auditees about the audit details, explain to the auditees difference between major and minor NCRs, ensures that the guides are available during the auditing, explain the timings for daily </a:t>
            </a:r>
            <a:r>
              <a:rPr lang="en-IN" sz="24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liasioning</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meetings and the final closing meeting. The opening meeting is to include the senior management and all the persons involved in the audit.</a:t>
            </a:r>
          </a:p>
          <a:p>
            <a:pPr marL="342900" indent="-342900" algn="just">
              <a:spcAft>
                <a:spcPts val="45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examination and evaluation of the system – The audit is to cover entire scope and is to run to the plan. During the audit clear and precise NCRs are to be raised based on the sound objective evidence. Regular </a:t>
            </a:r>
            <a:r>
              <a:rPr lang="en-IN" sz="24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liaisoning</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meeting are to be held.</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ts val="2250"/>
              </a:lnSpc>
              <a:spcAft>
                <a:spcPts val="45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602429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FC5C25D-8581-5B34-F646-834D49B9E8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E2F880E-F37E-B63A-467B-81DB48267B67}"/>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59609A30-145A-25C2-7A36-085119F43F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0EC4901B-20EA-3341-AB03-427BAF488FE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9D990845-3F7D-8978-4AC7-E17B32E322B7}"/>
              </a:ext>
            </a:extLst>
          </p:cNvPr>
          <p:cNvSpPr txBox="1"/>
          <p:nvPr/>
        </p:nvSpPr>
        <p:spPr>
          <a:xfrm>
            <a:off x="457200" y="1578671"/>
            <a:ext cx="11430002" cy="4260141"/>
          </a:xfrm>
          <a:prstGeom prst="rect">
            <a:avLst/>
          </a:prstGeom>
          <a:noFill/>
        </p:spPr>
        <p:txBody>
          <a:bodyPr wrap="square">
            <a:spAutoFit/>
          </a:bodyPr>
          <a:lstStyle/>
          <a:p>
            <a:pPr marL="342900" lvl="0" indent="-342900" algn="just">
              <a:spcAft>
                <a:spcPts val="45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 closing meeting – Like the opening meeting this meeting is also to be chaired by the lead auditor. It is held at the end of the audit. In preparation of this meeting auditors explain their findings during the audit to team members and these findings are reviewed and the actions to be taken on these findings are taken. During closing meeting the lead auditors briefs about the audit scope, and tells the findings of the audits. The NCRs noticed during the audit are explained by the team members and are handed over to the auditees. Team leader give an overall summary of the findings and the conclusions including the actions to be taken are recommended.</a:t>
            </a:r>
          </a:p>
          <a:p>
            <a:pPr marL="342900" indent="-342900" algn="just">
              <a:spcAft>
                <a:spcPts val="45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audit report – This report is handed over during the closing meeting.</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450"/>
              </a:spcAft>
              <a:buSzPts val="1000"/>
              <a:buFont typeface="Symbol" panose="05050102010706020507" pitchFamily="18" charset="2"/>
              <a:buChar char=""/>
              <a:tabLst>
                <a:tab pos="457200" algn="l"/>
              </a:tabLs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ts val="2250"/>
              </a:lnSpc>
              <a:spcAft>
                <a:spcPts val="45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900386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B8CFD1F-216F-4BE2-DE19-5504987C5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FDF66E5-0233-B852-CCE8-BF7C836D4447}"/>
              </a:ext>
            </a:extLst>
          </p:cNvPr>
          <p:cNvSpPr>
            <a:spLocks noGrp="1"/>
          </p:cNvSpPr>
          <p:nvPr>
            <p:ph type="title"/>
          </p:nvPr>
        </p:nvSpPr>
        <p:spPr>
          <a:xfrm>
            <a:off x="2438400" y="274638"/>
            <a:ext cx="9144001" cy="1143000"/>
          </a:xfrm>
        </p:spPr>
        <p:txBody>
          <a:bodyPr>
            <a:noAutofit/>
          </a:bodyPr>
          <a:lstStyle/>
          <a:p>
            <a:pPr marL="0" marR="0" algn="just">
              <a:lnSpc>
                <a:spcPct val="107000"/>
              </a:lnSpc>
              <a:spcBef>
                <a:spcPts val="0"/>
              </a:spcBef>
              <a:spcAft>
                <a:spcPts val="800"/>
              </a:spcAft>
            </a:pPr>
            <a:r>
              <a:rPr lang="en-US" sz="36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Auditing the Systems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9827B16D-A358-B4D7-5E8E-EF895285544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15EFE582-F9F5-ACE6-EADE-56748C2FD6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119FA687-FD42-1ABD-9FDB-32354099F492}"/>
              </a:ext>
            </a:extLst>
          </p:cNvPr>
          <p:cNvSpPr txBox="1"/>
          <p:nvPr/>
        </p:nvSpPr>
        <p:spPr>
          <a:xfrm>
            <a:off x="457200" y="1578671"/>
            <a:ext cx="11430002" cy="4680769"/>
          </a:xfrm>
          <a:prstGeom prst="rect">
            <a:avLst/>
          </a:prstGeom>
          <a:noFill/>
        </p:spPr>
        <p:txBody>
          <a:bodyPr wrap="square">
            <a:spAutoFit/>
          </a:bodyPr>
          <a:lstStyle/>
          <a:p>
            <a:pPr algn="just">
              <a:spcAft>
                <a:spcPts val="1875"/>
              </a:spcAft>
            </a:pPr>
            <a:r>
              <a:rPr lang="en-IN" sz="24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Audit report</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The lead auditor has the responsibility of the preparation of the audit report. The audit report is to faithfully reflect the tone and the conduct of the audit. It is also to be signed with date by the lead auditor. The audit report is to contain only factual statement of discrepancies supported by the objective evidences. The audit report is to include, if applicable, such items as (</a:t>
            </a:r>
            <a:r>
              <a:rPr lang="en-IN" sz="24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a:t>
            </a:r>
            <a:r>
              <a:rPr lang="en-IN"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the scope and the objective of the audit, (ii) details of the audit plan, (iii) the standard and any other document against which the audit was conducted, (iv) observations of the non conformity reports, (v) audit team’s judgment to the extent of the compliance with the applicable standards and other documents, (vi) the ability of the system to achieve the objectives, and (vii) the distribution list for the audit report. Any communication made between the closing meeting and the issue of the report should be made by the lead auditor in the report.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ts val="2250"/>
              </a:lnSpc>
              <a:spcAft>
                <a:spcPts val="45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2695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84287AE-6D62-8339-480F-F4A02F1AA7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E219965-8985-C2DF-4394-3D3180248C46}"/>
              </a:ext>
            </a:extLst>
          </p:cNvPr>
          <p:cNvSpPr>
            <a:spLocks noGrp="1"/>
          </p:cNvSpPr>
          <p:nvPr>
            <p:ph type="title"/>
          </p:nvPr>
        </p:nvSpPr>
        <p:spPr>
          <a:xfrm>
            <a:off x="1524000" y="274638"/>
            <a:ext cx="10058401" cy="1143000"/>
          </a:xfrm>
        </p:spPr>
        <p:txBody>
          <a:bodyPr>
            <a:noAutofit/>
          </a:bodyPr>
          <a:lstStyle/>
          <a:p>
            <a:r>
              <a:rPr lang="en-US" sz="3600" b="1" dirty="0">
                <a:solidFill>
                  <a:srgbClr val="0070C0"/>
                </a:solidFill>
                <a:latin typeface="Times New Roman" panose="02020603050405020304" pitchFamily="18" charset="0"/>
                <a:cs typeface="Times New Roman" panose="02020603050405020304" pitchFamily="18" charset="0"/>
              </a:rPr>
              <a:t>Discovering patching vulnerabilities…</a:t>
            </a:r>
          </a:p>
        </p:txBody>
      </p:sp>
      <p:sp>
        <p:nvSpPr>
          <p:cNvPr id="5" name="Footer Placeholder 4">
            <a:extLst>
              <a:ext uri="{FF2B5EF4-FFF2-40B4-BE49-F238E27FC236}">
                <a16:creationId xmlns:a16="http://schemas.microsoft.com/office/drawing/2014/main" xmlns="" id="{5DF9B143-9C6C-C210-5299-24BF12C5FAA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60DD1638-2C5A-BEA8-D9E1-64E2250D081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3">
            <a:extLst>
              <a:ext uri="{FF2B5EF4-FFF2-40B4-BE49-F238E27FC236}">
                <a16:creationId xmlns:a16="http://schemas.microsoft.com/office/drawing/2014/main" xmlns="" id="{A6EA7644-8EE0-62A0-B818-901AF34BD108}"/>
              </a:ext>
            </a:extLst>
          </p:cNvPr>
          <p:cNvSpPr txBox="1">
            <a:spLocks noChangeArrowheads="1"/>
          </p:cNvSpPr>
          <p:nvPr/>
        </p:nvSpPr>
        <p:spPr>
          <a:xfrm>
            <a:off x="342901" y="1629875"/>
            <a:ext cx="11506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US" dirty="0"/>
          </a:p>
        </p:txBody>
      </p:sp>
      <p:sp>
        <p:nvSpPr>
          <p:cNvPr id="4" name="TextBox 3">
            <a:extLst>
              <a:ext uri="{FF2B5EF4-FFF2-40B4-BE49-F238E27FC236}">
                <a16:creationId xmlns:a16="http://schemas.microsoft.com/office/drawing/2014/main" xmlns="" id="{E4CD219B-77BB-B478-E565-3EB9E5E6DF9C}"/>
              </a:ext>
            </a:extLst>
          </p:cNvPr>
          <p:cNvSpPr txBox="1"/>
          <p:nvPr/>
        </p:nvSpPr>
        <p:spPr>
          <a:xfrm>
            <a:off x="457200" y="1524000"/>
            <a:ext cx="10972800" cy="5983305"/>
          </a:xfrm>
          <a:prstGeom prst="rect">
            <a:avLst/>
          </a:prstGeom>
          <a:noFill/>
        </p:spPr>
        <p:txBody>
          <a:bodyPr wrap="square" rtlCol="0">
            <a:spAutoFit/>
          </a:bodyPr>
          <a:lstStyle/>
          <a:p>
            <a:pPr algn="just">
              <a:lnSpc>
                <a:spcPct val="107000"/>
              </a:lnSpc>
            </a:pPr>
            <a:r>
              <a:rPr lang="en-IN" sz="1800" b="1" dirty="0">
                <a:solidFill>
                  <a:srgbClr val="000000"/>
                </a:solidFill>
                <a:effectLst/>
                <a:latin typeface="Times New Roman" panose="02020603050405020304" pitchFamily="18" charset="0"/>
                <a:ea typeface="Times New Roman" panose="02020603050405020304" pitchFamily="18" charset="0"/>
              </a:rPr>
              <a:t>How your organization benefits from an efficient patch management program?</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Your company can benefit from patch management in a variety of ways:</a:t>
            </a:r>
            <a:endParaRPr lang="en-IN" sz="1800" dirty="0">
              <a:effectLst/>
              <a:latin typeface="Times New Roman" panose="02020603050405020304" pitchFamily="18" charset="0"/>
              <a:ea typeface="Times New Roman" panose="02020603050405020304" pitchFamily="18" charset="0"/>
            </a:endParaRPr>
          </a:p>
          <a:p>
            <a:pPr algn="just">
              <a:lnSpc>
                <a:spcPct val="107000"/>
              </a:lnSpc>
            </a:pPr>
            <a:endParaRPr lang="en-IN" dirty="0">
              <a:effectLst/>
              <a:latin typeface="Times New Roman" panose="02020603050405020304" pitchFamily="18" charset="0"/>
              <a:ea typeface="Times New Roman" panose="02020603050405020304" pitchFamily="18" charset="0"/>
            </a:endParaRPr>
          </a:p>
          <a:p>
            <a:pPr algn="just"/>
            <a:r>
              <a:rPr lang="en-IN" sz="1800" b="1" dirty="0">
                <a:solidFill>
                  <a:srgbClr val="000000"/>
                </a:solidFill>
                <a:effectLst/>
                <a:latin typeface="Times New Roman" panose="02020603050405020304" pitchFamily="18" charset="0"/>
                <a:ea typeface="Times New Roman" panose="02020603050405020304" pitchFamily="18" charset="0"/>
              </a:rPr>
              <a:t>A more secure environment:</a:t>
            </a:r>
            <a:r>
              <a:rPr lang="en-IN" sz="1800" dirty="0">
                <a:solidFill>
                  <a:srgbClr val="000000"/>
                </a:solidFill>
                <a:effectLst/>
                <a:latin typeface="Times New Roman" panose="02020603050405020304" pitchFamily="18" charset="0"/>
                <a:ea typeface="Times New Roman" panose="02020603050405020304" pitchFamily="18" charset="0"/>
              </a:rPr>
              <a:t> When you’re regularly patching vulnerabilities, you’re helping to manage and reduce the risk that exists in your environment. This helps protect your organization from potential security breaches.</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b="1" dirty="0">
                <a:solidFill>
                  <a:srgbClr val="000000"/>
                </a:solidFill>
                <a:effectLst/>
                <a:latin typeface="Times New Roman" panose="02020603050405020304" pitchFamily="18" charset="0"/>
                <a:ea typeface="Times New Roman" panose="02020603050405020304" pitchFamily="18" charset="0"/>
              </a:rPr>
              <a:t>Happy customers:</a:t>
            </a:r>
            <a:r>
              <a:rPr lang="en-IN" sz="1800" dirty="0">
                <a:solidFill>
                  <a:srgbClr val="000000"/>
                </a:solidFill>
                <a:effectLst/>
                <a:latin typeface="Times New Roman" panose="02020603050405020304" pitchFamily="18" charset="0"/>
                <a:ea typeface="Times New Roman" panose="02020603050405020304" pitchFamily="18" charset="0"/>
              </a:rPr>
              <a:t> If your organization sells a product or service that requires customers to use your technology, you know how important it is that the technology actually works. Patch management is the process of fixing software bugs, which helps keep your systems up and running. </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b="1" dirty="0">
                <a:solidFill>
                  <a:srgbClr val="000000"/>
                </a:solidFill>
                <a:effectLst/>
                <a:latin typeface="Times New Roman" panose="02020603050405020304" pitchFamily="18" charset="0"/>
                <a:ea typeface="Times New Roman" panose="02020603050405020304" pitchFamily="18" charset="0"/>
              </a:rPr>
              <a:t>No unnecessary fines:</a:t>
            </a:r>
            <a:r>
              <a:rPr lang="en-IN" sz="1800" dirty="0">
                <a:solidFill>
                  <a:srgbClr val="000000"/>
                </a:solidFill>
                <a:effectLst/>
                <a:latin typeface="Times New Roman" panose="02020603050405020304" pitchFamily="18" charset="0"/>
                <a:ea typeface="Times New Roman" panose="02020603050405020304" pitchFamily="18" charset="0"/>
              </a:rPr>
              <a:t> If your organization is not patching and, therefore, not meeting compliance standards, you could be hit with some monetary fines from regulatory bodies. Successful patch management ensures that you are in compliance. </a:t>
            </a:r>
          </a:p>
          <a:p>
            <a:pPr algn="just"/>
            <a:endParaRPr lang="en-IN" sz="1800" dirty="0">
              <a:effectLst/>
              <a:latin typeface="Times New Roman" panose="02020603050405020304" pitchFamily="18" charset="0"/>
              <a:ea typeface="Times New Roman" panose="02020603050405020304" pitchFamily="18" charset="0"/>
            </a:endParaRPr>
          </a:p>
          <a:p>
            <a:pPr algn="just">
              <a:lnSpc>
                <a:spcPct val="107000"/>
              </a:lnSpc>
            </a:pPr>
            <a:r>
              <a:rPr lang="en-IN" sz="1800" b="1" dirty="0">
                <a:solidFill>
                  <a:srgbClr val="000000"/>
                </a:solidFill>
                <a:effectLst/>
                <a:latin typeface="Times New Roman" panose="02020603050405020304" pitchFamily="18" charset="0"/>
                <a:ea typeface="Times New Roman" panose="02020603050405020304" pitchFamily="18" charset="0"/>
              </a:rPr>
              <a:t>Continued product innovation:</a:t>
            </a:r>
            <a:r>
              <a:rPr lang="en-IN" sz="1800" dirty="0">
                <a:solidFill>
                  <a:srgbClr val="000000"/>
                </a:solidFill>
                <a:effectLst/>
                <a:latin typeface="Times New Roman" panose="02020603050405020304" pitchFamily="18" charset="0"/>
                <a:ea typeface="Times New Roman" panose="02020603050405020304" pitchFamily="18" charset="0"/>
              </a:rPr>
              <a:t> You can implement patches to update your technology with improved features and functionality. This can provide your organization with a way to deploy your latest innovations to your software at scale.</a:t>
            </a:r>
            <a:endParaRPr lang="en-IN" sz="1800" dirty="0">
              <a:effectLst/>
              <a:latin typeface="Times New Roman" panose="02020603050405020304" pitchFamily="18" charset="0"/>
              <a:ea typeface="Times New Roman" panose="02020603050405020304" pitchFamily="18" charset="0"/>
            </a:endParaRPr>
          </a:p>
          <a:p>
            <a:pPr algn="just">
              <a:lnSpc>
                <a:spcPct val="107000"/>
              </a:lnSpc>
            </a:pPr>
            <a:r>
              <a:rPr lang="en-IN" sz="1800" dirty="0">
                <a:effectLst/>
                <a:latin typeface="Times New Roman" panose="02020603050405020304" pitchFamily="18" charset="0"/>
                <a:ea typeface="Times New Roman" panose="02020603050405020304" pitchFamily="18" charset="0"/>
              </a:rPr>
              <a:t> </a:t>
            </a:r>
          </a:p>
          <a:p>
            <a:pPr algn="just">
              <a:lnSpc>
                <a:spcPct val="107000"/>
              </a:lnSpc>
            </a:pPr>
            <a:endParaRPr lang="en-IN" dirty="0">
              <a:effectLst/>
              <a:latin typeface="Times New Roman" panose="02020603050405020304" pitchFamily="18" charset="0"/>
              <a:ea typeface="Times New Roman" panose="02020603050405020304" pitchFamily="18" charset="0"/>
            </a:endParaRPr>
          </a:p>
          <a:p>
            <a:pPr algn="just"/>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53128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2649545-96BB-1CDC-BA0B-21C20D44C0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A6CBE3A-73AE-5C68-7611-A439969EF336}"/>
              </a:ext>
            </a:extLst>
          </p:cNvPr>
          <p:cNvSpPr>
            <a:spLocks noGrp="1"/>
          </p:cNvSpPr>
          <p:nvPr>
            <p:ph type="title"/>
          </p:nvPr>
        </p:nvSpPr>
        <p:spPr>
          <a:xfrm>
            <a:off x="2438400" y="274638"/>
            <a:ext cx="9144001" cy="1143000"/>
          </a:xfrm>
        </p:spPr>
        <p:txBody>
          <a:bodyPr>
            <a:noAutofit/>
          </a:bodyPr>
          <a:lstStyle/>
          <a:p>
            <a:pPr algn="just">
              <a:lnSpc>
                <a:spcPct val="107000"/>
              </a:lnSpc>
              <a:spcAft>
                <a:spcPts val="800"/>
              </a:spcAft>
            </a:pPr>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Analysis and Reporting</a:t>
            </a:r>
            <a:endParaRPr lang="en-IN"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FA9F0903-A0F2-4D7E-B5D2-0DD3CF02B1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24D19DF8-E3EB-01A8-F595-D74F05AD02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FE873A6D-F835-FB7F-DFA2-AE6776945CCE}"/>
              </a:ext>
            </a:extLst>
          </p:cNvPr>
          <p:cNvSpPr txBox="1"/>
          <p:nvPr/>
        </p:nvSpPr>
        <p:spPr>
          <a:xfrm>
            <a:off x="457200" y="1578671"/>
            <a:ext cx="11430002" cy="4678204"/>
          </a:xfrm>
          <a:prstGeom prst="rect">
            <a:avLst/>
          </a:prstGeom>
          <a:noFill/>
        </p:spPr>
        <p:txBody>
          <a:bodyPr wrap="square">
            <a:spAutoFit/>
          </a:bodyPr>
          <a:lstStyle/>
          <a:p>
            <a:pPr algn="just"/>
            <a:r>
              <a:rPr lang="en-IN" sz="2800" dirty="0">
                <a:solidFill>
                  <a:srgbClr val="000000"/>
                </a:solidFill>
                <a:effectLst/>
                <a:latin typeface="Times New Roman" panose="02020603050405020304" pitchFamily="18" charset="0"/>
                <a:ea typeface="Times New Roman" panose="02020603050405020304" pitchFamily="18" charset="0"/>
              </a:rPr>
              <a:t>Web application is becoming so popular and significant part of our daily lives. Due to the use of web applications increasing day by day, the web application security is becoming vital for user’s secret data. In parallel to this, the number of reported web application vulnerabilities is increasing dramatically. Most of the vulnerabilities are the result of improper input validation. This paper discuss the Tainted Mode Model (TMM) which allows inter module vulnerabilities detection. Besides, the seminar presents a new approach to vulnerability analysis which incorporates advantages of penetration testing and dynamic analysis. This approach effectively utilizes the extended Tainted Mode Model.</a:t>
            </a:r>
            <a:endParaRPr lang="en-IN" sz="28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2186203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DBDEE63-3D62-4DB1-8265-B240DD854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37C7C90-C1F5-D321-1A97-01C38989CFD1}"/>
              </a:ext>
            </a:extLst>
          </p:cNvPr>
          <p:cNvSpPr>
            <a:spLocks noGrp="1"/>
          </p:cNvSpPr>
          <p:nvPr>
            <p:ph type="title"/>
          </p:nvPr>
        </p:nvSpPr>
        <p:spPr>
          <a:xfrm>
            <a:off x="2438400" y="274638"/>
            <a:ext cx="9144001" cy="1143000"/>
          </a:xfrm>
        </p:spPr>
        <p:txBody>
          <a:bodyPr>
            <a:noAutofit/>
          </a:bodyPr>
          <a:lstStyle/>
          <a:p>
            <a:pPr algn="just">
              <a:lnSpc>
                <a:spcPct val="107000"/>
              </a:lnSpc>
              <a:spcAft>
                <a:spcPts val="800"/>
              </a:spcAft>
            </a:pPr>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Analysis and Reporting</a:t>
            </a:r>
            <a:endParaRPr lang="en-IN"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03FAE04B-7006-8B12-6DB1-458FD166F40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A716E4BD-CFBC-2599-29ED-BEEC770C32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descr="Figure 1: Visualization of vulnerability in the application [2]">
            <a:extLst>
              <a:ext uri="{FF2B5EF4-FFF2-40B4-BE49-F238E27FC236}">
                <a16:creationId xmlns:a16="http://schemas.microsoft.com/office/drawing/2014/main" xmlns="" id="{598FDD5A-ED67-67D5-95CC-2E5D7C3DBC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600200"/>
            <a:ext cx="6210300" cy="3657600"/>
          </a:xfrm>
          <a:prstGeom prst="rect">
            <a:avLst/>
          </a:prstGeom>
          <a:noFill/>
          <a:ln>
            <a:noFill/>
          </a:ln>
        </p:spPr>
      </p:pic>
      <p:sp>
        <p:nvSpPr>
          <p:cNvPr id="7" name="TextBox 6">
            <a:extLst>
              <a:ext uri="{FF2B5EF4-FFF2-40B4-BE49-F238E27FC236}">
                <a16:creationId xmlns:a16="http://schemas.microsoft.com/office/drawing/2014/main" xmlns="" id="{4DBD0F42-0660-22AF-AE53-76A91EDFDCB9}"/>
              </a:ext>
            </a:extLst>
          </p:cNvPr>
          <p:cNvSpPr txBox="1"/>
          <p:nvPr/>
        </p:nvSpPr>
        <p:spPr>
          <a:xfrm>
            <a:off x="3657600" y="5562600"/>
            <a:ext cx="5080001" cy="923330"/>
          </a:xfrm>
          <a:prstGeom prst="rect">
            <a:avLst/>
          </a:prstGeom>
          <a:noFill/>
        </p:spPr>
        <p:txBody>
          <a:bodyPr wrap="square" rtlCol="0">
            <a:spAutoFit/>
          </a:bodyPr>
          <a:lstStyle/>
          <a:p>
            <a:pPr algn="ctr"/>
            <a:r>
              <a:rPr lang="en-IN" sz="1800" dirty="0">
                <a:solidFill>
                  <a:srgbClr val="000000"/>
                </a:solidFill>
                <a:effectLst/>
                <a:latin typeface="Times New Roman" panose="02020603050405020304" pitchFamily="18" charset="0"/>
                <a:ea typeface="Times New Roman" panose="02020603050405020304" pitchFamily="18" charset="0"/>
              </a:rPr>
              <a:t>Visualization of vulnerability in the application</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24532809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67CE645-57ED-C8E1-C1C9-3990788633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44F6805-3455-98B2-D50D-267F5D713644}"/>
              </a:ext>
            </a:extLst>
          </p:cNvPr>
          <p:cNvSpPr>
            <a:spLocks noGrp="1"/>
          </p:cNvSpPr>
          <p:nvPr>
            <p:ph type="title"/>
          </p:nvPr>
        </p:nvSpPr>
        <p:spPr>
          <a:xfrm>
            <a:off x="2438400" y="274638"/>
            <a:ext cx="9144001" cy="1143000"/>
          </a:xfrm>
        </p:spPr>
        <p:txBody>
          <a:bodyPr>
            <a:noAutofit/>
          </a:bodyPr>
          <a:lstStyle/>
          <a:p>
            <a:pPr algn="just">
              <a:lnSpc>
                <a:spcPct val="107000"/>
              </a:lnSpc>
              <a:spcAft>
                <a:spcPts val="800"/>
              </a:spcAft>
            </a:pPr>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Analysis and Reporting</a:t>
            </a:r>
            <a:endParaRPr lang="en-IN"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F7C0353F-07F8-CA04-530B-BE9166855E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45112DCA-8D4A-14C3-0571-6D29ADC6EFB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323A167C-6EE5-926B-DC61-12A485D163C0}"/>
              </a:ext>
            </a:extLst>
          </p:cNvPr>
          <p:cNvSpPr txBox="1"/>
          <p:nvPr/>
        </p:nvSpPr>
        <p:spPr>
          <a:xfrm>
            <a:off x="457200" y="1578671"/>
            <a:ext cx="11430002" cy="369332"/>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rPr>
              <a:t> </a:t>
            </a:r>
          </a:p>
        </p:txBody>
      </p:sp>
      <p:pic>
        <p:nvPicPr>
          <p:cNvPr id="3" name="Picture 2" descr="Figure 2: Penetration Testing Methodology [6]">
            <a:extLst>
              <a:ext uri="{FF2B5EF4-FFF2-40B4-BE49-F238E27FC236}">
                <a16:creationId xmlns:a16="http://schemas.microsoft.com/office/drawing/2014/main" xmlns="" id="{4D71F662-44CB-AFD1-0100-5999E5E1CA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15006" y="1417638"/>
            <a:ext cx="5914390" cy="4547870"/>
          </a:xfrm>
          <a:prstGeom prst="rect">
            <a:avLst/>
          </a:prstGeom>
          <a:noFill/>
          <a:ln>
            <a:noFill/>
          </a:ln>
        </p:spPr>
      </p:pic>
      <p:sp>
        <p:nvSpPr>
          <p:cNvPr id="4" name="TextBox 3">
            <a:extLst>
              <a:ext uri="{FF2B5EF4-FFF2-40B4-BE49-F238E27FC236}">
                <a16:creationId xmlns:a16="http://schemas.microsoft.com/office/drawing/2014/main" xmlns="" id="{089B7DF3-F207-7631-580C-64150AC0D4E5}"/>
              </a:ext>
            </a:extLst>
          </p:cNvPr>
          <p:cNvSpPr txBox="1"/>
          <p:nvPr/>
        </p:nvSpPr>
        <p:spPr>
          <a:xfrm>
            <a:off x="4457701" y="5938184"/>
            <a:ext cx="3429000"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Mangal" panose="02040503050203030202" pitchFamily="18" charset="0"/>
              </a:rPr>
              <a:t>Penetration Testing Methodology</a:t>
            </a:r>
            <a:endParaRPr lang="en-IN" dirty="0"/>
          </a:p>
        </p:txBody>
      </p:sp>
    </p:spTree>
    <p:extLst>
      <p:ext uri="{BB962C8B-B14F-4D97-AF65-F5344CB8AC3E}">
        <p14:creationId xmlns:p14="http://schemas.microsoft.com/office/powerpoint/2010/main" val="40681306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560297C-A72A-FF20-ED76-48AB22B04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6FBC621-23FB-8636-7DB4-EC96FE0221FB}"/>
              </a:ext>
            </a:extLst>
          </p:cNvPr>
          <p:cNvSpPr>
            <a:spLocks noGrp="1"/>
          </p:cNvSpPr>
          <p:nvPr>
            <p:ph type="title"/>
          </p:nvPr>
        </p:nvSpPr>
        <p:spPr>
          <a:xfrm>
            <a:off x="2438400" y="274638"/>
            <a:ext cx="9144001" cy="1143000"/>
          </a:xfrm>
        </p:spPr>
        <p:txBody>
          <a:bodyPr>
            <a:noAutofit/>
          </a:bodyPr>
          <a:lstStyle/>
          <a:p>
            <a:pPr algn="just">
              <a:lnSpc>
                <a:spcPct val="107000"/>
              </a:lnSpc>
              <a:spcAft>
                <a:spcPts val="800"/>
              </a:spcAft>
            </a:pPr>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Analysis and Reporting</a:t>
            </a:r>
            <a:endParaRPr lang="en-IN"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19E5430C-DE58-5FC0-4830-690A350FA04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5031D42D-AC89-F481-E818-B884A32CE2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E7565B99-52C0-7C29-1D46-95EFF85AD9F1}"/>
              </a:ext>
            </a:extLst>
          </p:cNvPr>
          <p:cNvSpPr txBox="1"/>
          <p:nvPr/>
        </p:nvSpPr>
        <p:spPr>
          <a:xfrm>
            <a:off x="457200" y="1578671"/>
            <a:ext cx="11430002" cy="369332"/>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rPr>
              <a:t> </a:t>
            </a:r>
          </a:p>
        </p:txBody>
      </p:sp>
      <p:pic>
        <p:nvPicPr>
          <p:cNvPr id="4" name="Picture 3" descr="Figure 3: Penetration Testing Process [2]">
            <a:extLst>
              <a:ext uri="{FF2B5EF4-FFF2-40B4-BE49-F238E27FC236}">
                <a16:creationId xmlns:a16="http://schemas.microsoft.com/office/drawing/2014/main" xmlns="" id="{A3772DA8-1B80-2D35-E521-5470201D50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459469"/>
            <a:ext cx="7086600" cy="4267200"/>
          </a:xfrm>
          <a:prstGeom prst="rect">
            <a:avLst/>
          </a:prstGeom>
          <a:noFill/>
          <a:ln>
            <a:noFill/>
          </a:ln>
        </p:spPr>
      </p:pic>
      <p:sp>
        <p:nvSpPr>
          <p:cNvPr id="7" name="TextBox 6">
            <a:extLst>
              <a:ext uri="{FF2B5EF4-FFF2-40B4-BE49-F238E27FC236}">
                <a16:creationId xmlns:a16="http://schemas.microsoft.com/office/drawing/2014/main" xmlns="" id="{B474A636-DD9A-3F78-A6EA-B509C3251AD8}"/>
              </a:ext>
            </a:extLst>
          </p:cNvPr>
          <p:cNvSpPr txBox="1"/>
          <p:nvPr/>
        </p:nvSpPr>
        <p:spPr>
          <a:xfrm>
            <a:off x="4800600" y="5887702"/>
            <a:ext cx="3048000"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Mangal" panose="02040503050203030202" pitchFamily="18" charset="0"/>
              </a:rPr>
              <a:t>Penetration Testing Process</a:t>
            </a:r>
            <a:endParaRPr lang="en-IN" dirty="0"/>
          </a:p>
        </p:txBody>
      </p:sp>
    </p:spTree>
    <p:extLst>
      <p:ext uri="{BB962C8B-B14F-4D97-AF65-F5344CB8AC3E}">
        <p14:creationId xmlns:p14="http://schemas.microsoft.com/office/powerpoint/2010/main" val="38003055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268BDBE-D7A2-2FBF-D02B-0DE23DB36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819A4D6-C794-45AC-FAEF-03FCEECC0D4B}"/>
              </a:ext>
            </a:extLst>
          </p:cNvPr>
          <p:cNvSpPr>
            <a:spLocks noGrp="1"/>
          </p:cNvSpPr>
          <p:nvPr>
            <p:ph type="title"/>
          </p:nvPr>
        </p:nvSpPr>
        <p:spPr>
          <a:xfrm>
            <a:off x="2438400" y="274638"/>
            <a:ext cx="9144001" cy="1143000"/>
          </a:xfrm>
        </p:spPr>
        <p:txBody>
          <a:bodyPr>
            <a:noAutofit/>
          </a:bodyPr>
          <a:lstStyle/>
          <a:p>
            <a:pPr algn="just">
              <a:lnSpc>
                <a:spcPct val="107000"/>
              </a:lnSpc>
              <a:spcAft>
                <a:spcPts val="800"/>
              </a:spcAft>
            </a:pPr>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Analysis and Reporting</a:t>
            </a:r>
            <a:endParaRPr lang="en-IN"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7F061764-9919-E0E4-72BF-57BFEA517D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DB9CD7FA-0AEA-7F8F-D1AB-9A3CF4846D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468671CA-C02C-28F8-355F-0F34ACCF3ED8}"/>
              </a:ext>
            </a:extLst>
          </p:cNvPr>
          <p:cNvSpPr txBox="1"/>
          <p:nvPr/>
        </p:nvSpPr>
        <p:spPr>
          <a:xfrm>
            <a:off x="457200" y="1578671"/>
            <a:ext cx="11430002" cy="4247317"/>
          </a:xfrm>
          <a:prstGeom prst="rect">
            <a:avLst/>
          </a:prstGeom>
          <a:noFill/>
        </p:spPr>
        <p:txBody>
          <a:bodyPr wrap="square">
            <a:spAutoFit/>
          </a:bodyPr>
          <a:lstStyle/>
          <a:p>
            <a:r>
              <a:rPr lang="en-IN" sz="2800" b="1" dirty="0">
                <a:solidFill>
                  <a:srgbClr val="FF0000"/>
                </a:solidFill>
                <a:effectLst/>
                <a:latin typeface="Times New Roman" panose="02020603050405020304" pitchFamily="18" charset="0"/>
                <a:ea typeface="Times New Roman" panose="02020603050405020304" pitchFamily="18" charset="0"/>
              </a:rPr>
              <a:t>What is reporting in penetration testing?</a:t>
            </a:r>
            <a:endParaRPr lang="en-IN" sz="2800" dirty="0">
              <a:effectLst/>
              <a:latin typeface="Times New Roman" panose="02020603050405020304" pitchFamily="18" charset="0"/>
              <a:ea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A Penetration Testing report is a document that contains a detailed analysis of the vulnerabilities uncovered during the security test. It records the weaknesses, the threat they pose, and possible remedial steps.</a:t>
            </a:r>
            <a:endParaRPr lang="en-IN" sz="2800" dirty="0">
              <a:effectLst/>
              <a:latin typeface="Times New Roman" panose="02020603050405020304" pitchFamily="18" charset="0"/>
              <a:ea typeface="Times New Roman" panose="02020603050405020304" pitchFamily="18" charset="0"/>
            </a:endParaRPr>
          </a:p>
          <a:p>
            <a:r>
              <a:rPr lang="en-IN" sz="2800" b="1" dirty="0">
                <a:solidFill>
                  <a:srgbClr val="FF0000"/>
                </a:solidFill>
                <a:effectLst/>
                <a:latin typeface="Times New Roman" panose="02020603050405020304" pitchFamily="18" charset="0"/>
                <a:ea typeface="Times New Roman" panose="02020603050405020304" pitchFamily="18" charset="0"/>
              </a:rPr>
              <a:t>Why report writing is major component of penetration testing?</a:t>
            </a:r>
            <a:endParaRPr lang="en-IN" sz="2800" dirty="0">
              <a:effectLst/>
              <a:latin typeface="Times New Roman" panose="02020603050405020304" pitchFamily="18" charset="0"/>
              <a:ea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A well-skilled penetration tester not just finds the weaknesses but also explains their impact on the customer. It is important to write a report with real added value. The report should provide the customer with realistic solutions to the risks identified.</a:t>
            </a:r>
            <a:endParaRPr lang="en-IN" sz="28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1990038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0EBB6C5-2626-7248-CA48-AA37C0702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E7651AE-C352-A2C7-4BC3-D99675E2467E}"/>
              </a:ext>
            </a:extLst>
          </p:cNvPr>
          <p:cNvSpPr>
            <a:spLocks noGrp="1"/>
          </p:cNvSpPr>
          <p:nvPr>
            <p:ph type="title"/>
          </p:nvPr>
        </p:nvSpPr>
        <p:spPr>
          <a:xfrm>
            <a:off x="2438400" y="274638"/>
            <a:ext cx="9144001" cy="1143000"/>
          </a:xfrm>
        </p:spPr>
        <p:txBody>
          <a:bodyPr>
            <a:noAutofit/>
          </a:bodyPr>
          <a:lstStyle/>
          <a:p>
            <a:pPr algn="just">
              <a:lnSpc>
                <a:spcPct val="107000"/>
              </a:lnSpc>
              <a:spcAft>
                <a:spcPts val="800"/>
              </a:spcAft>
            </a:pPr>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Case Studies of recent vulnerabilities and attacks</a:t>
            </a:r>
            <a:endParaRPr lang="en-IN"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0711B6E7-E8C2-CB32-0BD6-6A063DC829C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962CECA9-4A91-28C5-13BA-FFE3DBBF28A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descr="BACS Attack Points BACS Vulnerabilities Case Studies Case Study 1:... |  Download Scientific Diagram">
            <a:extLst>
              <a:ext uri="{FF2B5EF4-FFF2-40B4-BE49-F238E27FC236}">
                <a16:creationId xmlns:a16="http://schemas.microsoft.com/office/drawing/2014/main" xmlns="" id="{59A502F2-8729-69C8-3598-72ECDB1949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3198" y="1752600"/>
            <a:ext cx="6986602" cy="4594475"/>
          </a:xfrm>
          <a:prstGeom prst="rect">
            <a:avLst/>
          </a:prstGeom>
          <a:noFill/>
          <a:ln>
            <a:noFill/>
          </a:ln>
        </p:spPr>
      </p:pic>
    </p:spTree>
    <p:extLst>
      <p:ext uri="{BB962C8B-B14F-4D97-AF65-F5344CB8AC3E}">
        <p14:creationId xmlns:p14="http://schemas.microsoft.com/office/powerpoint/2010/main" val="11723313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C79C83B-1762-D622-6800-4A90601F98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8622E2A-A86C-361B-9E88-6A33D0D10C5C}"/>
              </a:ext>
            </a:extLst>
          </p:cNvPr>
          <p:cNvSpPr>
            <a:spLocks noGrp="1"/>
          </p:cNvSpPr>
          <p:nvPr>
            <p:ph type="title"/>
          </p:nvPr>
        </p:nvSpPr>
        <p:spPr>
          <a:xfrm>
            <a:off x="2438400" y="274638"/>
            <a:ext cx="9144001" cy="1143000"/>
          </a:xfrm>
        </p:spPr>
        <p:txBody>
          <a:bodyPr>
            <a:noAutofit/>
          </a:bodyPr>
          <a:lstStyle/>
          <a:p>
            <a:pPr algn="just">
              <a:lnSpc>
                <a:spcPct val="107000"/>
              </a:lnSpc>
              <a:spcAft>
                <a:spcPts val="800"/>
              </a:spcAft>
            </a:pPr>
            <a:r>
              <a:rPr lang="en-US" sz="3200" b="1" kern="1800" dirty="0">
                <a:solidFill>
                  <a:srgbClr val="0070C0"/>
                </a:solidFill>
                <a:effectLst/>
                <a:latin typeface="Times New Roman" panose="02020603050405020304" pitchFamily="18" charset="0"/>
                <a:ea typeface="Times New Roman" panose="02020603050405020304" pitchFamily="18" charset="0"/>
                <a:cs typeface="Mangal" panose="02040503050203030202" pitchFamily="18" charset="0"/>
              </a:rPr>
              <a:t>Case Studies of recent vulnerabilities and attacks</a:t>
            </a:r>
            <a:endParaRPr lang="en-IN"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Footer Placeholder 4">
            <a:extLst>
              <a:ext uri="{FF2B5EF4-FFF2-40B4-BE49-F238E27FC236}">
                <a16:creationId xmlns:a16="http://schemas.microsoft.com/office/drawing/2014/main" xmlns="" id="{7C51BEDC-2330-A047-410F-05CDE55BE3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a:ea typeface="+mn-ea"/>
                <a:cs typeface="+mn-cs"/>
              </a:rPr>
              <a:t>VIPT: Unit-4: VIPT Audit and Uses cases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AB5CD37D-EC8A-DE97-270E-91D91EBAD6A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AFE19-8960-4999-8BB5-FA14F1DD87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xmlns="" id="{812671D3-658E-01A3-5B31-67728C520E6A}"/>
              </a:ext>
            </a:extLst>
          </p:cNvPr>
          <p:cNvSpPr txBox="1"/>
          <p:nvPr/>
        </p:nvSpPr>
        <p:spPr>
          <a:xfrm>
            <a:off x="457200" y="1578671"/>
            <a:ext cx="11277600" cy="4431983"/>
          </a:xfrm>
          <a:prstGeom prst="rect">
            <a:avLst/>
          </a:prstGeom>
          <a:noFill/>
        </p:spPr>
        <p:txBody>
          <a:bodyPr wrap="square">
            <a:spAutoFit/>
          </a:bodyPr>
          <a:lstStyle/>
          <a:p>
            <a:pPr marL="228600" algn="just"/>
            <a:r>
              <a:rPr lang="en-IN" sz="2400" dirty="0">
                <a:solidFill>
                  <a:srgbClr val="000000"/>
                </a:solidFill>
                <a:effectLst/>
                <a:latin typeface="Times New Roman" panose="02020603050405020304" pitchFamily="18" charset="0"/>
                <a:ea typeface="Times New Roman" panose="02020603050405020304" pitchFamily="18" charset="0"/>
              </a:rPr>
              <a:t>The OWASP Top 10 list is only a literal tip-of-the-iceberg representation of the increasing number of cyber threats facing us today. This list is expected to change as we see more transformations in the ways we work, play, and live our lives in these interesting times.</a:t>
            </a:r>
            <a:endParaRPr lang="en-IN" sz="2400" dirty="0">
              <a:effectLst/>
              <a:latin typeface="Times New Roman" panose="02020603050405020304" pitchFamily="18" charset="0"/>
              <a:ea typeface="Times New Roman" panose="02020603050405020304" pitchFamily="18" charset="0"/>
            </a:endParaRPr>
          </a:p>
          <a:p>
            <a:pPr marL="228600" algn="just"/>
            <a:r>
              <a:rPr lang="en-IN" sz="2400" dirty="0">
                <a:solidFill>
                  <a:srgbClr val="000000"/>
                </a:solidFill>
                <a:effectLst/>
                <a:latin typeface="Times New Roman" panose="02020603050405020304" pitchFamily="18" charset="0"/>
                <a:ea typeface="Times New Roman" panose="02020603050405020304" pitchFamily="18" charset="0"/>
              </a:rPr>
              <a:t>For instance, increased adoption of the cloud and the advent of new technologies like 5G will likely present more attack surfaces and therefore more cybersecurity challenges to organizations and individuals. </a:t>
            </a:r>
            <a:endParaRPr lang="en-IN" sz="2400" dirty="0">
              <a:effectLst/>
              <a:latin typeface="Times New Roman" panose="02020603050405020304" pitchFamily="18" charset="0"/>
              <a:ea typeface="Times New Roman" panose="02020603050405020304" pitchFamily="18" charset="0"/>
            </a:endParaRPr>
          </a:p>
          <a:p>
            <a:pPr marL="228600" algn="just"/>
            <a:r>
              <a:rPr lang="en-IN" sz="2400" dirty="0">
                <a:solidFill>
                  <a:srgbClr val="000000"/>
                </a:solidFill>
                <a:effectLst/>
                <a:latin typeface="Times New Roman" panose="02020603050405020304" pitchFamily="18" charset="0"/>
                <a:ea typeface="Times New Roman" panose="02020603050405020304" pitchFamily="18" charset="0"/>
              </a:rPr>
              <a:t>At the end of the day, cybersecurity affects all of us. We should therefore have an awareness of the potential harm to our digital lives.</a:t>
            </a:r>
            <a:endParaRPr lang="en-IN" sz="2400" dirty="0">
              <a:effectLst/>
              <a:latin typeface="Times New Roman" panose="02020603050405020304" pitchFamily="18" charset="0"/>
              <a:ea typeface="Times New Roman" panose="02020603050405020304" pitchFamily="18" charset="0"/>
            </a:endParaRPr>
          </a:p>
          <a:p>
            <a:pPr marL="228600" algn="just"/>
            <a:r>
              <a:rPr lang="en-IN" sz="2400" dirty="0">
                <a:effectLst/>
                <a:latin typeface="Times New Roman" panose="02020603050405020304" pitchFamily="18" charset="0"/>
                <a:ea typeface="Times New Roman" panose="02020603050405020304" pitchFamily="18" charset="0"/>
              </a:rPr>
              <a:t> </a:t>
            </a:r>
          </a:p>
          <a:p>
            <a:pPr marL="228600" algn="just"/>
            <a:r>
              <a:rPr lang="en-IN" sz="2400" dirty="0">
                <a:effectLst/>
                <a:latin typeface="Times New Roman" panose="02020603050405020304" pitchFamily="18" charset="0"/>
                <a:ea typeface="Times New Roman" panose="02020603050405020304" pitchFamily="18" charset="0"/>
              </a:rPr>
              <a:t> </a:t>
            </a:r>
          </a:p>
          <a:p>
            <a:pPr marL="342900" lvl="0" indent="-342900" algn="just">
              <a:tabLst>
                <a:tab pos="45720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027140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61555</TotalTime>
  <Words>8917</Words>
  <Application>Microsoft Office PowerPoint</Application>
  <PresentationFormat>Widescreen</PresentationFormat>
  <Paragraphs>795</Paragraphs>
  <Slides>96</Slides>
  <Notes>95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96</vt:i4>
      </vt:variant>
    </vt:vector>
  </HeadingPairs>
  <TitlesOfParts>
    <vt:vector size="109" baseType="lpstr">
      <vt:lpstr>Arial</vt:lpstr>
      <vt:lpstr>Arial</vt:lpstr>
      <vt:lpstr>Arial Black</vt:lpstr>
      <vt:lpstr>Calibri</vt:lpstr>
      <vt:lpstr>Google Sans</vt:lpstr>
      <vt:lpstr>Mangal</vt:lpstr>
      <vt:lpstr>Roboto</vt:lpstr>
      <vt:lpstr>Symbol</vt:lpstr>
      <vt:lpstr>Times New Roman</vt:lpstr>
      <vt:lpstr>var(--md-code-font-family)</vt:lpstr>
      <vt:lpstr>Office Theme</vt:lpstr>
      <vt:lpstr>1_Custom Design</vt:lpstr>
      <vt:lpstr>Custom Design</vt:lpstr>
      <vt:lpstr>PowerPoint Presentation</vt:lpstr>
      <vt:lpstr>Contents</vt:lpstr>
      <vt:lpstr>Discovering patching vulnerabilities </vt:lpstr>
      <vt:lpstr>Discovering patching vulnerabilities…</vt:lpstr>
      <vt:lpstr>PowerPoint Presentation</vt:lpstr>
      <vt:lpstr>Discovering patching vulnerabilities…</vt:lpstr>
      <vt:lpstr>Discovering patching vulnerabilities…</vt:lpstr>
      <vt:lpstr>Discovering patching vulnerabilities…</vt:lpstr>
      <vt:lpstr>Discovering patching vulnerabilities…</vt:lpstr>
      <vt:lpstr>Discovering patching vulnerabilities…</vt:lpstr>
      <vt:lpstr>Discovering patching vulnerabilities…</vt:lpstr>
      <vt:lpstr>Discovering patching vulnerabilities…</vt:lpstr>
      <vt:lpstr>Discovering patching vulnerabilities…</vt:lpstr>
      <vt:lpstr>Discovering patching vulnerabilities…</vt:lpstr>
      <vt:lpstr>Discovering patching vulnerabilities…</vt:lpstr>
      <vt:lpstr>Discovering patching vulnerabilities…</vt:lpstr>
      <vt:lpstr>PowerPoint Presentation</vt:lpstr>
      <vt:lpstr>Discovering web server vulnerabilities…</vt:lpstr>
      <vt:lpstr>Discovering web server vulnerabilities…</vt:lpstr>
      <vt:lpstr>Discovering web server vulnerabilities…</vt:lpstr>
      <vt:lpstr>Discovering web server vulnerabilities…</vt:lpstr>
      <vt:lpstr>Discovering web server vulnerabilities…</vt:lpstr>
      <vt:lpstr>Discovering web server vulnerabilities…</vt:lpstr>
      <vt:lpstr>Discovering web server vulnerabilities…</vt:lpstr>
      <vt:lpstr>SSRF</vt:lpstr>
      <vt:lpstr>Discovering web server vulnerabilities…</vt:lpstr>
      <vt:lpstr>Synthetic transactions</vt:lpstr>
      <vt:lpstr>Synthetic transactions</vt:lpstr>
      <vt:lpstr>Interface testing and fuzzing techniques</vt:lpstr>
      <vt:lpstr>Interface testing and fuzzing techniques…</vt:lpstr>
      <vt:lpstr>Interface testing and fuzzing techniques…</vt:lpstr>
      <vt:lpstr>Interface testing and fuzzing techniques…</vt:lpstr>
      <vt:lpstr>Interface testing and fuzzing techniques…</vt:lpstr>
      <vt:lpstr>Interface testing and fuzzing techniques…</vt:lpstr>
      <vt:lpstr>Interface testing and fuzzing techniques…</vt:lpstr>
      <vt:lpstr>fuzzing techniques…</vt:lpstr>
      <vt:lpstr>fuzzing techniques…</vt:lpstr>
      <vt:lpstr>fuzzing techniques…</vt:lpstr>
      <vt:lpstr>SDLC phases and security mandates</vt:lpstr>
      <vt:lpstr>SDLC phases and security mandates…</vt:lpstr>
      <vt:lpstr>SecSDLC phases</vt:lpstr>
      <vt:lpstr>SDLC phases and security mandates…</vt:lpstr>
      <vt:lpstr>SDLC phases and security mandates…</vt:lpstr>
      <vt:lpstr>SDLC phases and security mandates…</vt:lpstr>
      <vt:lpstr>SDLC phases and security mandates…</vt:lpstr>
      <vt:lpstr>SDLC phases and security mandates…</vt:lpstr>
      <vt:lpstr>Penetration Testing assessments</vt:lpstr>
      <vt:lpstr>Penetration Testing assessments</vt:lpstr>
      <vt:lpstr>Penetration Testing assessments…</vt:lpstr>
      <vt:lpstr>Penetration Testing assessments…</vt:lpstr>
      <vt:lpstr>Penetration Testing assessments…</vt:lpstr>
      <vt:lpstr>Penetration Testing assessments…</vt:lpstr>
      <vt:lpstr>Penetration Testing assessments…</vt:lpstr>
      <vt:lpstr>Detect and respond to network breaches found in a Penetration Testing assessments</vt:lpstr>
      <vt:lpstr>Detect and respond to network breaches found in a Penetration Testing assessments…</vt:lpstr>
      <vt:lpstr>Detect and respond to network breaches found in a Penetration Testing assessments…</vt:lpstr>
      <vt:lpstr>Detect and respond to network breaches found in a Penetration Testing assessments…</vt:lpstr>
      <vt:lpstr>Detect and respond to network breaches found in a Penetration Testing assessments…</vt:lpstr>
      <vt:lpstr>Detect and respond to network breaches found in a Penetration Testing assessments…</vt:lpstr>
      <vt:lpstr>Detect and respond to network breaches found in a Penetration Testing assessments…</vt:lpstr>
      <vt:lpstr>Detect and respond to network breaches found in a Penetration Testing assessments…</vt:lpstr>
      <vt:lpstr>Detect and respond to network breaches found in a Penetration Testing assessments…</vt:lpstr>
      <vt:lpstr>Detect and respond to network breaches found in a Penetration Testing assessments…</vt:lpstr>
      <vt:lpstr>Detect and respond to network breaches found in a Penetration Testing assessments…</vt:lpstr>
      <vt:lpstr>Detect and respond to network breaches found in a Penetration Testing assessments…</vt:lpstr>
      <vt:lpstr>Preparation of a Penetration Test report</vt:lpstr>
      <vt:lpstr>Preparation of a Penetration Test report</vt:lpstr>
      <vt:lpstr>Preparation of a Penetration Test report</vt:lpstr>
      <vt:lpstr>Preparation of a Penetration Test report</vt:lpstr>
      <vt:lpstr>Preparation of a Penetration Test report</vt:lpstr>
      <vt:lpstr>Preparation of a Penetration Test report</vt:lpstr>
      <vt:lpstr>Preparation of a Penetration Test report</vt:lpstr>
      <vt:lpstr>Preparation of a Penetration Test report</vt:lpstr>
      <vt:lpstr>Preparation of a Penetration Test report</vt:lpstr>
      <vt:lpstr>Auditing the Systems</vt:lpstr>
      <vt:lpstr>Auditing the Systems</vt:lpstr>
      <vt:lpstr>Auditing the Systems</vt:lpstr>
      <vt:lpstr>Auditing the Systems</vt:lpstr>
      <vt:lpstr>Auditing the Systems</vt:lpstr>
      <vt:lpstr>Auditing the Systems</vt:lpstr>
      <vt:lpstr>Auditing the Systems</vt:lpstr>
      <vt:lpstr>Auditing the Systems</vt:lpstr>
      <vt:lpstr>Auditing the Systems</vt:lpstr>
      <vt:lpstr>Auditing the Systems</vt:lpstr>
      <vt:lpstr>Auditing the Systems</vt:lpstr>
      <vt:lpstr>Auditing the Systems</vt:lpstr>
      <vt:lpstr>Auditing the Systems</vt:lpstr>
      <vt:lpstr>Auditing the Systems</vt:lpstr>
      <vt:lpstr>Auditing the Systems</vt:lpstr>
      <vt:lpstr>Analysis and Reporting</vt:lpstr>
      <vt:lpstr>Analysis and Reporting</vt:lpstr>
      <vt:lpstr>Analysis and Reporting</vt:lpstr>
      <vt:lpstr>Analysis and Reporting</vt:lpstr>
      <vt:lpstr>Analysis and Reporting</vt:lpstr>
      <vt:lpstr>Case Studies of recent vulnerabilities and attacks</vt:lpstr>
      <vt:lpstr>Case Studies of recent vulnerabilities and attacks</vt:lpstr>
    </vt:vector>
  </TitlesOfParts>
  <Company>NVIDIA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skinger</dc:creator>
  <cp:lastModifiedBy>Administrator</cp:lastModifiedBy>
  <cp:revision>813</cp:revision>
  <dcterms:created xsi:type="dcterms:W3CDTF">2018-04-24T16:08:04Z</dcterms:created>
  <dcterms:modified xsi:type="dcterms:W3CDTF">2024-03-28T05:51:10Z</dcterms:modified>
</cp:coreProperties>
</file>