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Encode Sans"/>
      <p:regular r:id="rId30"/>
      <p:bold r:id="rId31"/>
    </p:embeddedFont>
    <p:embeddedFont>
      <p:font typeface="DM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ncodeSans-bold.fntdata"/><Relationship Id="rId30" Type="http://schemas.openxmlformats.org/officeDocument/2006/relationships/font" Target="fonts/EncodeSans-regular.fntdata"/><Relationship Id="rId11" Type="http://schemas.openxmlformats.org/officeDocument/2006/relationships/slide" Target="slides/slide6.xml"/><Relationship Id="rId33" Type="http://schemas.openxmlformats.org/officeDocument/2006/relationships/font" Target="fonts/DMSans-bold.fntdata"/><Relationship Id="rId10" Type="http://schemas.openxmlformats.org/officeDocument/2006/relationships/slide" Target="slides/slide5.xml"/><Relationship Id="rId32" Type="http://schemas.openxmlformats.org/officeDocument/2006/relationships/font" Target="fonts/DMSans-regular.fntdata"/><Relationship Id="rId13" Type="http://schemas.openxmlformats.org/officeDocument/2006/relationships/slide" Target="slides/slide8.xml"/><Relationship Id="rId35" Type="http://schemas.openxmlformats.org/officeDocument/2006/relationships/font" Target="fonts/DMSans-boldItalic.fntdata"/><Relationship Id="rId12" Type="http://schemas.openxmlformats.org/officeDocument/2006/relationships/slide" Target="slides/slide7.xml"/><Relationship Id="rId34" Type="http://schemas.openxmlformats.org/officeDocument/2006/relationships/font" Target="fonts/DM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2e92cea47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2e92cea47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2e92cea47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2e92cea47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2e92cea47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2e92cea47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2e92cea47_0_1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2e92cea47_0_1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2e92cea47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2e92cea47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2e92cea47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2e92cea47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2e92cea47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2e92cea47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2e92cea47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2e92cea47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2e92cea47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2e92cea47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2e92cea47_0_1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2e92cea47_0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2e92cea4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2e92cea4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2e92cea47_0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2e92cea47_0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2e92cea47_0_1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2e92cea47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2e92cea4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2e92cea4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2e92cea47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2e92cea47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2e92cea47_0_1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2e92cea47_0_1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2e92cea47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2e92cea47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2e92cea47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2e92cea47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2e92cea47_0_1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2e92cea47_0_1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8.jpg"/><Relationship Id="rId5" Type="http://schemas.openxmlformats.org/officeDocument/2006/relationships/image" Target="../media/image6.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94747"/>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Full Stack Development Project Demo</a:t>
            </a:r>
            <a:endParaRPr/>
          </a:p>
        </p:txBody>
      </p:sp>
      <p:sp>
        <p:nvSpPr>
          <p:cNvPr id="86" name="Google Shape;86;p13"/>
          <p:cNvSpPr txBox="1"/>
          <p:nvPr>
            <p:ph idx="1" type="subTitle"/>
          </p:nvPr>
        </p:nvSpPr>
        <p:spPr>
          <a:xfrm>
            <a:off x="696363" y="2203425"/>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Anti Brutus - A Password Manager</a:t>
            </a:r>
            <a:endParaRPr/>
          </a:p>
        </p:txBody>
      </p:sp>
      <p:sp>
        <p:nvSpPr>
          <p:cNvPr id="87" name="Google Shape;87;p13"/>
          <p:cNvSpPr txBox="1"/>
          <p:nvPr>
            <p:ph idx="1" type="subTitle"/>
          </p:nvPr>
        </p:nvSpPr>
        <p:spPr>
          <a:xfrm>
            <a:off x="598088" y="3426938"/>
            <a:ext cx="8222100" cy="432900"/>
          </a:xfrm>
          <a:prstGeom prst="rect">
            <a:avLst/>
          </a:prstGeom>
        </p:spPr>
        <p:txBody>
          <a:bodyPr anchorCtr="0" anchor="ctr" bIns="91425" lIns="91425" spcFirstLastPara="1" rIns="91425" wrap="square" tIns="91425">
            <a:normAutofit fontScale="92500" lnSpcReduction="20000"/>
          </a:bodyPr>
          <a:lstStyle/>
          <a:p>
            <a:pPr indent="0" lvl="0" marL="0" rtl="0" algn="ctr">
              <a:spcBef>
                <a:spcPts val="0"/>
              </a:spcBef>
              <a:spcAft>
                <a:spcPts val="0"/>
              </a:spcAft>
              <a:buNone/>
            </a:pPr>
            <a:r>
              <a:rPr lang="en"/>
              <a:t>Third Year, Semester 5, B. Tech Cybersecurity and Forensics</a:t>
            </a:r>
            <a:endParaRPr/>
          </a:p>
        </p:txBody>
      </p:sp>
      <p:sp>
        <p:nvSpPr>
          <p:cNvPr id="88" name="Google Shape;88;p13"/>
          <p:cNvSpPr txBox="1"/>
          <p:nvPr>
            <p:ph idx="1" type="subTitle"/>
          </p:nvPr>
        </p:nvSpPr>
        <p:spPr>
          <a:xfrm>
            <a:off x="598088" y="3906963"/>
            <a:ext cx="8222100" cy="432900"/>
          </a:xfrm>
          <a:prstGeom prst="rect">
            <a:avLst/>
          </a:prstGeom>
        </p:spPr>
        <p:txBody>
          <a:bodyPr anchorCtr="0" anchor="ctr" bIns="91425" lIns="91425" spcFirstLastPara="1" rIns="91425" wrap="square" tIns="91425">
            <a:normAutofit fontScale="92500" lnSpcReduction="20000"/>
          </a:bodyPr>
          <a:lstStyle/>
          <a:p>
            <a:pPr indent="0" lvl="0" marL="0" rtl="0" algn="ctr">
              <a:spcBef>
                <a:spcPts val="0"/>
              </a:spcBef>
              <a:spcAft>
                <a:spcPts val="0"/>
              </a:spcAft>
              <a:buNone/>
            </a:pPr>
            <a:r>
              <a:rPr lang="en"/>
              <a:t>By: Group 8</a:t>
            </a:r>
            <a:endParaRPr/>
          </a:p>
        </p:txBody>
      </p:sp>
      <p:sp>
        <p:nvSpPr>
          <p:cNvPr id="89" name="Google Shape;89;p13"/>
          <p:cNvSpPr txBox="1"/>
          <p:nvPr>
            <p:ph idx="1" type="subTitle"/>
          </p:nvPr>
        </p:nvSpPr>
        <p:spPr>
          <a:xfrm>
            <a:off x="598088" y="4266813"/>
            <a:ext cx="8222100" cy="432900"/>
          </a:xfrm>
          <a:prstGeom prst="rect">
            <a:avLst/>
          </a:prstGeom>
        </p:spPr>
        <p:txBody>
          <a:bodyPr anchorCtr="0" anchor="ctr" bIns="91425" lIns="91425" spcFirstLastPara="1" rIns="91425" wrap="square" tIns="91425">
            <a:normAutofit fontScale="92500" lnSpcReduction="20000"/>
          </a:bodyPr>
          <a:lstStyle/>
          <a:p>
            <a:pPr indent="0" lvl="0" marL="0" rtl="0" algn="ctr">
              <a:spcBef>
                <a:spcPts val="0"/>
              </a:spcBef>
              <a:spcAft>
                <a:spcPts val="0"/>
              </a:spcAft>
              <a:buNone/>
            </a:pPr>
            <a:r>
              <a:rPr lang="en"/>
              <a:t>Roll Numbers: 7, 10, 24, 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2"/>
          <p:cNvPicPr preferRelativeResize="0"/>
          <p:nvPr/>
        </p:nvPicPr>
        <p:blipFill>
          <a:blip r:embed="rId3">
            <a:alphaModFix/>
          </a:blip>
          <a:stretch>
            <a:fillRect/>
          </a:stretch>
        </p:blipFill>
        <p:spPr>
          <a:xfrm>
            <a:off x="0" y="1339"/>
            <a:ext cx="9143998" cy="51408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6" name="Google Shape;156;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3"/>
          <p:cNvPicPr preferRelativeResize="0"/>
          <p:nvPr/>
        </p:nvPicPr>
        <p:blipFill>
          <a:blip r:embed="rId3">
            <a:alphaModFix/>
          </a:blip>
          <a:stretch>
            <a:fillRect/>
          </a:stretch>
        </p:blipFill>
        <p:spPr>
          <a:xfrm>
            <a:off x="0" y="1339"/>
            <a:ext cx="9143998" cy="51408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3" name="Google Shape;163;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4"/>
          <p:cNvPicPr preferRelativeResize="0"/>
          <p:nvPr/>
        </p:nvPicPr>
        <p:blipFill>
          <a:blip r:embed="rId3">
            <a:alphaModFix/>
          </a:blip>
          <a:stretch>
            <a:fillRect/>
          </a:stretch>
        </p:blipFill>
        <p:spPr>
          <a:xfrm>
            <a:off x="0" y="25139"/>
            <a:ext cx="9143998" cy="50932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25"/>
          <p:cNvPicPr preferRelativeResize="0"/>
          <p:nvPr/>
        </p:nvPicPr>
        <p:blipFill>
          <a:blip r:embed="rId3">
            <a:alphaModFix/>
          </a:blip>
          <a:stretch>
            <a:fillRect/>
          </a:stretch>
        </p:blipFill>
        <p:spPr>
          <a:xfrm>
            <a:off x="152400" y="153739"/>
            <a:ext cx="9143998" cy="51408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7" name="Google Shape;177;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6"/>
          <p:cNvPicPr preferRelativeResize="0"/>
          <p:nvPr/>
        </p:nvPicPr>
        <p:blipFill>
          <a:blip r:embed="rId3">
            <a:alphaModFix/>
          </a:blip>
          <a:stretch>
            <a:fillRect/>
          </a:stretch>
        </p:blipFill>
        <p:spPr>
          <a:xfrm>
            <a:off x="0" y="1339"/>
            <a:ext cx="9143998" cy="51408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7"/>
          <p:cNvPicPr preferRelativeResize="0"/>
          <p:nvPr/>
        </p:nvPicPr>
        <p:blipFill>
          <a:blip r:embed="rId3">
            <a:alphaModFix/>
          </a:blip>
          <a:stretch>
            <a:fillRect/>
          </a:stretch>
        </p:blipFill>
        <p:spPr>
          <a:xfrm>
            <a:off x="0" y="1339"/>
            <a:ext cx="9143998" cy="51408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1" name="Google Shape;191;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8"/>
          <p:cNvPicPr preferRelativeResize="0"/>
          <p:nvPr/>
        </p:nvPicPr>
        <p:blipFill>
          <a:blip r:embed="rId3">
            <a:alphaModFix/>
          </a:blip>
          <a:stretch>
            <a:fillRect/>
          </a:stretch>
        </p:blipFill>
        <p:spPr>
          <a:xfrm>
            <a:off x="0" y="1339"/>
            <a:ext cx="9143998" cy="51408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8" name="Google Shape;198;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29"/>
          <p:cNvPicPr preferRelativeResize="0"/>
          <p:nvPr/>
        </p:nvPicPr>
        <p:blipFill>
          <a:blip r:embed="rId3">
            <a:alphaModFix/>
          </a:blip>
          <a:stretch>
            <a:fillRect/>
          </a:stretch>
        </p:blipFill>
        <p:spPr>
          <a:xfrm>
            <a:off x="0" y="1339"/>
            <a:ext cx="9143998" cy="51408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5" name="Google Shape;205;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latin typeface="Encode Sans"/>
                <a:ea typeface="Encode Sans"/>
                <a:cs typeface="Encode Sans"/>
                <a:sym typeface="Encode Sans"/>
              </a:rPr>
              <a:t>[1] DaisyUI, Tailwind CSS plugin for beautiful UI components,</a:t>
            </a:r>
            <a:endParaRPr>
              <a:latin typeface="Encode Sans"/>
              <a:ea typeface="Encode Sans"/>
              <a:cs typeface="Encode Sans"/>
              <a:sym typeface="Encode Sans"/>
            </a:endParaRPr>
          </a:p>
          <a:p>
            <a:pPr indent="0" lvl="0" marL="0" rtl="0" algn="l">
              <a:spcBef>
                <a:spcPts val="1200"/>
              </a:spcBef>
              <a:spcAft>
                <a:spcPts val="0"/>
              </a:spcAft>
              <a:buNone/>
            </a:pPr>
            <a:r>
              <a:rPr lang="en" u="sng">
                <a:latin typeface="Encode Sans"/>
                <a:ea typeface="Encode Sans"/>
                <a:cs typeface="Encode Sans"/>
                <a:sym typeface="Encode Sans"/>
              </a:rPr>
              <a:t>https://daisyui.com/</a:t>
            </a:r>
            <a:endParaRPr u="sng">
              <a:latin typeface="Encode Sans"/>
              <a:ea typeface="Encode Sans"/>
              <a:cs typeface="Encode Sans"/>
              <a:sym typeface="Encode Sans"/>
            </a:endParaRPr>
          </a:p>
          <a:p>
            <a:pPr indent="0" lvl="0" marL="0" rtl="0" algn="l">
              <a:spcBef>
                <a:spcPts val="1200"/>
              </a:spcBef>
              <a:spcAft>
                <a:spcPts val="0"/>
              </a:spcAft>
              <a:buNone/>
            </a:pPr>
            <a:r>
              <a:rPr lang="en">
                <a:latin typeface="Encode Sans"/>
                <a:ea typeface="Encode Sans"/>
                <a:cs typeface="Encode Sans"/>
                <a:sym typeface="Encode Sans"/>
              </a:rPr>
              <a:t>[2] Hero Icons, A set of free MIT-licensed high-quality SVG icons for UI development,</a:t>
            </a:r>
            <a:endParaRPr>
              <a:latin typeface="Encode Sans"/>
              <a:ea typeface="Encode Sans"/>
              <a:cs typeface="Encode Sans"/>
              <a:sym typeface="Encode Sans"/>
            </a:endParaRPr>
          </a:p>
          <a:p>
            <a:pPr indent="0" lvl="0" marL="0" rtl="0" algn="l">
              <a:spcBef>
                <a:spcPts val="1200"/>
              </a:spcBef>
              <a:spcAft>
                <a:spcPts val="0"/>
              </a:spcAft>
              <a:buNone/>
            </a:pPr>
            <a:r>
              <a:rPr lang="en" u="sng">
                <a:latin typeface="Encode Sans"/>
                <a:ea typeface="Encode Sans"/>
                <a:cs typeface="Encode Sans"/>
                <a:sym typeface="Encode Sans"/>
              </a:rPr>
              <a:t>https://heroicons.com/</a:t>
            </a:r>
            <a:endParaRPr u="sng">
              <a:latin typeface="Encode Sans"/>
              <a:ea typeface="Encode Sans"/>
              <a:cs typeface="Encode Sans"/>
              <a:sym typeface="Encode Sans"/>
            </a:endParaRPr>
          </a:p>
          <a:p>
            <a:pPr indent="0" lvl="0" marL="0" rtl="0" algn="l">
              <a:spcBef>
                <a:spcPts val="1200"/>
              </a:spcBef>
              <a:spcAft>
                <a:spcPts val="0"/>
              </a:spcAft>
              <a:buNone/>
            </a:pPr>
            <a:r>
              <a:rPr lang="en">
                <a:latin typeface="Encode Sans"/>
                <a:ea typeface="Encode Sans"/>
                <a:cs typeface="Encode Sans"/>
                <a:sym typeface="Encode Sans"/>
              </a:rPr>
              <a:t>[3] Tabler Icons, Over 1250 free MIT-licensed high-quality SVG icons for you to use in your web</a:t>
            </a:r>
            <a:endParaRPr>
              <a:latin typeface="Encode Sans"/>
              <a:ea typeface="Encode Sans"/>
              <a:cs typeface="Encode Sans"/>
              <a:sym typeface="Encode Sans"/>
            </a:endParaRPr>
          </a:p>
          <a:p>
            <a:pPr indent="0" lvl="0" marL="0" rtl="0" algn="l">
              <a:spcBef>
                <a:spcPts val="1200"/>
              </a:spcBef>
              <a:spcAft>
                <a:spcPts val="0"/>
              </a:spcAft>
              <a:buNone/>
            </a:pPr>
            <a:r>
              <a:rPr lang="en">
                <a:latin typeface="Encode Sans"/>
                <a:ea typeface="Encode Sans"/>
                <a:cs typeface="Encode Sans"/>
                <a:sym typeface="Encode Sans"/>
              </a:rPr>
              <a:t>projects,</a:t>
            </a:r>
            <a:endParaRPr>
              <a:latin typeface="Encode Sans"/>
              <a:ea typeface="Encode Sans"/>
              <a:cs typeface="Encode Sans"/>
              <a:sym typeface="Encode Sans"/>
            </a:endParaRPr>
          </a:p>
          <a:p>
            <a:pPr indent="0" lvl="0" marL="0" rtl="0" algn="l">
              <a:spcBef>
                <a:spcPts val="1200"/>
              </a:spcBef>
              <a:spcAft>
                <a:spcPts val="1200"/>
              </a:spcAft>
              <a:buNone/>
            </a:pPr>
            <a:r>
              <a:rPr lang="en" u="sng">
                <a:latin typeface="Encode Sans"/>
                <a:ea typeface="Encode Sans"/>
                <a:cs typeface="Encode Sans"/>
                <a:sym typeface="Encode Sans"/>
              </a:rPr>
              <a:t>https://tablericons.com/</a:t>
            </a:r>
            <a:endParaRPr>
              <a:latin typeface="Encode Sans"/>
              <a:ea typeface="Encode Sans"/>
              <a:cs typeface="Encode Sans"/>
              <a:sym typeface="Encode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11" name="Google Shape;211;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Encode Sans"/>
                <a:ea typeface="Encode Sans"/>
                <a:cs typeface="Encode Sans"/>
                <a:sym typeface="Encode Sans"/>
              </a:rPr>
              <a:t>[4] Tailwind CSS, A utility-first CSS framework for rapidly building custom user interfaces,</a:t>
            </a:r>
            <a:endParaRPr>
              <a:latin typeface="Encode Sans"/>
              <a:ea typeface="Encode Sans"/>
              <a:cs typeface="Encode Sans"/>
              <a:sym typeface="Encode Sans"/>
            </a:endParaRPr>
          </a:p>
          <a:p>
            <a:pPr indent="0" lvl="0" marL="0" rtl="0" algn="l">
              <a:spcBef>
                <a:spcPts val="1200"/>
              </a:spcBef>
              <a:spcAft>
                <a:spcPts val="0"/>
              </a:spcAft>
              <a:buNone/>
            </a:pPr>
            <a:r>
              <a:rPr lang="en" u="sng">
                <a:latin typeface="Encode Sans"/>
                <a:ea typeface="Encode Sans"/>
                <a:cs typeface="Encode Sans"/>
                <a:sym typeface="Encode Sans"/>
              </a:rPr>
              <a:t>https://tailwindcss.com/</a:t>
            </a:r>
            <a:endParaRPr u="sng">
              <a:latin typeface="Encode Sans"/>
              <a:ea typeface="Encode Sans"/>
              <a:cs typeface="Encode Sans"/>
              <a:sym typeface="Encode Sans"/>
            </a:endParaRPr>
          </a:p>
          <a:p>
            <a:pPr indent="0" lvl="0" marL="0" rtl="0" algn="l">
              <a:spcBef>
                <a:spcPts val="1200"/>
              </a:spcBef>
              <a:spcAft>
                <a:spcPts val="0"/>
              </a:spcAft>
              <a:buNone/>
            </a:pPr>
            <a:r>
              <a:rPr lang="en">
                <a:latin typeface="Encode Sans"/>
                <a:ea typeface="Encode Sans"/>
                <a:cs typeface="Encode Sans"/>
                <a:sym typeface="Encode Sans"/>
              </a:rPr>
              <a:t>[5] ReactJS, A JavaScript library for building user interfaces,</a:t>
            </a:r>
            <a:endParaRPr>
              <a:latin typeface="Encode Sans"/>
              <a:ea typeface="Encode Sans"/>
              <a:cs typeface="Encode Sans"/>
              <a:sym typeface="Encode Sans"/>
            </a:endParaRPr>
          </a:p>
          <a:p>
            <a:pPr indent="0" lvl="0" marL="0" rtl="0" algn="l">
              <a:spcBef>
                <a:spcPts val="1200"/>
              </a:spcBef>
              <a:spcAft>
                <a:spcPts val="0"/>
              </a:spcAft>
              <a:buNone/>
            </a:pPr>
            <a:r>
              <a:rPr lang="en" u="sng">
                <a:latin typeface="Encode Sans"/>
                <a:ea typeface="Encode Sans"/>
                <a:cs typeface="Encode Sans"/>
                <a:sym typeface="Encode Sans"/>
              </a:rPr>
              <a:t>https://reactjs.org/</a:t>
            </a:r>
            <a:endParaRPr u="sng">
              <a:latin typeface="Encode Sans"/>
              <a:ea typeface="Encode Sans"/>
              <a:cs typeface="Encode Sans"/>
              <a:sym typeface="Encode Sans"/>
            </a:endParaRPr>
          </a:p>
          <a:p>
            <a:pPr indent="0" lvl="0" marL="0" rtl="0" algn="l">
              <a:spcBef>
                <a:spcPts val="1200"/>
              </a:spcBef>
              <a:spcAft>
                <a:spcPts val="0"/>
              </a:spcAft>
              <a:buNone/>
            </a:pPr>
            <a:r>
              <a:rPr lang="en">
                <a:latin typeface="Encode Sans"/>
                <a:ea typeface="Encode Sans"/>
                <a:cs typeface="Encode Sans"/>
                <a:sym typeface="Encode Sans"/>
              </a:rPr>
              <a:t>[6] Bitwarden, A password Manager,</a:t>
            </a:r>
            <a:endParaRPr>
              <a:latin typeface="Encode Sans"/>
              <a:ea typeface="Encode Sans"/>
              <a:cs typeface="Encode Sans"/>
              <a:sym typeface="Encode Sans"/>
            </a:endParaRPr>
          </a:p>
          <a:p>
            <a:pPr indent="0" lvl="0" marL="0" rtl="0" algn="l">
              <a:spcBef>
                <a:spcPts val="1200"/>
              </a:spcBef>
              <a:spcAft>
                <a:spcPts val="1200"/>
              </a:spcAft>
              <a:buNone/>
            </a:pPr>
            <a:r>
              <a:rPr lang="en" u="sng">
                <a:latin typeface="Encode Sans"/>
                <a:ea typeface="Encode Sans"/>
                <a:cs typeface="Encode Sans"/>
                <a:sym typeface="Encode Sans"/>
              </a:rPr>
              <a:t>https://bitwarden.com/</a:t>
            </a:r>
            <a:endParaRPr u="sng">
              <a:latin typeface="Encode Sans"/>
              <a:ea typeface="Encode Sans"/>
              <a:cs typeface="Encode Sans"/>
              <a:sym typeface="Encod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42750" y="268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800">
                <a:latin typeface="DM Sans"/>
                <a:ea typeface="DM Sans"/>
                <a:cs typeface="DM Sans"/>
                <a:sym typeface="DM Sans"/>
              </a:rPr>
              <a:t>Introduction</a:t>
            </a:r>
            <a:endParaRPr sz="3800">
              <a:latin typeface="DM Sans"/>
              <a:ea typeface="DM Sans"/>
              <a:cs typeface="DM Sans"/>
              <a:sym typeface="DM Sans"/>
            </a:endParaRPr>
          </a:p>
        </p:txBody>
      </p:sp>
      <p:sp>
        <p:nvSpPr>
          <p:cNvPr id="95" name="Google Shape;95;p14"/>
          <p:cNvSpPr txBox="1"/>
          <p:nvPr>
            <p:ph idx="1" type="body"/>
          </p:nvPr>
        </p:nvSpPr>
        <p:spPr>
          <a:xfrm>
            <a:off x="442750" y="1229875"/>
            <a:ext cx="49767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Encode Sans"/>
                <a:ea typeface="Encode Sans"/>
                <a:cs typeface="Encode Sans"/>
                <a:sym typeface="Encode Sans"/>
              </a:rPr>
              <a:t>Anti Brutus uses a combination of the latest in Cyber Security techniques and the most advanced encryption algorithms to protect your data. We use a combination of Salting, Hashing with SHA-256 and Secure SQL Databases with fortified backend servers to ensure that your data is safe from any third-party. We also use a combination of the latest in authentication techniques to ensure that only you can access your data.</a:t>
            </a:r>
            <a:endParaRPr sz="1600">
              <a:latin typeface="Encode Sans"/>
              <a:ea typeface="Encode Sans"/>
              <a:cs typeface="Encode Sans"/>
              <a:sym typeface="Encode Sans"/>
            </a:endParaRPr>
          </a:p>
        </p:txBody>
      </p:sp>
      <p:pic>
        <p:nvPicPr>
          <p:cNvPr id="96" name="Google Shape;96;p14"/>
          <p:cNvPicPr preferRelativeResize="0"/>
          <p:nvPr/>
        </p:nvPicPr>
        <p:blipFill>
          <a:blip r:embed="rId3">
            <a:alphaModFix/>
          </a:blip>
          <a:stretch>
            <a:fillRect/>
          </a:stretch>
        </p:blipFill>
        <p:spPr>
          <a:xfrm>
            <a:off x="6096025" y="875825"/>
            <a:ext cx="2664976" cy="2839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11700" y="13819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111"/>
              <a:t>Team, Anti Brutus</a:t>
            </a:r>
            <a:endParaRPr sz="211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42750" y="158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800">
                <a:latin typeface="DM Sans"/>
                <a:ea typeface="DM Sans"/>
                <a:cs typeface="DM Sans"/>
                <a:sym typeface="DM Sans"/>
              </a:rPr>
              <a:t>Usage</a:t>
            </a:r>
            <a:endParaRPr sz="3800">
              <a:latin typeface="DM Sans"/>
              <a:ea typeface="DM Sans"/>
              <a:cs typeface="DM Sans"/>
              <a:sym typeface="DM Sans"/>
            </a:endParaRPr>
          </a:p>
        </p:txBody>
      </p:sp>
      <p:sp>
        <p:nvSpPr>
          <p:cNvPr id="102" name="Google Shape;102;p15"/>
          <p:cNvSpPr txBox="1"/>
          <p:nvPr>
            <p:ph idx="1" type="body"/>
          </p:nvPr>
        </p:nvSpPr>
        <p:spPr>
          <a:xfrm>
            <a:off x="505750" y="1022375"/>
            <a:ext cx="8394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Encode Sans"/>
                <a:ea typeface="Encode Sans"/>
                <a:cs typeface="Encode Sans"/>
                <a:sym typeface="Encode Sans"/>
              </a:rPr>
              <a:t>It's</a:t>
            </a:r>
            <a:r>
              <a:rPr lang="en" sz="1600">
                <a:latin typeface="Encode Sans"/>
                <a:ea typeface="Encode Sans"/>
                <a:cs typeface="Encode Sans"/>
                <a:sym typeface="Encode Sans"/>
              </a:rPr>
              <a:t> already difficult remembering all your passwords, and with more and more websites that require login, it is becoming increasingly difficult to remember all your passwords. This is where Anti Brutus comes in.</a:t>
            </a:r>
            <a:endParaRPr sz="1600">
              <a:latin typeface="Encode Sans"/>
              <a:ea typeface="Encode Sans"/>
              <a:cs typeface="Encode Sans"/>
              <a:sym typeface="Encode Sans"/>
            </a:endParaRPr>
          </a:p>
          <a:p>
            <a:pPr indent="0" lvl="0" marL="0" rtl="0" algn="l">
              <a:spcBef>
                <a:spcPts val="1200"/>
              </a:spcBef>
              <a:spcAft>
                <a:spcPts val="0"/>
              </a:spcAft>
              <a:buNone/>
            </a:pPr>
            <a:r>
              <a:rPr lang="en" sz="1600">
                <a:latin typeface="Encode Sans"/>
                <a:ea typeface="Encode Sans"/>
                <a:cs typeface="Encode Sans"/>
                <a:sym typeface="Encode Sans"/>
              </a:rPr>
              <a:t>Anti Brutus is a </a:t>
            </a:r>
            <a:r>
              <a:rPr i="1" lang="en" sz="1600">
                <a:latin typeface="Encode Sans"/>
                <a:ea typeface="Encode Sans"/>
                <a:cs typeface="Encode Sans"/>
                <a:sym typeface="Encode Sans"/>
              </a:rPr>
              <a:t>password manager</a:t>
            </a:r>
            <a:r>
              <a:rPr lang="en" sz="1600">
                <a:latin typeface="Encode Sans"/>
                <a:ea typeface="Encode Sans"/>
                <a:cs typeface="Encode Sans"/>
                <a:sym typeface="Encode Sans"/>
              </a:rPr>
              <a:t> that allows you to store all your passwords in one place, and access them with a Single Master Password. This way, you only need to remember one password, and you can access all your passwords from anywhere in the world.</a:t>
            </a:r>
            <a:endParaRPr sz="1600">
              <a:latin typeface="Encode Sans"/>
              <a:ea typeface="Encode Sans"/>
              <a:cs typeface="Encode Sans"/>
              <a:sym typeface="Encode Sans"/>
            </a:endParaRPr>
          </a:p>
          <a:p>
            <a:pPr indent="0" lvl="0" marL="0" rtl="0" algn="l">
              <a:spcBef>
                <a:spcPts val="1200"/>
              </a:spcBef>
              <a:spcAft>
                <a:spcPts val="1200"/>
              </a:spcAft>
              <a:buNone/>
            </a:pPr>
            <a:r>
              <a:rPr lang="en" sz="1600">
                <a:latin typeface="Encode Sans"/>
                <a:ea typeface="Encode Sans"/>
                <a:cs typeface="Encode Sans"/>
                <a:sym typeface="Encode Sans"/>
              </a:rPr>
              <a:t>It is however, also difficult to maintain strong passwords for each new website that you visit, for this, we offer our Password Generator which allows you to generate strong passwords for each new website that you visit, and store them in your vault.</a:t>
            </a:r>
            <a:endParaRPr sz="1600">
              <a:latin typeface="Encode Sans"/>
              <a:ea typeface="Encode Sans"/>
              <a:cs typeface="Encode Sans"/>
              <a:sym typeface="Encod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DM Sans"/>
                <a:ea typeface="DM Sans"/>
                <a:cs typeface="DM Sans"/>
                <a:sym typeface="DM Sans"/>
              </a:rPr>
              <a:t>Technologies Used</a:t>
            </a:r>
            <a:endParaRPr>
              <a:latin typeface="DM Sans"/>
              <a:ea typeface="DM Sans"/>
              <a:cs typeface="DM Sans"/>
              <a:sym typeface="DM Sans"/>
            </a:endParaRPr>
          </a:p>
        </p:txBody>
      </p:sp>
      <p:sp>
        <p:nvSpPr>
          <p:cNvPr id="108" name="Google Shape;108;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Frontend</a:t>
            </a:r>
            <a:endParaRPr/>
          </a:p>
          <a:p>
            <a:pPr indent="-317500" lvl="1" marL="914400" rtl="0" algn="l">
              <a:spcBef>
                <a:spcPts val="0"/>
              </a:spcBef>
              <a:spcAft>
                <a:spcPts val="0"/>
              </a:spcAft>
              <a:buSzPts val="1400"/>
              <a:buAutoNum type="alphaLcPeriod"/>
            </a:pPr>
            <a:r>
              <a:rPr lang="en"/>
              <a:t>React JS</a:t>
            </a:r>
            <a:endParaRPr/>
          </a:p>
          <a:p>
            <a:pPr indent="-317500" lvl="1" marL="914400" rtl="0" algn="l">
              <a:spcBef>
                <a:spcPts val="0"/>
              </a:spcBef>
              <a:spcAft>
                <a:spcPts val="0"/>
              </a:spcAft>
              <a:buSzPts val="1400"/>
              <a:buAutoNum type="alphaLcPeriod"/>
            </a:pPr>
            <a:r>
              <a:rPr lang="en"/>
              <a:t>Tailwind CSS</a:t>
            </a:r>
            <a:endParaRPr/>
          </a:p>
          <a:p>
            <a:pPr indent="-317500" lvl="1" marL="914400" rtl="0" algn="l">
              <a:spcBef>
                <a:spcPts val="0"/>
              </a:spcBef>
              <a:spcAft>
                <a:spcPts val="0"/>
              </a:spcAft>
              <a:buSzPts val="1400"/>
              <a:buAutoNum type="alphaLcPeriod"/>
            </a:pPr>
            <a:r>
              <a:rPr lang="en"/>
              <a:t>Daisy UI</a:t>
            </a:r>
            <a:endParaRPr/>
          </a:p>
          <a:p>
            <a:pPr indent="-317500" lvl="1" marL="914400" rtl="0" algn="l">
              <a:spcBef>
                <a:spcPts val="0"/>
              </a:spcBef>
              <a:spcAft>
                <a:spcPts val="0"/>
              </a:spcAft>
              <a:buSzPts val="1400"/>
              <a:buAutoNum type="alphaLcPeriod"/>
            </a:pPr>
            <a:r>
              <a:rPr lang="en"/>
              <a:t>Hero Icons</a:t>
            </a:r>
            <a:endParaRPr/>
          </a:p>
          <a:p>
            <a:pPr indent="-317500" lvl="1" marL="914400" rtl="0" algn="l">
              <a:spcBef>
                <a:spcPts val="0"/>
              </a:spcBef>
              <a:spcAft>
                <a:spcPts val="0"/>
              </a:spcAft>
              <a:buSzPts val="1400"/>
              <a:buAutoNum type="alphaLcPeriod"/>
            </a:pPr>
            <a:r>
              <a:rPr lang="en"/>
              <a:t>Tabler Icons</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Backend</a:t>
            </a:r>
            <a:endParaRPr/>
          </a:p>
          <a:p>
            <a:pPr indent="-317500" lvl="1" marL="914400" rtl="0" algn="l">
              <a:spcBef>
                <a:spcPts val="0"/>
              </a:spcBef>
              <a:spcAft>
                <a:spcPts val="0"/>
              </a:spcAft>
              <a:buSzPts val="1400"/>
              <a:buAutoNum type="alphaLcPeriod"/>
            </a:pPr>
            <a:r>
              <a:rPr lang="en"/>
              <a:t>Node JS</a:t>
            </a:r>
            <a:endParaRPr/>
          </a:p>
          <a:p>
            <a:pPr indent="-317500" lvl="1" marL="914400" rtl="0" algn="l">
              <a:spcBef>
                <a:spcPts val="0"/>
              </a:spcBef>
              <a:spcAft>
                <a:spcPts val="0"/>
              </a:spcAft>
              <a:buSzPts val="1400"/>
              <a:buAutoNum type="alphaLcPeriod"/>
            </a:pPr>
            <a:r>
              <a:rPr lang="en"/>
              <a:t>Express JS</a:t>
            </a:r>
            <a:endParaRPr/>
          </a:p>
          <a:p>
            <a:pPr indent="-317500" lvl="1" marL="914400" rtl="0" algn="l">
              <a:spcBef>
                <a:spcPts val="0"/>
              </a:spcBef>
              <a:spcAft>
                <a:spcPts val="0"/>
              </a:spcAft>
              <a:buSzPts val="1400"/>
              <a:buAutoNum type="alphaLcPeriod"/>
            </a:pPr>
            <a:r>
              <a:rPr lang="en"/>
              <a:t>MariaDB or MySql</a:t>
            </a:r>
            <a:endParaRPr/>
          </a:p>
        </p:txBody>
      </p:sp>
      <p:pic>
        <p:nvPicPr>
          <p:cNvPr id="109" name="Google Shape;109;p16"/>
          <p:cNvPicPr preferRelativeResize="0"/>
          <p:nvPr/>
        </p:nvPicPr>
        <p:blipFill>
          <a:blip r:embed="rId3">
            <a:alphaModFix/>
          </a:blip>
          <a:stretch>
            <a:fillRect/>
          </a:stretch>
        </p:blipFill>
        <p:spPr>
          <a:xfrm>
            <a:off x="4638750" y="410000"/>
            <a:ext cx="1758177" cy="1758177"/>
          </a:xfrm>
          <a:prstGeom prst="rect">
            <a:avLst/>
          </a:prstGeom>
          <a:noFill/>
          <a:ln>
            <a:noFill/>
          </a:ln>
        </p:spPr>
      </p:pic>
      <p:pic>
        <p:nvPicPr>
          <p:cNvPr id="110" name="Google Shape;110;p16"/>
          <p:cNvPicPr preferRelativeResize="0"/>
          <p:nvPr/>
        </p:nvPicPr>
        <p:blipFill>
          <a:blip r:embed="rId4">
            <a:alphaModFix/>
          </a:blip>
          <a:stretch>
            <a:fillRect/>
          </a:stretch>
        </p:blipFill>
        <p:spPr>
          <a:xfrm>
            <a:off x="6999675" y="556547"/>
            <a:ext cx="1611625" cy="1611625"/>
          </a:xfrm>
          <a:prstGeom prst="rect">
            <a:avLst/>
          </a:prstGeom>
          <a:noFill/>
          <a:ln>
            <a:noFill/>
          </a:ln>
        </p:spPr>
      </p:pic>
      <p:pic>
        <p:nvPicPr>
          <p:cNvPr id="111" name="Google Shape;111;p16"/>
          <p:cNvPicPr preferRelativeResize="0"/>
          <p:nvPr/>
        </p:nvPicPr>
        <p:blipFill>
          <a:blip r:embed="rId5">
            <a:alphaModFix/>
          </a:blip>
          <a:stretch>
            <a:fillRect/>
          </a:stretch>
        </p:blipFill>
        <p:spPr>
          <a:xfrm>
            <a:off x="5506039" y="2571744"/>
            <a:ext cx="3391749" cy="912525"/>
          </a:xfrm>
          <a:prstGeom prst="rect">
            <a:avLst/>
          </a:prstGeom>
          <a:noFill/>
          <a:ln>
            <a:noFill/>
          </a:ln>
        </p:spPr>
      </p:pic>
      <p:pic>
        <p:nvPicPr>
          <p:cNvPr id="112" name="Google Shape;112;p16"/>
          <p:cNvPicPr preferRelativeResize="0"/>
          <p:nvPr/>
        </p:nvPicPr>
        <p:blipFill>
          <a:blip r:embed="rId6">
            <a:alphaModFix/>
          </a:blip>
          <a:stretch>
            <a:fillRect/>
          </a:stretch>
        </p:blipFill>
        <p:spPr>
          <a:xfrm>
            <a:off x="3474972" y="3619447"/>
            <a:ext cx="3314600" cy="1005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latin typeface="DM Sans"/>
                <a:ea typeface="DM Sans"/>
                <a:cs typeface="DM Sans"/>
                <a:sym typeface="DM Sans"/>
              </a:rPr>
              <a:t>Features</a:t>
            </a:r>
            <a:endParaRPr sz="2900">
              <a:latin typeface="DM Sans"/>
              <a:ea typeface="DM Sans"/>
              <a:cs typeface="DM Sans"/>
              <a:sym typeface="DM Sans"/>
            </a:endParaRPr>
          </a:p>
        </p:txBody>
      </p:sp>
      <p:sp>
        <p:nvSpPr>
          <p:cNvPr id="118" name="Google Shape;118;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Generate Passwords using Unique Hash Scheme</a:t>
            </a:r>
            <a:endParaRPr/>
          </a:p>
          <a:p>
            <a:pPr indent="-342900" lvl="0" marL="457200" rtl="0" algn="l">
              <a:spcBef>
                <a:spcPts val="0"/>
              </a:spcBef>
              <a:spcAft>
                <a:spcPts val="0"/>
              </a:spcAft>
              <a:buSzPts val="1800"/>
              <a:buAutoNum type="arabicPeriod"/>
            </a:pPr>
            <a:r>
              <a:rPr lang="en"/>
              <a:t>Store Passwords</a:t>
            </a:r>
            <a:endParaRPr/>
          </a:p>
          <a:p>
            <a:pPr indent="-342900" lvl="0" marL="457200" rtl="0" algn="l">
              <a:spcBef>
                <a:spcPts val="0"/>
              </a:spcBef>
              <a:spcAft>
                <a:spcPts val="0"/>
              </a:spcAft>
              <a:buSzPts val="1800"/>
              <a:buAutoNum type="arabicPeriod"/>
            </a:pPr>
            <a:r>
              <a:rPr lang="en"/>
              <a:t>Near Unbreakable Security</a:t>
            </a:r>
            <a:endParaRPr/>
          </a:p>
          <a:p>
            <a:pPr indent="-342900" lvl="0" marL="457200" rtl="0" algn="l">
              <a:spcBef>
                <a:spcPts val="0"/>
              </a:spcBef>
              <a:spcAft>
                <a:spcPts val="0"/>
              </a:spcAft>
              <a:buSzPts val="1800"/>
              <a:buAutoNum type="arabicPeriod"/>
            </a:pPr>
            <a:r>
              <a:rPr lang="en"/>
              <a:t>Master Password Protection</a:t>
            </a:r>
            <a:endParaRPr/>
          </a:p>
          <a:p>
            <a:pPr indent="-342900" lvl="0" marL="457200" rtl="0" algn="l">
              <a:spcBef>
                <a:spcPts val="0"/>
              </a:spcBef>
              <a:spcAft>
                <a:spcPts val="0"/>
              </a:spcAft>
              <a:buSzPts val="1800"/>
              <a:buAutoNum type="arabicPeriod"/>
            </a:pPr>
            <a:r>
              <a:rPr lang="en"/>
              <a:t>AES Encryption</a:t>
            </a:r>
            <a:endParaRPr/>
          </a:p>
          <a:p>
            <a:pPr indent="-342900" lvl="0" marL="457200" rtl="0" algn="l">
              <a:spcBef>
                <a:spcPts val="0"/>
              </a:spcBef>
              <a:spcAft>
                <a:spcPts val="0"/>
              </a:spcAft>
              <a:buSzPts val="1800"/>
              <a:buAutoNum type="arabicPeriod"/>
            </a:pPr>
            <a:r>
              <a:rPr lang="en"/>
              <a:t>Envelope Encryption</a:t>
            </a:r>
            <a:endParaRPr/>
          </a:p>
          <a:p>
            <a:pPr indent="-342900" lvl="0" marL="457200" rtl="0" algn="l">
              <a:spcBef>
                <a:spcPts val="0"/>
              </a:spcBef>
              <a:spcAft>
                <a:spcPts val="0"/>
              </a:spcAft>
              <a:buSzPts val="1800"/>
              <a:buAutoNum type="arabicPeriod"/>
            </a:pPr>
            <a:r>
              <a:rPr lang="en"/>
              <a:t>Hashing and Salting</a:t>
            </a:r>
            <a:endParaRPr/>
          </a:p>
          <a:p>
            <a:pPr indent="-342900" lvl="0" marL="457200" rtl="0" algn="l">
              <a:spcBef>
                <a:spcPts val="0"/>
              </a:spcBef>
              <a:spcAft>
                <a:spcPts val="0"/>
              </a:spcAft>
              <a:buSzPts val="1800"/>
              <a:buAutoNum type="arabicPeriod"/>
            </a:pPr>
            <a:r>
              <a:rPr lang="en"/>
              <a:t>Suited for Mobile and PC Alike, Responsive.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latin typeface="DM Sans"/>
                <a:ea typeface="DM Sans"/>
                <a:cs typeface="DM Sans"/>
                <a:sym typeface="DM Sans"/>
              </a:rPr>
              <a:t>Future Prospects and Improvements</a:t>
            </a:r>
            <a:endParaRPr sz="2900">
              <a:latin typeface="DM Sans"/>
              <a:ea typeface="DM Sans"/>
              <a:cs typeface="DM Sans"/>
              <a:sym typeface="DM Sans"/>
            </a:endParaRPr>
          </a:p>
        </p:txBody>
      </p:sp>
      <p:sp>
        <p:nvSpPr>
          <p:cNvPr id="124" name="Google Shape;124;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Include a KDC</a:t>
            </a:r>
            <a:endParaRPr/>
          </a:p>
          <a:p>
            <a:pPr indent="-342900" lvl="0" marL="457200" rtl="0" algn="l">
              <a:spcBef>
                <a:spcPts val="0"/>
              </a:spcBef>
              <a:spcAft>
                <a:spcPts val="0"/>
              </a:spcAft>
              <a:buSzPts val="1800"/>
              <a:buAutoNum type="arabicPeriod"/>
            </a:pPr>
            <a:r>
              <a:rPr lang="en"/>
              <a:t>Include Authentication with Biometrics, or 2 Factor Authentication App</a:t>
            </a:r>
            <a:endParaRPr/>
          </a:p>
          <a:p>
            <a:pPr indent="-342900" lvl="0" marL="457200" rtl="0" algn="l">
              <a:spcBef>
                <a:spcPts val="0"/>
              </a:spcBef>
              <a:spcAft>
                <a:spcPts val="0"/>
              </a:spcAft>
              <a:buSzPts val="1800"/>
              <a:buAutoNum type="arabicPeriod"/>
            </a:pPr>
            <a:r>
              <a:rPr lang="en"/>
              <a:t>Include login with Google or Facebook accounts.</a:t>
            </a:r>
            <a:endParaRPr/>
          </a:p>
          <a:p>
            <a:pPr indent="-342900" lvl="0" marL="457200" rtl="0" algn="l">
              <a:spcBef>
                <a:spcPts val="0"/>
              </a:spcBef>
              <a:spcAft>
                <a:spcPts val="0"/>
              </a:spcAft>
              <a:buSzPts val="1800"/>
              <a:buAutoNum type="arabicPeriod"/>
            </a:pPr>
            <a:r>
              <a:rPr lang="en"/>
              <a:t>Include a Password Strength Meter</a:t>
            </a:r>
            <a:endParaRPr/>
          </a:p>
          <a:p>
            <a:pPr indent="-342900" lvl="0" marL="457200" rtl="0" algn="l">
              <a:spcBef>
                <a:spcPts val="0"/>
              </a:spcBef>
              <a:spcAft>
                <a:spcPts val="0"/>
              </a:spcAft>
              <a:buSzPts val="1800"/>
              <a:buAutoNum type="arabicPeriod"/>
            </a:pPr>
            <a:r>
              <a:rPr lang="en"/>
              <a:t>Ability to Export Passwords in CSV, and import that csv.</a:t>
            </a:r>
            <a:endParaRPr/>
          </a:p>
          <a:p>
            <a:pPr indent="-342900" lvl="0" marL="457200" rtl="0" algn="l">
              <a:spcBef>
                <a:spcPts val="0"/>
              </a:spcBef>
              <a:spcAft>
                <a:spcPts val="0"/>
              </a:spcAft>
              <a:buSzPts val="1800"/>
              <a:buAutoNum type="arabicPeriod"/>
            </a:pPr>
            <a:r>
              <a:rPr lang="en"/>
              <a:t>Store Credit cards and other information.</a:t>
            </a:r>
            <a:endParaRPr/>
          </a:p>
          <a:p>
            <a:pPr indent="-342900" lvl="0" marL="457200" rtl="0" algn="l">
              <a:spcBef>
                <a:spcPts val="0"/>
              </a:spcBef>
              <a:spcAft>
                <a:spcPts val="0"/>
              </a:spcAft>
              <a:buSzPts val="1800"/>
              <a:buAutoNum type="arabicPeriod"/>
            </a:pPr>
            <a:r>
              <a:rPr lang="en"/>
              <a:t>Better and Enhanced Search Features</a:t>
            </a:r>
            <a:endParaRPr/>
          </a:p>
          <a:p>
            <a:pPr indent="-342900" lvl="0" marL="457200" rtl="0" algn="l">
              <a:spcBef>
                <a:spcPts val="0"/>
              </a:spcBef>
              <a:spcAft>
                <a:spcPts val="0"/>
              </a:spcAft>
              <a:buSzPts val="1800"/>
              <a:buAutoNum type="arabicPeriod"/>
            </a:pPr>
            <a:r>
              <a:rPr lang="en"/>
              <a:t>Checks for Duplicate Passwords, or Weak Passwords</a:t>
            </a:r>
            <a:endParaRPr/>
          </a:p>
          <a:p>
            <a:pPr indent="-342900" lvl="0" marL="457200" rtl="0" algn="l">
              <a:spcBef>
                <a:spcPts val="0"/>
              </a:spcBef>
              <a:spcAft>
                <a:spcPts val="0"/>
              </a:spcAft>
              <a:buSzPts val="1800"/>
              <a:buAutoNum type="arabicPeriod"/>
            </a:pPr>
            <a:r>
              <a:rPr lang="en"/>
              <a:t>Check for Breached Passwords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158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latin typeface="DM Sans"/>
                <a:ea typeface="DM Sans"/>
                <a:cs typeface="DM Sans"/>
                <a:sym typeface="DM Sans"/>
              </a:rPr>
              <a:t>Workflow and Architecture Diagram </a:t>
            </a:r>
            <a:endParaRPr sz="2900">
              <a:latin typeface="DM Sans"/>
              <a:ea typeface="DM Sans"/>
              <a:cs typeface="DM Sans"/>
              <a:sym typeface="DM Sans"/>
            </a:endParaRPr>
          </a:p>
        </p:txBody>
      </p:sp>
      <p:pic>
        <p:nvPicPr>
          <p:cNvPr id="130" name="Google Shape;130;p19"/>
          <p:cNvPicPr preferRelativeResize="0"/>
          <p:nvPr/>
        </p:nvPicPr>
        <p:blipFill>
          <a:blip r:embed="rId3">
            <a:alphaModFix/>
          </a:blip>
          <a:stretch>
            <a:fillRect/>
          </a:stretch>
        </p:blipFill>
        <p:spPr>
          <a:xfrm>
            <a:off x="1381712" y="899050"/>
            <a:ext cx="6620775" cy="3660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Screenshots</a:t>
            </a:r>
            <a:endParaRPr/>
          </a:p>
        </p:txBody>
      </p:sp>
      <p:pic>
        <p:nvPicPr>
          <p:cNvPr id="136" name="Google Shape;136;p20"/>
          <p:cNvPicPr preferRelativeResize="0"/>
          <p:nvPr/>
        </p:nvPicPr>
        <p:blipFill>
          <a:blip r:embed="rId3">
            <a:alphaModFix/>
          </a:blip>
          <a:stretch>
            <a:fillRect/>
          </a:stretch>
        </p:blipFill>
        <p:spPr>
          <a:xfrm>
            <a:off x="2415400" y="1120672"/>
            <a:ext cx="6728600" cy="3782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1"/>
          <p:cNvPicPr preferRelativeResize="0"/>
          <p:nvPr/>
        </p:nvPicPr>
        <p:blipFill>
          <a:blip r:embed="rId3">
            <a:alphaModFix/>
          </a:blip>
          <a:stretch>
            <a:fillRect/>
          </a:stretch>
        </p:blipFill>
        <p:spPr>
          <a:xfrm>
            <a:off x="0" y="1339"/>
            <a:ext cx="9143998" cy="51408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