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3" r:id="rId2"/>
    <p:sldMasterId id="2147483660" r:id="rId3"/>
  </p:sldMasterIdLst>
  <p:notesMasterIdLst>
    <p:notesMasterId r:id="rId75"/>
  </p:notesMasterIdLst>
  <p:sldIdLst>
    <p:sldId id="448" r:id="rId4"/>
    <p:sldId id="449" r:id="rId5"/>
    <p:sldId id="451" r:id="rId6"/>
    <p:sldId id="758" r:id="rId7"/>
    <p:sldId id="759" r:id="rId8"/>
    <p:sldId id="760" r:id="rId9"/>
    <p:sldId id="827" r:id="rId10"/>
    <p:sldId id="877" r:id="rId11"/>
    <p:sldId id="876" r:id="rId12"/>
    <p:sldId id="875" r:id="rId13"/>
    <p:sldId id="882" r:id="rId14"/>
    <p:sldId id="878" r:id="rId15"/>
    <p:sldId id="880" r:id="rId16"/>
    <p:sldId id="883" r:id="rId17"/>
    <p:sldId id="881" r:id="rId18"/>
    <p:sldId id="879" r:id="rId19"/>
    <p:sldId id="884" r:id="rId20"/>
    <p:sldId id="885" r:id="rId21"/>
    <p:sldId id="886" r:id="rId22"/>
    <p:sldId id="908" r:id="rId23"/>
    <p:sldId id="887" r:id="rId24"/>
    <p:sldId id="888" r:id="rId25"/>
    <p:sldId id="889" r:id="rId26"/>
    <p:sldId id="898" r:id="rId27"/>
    <p:sldId id="899" r:id="rId28"/>
    <p:sldId id="917" r:id="rId29"/>
    <p:sldId id="909" r:id="rId30"/>
    <p:sldId id="891" r:id="rId31"/>
    <p:sldId id="892" r:id="rId32"/>
    <p:sldId id="893" r:id="rId33"/>
    <p:sldId id="894" r:id="rId34"/>
    <p:sldId id="895" r:id="rId35"/>
    <p:sldId id="890" r:id="rId36"/>
    <p:sldId id="896" r:id="rId37"/>
    <p:sldId id="897" r:id="rId38"/>
    <p:sldId id="900" r:id="rId39"/>
    <p:sldId id="901" r:id="rId40"/>
    <p:sldId id="902" r:id="rId41"/>
    <p:sldId id="903" r:id="rId42"/>
    <p:sldId id="904" r:id="rId43"/>
    <p:sldId id="906" r:id="rId44"/>
    <p:sldId id="905" r:id="rId45"/>
    <p:sldId id="910" r:id="rId46"/>
    <p:sldId id="912" r:id="rId47"/>
    <p:sldId id="913" r:id="rId48"/>
    <p:sldId id="928" r:id="rId49"/>
    <p:sldId id="929" r:id="rId50"/>
    <p:sldId id="930" r:id="rId51"/>
    <p:sldId id="931" r:id="rId52"/>
    <p:sldId id="932" r:id="rId53"/>
    <p:sldId id="933" r:id="rId54"/>
    <p:sldId id="934" r:id="rId55"/>
    <p:sldId id="935" r:id="rId56"/>
    <p:sldId id="936" r:id="rId57"/>
    <p:sldId id="937" r:id="rId58"/>
    <p:sldId id="938" r:id="rId59"/>
    <p:sldId id="939" r:id="rId60"/>
    <p:sldId id="940" r:id="rId61"/>
    <p:sldId id="941" r:id="rId62"/>
    <p:sldId id="942" r:id="rId63"/>
    <p:sldId id="943" r:id="rId64"/>
    <p:sldId id="915" r:id="rId65"/>
    <p:sldId id="916" r:id="rId66"/>
    <p:sldId id="925" r:id="rId67"/>
    <p:sldId id="926" r:id="rId68"/>
    <p:sldId id="919" r:id="rId69"/>
    <p:sldId id="920" r:id="rId70"/>
    <p:sldId id="921" r:id="rId71"/>
    <p:sldId id="922" r:id="rId72"/>
    <p:sldId id="923" r:id="rId73"/>
    <p:sldId id="924"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sikar, Sumedha"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88151" autoAdjust="0"/>
  </p:normalViewPr>
  <p:slideViewPr>
    <p:cSldViewPr>
      <p:cViewPr varScale="1">
        <p:scale>
          <a:sx n="65" d="100"/>
          <a:sy n="65" d="100"/>
        </p:scale>
        <p:origin x="1050" y="78"/>
      </p:cViewPr>
      <p:guideLst>
        <p:guide orient="horz" pos="2160"/>
        <p:guide pos="3840"/>
      </p:guideLst>
    </p:cSldViewPr>
  </p:slideViewPr>
  <p:outlineViewPr>
    <p:cViewPr>
      <p:scale>
        <a:sx n="33" d="100"/>
        <a:sy n="33" d="100"/>
      </p:scale>
      <p:origin x="0" y="176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782"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D2947-C72F-453A-9E5C-D75D0C709B90}" type="datetimeFigureOut">
              <a:rPr lang="en-US" smtClean="0"/>
              <a:pPr/>
              <a:t>1/16/2024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127C0-0D65-43BC-9897-17BBF429E2C1}" type="slidenum">
              <a:rPr lang="en-US" smtClean="0"/>
              <a:pPr/>
              <a:t>‹#›</a:t>
            </a:fld>
            <a:endParaRPr lang="en-US"/>
          </a:p>
        </p:txBody>
      </p:sp>
    </p:spTree>
    <p:extLst>
      <p:ext uri="{BB962C8B-B14F-4D97-AF65-F5344CB8AC3E}">
        <p14:creationId xmlns:p14="http://schemas.microsoft.com/office/powerpoint/2010/main" val="170440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11430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a:t>
            </a:fld>
            <a:endParaRPr lang="en-US"/>
          </a:p>
        </p:txBody>
      </p:sp>
    </p:spTree>
    <p:extLst>
      <p:ext uri="{BB962C8B-B14F-4D97-AF65-F5344CB8AC3E}">
        <p14:creationId xmlns:p14="http://schemas.microsoft.com/office/powerpoint/2010/main" val="272630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https://medium.com/@ajithchandranr/ethical-hacking-5-phases-techniques-and-tools-e760d092f70e</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60</a:t>
            </a:fld>
            <a:endParaRPr lang="en-US"/>
          </a:p>
        </p:txBody>
      </p:sp>
    </p:spTree>
    <p:extLst>
      <p:ext uri="{BB962C8B-B14F-4D97-AF65-F5344CB8AC3E}">
        <p14:creationId xmlns:p14="http://schemas.microsoft.com/office/powerpoint/2010/main" val="156290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3063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a:t>
            </a:fld>
            <a:endParaRPr lang="en-US"/>
          </a:p>
        </p:txBody>
      </p:sp>
    </p:spTree>
    <p:extLst>
      <p:ext uri="{BB962C8B-B14F-4D97-AF65-F5344CB8AC3E}">
        <p14:creationId xmlns:p14="http://schemas.microsoft.com/office/powerpoint/2010/main" val="815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Unpatched software refers to applications or systems that contain known vulnerabilities that have not yet been addressed through the implementation of updates or patches.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Misconfigured security controls: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when security options are not defined in a way that maximizes security, or when services are deployed with insecure default settings.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12</a:t>
            </a:fld>
            <a:endParaRPr lang="en-US"/>
          </a:p>
        </p:txBody>
      </p:sp>
    </p:spTree>
    <p:extLst>
      <p:ext uri="{BB962C8B-B14F-4D97-AF65-F5344CB8AC3E}">
        <p14:creationId xmlns:p14="http://schemas.microsoft.com/office/powerpoint/2010/main" val="30332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4127C0-0D65-43BC-9897-17BBF429E2C1}" type="slidenum">
              <a:rPr lang="en-US" smtClean="0"/>
              <a:pPr/>
              <a:t>28</a:t>
            </a:fld>
            <a:endParaRPr lang="en-US"/>
          </a:p>
        </p:txBody>
      </p:sp>
    </p:spTree>
    <p:extLst>
      <p:ext uri="{BB962C8B-B14F-4D97-AF65-F5344CB8AC3E}">
        <p14:creationId xmlns:p14="http://schemas.microsoft.com/office/powerpoint/2010/main" val="51520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4127C0-0D65-43BC-9897-17BBF429E2C1}" type="slidenum">
              <a:rPr lang="en-US" smtClean="0"/>
              <a:pPr/>
              <a:t>29</a:t>
            </a:fld>
            <a:endParaRPr lang="en-US"/>
          </a:p>
        </p:txBody>
      </p:sp>
    </p:spTree>
    <p:extLst>
      <p:ext uri="{BB962C8B-B14F-4D97-AF65-F5344CB8AC3E}">
        <p14:creationId xmlns:p14="http://schemas.microsoft.com/office/powerpoint/2010/main" val="320226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4127C0-0D65-43BC-9897-17BBF429E2C1}" type="slidenum">
              <a:rPr lang="en-US" smtClean="0"/>
              <a:pPr/>
              <a:t>30</a:t>
            </a:fld>
            <a:endParaRPr lang="en-US"/>
          </a:p>
        </p:txBody>
      </p:sp>
    </p:spTree>
    <p:extLst>
      <p:ext uri="{BB962C8B-B14F-4D97-AF65-F5344CB8AC3E}">
        <p14:creationId xmlns:p14="http://schemas.microsoft.com/office/powerpoint/2010/main" val="360054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4127C0-0D65-43BC-9897-17BBF429E2C1}" type="slidenum">
              <a:rPr lang="en-US" smtClean="0"/>
              <a:pPr/>
              <a:t>31</a:t>
            </a:fld>
            <a:endParaRPr lang="en-US"/>
          </a:p>
        </p:txBody>
      </p:sp>
    </p:spTree>
    <p:extLst>
      <p:ext uri="{BB962C8B-B14F-4D97-AF65-F5344CB8AC3E}">
        <p14:creationId xmlns:p14="http://schemas.microsoft.com/office/powerpoint/2010/main" val="343895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32</a:t>
            </a:fld>
            <a:endParaRPr lang="en-US"/>
          </a:p>
        </p:txBody>
      </p:sp>
    </p:spTree>
    <p:extLst>
      <p:ext uri="{BB962C8B-B14F-4D97-AF65-F5344CB8AC3E}">
        <p14:creationId xmlns:p14="http://schemas.microsoft.com/office/powerpoint/2010/main" val="420091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886755-635E-4F0E-BCE1-00D61EC64940}"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dirty="0"/>
          </a:p>
        </p:txBody>
      </p:sp>
      <p:grpSp>
        <p:nvGrpSpPr>
          <p:cNvPr id="7" name="Group 6" descr="Dark gray partial box."/>
          <p:cNvGrpSpPr/>
          <p:nvPr userDrawn="1"/>
        </p:nvGrpSpPr>
        <p:grpSpPr>
          <a:xfrm>
            <a:off x="989270" y="2362200"/>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20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47D5C-61EF-4B87-B058-CE79FCABF58C}"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7710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6212E2-C9A9-422A-869D-3634A21E30D4}"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19365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1E5DEF-FA89-4B53-9134-0E2EB097F397}"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70072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C5EFD7-EB61-4E57-B3C0-C64AD1206E9B}"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45431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8D17A-1D9A-4F02-A4CA-DC452F4456E8}"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121680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1AC9F-596F-4BFD-BD3B-C68126CA890D}"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422385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E9B6F6-6DBD-4FEE-A6EE-5FC1CA717F75}"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092692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5AFC35-F6E8-4A8F-9347-D895A255A64A}" type="datetime1">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966456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6ECB07-FDA0-4F3B-8FA7-A8A7CCE802A1}" type="datetime1">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575518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7D54E-49DC-4452-AE50-6E37EB076DF0}" type="datetime1">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65313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E840BA-5617-4085-B8AA-307BE020014B}" type="datetime1">
              <a:rPr lang="en-US" smtClean="0"/>
              <a:t>1/16/2024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440826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82D71-A02C-4989-8442-B57EF3AE603C}"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64509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5A7FB5-0C9D-480B-B1B8-4AF201236FB6}"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85020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D9D21-2F5D-48EA-AD16-DC05858B3B41}"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1297028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E37F6-19C8-4EA3-9C77-CB7B26D062D1}"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6400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114946-9152-4012-BA07-5DA262AF105F}"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034018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44E561-3B66-44D6-9E6F-71D959B0E17E}"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2986645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3653BA-9FE1-46C8-B71C-C9EFA3CBD151}"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022417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6C011-253F-493F-8945-B808D597A9D2}"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1493246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39E43D-5385-48E2-9A14-A23E3BD38CB7}" type="datetime1">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765711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D4DC9D-3FB9-4F4E-9841-0B9049DE7FCA}" type="datetime1">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24016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7AB0D7CB-372F-4F11-BE89-09D85BC0524A}" type="datetime1">
              <a:rPr lang="en-US" smtClean="0"/>
              <a:t>1/16/2024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67AFE19-8960-4999-8BB5-FA14F1DD873F}" type="slidenum">
              <a:rPr lang="en-US" smtClean="0"/>
              <a:pPr/>
              <a:t>‹#›</a:t>
            </a:fld>
            <a:endParaRPr lang="en-US" dirty="0"/>
          </a:p>
        </p:txBody>
      </p:sp>
      <p:grpSp>
        <p:nvGrpSpPr>
          <p:cNvPr id="7" name="Group 6" descr="Dark gray partial box."/>
          <p:cNvGrpSpPr/>
          <p:nvPr userDrawn="1"/>
        </p:nvGrpSpPr>
        <p:grpSpPr>
          <a:xfrm>
            <a:off x="1279357" y="313346"/>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userDrawn="1"/>
        </p:nvPicPr>
        <p:blipFill>
          <a:blip r:embed="rId2" cstate="print"/>
          <a:stretch>
            <a:fillRect/>
          </a:stretch>
        </p:blipFill>
        <p:spPr>
          <a:xfrm>
            <a:off x="310274" y="100788"/>
            <a:ext cx="1268408" cy="1316850"/>
          </a:xfrm>
          <a:prstGeom prst="rect">
            <a:avLst/>
          </a:prstGeom>
        </p:spPr>
      </p:pic>
    </p:spTree>
    <p:extLst>
      <p:ext uri="{BB962C8B-B14F-4D97-AF65-F5344CB8AC3E}">
        <p14:creationId xmlns:p14="http://schemas.microsoft.com/office/powerpoint/2010/main" val="1610049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BB776-3D56-43C3-BC2B-CCF5A7E1A362}" type="datetime1">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3139622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502E4-A738-47D4-8346-0E286F5E346B}"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139308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23869-8B3F-41B1-8AEE-782FE7767449}"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13750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20E7FC-5731-4944-BF98-E249FF0AB396}"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3216136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835E33-6BDF-421B-A388-FF71230CA556}"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161311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19CCB-492E-4725-AFA2-EBA37CA2C4DC}"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1213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217" y="1600202"/>
            <a:ext cx="556404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0523" y="1600202"/>
            <a:ext cx="6220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932C7-BE76-44A7-B64B-AF684A001270}"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357" y="313346"/>
            <a:ext cx="10270994"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58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2B10D-48EF-4F0B-9964-653656B2AA57}" type="datetime1">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357" y="313346"/>
            <a:ext cx="10270994"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88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AF21FD-D90D-4F20-AE1F-3D1A6A14A347}" type="datetime1">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357" y="313346"/>
            <a:ext cx="10270994"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29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17DED-17C1-4032-99A1-B435CA6AFE18}" type="datetime1">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00370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11A4D-CA08-4549-A57F-B3C25CDDC626}"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55437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4" cstate="print">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8D89A-4D00-408A-AB31-7315B318AE8F}" type="datetime1">
              <a:rPr lang="en-US" smtClean="0"/>
              <a:t>1/16/2024</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160290990"/>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07F48-7CAA-4FC8-B9E6-35B20DB81CB7}" type="datetime1">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7BE2-0D7E-469C-997F-28A2D4E87B19}" type="slidenum">
              <a:rPr lang="en-US" smtClean="0"/>
              <a:pPr/>
              <a:t>‹#›</a:t>
            </a:fld>
            <a:endParaRPr lang="en-US"/>
          </a:p>
        </p:txBody>
      </p:sp>
    </p:spTree>
    <p:extLst>
      <p:ext uri="{BB962C8B-B14F-4D97-AF65-F5344CB8AC3E}">
        <p14:creationId xmlns:p14="http://schemas.microsoft.com/office/powerpoint/2010/main" val="378284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AA221-B995-4A7A-91B3-5198B96E12B4}" type="datetime1">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FDEC7-295E-45AE-8771-D230D659C3F5}" type="slidenum">
              <a:rPr lang="en-US" smtClean="0"/>
              <a:pPr/>
              <a:t>‹#›</a:t>
            </a:fld>
            <a:endParaRPr lang="en-US"/>
          </a:p>
        </p:txBody>
      </p:sp>
    </p:spTree>
    <p:extLst>
      <p:ext uri="{BB962C8B-B14F-4D97-AF65-F5344CB8AC3E}">
        <p14:creationId xmlns:p14="http://schemas.microsoft.com/office/powerpoint/2010/main" val="2459772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vertswa23sta.wpengine.com/digital-cyber-attack-simulati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vertswarm.com/post/what-is-social-enginee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unqork.com/resources/blog-articles/the-resources-provided-to-unqork-creators" TargetMode="External"/><Relationship Id="rId2" Type="http://schemas.openxmlformats.org/officeDocument/2006/relationships/hyperlink" Target="https://www.unqork.com/resources/articles/the-growing-need-for-robust-application-security" TargetMode="External"/><Relationship Id="rId1" Type="http://schemas.openxmlformats.org/officeDocument/2006/relationships/slideLayout" Target="../slideLayouts/slideLayout3.xml"/><Relationship Id="rId6" Type="http://schemas.openxmlformats.org/officeDocument/2006/relationships/hyperlink" Target="https://www.unqork.com/resources/blog-articles/what-is-an-unqork-creator" TargetMode="External"/><Relationship Id="rId5" Type="http://schemas.openxmlformats.org/officeDocument/2006/relationships/hyperlink" Target="https://www.unqork.com/resources/blog-articles/ushering-in-a-new-era-of-customer-service-with-no-code" TargetMode="External"/><Relationship Id="rId4" Type="http://schemas.openxmlformats.org/officeDocument/2006/relationships/hyperlink" Target="https://www.unqork.com/resources/blog-articles/accelerating-innovation-in-insurance-with-a-no-code-platform-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covertswarm.com/post/what-is-social-engineering"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vertswarm.com/post/what-is-malware"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covertswarm.com/post/benefits-of-patch-management"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covertswarm.com/post/password-cracking-what-it-is-and-how-it-works" TargetMode="External"/><Relationship Id="rId2" Type="http://schemas.openxmlformats.org/officeDocument/2006/relationships/hyperlink" Target="https://www.covertswarm.com/post/nmap-in-cyber-secur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www.comptia.org/content/articles/what-is-ethical-hacking" TargetMode="External"/><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hyperlink" Target="https://www.crowdstrike.com/cybersecurity-101/threat-actor/" TargetMode="External"/><Relationship Id="rId4" Type="http://schemas.openxmlformats.org/officeDocument/2006/relationships/hyperlink" Target="https://owasp.org/www-community/vulnerabilities/#:~:text=What%20is%20a%20vulnerability%3F,the%20stakeholders%20of%20an%20applica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angryip.org/" TargetMode="External"/><Relationship Id="rId2" Type="http://schemas.openxmlformats.org/officeDocument/2006/relationships/hyperlink" Target="https://www.kali.org/tools/recon-ng/"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hyperlink" Target="https://www.kali.org/tools/theharvester/" TargetMode="External"/><Relationship Id="rId4" Type="http://schemas.openxmlformats.org/officeDocument/2006/relationships/hyperlink" Target="https://www.solarwinds.com/free-tools/traceroute-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hyperlink" Target="https://www.metasploit.com/"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hyperlink" Target="https://cirt.net/Nikto2" TargetMode="External"/><Relationship Id="rId4" Type="http://schemas.openxmlformats.org/officeDocument/2006/relationships/hyperlink" Target="https://www.tenable.com/products/nessus"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l0phtcrack.gitlab.io/" TargetMode="External"/><Relationship Id="rId2" Type="http://schemas.openxmlformats.org/officeDocument/2006/relationships/hyperlink" Target="https://www.aircrack-ng.org/" TargetMode="Externa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hashcat.net/hashcat/" TargetMode="External"/><Relationship Id="rId4" Type="http://schemas.openxmlformats.org/officeDocument/2006/relationships/hyperlink" Target="https://ophcrack.sourceforge.io/"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nettitude/PoshC2"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www.knowledgehut.com/blog/security/sql-injection-and-prevention" TargetMode="External"/><Relationship Id="rId2" Type="http://schemas.openxmlformats.org/officeDocument/2006/relationships/hyperlink" Target="https://www.knowledgehut.com/blog/security/red-team-vs-blue-team"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362200"/>
            <a:ext cx="9141619" cy="1066800"/>
          </a:xfrm>
        </p:spPr>
        <p:txBody>
          <a:bodyPr>
            <a:noAutofit/>
          </a:bodyPr>
          <a:lstStyle/>
          <a:p>
            <a:r>
              <a:rPr lang="en-US" sz="2800" b="1" dirty="0">
                <a:solidFill>
                  <a:srgbClr val="C00000"/>
                </a:solidFill>
                <a:latin typeface="Times New Roman" pitchFamily="18" charset="0"/>
                <a:cs typeface="Times New Roman" pitchFamily="18" charset="0"/>
              </a:rPr>
              <a:t>TY </a:t>
            </a:r>
            <a:r>
              <a:rPr lang="en-US" sz="2800" b="1" dirty="0" err="1" smtClean="0">
                <a:solidFill>
                  <a:srgbClr val="C00000"/>
                </a:solidFill>
                <a:latin typeface="Times New Roman" pitchFamily="18" charset="0"/>
                <a:cs typeface="Times New Roman" pitchFamily="18" charset="0"/>
              </a:rPr>
              <a:t>Btech</a:t>
            </a:r>
            <a:r>
              <a:rPr lang="en-US" sz="2800" b="1" dirty="0" smtClean="0">
                <a:solidFill>
                  <a:srgbClr val="C00000"/>
                </a:solidFill>
                <a:latin typeface="Times New Roman" pitchFamily="18" charset="0"/>
                <a:cs typeface="Times New Roman" pitchFamily="18" charset="0"/>
              </a:rPr>
              <a:t> CSE (CSF) Semester VI (AY 2023-2024)</a:t>
            </a:r>
            <a:endParaRPr lang="en-US" sz="2800" b="1" dirty="0">
              <a:solidFill>
                <a:srgbClr val="C00000"/>
              </a:solidFill>
              <a:latin typeface="Times New Roman" pitchFamily="18" charset="0"/>
              <a:cs typeface="Times New Roman" pitchFamily="18" charset="0"/>
            </a:endParaRPr>
          </a:p>
          <a:p>
            <a:r>
              <a:rPr lang="en-US" sz="2800" b="1" dirty="0">
                <a:solidFill>
                  <a:srgbClr val="C00000"/>
                </a:solidFill>
                <a:latin typeface="Times New Roman" pitchFamily="18" charset="0"/>
                <a:cs typeface="Times New Roman" pitchFamily="18" charset="0"/>
              </a:rPr>
              <a:t>Computer Science and Engineering</a:t>
            </a:r>
          </a:p>
          <a:p>
            <a:endParaRPr lang="en-US" sz="2800" b="1" dirty="0">
              <a:solidFill>
                <a:srgbClr val="C00000"/>
              </a:solidFill>
              <a:latin typeface="Times New Roman" pitchFamily="18" charset="0"/>
              <a:cs typeface="Times New Roman" pitchFamily="18" charset="0"/>
            </a:endParaRPr>
          </a:p>
        </p:txBody>
      </p:sp>
      <p:pic>
        <p:nvPicPr>
          <p:cNvPr id="6" name="Picture 5"/>
          <p:cNvPicPr>
            <a:picLocks noChangeAspect="1"/>
          </p:cNvPicPr>
          <p:nvPr/>
        </p:nvPicPr>
        <p:blipFill>
          <a:blip r:embed="rId3" cstate="print"/>
          <a:stretch>
            <a:fillRect/>
          </a:stretch>
        </p:blipFill>
        <p:spPr>
          <a:xfrm>
            <a:off x="196608" y="287423"/>
            <a:ext cx="1269267" cy="1313255"/>
          </a:xfrm>
          <a:prstGeom prst="rect">
            <a:avLst/>
          </a:prstGeom>
        </p:spPr>
      </p:pic>
      <p:sp>
        <p:nvSpPr>
          <p:cNvPr id="7" name="Subtitle 2">
            <a:extLst>
              <a:ext uri="{FF2B5EF4-FFF2-40B4-BE49-F238E27FC236}">
                <a16:creationId xmlns:a16="http://schemas.microsoft.com/office/drawing/2014/main" xmlns="" id="{4D0B445C-5214-4C4B-B3FE-5C50F685A894}"/>
              </a:ext>
            </a:extLst>
          </p:cNvPr>
          <p:cNvSpPr txBox="1">
            <a:spLocks/>
          </p:cNvSpPr>
          <p:nvPr/>
        </p:nvSpPr>
        <p:spPr>
          <a:xfrm>
            <a:off x="1844021" y="4572000"/>
            <a:ext cx="77724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sz="1600" b="1" dirty="0">
                <a:solidFill>
                  <a:srgbClr val="00B0F0"/>
                </a:solidFill>
              </a:rPr>
              <a:t>Disclaimer: </a:t>
            </a:r>
          </a:p>
          <a:p>
            <a:pPr>
              <a:buFont typeface="Wingdings" panose="05000000000000000000" pitchFamily="2" charset="2"/>
              <a:buAutoNum type="alphaLcPeriod"/>
              <a:defRPr/>
            </a:pPr>
            <a:r>
              <a:rPr lang="en-US" sz="1600" dirty="0">
                <a:solidFill>
                  <a:srgbClr val="00B0F0"/>
                </a:solidFill>
              </a:rPr>
              <a:t>Information included in these slides came from multiple sources. We have tried our best to cite the sources.  Please refer to the </a:t>
            </a:r>
            <a:r>
              <a:rPr lang="en-US" sz="1600" u="sng" dirty="0">
                <a:solidFill>
                  <a:srgbClr val="00B0F0"/>
                </a:solidFill>
              </a:rPr>
              <a:t>references </a:t>
            </a:r>
            <a:r>
              <a:rPr lang="en-US" sz="1600" dirty="0">
                <a:solidFill>
                  <a:srgbClr val="00B0F0"/>
                </a:solidFill>
              </a:rPr>
              <a:t>to learn about the sources, when applicable.</a:t>
            </a:r>
          </a:p>
          <a:p>
            <a:pPr>
              <a:buFont typeface="Wingdings" panose="05000000000000000000" pitchFamily="2" charset="2"/>
              <a:buAutoNum type="alphaLcPeriod"/>
              <a:defRPr/>
            </a:pPr>
            <a:r>
              <a:rPr lang="en-US" sz="1600" dirty="0">
                <a:solidFill>
                  <a:srgbClr val="00B0F0"/>
                </a:solidFill>
              </a:rPr>
              <a:t>The slides should be used only for preparing notes, academic purposes (e.g. in teaching a class), and should not be used for commercial purposes. </a:t>
            </a:r>
          </a:p>
        </p:txBody>
      </p:sp>
    </p:spTree>
    <p:extLst>
      <p:ext uri="{BB962C8B-B14F-4D97-AF65-F5344CB8AC3E}">
        <p14:creationId xmlns:p14="http://schemas.microsoft.com/office/powerpoint/2010/main" val="248586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336756" y="1676400"/>
            <a:ext cx="11216148" cy="1295398"/>
          </a:xfrm>
        </p:spPr>
        <p:txBody>
          <a:bodyPr>
            <a:noAutofit/>
          </a:bodyPr>
          <a:lstStyle/>
          <a:p>
            <a:pPr algn="just"/>
            <a:r>
              <a:rPr lang="en-US" sz="2400" dirty="0"/>
              <a:t>Penetration testing can be defined as a legal and authorized attempt to </a:t>
            </a:r>
            <a:r>
              <a:rPr lang="en-US" sz="2400" dirty="0" smtClean="0"/>
              <a:t>locate and </a:t>
            </a:r>
            <a:r>
              <a:rPr lang="en-US" sz="2400" dirty="0"/>
              <a:t>successfully exploit computer systems for the purpose of making </a:t>
            </a:r>
            <a:r>
              <a:rPr lang="en-US" sz="2400" dirty="0" smtClean="0"/>
              <a:t>those systems </a:t>
            </a:r>
            <a:r>
              <a:rPr lang="en-US" sz="2400" dirty="0"/>
              <a:t>more secure. The process includes probing for vulnerabilities as well </a:t>
            </a:r>
            <a:r>
              <a:rPr lang="en-US" sz="2400" dirty="0" smtClean="0"/>
              <a:t>as providing </a:t>
            </a:r>
            <a:r>
              <a:rPr lang="en-US" sz="2400" dirty="0"/>
              <a:t>proof of concept attacks to demonstrate the vulnerabilities are </a:t>
            </a:r>
            <a:r>
              <a:rPr lang="en-US" sz="2400" dirty="0" smtClean="0"/>
              <a:t>real.</a:t>
            </a:r>
          </a:p>
          <a:p>
            <a:pPr algn="just"/>
            <a:r>
              <a:rPr lang="en-US" sz="2400" dirty="0" smtClean="0"/>
              <a:t>It is </a:t>
            </a:r>
            <a:r>
              <a:rPr lang="en-US" sz="2400" dirty="0"/>
              <a:t>a </a:t>
            </a:r>
            <a:r>
              <a:rPr lang="en-US" sz="2400" dirty="0">
                <a:hlinkClick r:id="rId2"/>
              </a:rPr>
              <a:t>digital simulated cyber attack</a:t>
            </a:r>
            <a:r>
              <a:rPr lang="en-US" sz="2400" dirty="0"/>
              <a:t> on a computer system or network that evaluates the security posture of the target systems or applications. The goal of a penetration test is to identify vulnerabilities that could be exploited by an attacker.</a:t>
            </a:r>
          </a:p>
          <a:p>
            <a:pPr algn="just"/>
            <a:r>
              <a:rPr lang="en-US" sz="2400" dirty="0"/>
              <a:t>Proper penetration testing always ends with specific recommendations </a:t>
            </a:r>
            <a:r>
              <a:rPr lang="en-US" sz="2400" dirty="0" smtClean="0"/>
              <a:t>for addressing </a:t>
            </a:r>
            <a:r>
              <a:rPr lang="en-US" sz="2400" dirty="0"/>
              <a:t>and fixing the issues that were discovered during the test</a:t>
            </a:r>
            <a:r>
              <a:rPr lang="en-US" sz="2400" dirty="0" smtClean="0"/>
              <a:t>.</a:t>
            </a:r>
          </a:p>
          <a:p>
            <a:pPr algn="just"/>
            <a:endParaRPr lang="en-US" sz="2400" dirty="0"/>
          </a:p>
          <a:p>
            <a:pPr marL="0" indent="0">
              <a:buNone/>
            </a:pPr>
            <a:r>
              <a:rPr lang="en-US" sz="2400" dirty="0" smtClean="0">
                <a:solidFill>
                  <a:srgbClr val="FF0000"/>
                </a:solidFill>
              </a:rPr>
              <a:t>Q. </a:t>
            </a:r>
            <a:r>
              <a:rPr lang="en-US" sz="2400" dirty="0">
                <a:solidFill>
                  <a:srgbClr val="FF0000"/>
                </a:solidFill>
              </a:rPr>
              <a:t>D</a:t>
            </a:r>
            <a:r>
              <a:rPr lang="en-US" sz="2400" dirty="0" smtClean="0">
                <a:solidFill>
                  <a:srgbClr val="FF0000"/>
                </a:solidFill>
              </a:rPr>
              <a:t>ifferentiate </a:t>
            </a:r>
            <a:r>
              <a:rPr lang="en-US" sz="2400" dirty="0">
                <a:solidFill>
                  <a:srgbClr val="FF0000"/>
                </a:solidFill>
              </a:rPr>
              <a:t>between an ethical hacker and a </a:t>
            </a:r>
            <a:r>
              <a:rPr lang="en-US" sz="2400" dirty="0" smtClean="0">
                <a:solidFill>
                  <a:srgbClr val="FF0000"/>
                </a:solidFill>
              </a:rPr>
              <a:t>malicious hacker.</a:t>
            </a:r>
            <a:endParaRPr lang="en-US" sz="2400" dirty="0">
              <a:solidFill>
                <a:srgbClr val="FF0000"/>
              </a:solidFill>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10</a:t>
            </a:fld>
            <a:endParaRPr lang="en-US" dirty="0"/>
          </a:p>
        </p:txBody>
      </p:sp>
    </p:spTree>
    <p:extLst>
      <p:ext uri="{BB962C8B-B14F-4D97-AF65-F5344CB8AC3E}">
        <p14:creationId xmlns:p14="http://schemas.microsoft.com/office/powerpoint/2010/main" val="309142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pPr algn="just"/>
            <a:r>
              <a:rPr lang="en-US" sz="2800" dirty="0" err="1"/>
              <a:t>Cybersecurity</a:t>
            </a:r>
            <a:r>
              <a:rPr lang="en-US" sz="2800" dirty="0"/>
              <a:t> penetration testing traces back to the 1960s when the US Air Force conducted ‘tiger team’ security tests. Security experts would conduct tests using adversarial techniques to identify computer vulnerabilities and strengthen defenses.</a:t>
            </a:r>
          </a:p>
          <a:p>
            <a:pPr algn="just"/>
            <a:r>
              <a:rPr lang="en-US" sz="2800" dirty="0"/>
              <a:t>James P. Anderson was the first to develop the outline of what we now know as the penetration testing process. This model of testing became more popular during the 1980s and 1990s as computers increased in popularity. </a:t>
            </a:r>
          </a:p>
          <a:p>
            <a:pPr algn="just"/>
            <a:endParaRPr lang="en-US" sz="28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11</a:t>
            </a:fld>
            <a:endParaRPr lang="en-US" dirty="0"/>
          </a:p>
        </p:txBody>
      </p:sp>
    </p:spTree>
    <p:extLst>
      <p:ext uri="{BB962C8B-B14F-4D97-AF65-F5344CB8AC3E}">
        <p14:creationId xmlns:p14="http://schemas.microsoft.com/office/powerpoint/2010/main" val="226206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Times New Roman" pitchFamily="18" charset="0"/>
                <a:cs typeface="Times New Roman" pitchFamily="18" charset="0"/>
              </a:rPr>
              <a:t>Importance </a:t>
            </a:r>
            <a:r>
              <a:rPr lang="en-US" dirty="0" smtClean="0">
                <a:solidFill>
                  <a:schemeClr val="dk1"/>
                </a:solidFill>
                <a:latin typeface="Times New Roman" pitchFamily="18" charset="0"/>
                <a:cs typeface="Times New Roman" pitchFamily="18" charset="0"/>
              </a:rPr>
              <a:t>of </a:t>
            </a:r>
            <a:r>
              <a:rPr lang="en-US" dirty="0">
                <a:solidFill>
                  <a:schemeClr val="dk1"/>
                </a:solidFill>
                <a:latin typeface="Times New Roman" pitchFamily="18" charset="0"/>
                <a:cs typeface="Times New Roman" pitchFamily="18" charset="0"/>
              </a:rPr>
              <a:t>Penetration </a:t>
            </a:r>
            <a:r>
              <a:rPr lang="en-US" dirty="0" smtClean="0">
                <a:solidFill>
                  <a:schemeClr val="dk1"/>
                </a:solidFill>
                <a:latin typeface="Times New Roman" pitchFamily="18" charset="0"/>
                <a:cs typeface="Times New Roman" pitchFamily="18" charset="0"/>
              </a:rPr>
              <a:t>Testing</a:t>
            </a:r>
            <a:endParaRPr lang="en-US" dirty="0"/>
          </a:p>
        </p:txBody>
      </p:sp>
      <p:sp>
        <p:nvSpPr>
          <p:cNvPr id="3" name="Content Placeholder 2"/>
          <p:cNvSpPr>
            <a:spLocks noGrp="1"/>
          </p:cNvSpPr>
          <p:nvPr>
            <p:ph idx="1"/>
          </p:nvPr>
        </p:nvSpPr>
        <p:spPr>
          <a:xfrm>
            <a:off x="228600" y="1752600"/>
            <a:ext cx="11734800" cy="1295398"/>
          </a:xfrm>
        </p:spPr>
        <p:txBody>
          <a:bodyPr>
            <a:noAutofit/>
          </a:bodyPr>
          <a:lstStyle/>
          <a:p>
            <a:pPr marL="0" indent="0">
              <a:buNone/>
            </a:pPr>
            <a:r>
              <a:rPr lang="en-US" sz="2800" dirty="0"/>
              <a:t>Penetration tests are a crucial part of any security program as they help identify a wide range of vulnerabilities, including:</a:t>
            </a:r>
          </a:p>
          <a:p>
            <a:r>
              <a:rPr lang="en-US" sz="2800" dirty="0"/>
              <a:t>Unpatched software</a:t>
            </a:r>
          </a:p>
          <a:p>
            <a:r>
              <a:rPr lang="en-US" sz="2800" dirty="0"/>
              <a:t>Misconfigured security controls</a:t>
            </a:r>
          </a:p>
          <a:p>
            <a:r>
              <a:rPr lang="en-US" sz="2800" dirty="0"/>
              <a:t>Weak passwords</a:t>
            </a:r>
          </a:p>
          <a:p>
            <a:r>
              <a:rPr lang="en-US" sz="2800" dirty="0">
                <a:hlinkClick r:id="rId3"/>
              </a:rPr>
              <a:t>Social engineering</a:t>
            </a:r>
            <a:r>
              <a:rPr lang="en-US" sz="2800" dirty="0"/>
              <a:t> vulnerabilities</a:t>
            </a:r>
          </a:p>
          <a:p>
            <a:pPr marL="0" indent="0">
              <a:buNone/>
            </a:pPr>
            <a:endParaRPr lang="en-US" sz="2800" dirty="0" smtClean="0"/>
          </a:p>
          <a:p>
            <a:pPr marL="0" indent="0">
              <a:buNone/>
            </a:pPr>
            <a:r>
              <a:rPr lang="en-US" sz="2800" dirty="0" smtClean="0"/>
              <a:t>Regular </a:t>
            </a:r>
            <a:r>
              <a:rPr lang="en-US" sz="2800" dirty="0"/>
              <a:t>penetration testing is vital to comply with security regulations, enhance security posture, and minimize the risk of cyber attacks.</a:t>
            </a:r>
          </a:p>
          <a:p>
            <a:pPr marL="0" indent="0" algn="just">
              <a:buNone/>
            </a:pPr>
            <a:endParaRPr lang="en-US" sz="28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12</a:t>
            </a:fld>
            <a:endParaRPr lang="en-US" dirty="0"/>
          </a:p>
        </p:txBody>
      </p:sp>
    </p:spTree>
    <p:extLst>
      <p:ext uri="{BB962C8B-B14F-4D97-AF65-F5344CB8AC3E}">
        <p14:creationId xmlns:p14="http://schemas.microsoft.com/office/powerpoint/2010/main" val="76743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Times New Roman" pitchFamily="18" charset="0"/>
                <a:cs typeface="Times New Roman" pitchFamily="18" charset="0"/>
              </a:rPr>
              <a:t>B</a:t>
            </a:r>
            <a:r>
              <a:rPr lang="en-US" dirty="0" smtClean="0">
                <a:solidFill>
                  <a:schemeClr val="dk1"/>
                </a:solidFill>
                <a:latin typeface="Times New Roman" pitchFamily="18" charset="0"/>
                <a:cs typeface="Times New Roman" pitchFamily="18" charset="0"/>
              </a:rPr>
              <a:t>enefits </a:t>
            </a:r>
            <a:r>
              <a:rPr lang="en-US" dirty="0">
                <a:solidFill>
                  <a:schemeClr val="dk1"/>
                </a:solidFill>
                <a:latin typeface="Times New Roman" pitchFamily="18" charset="0"/>
                <a:cs typeface="Times New Roman" pitchFamily="18" charset="0"/>
              </a:rPr>
              <a:t>of Penetration </a:t>
            </a:r>
            <a:r>
              <a:rPr lang="en-US" dirty="0" smtClean="0">
                <a:solidFill>
                  <a:schemeClr val="dk1"/>
                </a:solidFill>
                <a:latin typeface="Times New Roman" pitchFamily="18" charset="0"/>
                <a:cs typeface="Times New Roman" pitchFamily="18" charset="0"/>
              </a:rPr>
              <a:t>Testing</a:t>
            </a:r>
            <a:endParaRPr lang="en-US" dirty="0"/>
          </a:p>
        </p:txBody>
      </p:sp>
      <p:sp>
        <p:nvSpPr>
          <p:cNvPr id="3" name="Content Placeholder 2"/>
          <p:cNvSpPr>
            <a:spLocks noGrp="1"/>
          </p:cNvSpPr>
          <p:nvPr>
            <p:ph idx="1"/>
          </p:nvPr>
        </p:nvSpPr>
        <p:spPr>
          <a:xfrm>
            <a:off x="228600" y="1417638"/>
            <a:ext cx="11734800" cy="1295398"/>
          </a:xfrm>
        </p:spPr>
        <p:txBody>
          <a:bodyPr>
            <a:noAutofit/>
          </a:bodyPr>
          <a:lstStyle/>
          <a:p>
            <a:pPr marL="0" indent="0" algn="just">
              <a:buNone/>
            </a:pPr>
            <a:r>
              <a:rPr lang="en-US" sz="2000" dirty="0"/>
              <a:t>Penetration testing is essential because it helps you highlight a target’s hidden vulnerabilities and predict how low-risk liabilities can transform into larger threats. As the </a:t>
            </a:r>
            <a:r>
              <a:rPr lang="en-US" sz="2000" b="1" dirty="0">
                <a:hlinkClick r:id="rId2"/>
              </a:rPr>
              <a:t>need for robust security</a:t>
            </a:r>
            <a:r>
              <a:rPr lang="en-US" sz="2000" dirty="0"/>
              <a:t> grows, consistent and exhaustive penetration testing can offer your business many more benefits: </a:t>
            </a:r>
          </a:p>
          <a:p>
            <a:pPr algn="just"/>
            <a:r>
              <a:rPr lang="en-US" sz="2000" b="1" dirty="0"/>
              <a:t>Reduce chances of future damage: </a:t>
            </a:r>
            <a:r>
              <a:rPr lang="en-US" sz="2000" dirty="0"/>
              <a:t>Retracting applications post-launch to address security issues wastes time, money, and </a:t>
            </a:r>
            <a:r>
              <a:rPr lang="en-US" sz="2000" b="1" dirty="0">
                <a:hlinkClick r:id="rId3"/>
              </a:rPr>
              <a:t>resources</a:t>
            </a:r>
            <a:r>
              <a:rPr lang="en-US" sz="2000" dirty="0"/>
              <a:t>, and it can negatively affect your reputation. When you successfully time the pen test of a product, you can worry less about fixing it after it’s been released. Penetration tests also prepare you for potential problems, so you can address them quickly and with confidence should they occur in a real scenario.</a:t>
            </a:r>
          </a:p>
          <a:p>
            <a:pPr algn="just"/>
            <a:r>
              <a:rPr lang="en-US" sz="2000" b="1" dirty="0"/>
              <a:t>Assess potential impacts:</a:t>
            </a:r>
            <a:r>
              <a:rPr lang="en-US" sz="2000" dirty="0"/>
              <a:t> Pen testing allows you to predict future challenges and judges how well your platform’s security defenses perform against specific attacks. Understanding this information helps you adopt a proactive security approach, which in turn allows you to stay on top of your software’s safety and performance. </a:t>
            </a:r>
          </a:p>
          <a:p>
            <a:pPr algn="just"/>
            <a:r>
              <a:rPr lang="en-US" sz="2000" b="1" dirty="0"/>
              <a:t>Create with confidence: </a:t>
            </a:r>
            <a:r>
              <a:rPr lang="en-US" sz="2000" dirty="0"/>
              <a:t>As you perform pen tests, you can stay updated on whether or not your software meets regulatory requirements. Once you’re sure that your platform is safe, you can focus on </a:t>
            </a:r>
            <a:r>
              <a:rPr lang="en-US" sz="2000" b="1" dirty="0">
                <a:hlinkClick r:id="rId4"/>
              </a:rPr>
              <a:t>innovation</a:t>
            </a:r>
            <a:r>
              <a:rPr lang="en-US" sz="2000" dirty="0"/>
              <a:t> and developing features or experiences that will entice </a:t>
            </a:r>
            <a:r>
              <a:rPr lang="en-US" sz="2000" b="1" dirty="0">
                <a:hlinkClick r:id="rId5"/>
              </a:rPr>
              <a:t>customers</a:t>
            </a:r>
            <a:r>
              <a:rPr lang="en-US" sz="2000" dirty="0"/>
              <a:t>. Any </a:t>
            </a:r>
            <a:r>
              <a:rPr lang="en-US" sz="2000" b="1" dirty="0">
                <a:hlinkClick r:id="rId6"/>
              </a:rPr>
              <a:t>Creator</a:t>
            </a:r>
            <a:r>
              <a:rPr lang="en-US" sz="2000" dirty="0"/>
              <a:t> who uses your platform will know that your organization takes security seriously, and they’ll trust you to keep their sensitive data secure, giving your reputation a big boost.</a:t>
            </a:r>
          </a:p>
          <a:p>
            <a:pPr marL="0" indent="0" algn="just">
              <a:buNone/>
            </a:pPr>
            <a:endParaRPr lang="en-US"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13</a:t>
            </a:fld>
            <a:endParaRPr lang="en-US" dirty="0"/>
          </a:p>
        </p:txBody>
      </p:sp>
    </p:spTree>
    <p:extLst>
      <p:ext uri="{BB962C8B-B14F-4D97-AF65-F5344CB8AC3E}">
        <p14:creationId xmlns:p14="http://schemas.microsoft.com/office/powerpoint/2010/main" val="53821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Times New Roman" pitchFamily="18" charset="0"/>
                <a:cs typeface="Times New Roman" pitchFamily="18" charset="0"/>
              </a:rPr>
              <a:t>B</a:t>
            </a:r>
            <a:r>
              <a:rPr lang="en-US" dirty="0" smtClean="0">
                <a:solidFill>
                  <a:schemeClr val="dk1"/>
                </a:solidFill>
                <a:latin typeface="Times New Roman" pitchFamily="18" charset="0"/>
                <a:cs typeface="Times New Roman" pitchFamily="18" charset="0"/>
              </a:rPr>
              <a:t>enefits </a:t>
            </a:r>
            <a:r>
              <a:rPr lang="en-US" dirty="0">
                <a:solidFill>
                  <a:schemeClr val="dk1"/>
                </a:solidFill>
                <a:latin typeface="Times New Roman" pitchFamily="18" charset="0"/>
                <a:cs typeface="Times New Roman" pitchFamily="18" charset="0"/>
              </a:rPr>
              <a:t>of Penetration </a:t>
            </a:r>
            <a:r>
              <a:rPr lang="en-US" dirty="0" smtClean="0">
                <a:solidFill>
                  <a:schemeClr val="dk1"/>
                </a:solidFill>
                <a:latin typeface="Times New Roman" pitchFamily="18" charset="0"/>
                <a:cs typeface="Times New Roman" pitchFamily="18" charset="0"/>
              </a:rPr>
              <a:t>Testing</a:t>
            </a:r>
            <a:endParaRPr lang="en-US" dirty="0"/>
          </a:p>
        </p:txBody>
      </p:sp>
      <p:sp>
        <p:nvSpPr>
          <p:cNvPr id="3" name="Content Placeholder 2"/>
          <p:cNvSpPr>
            <a:spLocks noGrp="1"/>
          </p:cNvSpPr>
          <p:nvPr>
            <p:ph idx="1"/>
          </p:nvPr>
        </p:nvSpPr>
        <p:spPr>
          <a:xfrm>
            <a:off x="190500" y="1600200"/>
            <a:ext cx="11811000" cy="1295398"/>
          </a:xfrm>
        </p:spPr>
        <p:txBody>
          <a:bodyPr>
            <a:noAutofit/>
          </a:bodyPr>
          <a:lstStyle/>
          <a:p>
            <a:pPr algn="just"/>
            <a:r>
              <a:rPr lang="en-US" sz="1600" b="1" dirty="0" smtClean="0"/>
              <a:t>Identifying </a:t>
            </a:r>
            <a:r>
              <a:rPr lang="en-US" sz="1600" b="1" dirty="0"/>
              <a:t>vulnerabilities:</a:t>
            </a:r>
            <a:r>
              <a:rPr lang="en-US" sz="1600" dirty="0"/>
              <a:t> helps identify security weaknesses in an organization’s systems, networks, and applications before attackers can exploit them.</a:t>
            </a:r>
          </a:p>
          <a:p>
            <a:pPr algn="just"/>
            <a:r>
              <a:rPr lang="en-US" sz="1600" b="1" dirty="0"/>
              <a:t>Mitigating risk</a:t>
            </a:r>
            <a:r>
              <a:rPr lang="en-US" sz="1600" dirty="0"/>
              <a:t>: by identifying vulnerabilities, organizations can fix them in a structured way (e.g. low/medium/high risk) before they are exploited by attackers.</a:t>
            </a:r>
          </a:p>
          <a:p>
            <a:pPr algn="just"/>
            <a:r>
              <a:rPr lang="en-US" sz="1600" b="1" dirty="0"/>
              <a:t>Meeting regulatory requirements</a:t>
            </a:r>
            <a:r>
              <a:rPr lang="en-US" sz="1600" dirty="0"/>
              <a:t>: many industry regulations and compliance standards require regular security reviews or penetration testing as part of their protocols.</a:t>
            </a:r>
          </a:p>
          <a:p>
            <a:pPr algn="just"/>
            <a:r>
              <a:rPr lang="en-US" sz="1600" b="1" dirty="0"/>
              <a:t>Improving security posture:</a:t>
            </a:r>
            <a:r>
              <a:rPr lang="en-US" sz="1600" dirty="0"/>
              <a:t> helps improve security posture by providing an unbiased review and giving recommendations for improvement.</a:t>
            </a:r>
          </a:p>
          <a:p>
            <a:pPr algn="just"/>
            <a:r>
              <a:rPr lang="en-US" sz="1600" b="1" dirty="0"/>
              <a:t>Providing assurance</a:t>
            </a:r>
            <a:r>
              <a:rPr lang="en-US" sz="1600" dirty="0"/>
              <a:t>: assures stakeholders, customers, and partners that an organization is taking </a:t>
            </a:r>
            <a:r>
              <a:rPr lang="en-US" sz="1600" dirty="0" err="1"/>
              <a:t>cybersecurity</a:t>
            </a:r>
            <a:r>
              <a:rPr lang="en-US" sz="1600" dirty="0"/>
              <a:t> seriously and is actively working to protect its systems and data.</a:t>
            </a:r>
          </a:p>
          <a:p>
            <a:pPr algn="just"/>
            <a:r>
              <a:rPr lang="en-US" sz="1600" b="1" dirty="0"/>
              <a:t>Cost savings</a:t>
            </a:r>
            <a:r>
              <a:rPr lang="en-US" sz="1600" dirty="0"/>
              <a:t>: identifying and fixing vulnerabilities early is less expensive than dealing with the aftermath of a data breach or a successful cyber attack.</a:t>
            </a:r>
          </a:p>
          <a:p>
            <a:pPr algn="just"/>
            <a:r>
              <a:rPr lang="en-US" sz="1600" b="1" dirty="0"/>
              <a:t>Increase business continuity: </a:t>
            </a:r>
            <a:r>
              <a:rPr lang="en-US" sz="1600" dirty="0"/>
              <a:t>pen tests help minimize the risk of a disruption that could impact operations</a:t>
            </a:r>
            <a:r>
              <a:rPr lang="en-US" sz="1600" b="1" dirty="0"/>
              <a:t>.</a:t>
            </a:r>
            <a:endParaRPr lang="en-US" sz="1600" dirty="0"/>
          </a:p>
          <a:p>
            <a:pPr marR="30480" lvl="0" algn="just">
              <a:spcBef>
                <a:spcPts val="600"/>
              </a:spcBef>
              <a:spcAft>
                <a:spcPts val="720"/>
              </a:spcAft>
              <a:buSzPts val="1000"/>
              <a:buFont typeface="Symbol" panose="05050102010706020507" pitchFamily="18" charset="2"/>
              <a:buChar char=""/>
              <a:tabLst>
                <a:tab pos="457200" algn="l"/>
              </a:tabLst>
            </a:pPr>
            <a:r>
              <a:rPr lang="en-US" sz="1600" b="1" dirty="0"/>
              <a:t>Safeguards reputation: </a:t>
            </a:r>
            <a:r>
              <a:rPr lang="en-US" sz="1600" dirty="0"/>
              <a:t>reputations can take years to build and minutes to knock down. By reducing the likelihood of attacks, penetration testing helps safeguard your reputation. </a:t>
            </a:r>
            <a:r>
              <a:rPr lang="en-US" sz="1600" b="1" dirty="0"/>
              <a:t> </a:t>
            </a:r>
            <a:r>
              <a:rPr lang="en-IN" sz="1600" b="1"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Enhancement of the Management System</a:t>
            </a:r>
            <a:r>
              <a:rPr lang="en-IN" sz="16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 It provides detailed information about the security threats. </a:t>
            </a:r>
          </a:p>
          <a:p>
            <a:pPr marR="30480" lvl="0" algn="just">
              <a:spcBef>
                <a:spcPts val="600"/>
              </a:spcBef>
              <a:spcAft>
                <a:spcPts val="720"/>
              </a:spcAft>
              <a:buSzPts val="1000"/>
              <a:buFont typeface="Symbol" panose="05050102010706020507" pitchFamily="18" charset="2"/>
              <a:buChar char=""/>
              <a:tabLst>
                <a:tab pos="457200" algn="l"/>
              </a:tabLst>
            </a:pPr>
            <a:r>
              <a:rPr lang="en-IN" sz="1600" b="1"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Avoid </a:t>
            </a:r>
            <a:r>
              <a:rPr lang="en-IN" sz="1600" b="1"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Fines</a:t>
            </a:r>
            <a:r>
              <a:rPr lang="en-IN" sz="16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 Penetration testing keeps your organization’s major activities updated and complies with the auditing system. So, penetration testing protects you from giving fines.</a:t>
            </a:r>
            <a:endParaRPr lang="en-IN" sz="1400" dirty="0">
              <a:latin typeface="Calibri" panose="020F0502020204030204" pitchFamily="34" charset="0"/>
              <a:ea typeface="Calibri" panose="020F0502020204030204" pitchFamily="34" charset="0"/>
              <a:cs typeface="Mangal" panose="02040503050203030202" pitchFamily="18" charset="0"/>
            </a:endParaRPr>
          </a:p>
          <a:p>
            <a:pPr algn="just"/>
            <a:endParaRPr lang="en-US" sz="1600" dirty="0"/>
          </a:p>
          <a:p>
            <a:pPr marL="0" indent="0" algn="just">
              <a:buNone/>
            </a:pPr>
            <a:endParaRPr lang="en-US" sz="16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14</a:t>
            </a:fld>
            <a:endParaRPr lang="en-US" dirty="0"/>
          </a:p>
        </p:txBody>
      </p:sp>
    </p:spTree>
    <p:extLst>
      <p:ext uri="{BB962C8B-B14F-4D97-AF65-F5344CB8AC3E}">
        <p14:creationId xmlns:p14="http://schemas.microsoft.com/office/powerpoint/2010/main" val="172684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09600"/>
            <a:ext cx="10134600" cy="1143000"/>
          </a:xfrm>
        </p:spPr>
        <p:txBody>
          <a:bodyPr>
            <a:normAutofit fontScale="90000"/>
          </a:bodyPr>
          <a:lstStyle/>
          <a:p>
            <a:r>
              <a:rPr lang="en-US" dirty="0"/>
              <a:t> When does a company really need </a:t>
            </a:r>
            <a:r>
              <a:rPr lang="en-US" dirty="0" smtClean="0"/>
              <a:t>a  </a:t>
            </a:r>
            <a:r>
              <a:rPr lang="en-US" dirty="0"/>
              <a:t>penetration test?</a:t>
            </a:r>
            <a:br>
              <a:rPr lang="en-US" dirty="0"/>
            </a:br>
            <a:endParaRPr lang="en-US" dirty="0"/>
          </a:p>
        </p:txBody>
      </p:sp>
      <p:sp>
        <p:nvSpPr>
          <p:cNvPr id="3" name="Content Placeholder 2"/>
          <p:cNvSpPr>
            <a:spLocks noGrp="1"/>
          </p:cNvSpPr>
          <p:nvPr>
            <p:ph idx="1"/>
          </p:nvPr>
        </p:nvSpPr>
        <p:spPr>
          <a:xfrm>
            <a:off x="228600" y="1600202"/>
            <a:ext cx="11734800" cy="5121275"/>
          </a:xfrm>
        </p:spPr>
        <p:txBody>
          <a:bodyPr>
            <a:noAutofit/>
          </a:bodyPr>
          <a:lstStyle/>
          <a:p>
            <a:pPr marL="0" indent="0" algn="just">
              <a:buNone/>
            </a:pPr>
            <a:r>
              <a:rPr lang="en-US" sz="2000" dirty="0"/>
              <a:t>If a company is wondering whether it should do a penetration test, I advise answering the following questions honestly. Start with simple yes/no answers. Then, for every yes answer, the company should see if it can back up that answer with, “Yes, </a:t>
            </a:r>
            <a:r>
              <a:rPr lang="en-US" sz="2000" i="1" dirty="0"/>
              <a:t>because</a:t>
            </a:r>
            <a:r>
              <a:rPr lang="en-US" sz="2000" dirty="0"/>
              <a:t> of internal process/procedure/application XYZ, which is maintained by employee ABC</a:t>
            </a:r>
            <a:r>
              <a:rPr lang="en-US" sz="2000" dirty="0" smtClean="0"/>
              <a:t>”:</a:t>
            </a:r>
          </a:p>
          <a:p>
            <a:pPr marL="0" indent="0" algn="just">
              <a:buNone/>
            </a:pPr>
            <a:endParaRPr lang="en-US" sz="2000" dirty="0"/>
          </a:p>
          <a:p>
            <a:pPr algn="just"/>
            <a:r>
              <a:rPr lang="en-US" sz="2000" dirty="0"/>
              <a:t>Is there an up-to-date record of every IP address and DNS name on the network?</a:t>
            </a:r>
          </a:p>
          <a:p>
            <a:pPr algn="just"/>
            <a:r>
              <a:rPr lang="en-US" sz="2000" dirty="0"/>
              <a:t>Is there a routine patching program for all operating systems and third-party applications running on the network?</a:t>
            </a:r>
          </a:p>
          <a:p>
            <a:pPr algn="just"/>
            <a:r>
              <a:rPr lang="en-US" sz="2000" dirty="0"/>
              <a:t>Do we use a commercial vulnerability scan engine/vendor to perform routine scans of the network?</a:t>
            </a:r>
          </a:p>
          <a:p>
            <a:pPr algn="just"/>
            <a:r>
              <a:rPr lang="en-US" sz="2000" dirty="0"/>
              <a:t>Have we removed local administrator privileges on employee laptops?</a:t>
            </a:r>
          </a:p>
          <a:p>
            <a:pPr algn="just"/>
            <a:r>
              <a:rPr lang="en-US" sz="2000" dirty="0"/>
              <a:t>Do we require and enforce strong passwords on all accounts on all systems?</a:t>
            </a:r>
          </a:p>
          <a:p>
            <a:pPr algn="just"/>
            <a:r>
              <a:rPr lang="en-US" sz="2000" dirty="0"/>
              <a:t>Are we utilizing multi-factor authentication everywhere?</a:t>
            </a:r>
          </a:p>
          <a:p>
            <a:pPr marL="0" indent="0" algn="just">
              <a:buNone/>
            </a:pPr>
            <a:endParaRPr lang="en-US" sz="1200" dirty="0" smtClean="0"/>
          </a:p>
          <a:p>
            <a:pPr marL="0" indent="0" algn="just">
              <a:buNone/>
            </a:pPr>
            <a:r>
              <a:rPr lang="en-US" sz="2000" dirty="0" smtClean="0"/>
              <a:t>If </a:t>
            </a:r>
            <a:r>
              <a:rPr lang="en-US" sz="2000" dirty="0"/>
              <a:t>your company can’t answer a solid yes to all of these questions, then a decent penetration tester would probably have little to no trouble breaking in and finding your organization’s crown jewels.</a:t>
            </a:r>
          </a:p>
          <a:p>
            <a:pPr algn="just"/>
            <a:endParaRPr lang="en-US"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15</a:t>
            </a:fld>
            <a:endParaRPr lang="en-US" dirty="0"/>
          </a:p>
        </p:txBody>
      </p:sp>
    </p:spTree>
    <p:extLst>
      <p:ext uri="{BB962C8B-B14F-4D97-AF65-F5344CB8AC3E}">
        <p14:creationId xmlns:p14="http://schemas.microsoft.com/office/powerpoint/2010/main" val="1250691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10972801" cy="1143000"/>
          </a:xfrm>
        </p:spPr>
        <p:txBody>
          <a:bodyPr>
            <a:normAutofit/>
          </a:bodyPr>
          <a:lstStyle/>
          <a:p>
            <a:r>
              <a:rPr lang="en-US" dirty="0"/>
              <a:t>Challenges and limitations of </a:t>
            </a:r>
            <a:r>
              <a:rPr lang="en-US" dirty="0" smtClean="0"/>
              <a:t>penetration testing</a:t>
            </a:r>
            <a:endParaRPr lang="en-US" dirty="0"/>
          </a:p>
        </p:txBody>
      </p:sp>
      <p:sp>
        <p:nvSpPr>
          <p:cNvPr id="3" name="Content Placeholder 2"/>
          <p:cNvSpPr>
            <a:spLocks noGrp="1"/>
          </p:cNvSpPr>
          <p:nvPr>
            <p:ph idx="1"/>
          </p:nvPr>
        </p:nvSpPr>
        <p:spPr>
          <a:xfrm>
            <a:off x="304800" y="1524000"/>
            <a:ext cx="11658601" cy="1295398"/>
          </a:xfrm>
        </p:spPr>
        <p:txBody>
          <a:bodyPr>
            <a:noAutofit/>
          </a:bodyPr>
          <a:lstStyle/>
          <a:p>
            <a:pPr marL="0" indent="0" algn="just">
              <a:buNone/>
            </a:pPr>
            <a:r>
              <a:rPr lang="en-US" sz="2000" dirty="0"/>
              <a:t>While penetration testing can provide significant benefits, there are also some challenges and limitations to be aware of:</a:t>
            </a:r>
          </a:p>
          <a:p>
            <a:pPr algn="just"/>
            <a:r>
              <a:rPr lang="en-US" sz="2000" b="1" dirty="0"/>
              <a:t>False sense of security</a:t>
            </a:r>
            <a:r>
              <a:rPr lang="en-US" sz="2000" dirty="0"/>
              <a:t>: penetration testing provides a point-in-time snapshot of an organization’s security posture but can’t account for vulnerabilities discovered after the test or over-reliance on it.</a:t>
            </a:r>
          </a:p>
          <a:p>
            <a:pPr algn="just"/>
            <a:r>
              <a:rPr lang="en-US" sz="2000" b="1" dirty="0"/>
              <a:t>Limited scope:</a:t>
            </a:r>
            <a:r>
              <a:rPr lang="en-US" sz="2000" dirty="0"/>
              <a:t> penetration testing is designed for specific areas and may not identify all vulnerabilities.</a:t>
            </a:r>
          </a:p>
          <a:p>
            <a:pPr algn="just"/>
            <a:r>
              <a:rPr lang="en-US" sz="2000" b="1" dirty="0"/>
              <a:t>Impact on system performance</a:t>
            </a:r>
            <a:r>
              <a:rPr lang="en-US" sz="2000" dirty="0"/>
              <a:t>: can be resource-intensive and negatively impact system performance during the testing period.</a:t>
            </a:r>
          </a:p>
          <a:p>
            <a:pPr algn="just"/>
            <a:r>
              <a:rPr lang="en-US" sz="2000" b="1" dirty="0"/>
              <a:t>Complexity</a:t>
            </a:r>
            <a:r>
              <a:rPr lang="en-US" sz="2000" dirty="0"/>
              <a:t>: security penetration testing requires expertise and resources, posing challenges for smaller organizations.</a:t>
            </a:r>
          </a:p>
          <a:p>
            <a:pPr algn="just"/>
            <a:r>
              <a:rPr lang="en-US" sz="2000" b="1" dirty="0"/>
              <a:t>Cost:</a:t>
            </a:r>
            <a:r>
              <a:rPr lang="en-US" sz="2000" dirty="0"/>
              <a:t> professional penetration testing can be expensive, especially for larger organizations or those with complex computing environments.</a:t>
            </a:r>
          </a:p>
          <a:p>
            <a:pPr algn="just"/>
            <a:r>
              <a:rPr lang="en-US" sz="2000" b="1" dirty="0"/>
              <a:t>Limited human factor testing</a:t>
            </a:r>
            <a:r>
              <a:rPr lang="en-US" sz="2000" dirty="0"/>
              <a:t>: network penetration tests do not account for human errors or behavior, such as phishing attacks or </a:t>
            </a:r>
            <a:r>
              <a:rPr lang="en-US" sz="2000" dirty="0">
                <a:hlinkClick r:id="rId2"/>
              </a:rPr>
              <a:t>social engineering</a:t>
            </a:r>
            <a:r>
              <a:rPr lang="en-US" sz="2000" dirty="0"/>
              <a:t>.</a:t>
            </a:r>
          </a:p>
          <a:p>
            <a:pPr algn="just"/>
            <a:r>
              <a:rPr lang="en-US" sz="2000" b="1" dirty="0"/>
              <a:t>Ethical considerations:</a:t>
            </a:r>
            <a:r>
              <a:rPr lang="en-US" sz="2000" dirty="0"/>
              <a:t> responsible and ethical conduct is crucial in simulating cyber attacks during penetration testing.</a:t>
            </a:r>
          </a:p>
          <a:p>
            <a:pPr marL="0" indent="0" algn="just">
              <a:buNone/>
            </a:pPr>
            <a:endParaRPr lang="en-US" sz="24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16</a:t>
            </a:fld>
            <a:endParaRPr lang="en-US" dirty="0"/>
          </a:p>
        </p:txBody>
      </p:sp>
    </p:spTree>
    <p:extLst>
      <p:ext uri="{BB962C8B-B14F-4D97-AF65-F5344CB8AC3E}">
        <p14:creationId xmlns:p14="http://schemas.microsoft.com/office/powerpoint/2010/main" val="153456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Penetration testing </a:t>
            </a:r>
            <a:r>
              <a:rPr lang="en-US" dirty="0" smtClean="0"/>
              <a:t>phases</a:t>
            </a:r>
            <a:endParaRPr lang="en-US" dirty="0"/>
          </a:p>
        </p:txBody>
      </p:sp>
      <p:sp>
        <p:nvSpPr>
          <p:cNvPr id="3" name="Content Placeholder 2"/>
          <p:cNvSpPr>
            <a:spLocks noGrp="1"/>
          </p:cNvSpPr>
          <p:nvPr>
            <p:ph idx="1"/>
          </p:nvPr>
        </p:nvSpPr>
        <p:spPr>
          <a:xfrm>
            <a:off x="609600" y="1600202"/>
            <a:ext cx="11201400" cy="4756150"/>
          </a:xfrm>
        </p:spPr>
        <p:txBody>
          <a:bodyPr>
            <a:normAutofit fontScale="92500" lnSpcReduction="20000"/>
          </a:bodyPr>
          <a:lstStyle/>
          <a:p>
            <a:pPr marL="0" indent="0" algn="just">
              <a:buNone/>
            </a:pPr>
            <a:r>
              <a:rPr lang="en-US" dirty="0"/>
              <a:t>T</a:t>
            </a:r>
            <a:r>
              <a:rPr lang="en-US" dirty="0" smtClean="0"/>
              <a:t>ypical </a:t>
            </a:r>
            <a:r>
              <a:rPr lang="en-US" dirty="0"/>
              <a:t>penetration testing steps are as follows:</a:t>
            </a:r>
          </a:p>
          <a:p>
            <a:pPr algn="just"/>
            <a:r>
              <a:rPr lang="en-US" b="1" dirty="0"/>
              <a:t>Planning and reconnaissance</a:t>
            </a:r>
            <a:r>
              <a:rPr lang="en-US" dirty="0"/>
              <a:t>: define scope, identify targets, gather information.</a:t>
            </a:r>
          </a:p>
          <a:p>
            <a:pPr algn="just"/>
            <a:r>
              <a:rPr lang="en-US" b="1" dirty="0"/>
              <a:t>Scanning:</a:t>
            </a:r>
            <a:r>
              <a:rPr lang="en-US" dirty="0"/>
              <a:t> use tools to scan for vulnerabilities and weaknesses.</a:t>
            </a:r>
          </a:p>
          <a:p>
            <a:pPr algn="just"/>
            <a:r>
              <a:rPr lang="en-US" b="1" dirty="0"/>
              <a:t>Gaining access: </a:t>
            </a:r>
            <a:r>
              <a:rPr lang="en-US" dirty="0"/>
              <a:t>exploit vulnerabilities to gain system access.</a:t>
            </a:r>
          </a:p>
          <a:p>
            <a:pPr algn="just"/>
            <a:r>
              <a:rPr lang="en-US" b="1" dirty="0"/>
              <a:t>Maintaining access: </a:t>
            </a:r>
            <a:r>
              <a:rPr lang="en-US" dirty="0"/>
              <a:t>establish backdoors, install </a:t>
            </a:r>
            <a:r>
              <a:rPr lang="en-US" dirty="0">
                <a:hlinkClick r:id="rId2"/>
              </a:rPr>
              <a:t>malware</a:t>
            </a:r>
            <a:r>
              <a:rPr lang="en-US" dirty="0"/>
              <a:t>, maintain access.</a:t>
            </a:r>
          </a:p>
          <a:p>
            <a:pPr algn="just"/>
            <a:r>
              <a:rPr lang="en-US" b="1" dirty="0"/>
              <a:t>Analysis: </a:t>
            </a:r>
            <a:r>
              <a:rPr lang="en-US" dirty="0"/>
              <a:t>evaluate data, assess testing effectiveness, identify improvements.</a:t>
            </a:r>
          </a:p>
          <a:p>
            <a:pPr algn="just"/>
            <a:r>
              <a:rPr lang="en-US" b="1" dirty="0"/>
              <a:t>Reporting and remediation:</a:t>
            </a:r>
            <a:r>
              <a:rPr lang="en-US" dirty="0"/>
              <a:t> provide detailed results, vulnerability analysis, and recommendations for improvement.</a:t>
            </a:r>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17</a:t>
            </a:fld>
            <a:endParaRPr lang="en-US" dirty="0"/>
          </a:p>
        </p:txBody>
      </p:sp>
    </p:spTree>
    <p:extLst>
      <p:ext uri="{BB962C8B-B14F-4D97-AF65-F5344CB8AC3E}">
        <p14:creationId xmlns:p14="http://schemas.microsoft.com/office/powerpoint/2010/main" val="14874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happens after a pen test</a:t>
            </a:r>
            <a:r>
              <a:rPr lang="en-US" dirty="0" smtClean="0"/>
              <a:t>?</a:t>
            </a:r>
            <a:endParaRPr lang="en-US" dirty="0"/>
          </a:p>
        </p:txBody>
      </p:sp>
      <p:sp>
        <p:nvSpPr>
          <p:cNvPr id="3" name="Content Placeholder 2"/>
          <p:cNvSpPr>
            <a:spLocks noGrp="1"/>
          </p:cNvSpPr>
          <p:nvPr>
            <p:ph idx="1"/>
          </p:nvPr>
        </p:nvSpPr>
        <p:spPr>
          <a:xfrm>
            <a:off x="609600" y="1600202"/>
            <a:ext cx="10972801" cy="4876798"/>
          </a:xfrm>
        </p:spPr>
        <p:txBody>
          <a:bodyPr>
            <a:normAutofit fontScale="77500" lnSpcReduction="20000"/>
          </a:bodyPr>
          <a:lstStyle/>
          <a:p>
            <a:pPr marL="0" indent="0" algn="just">
              <a:buNone/>
            </a:pPr>
            <a:r>
              <a:rPr lang="en-US" dirty="0"/>
              <a:t>After conducting a vulnerability assessment and penetration testing exercise, organizations will: </a:t>
            </a:r>
          </a:p>
          <a:p>
            <a:pPr algn="just"/>
            <a:r>
              <a:rPr lang="en-US" b="1" dirty="0"/>
              <a:t>Review and analyze the </a:t>
            </a:r>
            <a:r>
              <a:rPr lang="en-US" b="1" dirty="0" smtClean="0"/>
              <a:t>results: </a:t>
            </a:r>
            <a:r>
              <a:rPr lang="en-US" dirty="0" smtClean="0"/>
              <a:t>Review </a:t>
            </a:r>
            <a:r>
              <a:rPr lang="en-US" dirty="0"/>
              <a:t>and analyze the results to understand the vulnerabilities and risks identified.</a:t>
            </a:r>
          </a:p>
          <a:p>
            <a:pPr algn="just"/>
            <a:r>
              <a:rPr lang="en-US" b="1" dirty="0"/>
              <a:t>Prioritize remediation </a:t>
            </a:r>
            <a:r>
              <a:rPr lang="en-US" b="1" dirty="0" smtClean="0"/>
              <a:t>efforts: </a:t>
            </a:r>
            <a:r>
              <a:rPr lang="en-US" dirty="0" smtClean="0"/>
              <a:t>Prioritize </a:t>
            </a:r>
            <a:r>
              <a:rPr lang="en-US" dirty="0"/>
              <a:t>the remediation efforts needed based on test results and address the most critical vulnerabilities. </a:t>
            </a:r>
          </a:p>
          <a:p>
            <a:pPr algn="just"/>
            <a:r>
              <a:rPr lang="en-US" b="1" dirty="0"/>
              <a:t>Plan and implement </a:t>
            </a:r>
            <a:r>
              <a:rPr lang="en-US" b="1" dirty="0" smtClean="0"/>
              <a:t>fixes: </a:t>
            </a:r>
            <a:r>
              <a:rPr lang="en-US" dirty="0" smtClean="0"/>
              <a:t>Develop </a:t>
            </a:r>
            <a:r>
              <a:rPr lang="en-US" dirty="0"/>
              <a:t>a plan to address identified vulnerabilities and implement the necessary fixes or </a:t>
            </a:r>
            <a:r>
              <a:rPr lang="en-US" dirty="0">
                <a:hlinkClick r:id="rId2"/>
              </a:rPr>
              <a:t>patches</a:t>
            </a:r>
            <a:r>
              <a:rPr lang="en-US" dirty="0"/>
              <a:t>.</a:t>
            </a:r>
          </a:p>
          <a:p>
            <a:pPr algn="just"/>
            <a:r>
              <a:rPr lang="en-US" b="1" dirty="0" smtClean="0"/>
              <a:t>Retest:</a:t>
            </a:r>
            <a:r>
              <a:rPr lang="en-US" dirty="0" smtClean="0"/>
              <a:t> Conduct </a:t>
            </a:r>
            <a:r>
              <a:rPr lang="en-US" dirty="0"/>
              <a:t>a retest to verify that the identified vulnerabilities have been successfully addressed.</a:t>
            </a:r>
          </a:p>
          <a:p>
            <a:pPr algn="just"/>
            <a:r>
              <a:rPr lang="en-US" b="1" dirty="0"/>
              <a:t>Report </a:t>
            </a:r>
            <a:r>
              <a:rPr lang="en-US" b="1" dirty="0" smtClean="0"/>
              <a:t>findings: </a:t>
            </a:r>
            <a:r>
              <a:rPr lang="en-US" dirty="0" smtClean="0"/>
              <a:t>Report </a:t>
            </a:r>
            <a:r>
              <a:rPr lang="en-US" dirty="0"/>
              <a:t>findings to relevant stakeholders, including executives, IT teams, and other appropriate personnel. </a:t>
            </a:r>
          </a:p>
          <a:p>
            <a:pPr algn="just"/>
            <a:r>
              <a:rPr lang="en-US" b="1" dirty="0"/>
              <a:t>Improve security </a:t>
            </a:r>
            <a:r>
              <a:rPr lang="en-US" b="1" dirty="0" smtClean="0"/>
              <a:t>posture:</a:t>
            </a:r>
            <a:r>
              <a:rPr lang="en-US" dirty="0" smtClean="0"/>
              <a:t> Take </a:t>
            </a:r>
            <a:r>
              <a:rPr lang="en-US" dirty="0"/>
              <a:t>additional steps to improve its security posture and remain proactive. </a:t>
            </a:r>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18</a:t>
            </a:fld>
            <a:endParaRPr lang="en-US" dirty="0"/>
          </a:p>
        </p:txBody>
      </p:sp>
    </p:spTree>
    <p:extLst>
      <p:ext uri="{BB962C8B-B14F-4D97-AF65-F5344CB8AC3E}">
        <p14:creationId xmlns:p14="http://schemas.microsoft.com/office/powerpoint/2010/main" val="101353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Penetration testing </a:t>
            </a:r>
            <a:r>
              <a:rPr lang="en-US" dirty="0" smtClean="0"/>
              <a:t>tools</a:t>
            </a:r>
            <a:endParaRPr lang="en-US" dirty="0"/>
          </a:p>
        </p:txBody>
      </p:sp>
      <p:sp>
        <p:nvSpPr>
          <p:cNvPr id="3" name="Content Placeholder 2"/>
          <p:cNvSpPr>
            <a:spLocks noGrp="1"/>
          </p:cNvSpPr>
          <p:nvPr>
            <p:ph idx="1"/>
          </p:nvPr>
        </p:nvSpPr>
        <p:spPr>
          <a:xfrm>
            <a:off x="457200" y="1571173"/>
            <a:ext cx="11125201" cy="5257798"/>
          </a:xfrm>
        </p:spPr>
        <p:txBody>
          <a:bodyPr>
            <a:noAutofit/>
          </a:bodyPr>
          <a:lstStyle/>
          <a:p>
            <a:pPr algn="just"/>
            <a:r>
              <a:rPr lang="en-US" sz="2100" b="1" dirty="0" err="1"/>
              <a:t>Metasploit</a:t>
            </a:r>
            <a:r>
              <a:rPr lang="en-US" sz="2100" b="1" dirty="0"/>
              <a:t>: </a:t>
            </a:r>
            <a:r>
              <a:rPr lang="en-US" sz="2100" dirty="0"/>
              <a:t>widely used open-source framework for developing and executing exploit code against target systems.</a:t>
            </a:r>
          </a:p>
          <a:p>
            <a:pPr algn="just"/>
            <a:r>
              <a:rPr lang="en-US" sz="2100" b="1" dirty="0" err="1">
                <a:hlinkClick r:id="rId2"/>
              </a:rPr>
              <a:t>Nmap</a:t>
            </a:r>
            <a:r>
              <a:rPr lang="en-US" sz="2100" dirty="0"/>
              <a:t>: network mapping and port scanning tool used to identify hosts and services on a network.</a:t>
            </a:r>
          </a:p>
          <a:p>
            <a:pPr algn="just"/>
            <a:r>
              <a:rPr lang="en-US" sz="2100" b="1" dirty="0"/>
              <a:t>Burp Suite</a:t>
            </a:r>
            <a:r>
              <a:rPr lang="en-US" sz="2100" dirty="0"/>
              <a:t>: web application testing tool used to identify vulnerabilities in web applications.</a:t>
            </a:r>
          </a:p>
          <a:p>
            <a:pPr algn="just"/>
            <a:r>
              <a:rPr lang="en-US" sz="2100" b="1" dirty="0"/>
              <a:t>John the Ripper: </a:t>
            </a:r>
            <a:r>
              <a:rPr lang="en-US" sz="2100" dirty="0">
                <a:hlinkClick r:id="rId3"/>
              </a:rPr>
              <a:t>password cracking</a:t>
            </a:r>
            <a:r>
              <a:rPr lang="en-US" sz="2100" dirty="0"/>
              <a:t> tool used to test the strength of passwords.</a:t>
            </a:r>
          </a:p>
          <a:p>
            <a:pPr algn="just"/>
            <a:r>
              <a:rPr lang="en-US" sz="2100" b="1" dirty="0" err="1"/>
              <a:t>Wireshark</a:t>
            </a:r>
            <a:r>
              <a:rPr lang="en-US" sz="2100" b="1" dirty="0"/>
              <a:t>:</a:t>
            </a:r>
            <a:r>
              <a:rPr lang="en-US" sz="2100" dirty="0"/>
              <a:t> network protocol analysis tool used to capture and analyze network traffic.</a:t>
            </a:r>
          </a:p>
          <a:p>
            <a:pPr algn="just"/>
            <a:r>
              <a:rPr lang="en-US" sz="2100" b="1" dirty="0"/>
              <a:t>Nessus: </a:t>
            </a:r>
            <a:r>
              <a:rPr lang="en-US" sz="2100" dirty="0"/>
              <a:t>vulnerability scanning tool used to scan for known vulnerabilities in systems and applications.</a:t>
            </a:r>
          </a:p>
          <a:p>
            <a:pPr algn="just"/>
            <a:r>
              <a:rPr lang="en-US" sz="2100" b="1" dirty="0" err="1"/>
              <a:t>Acunetix</a:t>
            </a:r>
            <a:r>
              <a:rPr lang="en-US" sz="2100" dirty="0"/>
              <a:t>: web vulnerability scanner used to identify vulnerabilities in web applications.</a:t>
            </a:r>
          </a:p>
          <a:p>
            <a:pPr algn="just"/>
            <a:r>
              <a:rPr lang="en-US" sz="2100" b="1" dirty="0" err="1"/>
              <a:t>Aircrack-ng</a:t>
            </a:r>
            <a:r>
              <a:rPr lang="en-US" sz="2100" b="1" dirty="0"/>
              <a:t>:</a:t>
            </a:r>
            <a:r>
              <a:rPr lang="en-US" sz="2100" dirty="0"/>
              <a:t> wireless network auditing tool used to test the security of wireless networks.</a:t>
            </a:r>
          </a:p>
          <a:p>
            <a:pPr algn="just"/>
            <a:r>
              <a:rPr lang="en-US" sz="2100" b="1" dirty="0"/>
              <a:t>Hydra</a:t>
            </a:r>
            <a:r>
              <a:rPr lang="en-US" sz="2100" dirty="0"/>
              <a:t>: password cracking tool used to test the security of password-protected systems.</a:t>
            </a:r>
          </a:p>
          <a:p>
            <a:pPr algn="just"/>
            <a:r>
              <a:rPr lang="en-US" sz="2100" b="1" dirty="0" err="1"/>
              <a:t>Sqlmap</a:t>
            </a:r>
            <a:r>
              <a:rPr lang="en-US" sz="2100" dirty="0"/>
              <a:t>: open-source tool for detecting and exploiting SQL injection vulnerabilities in web applications</a:t>
            </a:r>
            <a:r>
              <a:rPr lang="en-US" sz="2100" dirty="0" smtClean="0"/>
              <a:t>.</a:t>
            </a:r>
            <a:endParaRPr lang="en-US" sz="21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19</a:t>
            </a:fld>
            <a:endParaRPr lang="en-US" dirty="0"/>
          </a:p>
        </p:txBody>
      </p:sp>
    </p:spTree>
    <p:extLst>
      <p:ext uri="{BB962C8B-B14F-4D97-AF65-F5344CB8AC3E}">
        <p14:creationId xmlns:p14="http://schemas.microsoft.com/office/powerpoint/2010/main" val="392536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199" y="304801"/>
            <a:ext cx="9906001" cy="1066799"/>
          </a:xfrm>
        </p:spPr>
        <p:txBody>
          <a:bodyPr anchor="ctr">
            <a:noAutofit/>
          </a:bodyPr>
          <a:lstStyle/>
          <a:p>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IN" sz="3200" b="1" dirty="0">
                <a:latin typeface="Times New Roman" pitchFamily="18" charset="0"/>
                <a:cs typeface="Times New Roman" pitchFamily="18" charset="0"/>
              </a:rPr>
              <a:t>CET4010B: </a:t>
            </a:r>
            <a:r>
              <a:rPr lang="en-US" sz="3200" b="1" dirty="0">
                <a:latin typeface="Times New Roman" pitchFamily="18" charset="0"/>
                <a:cs typeface="Times New Roman" pitchFamily="18" charset="0"/>
              </a:rPr>
              <a:t>Vulnerability Identification and </a:t>
            </a:r>
            <a:r>
              <a:rPr lang="en-US" sz="3200" b="1" dirty="0" smtClean="0">
                <a:latin typeface="Times New Roman" pitchFamily="18" charset="0"/>
                <a:cs typeface="Times New Roman" pitchFamily="18" charset="0"/>
              </a:rPr>
              <a:t>Penetration Testing</a:t>
            </a:r>
            <a:r>
              <a:rPr lang="en-US" sz="3200" b="1" dirty="0">
                <a:latin typeface="Times New Roman" pitchFamily="18" charset="0"/>
                <a:cs typeface="Times New Roman" pitchFamily="18" charset="0"/>
              </a:rPr>
              <a:t>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IN"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IN"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447800"/>
            <a:ext cx="10439400" cy="5181600"/>
          </a:xfrm>
        </p:spPr>
        <p:txBody>
          <a:bodyPr>
            <a:normAutofit fontScale="62500" lnSpcReduction="20000"/>
          </a:bodyPr>
          <a:lstStyle/>
          <a:p>
            <a:pPr marL="0" indent="0" algn="just">
              <a:lnSpc>
                <a:spcPct val="110000"/>
              </a:lnSpc>
              <a:buNone/>
            </a:pPr>
            <a:r>
              <a:rPr lang="en-US" b="1" dirty="0">
                <a:latin typeface="Times New Roman" pitchFamily="18" charset="0"/>
                <a:cs typeface="Times New Roman" pitchFamily="18" charset="0"/>
              </a:rPr>
              <a:t>Examination Scheme:    </a:t>
            </a:r>
          </a:p>
          <a:p>
            <a:pPr marL="0" indent="0" algn="just">
              <a:lnSpc>
                <a:spcPct val="110000"/>
              </a:lnSpc>
              <a:buNone/>
            </a:pPr>
            <a:r>
              <a:rPr lang="en-US" sz="2200" dirty="0">
                <a:latin typeface="Times New Roman" pitchFamily="18" charset="0"/>
                <a:cs typeface="Times New Roman" pitchFamily="18" charset="0"/>
              </a:rPr>
              <a:t>	</a:t>
            </a:r>
            <a:r>
              <a:rPr lang="en-US" sz="2900" dirty="0">
                <a:latin typeface="Times New Roman" pitchFamily="18" charset="0"/>
                <a:cs typeface="Times New Roman" pitchFamily="18" charset="0"/>
              </a:rPr>
              <a:t>Continuous Assessment: </a:t>
            </a:r>
            <a:r>
              <a:rPr lang="en-US" sz="2900" dirty="0" smtClean="0">
                <a:latin typeface="Times New Roman" pitchFamily="18" charset="0"/>
                <a:cs typeface="Times New Roman" pitchFamily="18" charset="0"/>
              </a:rPr>
              <a:t>60 </a:t>
            </a:r>
            <a:r>
              <a:rPr lang="en-US" sz="2900" dirty="0">
                <a:latin typeface="Times New Roman" pitchFamily="18" charset="0"/>
                <a:cs typeface="Times New Roman" pitchFamily="18" charset="0"/>
              </a:rPr>
              <a:t>Marks      End Semester Examination: </a:t>
            </a:r>
            <a:r>
              <a:rPr lang="en-US" sz="2900" dirty="0" smtClean="0">
                <a:latin typeface="Times New Roman" pitchFamily="18" charset="0"/>
                <a:cs typeface="Times New Roman" pitchFamily="18" charset="0"/>
              </a:rPr>
              <a:t>40 </a:t>
            </a:r>
            <a:r>
              <a:rPr lang="en-US" sz="2900" dirty="0">
                <a:latin typeface="Times New Roman" pitchFamily="18" charset="0"/>
                <a:cs typeface="Times New Roman" pitchFamily="18" charset="0"/>
              </a:rPr>
              <a:t>	Credit: </a:t>
            </a:r>
            <a:r>
              <a:rPr lang="en-US" sz="2900" dirty="0" smtClean="0">
                <a:latin typeface="Times New Roman" pitchFamily="18" charset="0"/>
                <a:cs typeface="Times New Roman" pitchFamily="18" charset="0"/>
              </a:rPr>
              <a:t>3+1 =4</a:t>
            </a:r>
            <a:endParaRPr lang="en-US" sz="2900" dirty="0">
              <a:latin typeface="Times New Roman" pitchFamily="18" charset="0"/>
              <a:cs typeface="Times New Roman" pitchFamily="18" charset="0"/>
            </a:endParaRPr>
          </a:p>
          <a:p>
            <a:pPr marL="0" indent="0" algn="just">
              <a:lnSpc>
                <a:spcPct val="110000"/>
              </a:lnSpc>
              <a:buNone/>
            </a:pPr>
            <a:endParaRPr lang="en-US" sz="2400" dirty="0">
              <a:latin typeface="Times New Roman" pitchFamily="18" charset="0"/>
              <a:cs typeface="Times New Roman" pitchFamily="18" charset="0"/>
            </a:endParaRPr>
          </a:p>
          <a:p>
            <a:pPr marL="0" indent="0" algn="just">
              <a:buNone/>
            </a:pPr>
            <a:r>
              <a:rPr lang="en-US" sz="2900" b="1" u="sng" dirty="0">
                <a:latin typeface="Times New Roman" pitchFamily="18" charset="0"/>
                <a:cs typeface="Times New Roman" pitchFamily="18" charset="0"/>
              </a:rPr>
              <a:t>Course Objectives</a:t>
            </a:r>
            <a:r>
              <a:rPr lang="en-US" sz="2900" b="1" dirty="0">
                <a:latin typeface="Times New Roman" pitchFamily="18" charset="0"/>
                <a:cs typeface="Times New Roman" pitchFamily="18" charset="0"/>
              </a:rPr>
              <a:t>:</a:t>
            </a:r>
          </a:p>
          <a:p>
            <a:pPr marL="457200" lvl="1" indent="0" algn="just">
              <a:lnSpc>
                <a:spcPct val="120000"/>
              </a:lnSpc>
              <a:buSzPct val="80000"/>
              <a:buNone/>
            </a:pPr>
            <a:r>
              <a:rPr lang="en-US" sz="2900" dirty="0">
                <a:latin typeface="Times New Roman" pitchFamily="18" charset="0"/>
                <a:cs typeface="Times New Roman" pitchFamily="18" charset="0"/>
              </a:rPr>
              <a:t>1. Knowledge: (</a:t>
            </a:r>
            <a:r>
              <a:rPr lang="en-US" sz="2900" dirty="0" err="1">
                <a:latin typeface="Times New Roman" pitchFamily="18" charset="0"/>
                <a:cs typeface="Times New Roman" pitchFamily="18" charset="0"/>
              </a:rPr>
              <a:t>i</a:t>
            </a:r>
            <a:r>
              <a:rPr lang="en-US" sz="2900" dirty="0">
                <a:latin typeface="Times New Roman" pitchFamily="18" charset="0"/>
                <a:cs typeface="Times New Roman" pitchFamily="18" charset="0"/>
              </a:rPr>
              <a:t>) Study the importance and benefits of Vulnerability Identification and Penetration</a:t>
            </a:r>
          </a:p>
          <a:p>
            <a:pPr marL="457200" lvl="1" indent="0" algn="just">
              <a:lnSpc>
                <a:spcPct val="120000"/>
              </a:lnSpc>
              <a:buSzPct val="80000"/>
              <a:buNone/>
            </a:pPr>
            <a:r>
              <a:rPr lang="en-US" sz="2900" dirty="0">
                <a:latin typeface="Times New Roman" pitchFamily="18" charset="0"/>
                <a:cs typeface="Times New Roman" pitchFamily="18" charset="0"/>
              </a:rPr>
              <a:t>Testing</a:t>
            </a:r>
          </a:p>
          <a:p>
            <a:pPr marL="457200" lvl="1" indent="0" algn="just">
              <a:lnSpc>
                <a:spcPct val="120000"/>
              </a:lnSpc>
              <a:buSzPct val="80000"/>
              <a:buNone/>
            </a:pPr>
            <a:r>
              <a:rPr lang="en-US" sz="2900" dirty="0">
                <a:latin typeface="Times New Roman" pitchFamily="18" charset="0"/>
                <a:cs typeface="Times New Roman" pitchFamily="18" charset="0"/>
              </a:rPr>
              <a:t>(ii) Learn ethical guidelines and industry best practices for performing Penetration Testing</a:t>
            </a:r>
          </a:p>
          <a:p>
            <a:pPr marL="457200" lvl="1" indent="0" algn="just">
              <a:lnSpc>
                <a:spcPct val="120000"/>
              </a:lnSpc>
              <a:buSzPct val="80000"/>
              <a:buNone/>
            </a:pPr>
            <a:r>
              <a:rPr lang="en-US" sz="2900" dirty="0">
                <a:latin typeface="Times New Roman" pitchFamily="18" charset="0"/>
                <a:cs typeface="Times New Roman" pitchFamily="18" charset="0"/>
              </a:rPr>
              <a:t>assessments</a:t>
            </a:r>
          </a:p>
          <a:p>
            <a:pPr marL="457200" lvl="1" indent="0" algn="just">
              <a:lnSpc>
                <a:spcPct val="120000"/>
              </a:lnSpc>
              <a:buSzPct val="80000"/>
              <a:buNone/>
            </a:pPr>
            <a:r>
              <a:rPr lang="en-US" sz="2900" dirty="0">
                <a:latin typeface="Times New Roman" pitchFamily="18" charset="0"/>
                <a:cs typeface="Times New Roman" pitchFamily="18" charset="0"/>
              </a:rPr>
              <a:t>2. Skills: (</a:t>
            </a:r>
            <a:r>
              <a:rPr lang="en-US" sz="2900" dirty="0" err="1">
                <a:latin typeface="Times New Roman" pitchFamily="18" charset="0"/>
                <a:cs typeface="Times New Roman" pitchFamily="18" charset="0"/>
              </a:rPr>
              <a:t>i</a:t>
            </a:r>
            <a:r>
              <a:rPr lang="en-US" sz="2900" dirty="0">
                <a:latin typeface="Times New Roman" pitchFamily="18" charset="0"/>
                <a:cs typeface="Times New Roman" pitchFamily="18" charset="0"/>
              </a:rPr>
              <a:t>) Demonstrate the knowledge to perform Vulnerability Identification and Penetration Testing</a:t>
            </a:r>
          </a:p>
          <a:p>
            <a:pPr marL="457200" lvl="1" indent="0" algn="just">
              <a:lnSpc>
                <a:spcPct val="120000"/>
              </a:lnSpc>
              <a:buSzPct val="80000"/>
              <a:buNone/>
            </a:pPr>
            <a:r>
              <a:rPr lang="en-US" sz="2900" dirty="0">
                <a:latin typeface="Times New Roman" pitchFamily="18" charset="0"/>
                <a:cs typeface="Times New Roman" pitchFamily="18" charset="0"/>
              </a:rPr>
              <a:t>3. Attitude: (</a:t>
            </a:r>
            <a:r>
              <a:rPr lang="en-US" sz="2900" dirty="0" err="1">
                <a:latin typeface="Times New Roman" pitchFamily="18" charset="0"/>
                <a:cs typeface="Times New Roman" pitchFamily="18" charset="0"/>
              </a:rPr>
              <a:t>i</a:t>
            </a:r>
            <a:r>
              <a:rPr lang="en-US" sz="2900" dirty="0">
                <a:latin typeface="Times New Roman" pitchFamily="18" charset="0"/>
                <a:cs typeface="Times New Roman" pitchFamily="18" charset="0"/>
              </a:rPr>
              <a:t>) Identify breaches/ Vulnerability found in a network using Penetration Testing</a:t>
            </a:r>
            <a:endParaRPr lang="en-IN" sz="2000" b="1" dirty="0">
              <a:latin typeface="Times New Roman" pitchFamily="18" charset="0"/>
              <a:cs typeface="Times New Roman" pitchFamily="18" charset="0"/>
            </a:endParaRPr>
          </a:p>
          <a:p>
            <a:pPr marL="0" indent="0" algn="just">
              <a:buNone/>
            </a:pPr>
            <a:r>
              <a:rPr lang="en-US" sz="2900" b="1" u="sng" dirty="0">
                <a:latin typeface="Times New Roman" pitchFamily="18" charset="0"/>
                <a:cs typeface="Times New Roman" pitchFamily="18" charset="0"/>
              </a:rPr>
              <a:t>Course </a:t>
            </a:r>
            <a:r>
              <a:rPr lang="en-US" sz="2900" b="1" u="sng" dirty="0" smtClean="0">
                <a:latin typeface="Times New Roman" pitchFamily="18" charset="0"/>
                <a:cs typeface="Times New Roman" pitchFamily="18" charset="0"/>
              </a:rPr>
              <a:t>Outcomes:</a:t>
            </a:r>
          </a:p>
          <a:p>
            <a:pPr marL="0" indent="0" algn="just">
              <a:buNone/>
            </a:pPr>
            <a:r>
              <a:rPr lang="en-US" sz="2900" dirty="0">
                <a:latin typeface="Times New Roman" pitchFamily="18" charset="0"/>
                <a:cs typeface="Times New Roman" pitchFamily="18" charset="0"/>
              </a:rPr>
              <a:t>After completion of the course the students will be able to :-</a:t>
            </a:r>
          </a:p>
          <a:p>
            <a:pPr marL="0" indent="0" algn="just">
              <a:buNone/>
            </a:pPr>
            <a:r>
              <a:rPr lang="en-US" sz="2900" dirty="0">
                <a:latin typeface="Times New Roman" pitchFamily="18" charset="0"/>
                <a:cs typeface="Times New Roman" pitchFamily="18" charset="0"/>
              </a:rPr>
              <a:t>1. Understand how to exploit a program and different types of software exploitation techniques</a:t>
            </a:r>
          </a:p>
          <a:p>
            <a:pPr marL="0" indent="0" algn="just">
              <a:buNone/>
            </a:pPr>
            <a:r>
              <a:rPr lang="en-US" sz="2900" dirty="0">
                <a:latin typeface="Times New Roman" pitchFamily="18" charset="0"/>
                <a:cs typeface="Times New Roman" pitchFamily="18" charset="0"/>
              </a:rPr>
              <a:t>2. Understand the exploit development process</a:t>
            </a:r>
          </a:p>
          <a:p>
            <a:pPr marL="0" indent="0" algn="just">
              <a:buNone/>
            </a:pPr>
            <a:r>
              <a:rPr lang="en-US" sz="2900" dirty="0">
                <a:latin typeface="Times New Roman" pitchFamily="18" charset="0"/>
                <a:cs typeface="Times New Roman" pitchFamily="18" charset="0"/>
              </a:rPr>
              <a:t>3. Search for vulnerabilities in closed-source applications</a:t>
            </a:r>
          </a:p>
          <a:p>
            <a:pPr marL="0" indent="0" algn="just">
              <a:buNone/>
            </a:pPr>
            <a:r>
              <a:rPr lang="en-US" sz="2900" dirty="0">
                <a:latin typeface="Times New Roman" pitchFamily="18" charset="0"/>
                <a:cs typeface="Times New Roman" pitchFamily="18" charset="0"/>
              </a:rPr>
              <a:t>4. Analyze and apply different VAPT tools and generate report</a:t>
            </a:r>
            <a:endParaRPr lang="en-US" sz="2600"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2</a:t>
            </a:fld>
            <a:endParaRPr lang="en-US" dirty="0"/>
          </a:p>
        </p:txBody>
      </p:sp>
    </p:spTree>
    <p:extLst>
      <p:ext uri="{BB962C8B-B14F-4D97-AF65-F5344CB8AC3E}">
        <p14:creationId xmlns:p14="http://schemas.microsoft.com/office/powerpoint/2010/main" val="119579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Penetration Testing </a:t>
            </a:r>
            <a:r>
              <a:rPr lang="en-IN" dirty="0" smtClean="0"/>
              <a:t>Principles</a:t>
            </a:r>
            <a:endParaRPr lang="en-US" dirty="0"/>
          </a:p>
        </p:txBody>
      </p:sp>
      <p:sp>
        <p:nvSpPr>
          <p:cNvPr id="3" name="Content Placeholder 2"/>
          <p:cNvSpPr>
            <a:spLocks noGrp="1"/>
          </p:cNvSpPr>
          <p:nvPr>
            <p:ph idx="1"/>
          </p:nvPr>
        </p:nvSpPr>
        <p:spPr/>
        <p:txBody>
          <a:bodyPr>
            <a:normAutofit fontScale="92500" lnSpcReduction="20000"/>
          </a:bodyPr>
          <a:lstStyle/>
          <a:p>
            <a:pPr lvl="0" algn="just"/>
            <a:r>
              <a:rPr lang="en-IN" dirty="0" smtClean="0"/>
              <a:t>Uses </a:t>
            </a:r>
            <a:r>
              <a:rPr lang="en-IN" dirty="0"/>
              <a:t>a targeted approach to attempt to break through IT security and </a:t>
            </a:r>
            <a:r>
              <a:rPr lang="en-IN" dirty="0" smtClean="0"/>
              <a:t>defences.</a:t>
            </a:r>
            <a:endParaRPr lang="en-US" dirty="0"/>
          </a:p>
          <a:p>
            <a:pPr lvl="0" algn="just"/>
            <a:r>
              <a:rPr lang="en-IN" dirty="0"/>
              <a:t>Tries to simulate a real-life attack by hackers and other bad actors.</a:t>
            </a:r>
            <a:endParaRPr lang="en-US" dirty="0"/>
          </a:p>
          <a:p>
            <a:pPr lvl="0" algn="just"/>
            <a:r>
              <a:rPr lang="en-IN" dirty="0"/>
              <a:t>Attempts to gain access to critical systems and sensitive information.</a:t>
            </a:r>
            <a:endParaRPr lang="en-US" dirty="0"/>
          </a:p>
          <a:p>
            <a:pPr lvl="0" algn="just"/>
            <a:r>
              <a:rPr lang="en-IN" dirty="0"/>
              <a:t>Adapts according to resistance and tries to find new attack vectors.</a:t>
            </a:r>
            <a:endParaRPr lang="en-US" dirty="0"/>
          </a:p>
          <a:p>
            <a:pPr lvl="0" algn="just"/>
            <a:r>
              <a:rPr lang="en-IN" dirty="0"/>
              <a:t>Is not as concerned with previously-identified, specific vulnerabilities</a:t>
            </a:r>
            <a:endParaRPr lang="en-US" dirty="0"/>
          </a:p>
          <a:p>
            <a:pPr lvl="0" algn="just"/>
            <a:r>
              <a:rPr lang="en-IN" dirty="0"/>
              <a:t>Can use a variety of software, hacks, scripts, and other methods to penetrate </a:t>
            </a:r>
            <a:r>
              <a:rPr lang="en-IN" dirty="0" smtClean="0"/>
              <a:t>defences</a:t>
            </a:r>
            <a:endParaRPr lang="en-US" dirty="0"/>
          </a:p>
          <a:p>
            <a:pPr algn="just"/>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20</a:t>
            </a:fld>
            <a:endParaRPr lang="en-US" dirty="0"/>
          </a:p>
        </p:txBody>
      </p:sp>
    </p:spTree>
    <p:extLst>
      <p:ext uri="{BB962C8B-B14F-4D97-AF65-F5344CB8AC3E}">
        <p14:creationId xmlns:p14="http://schemas.microsoft.com/office/powerpoint/2010/main" val="261127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21</a:t>
            </a:fld>
            <a:endParaRPr lang="en-US" dirty="0"/>
          </a:p>
        </p:txBody>
      </p:sp>
      <p:pic>
        <p:nvPicPr>
          <p:cNvPr id="6" name="Picture 5"/>
          <p:cNvPicPr>
            <a:picLocks noChangeAspect="1"/>
          </p:cNvPicPr>
          <p:nvPr/>
        </p:nvPicPr>
        <p:blipFill>
          <a:blip r:embed="rId2"/>
          <a:stretch>
            <a:fillRect/>
          </a:stretch>
        </p:blipFill>
        <p:spPr>
          <a:xfrm>
            <a:off x="1676400" y="128123"/>
            <a:ext cx="10210800" cy="6593354"/>
          </a:xfrm>
          <a:prstGeom prst="rect">
            <a:avLst/>
          </a:prstGeom>
        </p:spPr>
      </p:pic>
    </p:spTree>
    <p:extLst>
      <p:ext uri="{BB962C8B-B14F-4D97-AF65-F5344CB8AC3E}">
        <p14:creationId xmlns:p14="http://schemas.microsoft.com/office/powerpoint/2010/main" val="2477611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6356352"/>
            <a:ext cx="10972801" cy="551425"/>
          </a:xfrm>
        </p:spPr>
        <p:txBody>
          <a:bodyPr>
            <a:normAutofit lnSpcReduction="10000"/>
          </a:bodyPr>
          <a:lstStyle/>
          <a:p>
            <a:pPr marL="0" indent="0">
              <a:buNone/>
            </a:pPr>
            <a:r>
              <a:rPr lang="en-US" dirty="0" smtClean="0">
                <a:solidFill>
                  <a:srgbClr val="FF0000"/>
                </a:solidFill>
              </a:rPr>
              <a:t>Q. Exploitable and Non-Exploitable Vulnerabilities</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602343" y="1197101"/>
            <a:ext cx="11125201" cy="5159251"/>
          </a:xfrm>
          <a:prstGeom prst="rect">
            <a:avLst/>
          </a:prstGeom>
        </p:spPr>
      </p:pic>
    </p:spTree>
    <p:extLst>
      <p:ext uri="{BB962C8B-B14F-4D97-AF65-F5344CB8AC3E}">
        <p14:creationId xmlns:p14="http://schemas.microsoft.com/office/powerpoint/2010/main" val="4088932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214312" y="1245779"/>
            <a:ext cx="11763375" cy="5475698"/>
          </a:xfrm>
          <a:prstGeom prst="rect">
            <a:avLst/>
          </a:prstGeom>
        </p:spPr>
      </p:pic>
    </p:spTree>
    <p:extLst>
      <p:ext uri="{BB962C8B-B14F-4D97-AF65-F5344CB8AC3E}">
        <p14:creationId xmlns:p14="http://schemas.microsoft.com/office/powerpoint/2010/main" val="2907488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584" y="304241"/>
            <a:ext cx="10972801" cy="1143000"/>
          </a:xfrm>
        </p:spPr>
        <p:txBody>
          <a:bodyPr>
            <a:normAutofit/>
          </a:bodyPr>
          <a:lstStyle/>
          <a:p>
            <a:r>
              <a:rPr lang="en-US" sz="3200" dirty="0" smtClean="0"/>
              <a:t>Differences </a:t>
            </a:r>
            <a:r>
              <a:rPr lang="en-US" sz="3200" dirty="0"/>
              <a:t>between penetration testing and vulnerability assessments </a:t>
            </a: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2514600" y="1362641"/>
            <a:ext cx="7854771" cy="5487985"/>
          </a:xfrm>
          <a:prstGeom prst="rect">
            <a:avLst/>
          </a:prstGeom>
        </p:spPr>
      </p:pic>
    </p:spTree>
    <p:extLst>
      <p:ext uri="{BB962C8B-B14F-4D97-AF65-F5344CB8AC3E}">
        <p14:creationId xmlns:p14="http://schemas.microsoft.com/office/powerpoint/2010/main" val="1798533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Which Option is Ideal to Practice</a:t>
            </a:r>
            <a:r>
              <a:rPr lang="en-IN" b="1" dirty="0" smtClean="0"/>
              <a:t>?</a:t>
            </a:r>
            <a:endParaRPr lang="en-US" dirty="0"/>
          </a:p>
        </p:txBody>
      </p:sp>
      <p:sp>
        <p:nvSpPr>
          <p:cNvPr id="3" name="Content Placeholder 2"/>
          <p:cNvSpPr>
            <a:spLocks noGrp="1"/>
          </p:cNvSpPr>
          <p:nvPr>
            <p:ph idx="1"/>
          </p:nvPr>
        </p:nvSpPr>
        <p:spPr>
          <a:xfrm>
            <a:off x="228600" y="1600202"/>
            <a:ext cx="11353801" cy="5121275"/>
          </a:xfrm>
        </p:spPr>
        <p:txBody>
          <a:bodyPr>
            <a:normAutofit fontScale="77500" lnSpcReduction="20000"/>
          </a:bodyPr>
          <a:lstStyle/>
          <a:p>
            <a:pPr algn="just"/>
            <a:r>
              <a:rPr lang="en-IN" dirty="0" smtClean="0"/>
              <a:t>Both </a:t>
            </a:r>
            <a:r>
              <a:rPr lang="en-IN" dirty="0"/>
              <a:t>the methods have different functionality and approach, so it depends upon the security position of the respective system. However, because of the basic difference between penetration testing and vulnerability assessment, the second technique is more beneficial over the first one.</a:t>
            </a:r>
            <a:endParaRPr lang="en-US" dirty="0"/>
          </a:p>
          <a:p>
            <a:pPr algn="just"/>
            <a:r>
              <a:rPr lang="en-IN" dirty="0"/>
              <a:t>Vulnerability assessment identifies the weaknesses and gives solution to fix them. On the other hand, penetration testing only answers the question that "can anyone break-in the system security and if so, then what harm he can do?"</a:t>
            </a:r>
            <a:endParaRPr lang="en-US" dirty="0"/>
          </a:p>
          <a:p>
            <a:pPr algn="just"/>
            <a:r>
              <a:rPr lang="en-IN" dirty="0"/>
              <a:t>Further, a vulnerability assessment attempts to improve security system and develops a more mature, integrated security program. On the other hand, a penetration testing only gives a picture of your security program’s effectiveness.</a:t>
            </a:r>
            <a:endParaRPr lang="en-US" dirty="0"/>
          </a:p>
          <a:p>
            <a:pPr algn="just"/>
            <a:r>
              <a:rPr lang="en-IN" dirty="0"/>
              <a:t>As we have seen here, the vulnerability assessment is more beneficial and gives better result in comparison to penetration testing. But, experts suggest that, as a part of security management system, both techniques should be performed routinely to ensure a perfect secured environment.</a:t>
            </a:r>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25</a:t>
            </a:fld>
            <a:endParaRPr lang="en-US" dirty="0"/>
          </a:p>
        </p:txBody>
      </p:sp>
    </p:spTree>
    <p:extLst>
      <p:ext uri="{BB962C8B-B14F-4D97-AF65-F5344CB8AC3E}">
        <p14:creationId xmlns:p14="http://schemas.microsoft.com/office/powerpoint/2010/main" val="243009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Following are the major limitations of </a:t>
            </a:r>
            <a:r>
              <a:rPr lang="en-IN" dirty="0" smtClean="0"/>
              <a:t/>
            </a:r>
            <a:br>
              <a:rPr lang="en-IN" dirty="0" smtClean="0"/>
            </a:br>
            <a:r>
              <a:rPr lang="en-IN" dirty="0" smtClean="0"/>
              <a:t>Penetration </a:t>
            </a:r>
            <a:r>
              <a:rPr lang="en-IN" dirty="0"/>
              <a:t>Testing </a:t>
            </a:r>
            <a:endParaRPr lang="en-US" dirty="0"/>
          </a:p>
        </p:txBody>
      </p:sp>
      <p:sp>
        <p:nvSpPr>
          <p:cNvPr id="3" name="Content Placeholder 2"/>
          <p:cNvSpPr>
            <a:spLocks noGrp="1"/>
          </p:cNvSpPr>
          <p:nvPr>
            <p:ph idx="1"/>
          </p:nvPr>
        </p:nvSpPr>
        <p:spPr>
          <a:xfrm>
            <a:off x="381000" y="1463679"/>
            <a:ext cx="11734799" cy="5257798"/>
          </a:xfrm>
        </p:spPr>
        <p:txBody>
          <a:bodyPr>
            <a:noAutofit/>
          </a:bodyPr>
          <a:lstStyle/>
          <a:p>
            <a:pPr lvl="0" algn="just"/>
            <a:r>
              <a:rPr lang="en-IN" sz="1600" b="1" dirty="0" smtClean="0"/>
              <a:t>Limitation </a:t>
            </a:r>
            <a:r>
              <a:rPr lang="en-IN" sz="1600" b="1" dirty="0"/>
              <a:t>of Time</a:t>
            </a:r>
            <a:r>
              <a:rPr lang="en-IN" sz="1600" dirty="0"/>
              <a:t> − As all of us know, penetration testing is not at all time bound exercise; nevertheless, experts of penetration testing have allotted a fixed amount of time for each test. On the other hand, attackers have no time constrains, they plan it in a week, month, or even years.</a:t>
            </a:r>
            <a:endParaRPr lang="en-US" sz="1600" dirty="0"/>
          </a:p>
          <a:p>
            <a:pPr lvl="0" algn="just"/>
            <a:r>
              <a:rPr lang="en-IN" sz="1600" b="1" dirty="0"/>
              <a:t>Limitation of Scope</a:t>
            </a:r>
            <a:r>
              <a:rPr lang="en-IN" sz="1600" dirty="0"/>
              <a:t> − Many of the organizations do not test everything, because of their own limitations, including resource constraints, security constraints, budget constraints, etc. Likewise, a tester has limited scope and he has to leave many parts of the systems that might be much more vulnerable and can be a perfect niche for the attacker.</a:t>
            </a:r>
            <a:endParaRPr lang="en-US" sz="1600" dirty="0"/>
          </a:p>
          <a:p>
            <a:pPr lvl="0" algn="just"/>
            <a:r>
              <a:rPr lang="en-IN" sz="1600" b="1" dirty="0"/>
              <a:t>Limitation on Access</a:t>
            </a:r>
            <a:r>
              <a:rPr lang="en-IN" sz="1600" dirty="0"/>
              <a:t> − More often testers have restricted access to the target environment. For example, if a company has carried out the penetration test against its DMZ systems from all across its internet networks, but what if the attackers attack through the normal internet gateway.</a:t>
            </a:r>
            <a:endParaRPr lang="en-US" sz="1600" dirty="0"/>
          </a:p>
          <a:p>
            <a:pPr lvl="0" algn="just"/>
            <a:r>
              <a:rPr lang="en-IN" sz="1600" b="1" dirty="0"/>
              <a:t>Limitation of Methods</a:t>
            </a:r>
            <a:r>
              <a:rPr lang="en-IN" sz="1600" dirty="0"/>
              <a:t> − There are chances that the target system can crash during a penetration test, so some of the particular attack methods would likely be turned off the table for a professional penetration tester. For example, producing a denial of service flood to divert a system or network administrator from another attack method, usually an ideal tactic for a really bad guy, but it is likely to fall outside of the rules of engagement for most of the professional penetration testers.</a:t>
            </a:r>
            <a:endParaRPr lang="en-US" sz="1600" dirty="0"/>
          </a:p>
          <a:p>
            <a:pPr lvl="0" algn="just"/>
            <a:r>
              <a:rPr lang="en-IN" sz="1600" b="1" dirty="0"/>
              <a:t>Limitation of Skill-sets of a Penetration Tester</a:t>
            </a:r>
            <a:r>
              <a:rPr lang="en-IN" sz="1600" dirty="0"/>
              <a:t> − Usually, professional penetration testers are limited as they have limited skills irrespective of their expertise and past experience. Most of them are focused on a particular technology and having rare knowledge of other fields.</a:t>
            </a:r>
            <a:endParaRPr lang="en-US" sz="1600" dirty="0"/>
          </a:p>
          <a:p>
            <a:pPr lvl="0" algn="just"/>
            <a:r>
              <a:rPr lang="en-IN" sz="1600" b="1" dirty="0"/>
              <a:t>Limitation of Known Exploits</a:t>
            </a:r>
            <a:r>
              <a:rPr lang="en-IN" sz="1600" dirty="0"/>
              <a:t> − Many of the testers are aware with only those exploits, which are public. In fact, their imaginative power is not as developed as attackers. Attackers normally think much beyond a tester’s thinking and discover the flaw to attack.</a:t>
            </a:r>
            <a:endParaRPr lang="en-US" sz="1600" dirty="0"/>
          </a:p>
          <a:p>
            <a:pPr lvl="0" algn="just"/>
            <a:r>
              <a:rPr lang="en-IN" sz="1600" b="1" dirty="0"/>
              <a:t>Limitation to Experiment</a:t>
            </a:r>
            <a:r>
              <a:rPr lang="en-IN" sz="1600" dirty="0"/>
              <a:t> − Most of the testers are time bound and follow the instructions already given to them by their organization or seniors. They do not try something new. They do not think beyond the given instructions. On the other hand, attackers are free to think, to experiment, and to create some new path to attack</a:t>
            </a:r>
            <a:r>
              <a:rPr lang="en-IN" sz="1600" dirty="0" smtClean="0"/>
              <a:t>.</a:t>
            </a:r>
            <a:endParaRPr lang="en-US" sz="16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26</a:t>
            </a:fld>
            <a:endParaRPr lang="en-US" dirty="0"/>
          </a:p>
        </p:txBody>
      </p:sp>
    </p:spTree>
    <p:extLst>
      <p:ext uri="{BB962C8B-B14F-4D97-AF65-F5344CB8AC3E}">
        <p14:creationId xmlns:p14="http://schemas.microsoft.com/office/powerpoint/2010/main" val="205472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Penetration Testing </a:t>
            </a:r>
            <a:r>
              <a:rPr lang="en-IN" b="1" dirty="0" smtClean="0"/>
              <a:t>Concepts</a:t>
            </a:r>
            <a:endParaRPr lang="en-US" dirty="0"/>
          </a:p>
        </p:txBody>
      </p:sp>
      <p:sp>
        <p:nvSpPr>
          <p:cNvPr id="3" name="Content Placeholder 2"/>
          <p:cNvSpPr>
            <a:spLocks noGrp="1"/>
          </p:cNvSpPr>
          <p:nvPr>
            <p:ph idx="1"/>
          </p:nvPr>
        </p:nvSpPr>
        <p:spPr/>
        <p:txBody>
          <a:bodyPr/>
          <a:lstStyle/>
          <a:p>
            <a:pPr algn="just"/>
            <a:r>
              <a:rPr lang="en-IN" dirty="0" smtClean="0"/>
              <a:t>Penetration </a:t>
            </a:r>
            <a:r>
              <a:rPr lang="en-IN" dirty="0"/>
              <a:t>testing, normally consists of information gathering, vulnerability and risk analysis, vulnerability exploits, and final report preparation. </a:t>
            </a:r>
            <a:endParaRPr lang="en-IN" dirty="0" smtClean="0"/>
          </a:p>
          <a:p>
            <a:pPr algn="just"/>
            <a:r>
              <a:rPr lang="en-IN" dirty="0" smtClean="0"/>
              <a:t>It </a:t>
            </a:r>
            <a:r>
              <a:rPr lang="en-IN" dirty="0"/>
              <a:t>is also essential to learn the features of various </a:t>
            </a:r>
            <a:r>
              <a:rPr lang="en-IN" dirty="0" smtClean="0"/>
              <a:t>tools </a:t>
            </a:r>
            <a:r>
              <a:rPr lang="en-IN" dirty="0"/>
              <a:t>which are available with penetration testing.</a:t>
            </a:r>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27</a:t>
            </a:fld>
            <a:endParaRPr lang="en-US" dirty="0"/>
          </a:p>
        </p:txBody>
      </p:sp>
    </p:spTree>
    <p:extLst>
      <p:ext uri="{BB962C8B-B14F-4D97-AF65-F5344CB8AC3E}">
        <p14:creationId xmlns:p14="http://schemas.microsoft.com/office/powerpoint/2010/main" val="2789276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8839201" cy="981099"/>
          </a:xfrm>
        </p:spPr>
        <p:txBody>
          <a:bodyPr>
            <a:noAutofit/>
          </a:bodyPr>
          <a:lstStyle/>
          <a:p>
            <a:pPr marL="0" marR="0" algn="just">
              <a:spcBef>
                <a:spcPts val="0"/>
              </a:spcBef>
              <a:spcAft>
                <a:spcPts val="0"/>
              </a:spcAft>
            </a:pPr>
            <a:r>
              <a:rPr lang="en-IN"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Penetration Testing </a:t>
            </a:r>
            <a:r>
              <a:rPr lang="en-IN" sz="3600" b="1" kern="1800" dirty="0" smtClean="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 Method (</a:t>
            </a:r>
            <a:r>
              <a:rPr lang="en-IN" sz="3600" b="1" dirty="0" smtClean="0"/>
              <a:t>work </a:t>
            </a:r>
            <a:r>
              <a:rPr lang="en-IN" sz="3600" b="1" dirty="0"/>
              <a:t>flows </a:t>
            </a:r>
            <a:r>
              <a:rPr lang="en-IN" sz="3600" b="1" kern="1800" dirty="0" smtClean="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Penetration Testing Method">
            <a:extLst>
              <a:ext uri="{FF2B5EF4-FFF2-40B4-BE49-F238E27FC236}">
                <a16:creationId xmlns:a16="http://schemas.microsoft.com/office/drawing/2014/main" xmlns="" id="{9496D5DD-4ED6-4526-A339-3103E39A79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3799" y="944160"/>
            <a:ext cx="5003801" cy="5927769"/>
          </a:xfrm>
          <a:prstGeom prst="rect">
            <a:avLst/>
          </a:prstGeom>
          <a:noFill/>
          <a:ln>
            <a:noFill/>
          </a:ln>
        </p:spPr>
      </p:pic>
    </p:spTree>
    <p:extLst>
      <p:ext uri="{BB962C8B-B14F-4D97-AF65-F5344CB8AC3E}">
        <p14:creationId xmlns:p14="http://schemas.microsoft.com/office/powerpoint/2010/main" val="2085616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466701"/>
            <a:ext cx="7416800" cy="715476"/>
          </a:xfrm>
        </p:spPr>
        <p:txBody>
          <a:bodyPr>
            <a:noAutofit/>
          </a:bodyPr>
          <a:lstStyle/>
          <a:p>
            <a:pPr marL="0" marR="0" algn="just">
              <a:lnSpc>
                <a:spcPts val="1800"/>
              </a:lnSpc>
              <a:spcBef>
                <a:spcPts val="0"/>
              </a:spcBef>
              <a:spcAft>
                <a:spcPts val="0"/>
              </a:spcAft>
            </a:pPr>
            <a:r>
              <a:rPr lang="en-IN"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Penetration Testing - Method</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indent="0" algn="just">
              <a:lnSpc>
                <a:spcPct val="107000"/>
              </a:lnSpc>
              <a:spcBef>
                <a:spcPts val="0"/>
              </a:spcBef>
              <a:spcAft>
                <a:spcPts val="800"/>
              </a:spcAft>
              <a:buNone/>
            </a:pP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Planning &amp; Preparation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0480" marR="30480" algn="just">
              <a:lnSpc>
                <a:spcPct val="107000"/>
              </a:lnSpc>
              <a:spcBef>
                <a:spcPts val="600"/>
              </a:spcBef>
              <a:spcAft>
                <a:spcPts val="720"/>
              </a:spcAft>
            </a:pP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Planning and preparation starts with defining the goals and objectives of the penetration testing.</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0480" marR="30480" algn="just">
              <a:lnSpc>
                <a:spcPct val="107000"/>
              </a:lnSpc>
              <a:spcBef>
                <a:spcPts val="600"/>
              </a:spcBef>
              <a:spcAft>
                <a:spcPts val="720"/>
              </a:spcAft>
            </a:pP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client and the tester jointly define the goals so that both the parties have the same objectives and understanding. The common objectives of penetration testing are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To identify the vulnerability and improve the security of the technical systems.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Have IT security confirmed by an external third party.</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Increase the security of the organizational/personnel infrastructure.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9663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304800"/>
            <a:ext cx="9753600" cy="948395"/>
          </a:xfrm>
        </p:spPr>
        <p:txBody>
          <a:bodyPr>
            <a:normAutofit/>
          </a:bodyPr>
          <a:lstStyle/>
          <a:p>
            <a:r>
              <a:rPr lang="en-IN" sz="3600" b="1" dirty="0">
                <a:latin typeface="Times New Roman" pitchFamily="18" charset="0"/>
                <a:cs typeface="Times New Roman" pitchFamily="18" charset="0"/>
              </a:rPr>
              <a:t>Pre-requisites</a:t>
            </a:r>
            <a:r>
              <a:rPr lang="en-IN" sz="3600" b="1" u="sng" dirty="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600200" y="1600202"/>
            <a:ext cx="9982201" cy="4525963"/>
          </a:xfrm>
        </p:spPr>
        <p:txBody>
          <a:bodyPr>
            <a:normAutofit/>
          </a:bodyPr>
          <a:lstStyle/>
          <a:p>
            <a:r>
              <a:rPr lang="en-IN" sz="2400" dirty="0">
                <a:latin typeface="Times New Roman" pitchFamily="18" charset="0"/>
                <a:cs typeface="Times New Roman" pitchFamily="18" charset="0"/>
              </a:rPr>
              <a:t>Network Security</a:t>
            </a:r>
            <a:endParaRPr lang="en-US" sz="2400"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466701"/>
            <a:ext cx="7416800" cy="715476"/>
          </a:xfrm>
        </p:spPr>
        <p:txBody>
          <a:bodyPr>
            <a:noAutofit/>
          </a:bodyPr>
          <a:lstStyle/>
          <a:p>
            <a:pPr marL="0" marR="0" algn="just">
              <a:lnSpc>
                <a:spcPts val="1800"/>
              </a:lnSpc>
              <a:spcBef>
                <a:spcPts val="0"/>
              </a:spcBef>
              <a:spcAft>
                <a:spcPts val="0"/>
              </a:spcAft>
            </a:pPr>
            <a:r>
              <a:rPr lang="en-IN"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Penetration Testing - Method</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152400" y="1676400"/>
            <a:ext cx="11620499"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indent="0" algn="just">
              <a:lnSpc>
                <a:spcPct val="107000"/>
              </a:lnSpc>
              <a:spcBef>
                <a:spcPts val="0"/>
              </a:spcBef>
              <a:spcAft>
                <a:spcPts val="800"/>
              </a:spcAft>
              <a:buNone/>
            </a:pP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Reconnaissance</a:t>
            </a:r>
            <a:endParaRPr lang="en-IN" sz="2800" b="1" dirty="0">
              <a:effectLst/>
              <a:latin typeface="Calibri" panose="020F0502020204030204" pitchFamily="34" charset="0"/>
              <a:ea typeface="Calibri" panose="020F0502020204030204" pitchFamily="34" charset="0"/>
              <a:cs typeface="Mangal" panose="02040503050203030202" pitchFamily="18" charset="0"/>
            </a:endParaRPr>
          </a:p>
          <a:p>
            <a:pPr marL="0" marR="30480" indent="0" algn="just">
              <a:lnSpc>
                <a:spcPct val="107000"/>
              </a:lnSpc>
              <a:spcBef>
                <a:spcPts val="600"/>
              </a:spcBef>
              <a:spcAft>
                <a:spcPts val="720"/>
              </a:spcAft>
              <a:buNone/>
            </a:pP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Reconnaissance includes an analysis of the preliminary information. Many times, a tester doesn’t have much information other than the preliminary information, i.e., an IP address or IP address block. The tester starts by </a:t>
            </a:r>
            <a:r>
              <a:rPr lang="en-IN" sz="32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analysing </a:t>
            </a: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available information and, if required, requests for more information such as system descriptions, network plans, etc. from the client. This step is the passive penetration test, a sort of. The sole objective is to obtain a complete and detailed information of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75815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466701"/>
            <a:ext cx="7416800" cy="715476"/>
          </a:xfrm>
        </p:spPr>
        <p:txBody>
          <a:bodyPr>
            <a:noAutofit/>
          </a:bodyPr>
          <a:lstStyle/>
          <a:p>
            <a:pPr marL="0" marR="0" algn="just">
              <a:lnSpc>
                <a:spcPts val="1800"/>
              </a:lnSpc>
              <a:spcBef>
                <a:spcPts val="0"/>
              </a:spcBef>
              <a:spcAft>
                <a:spcPts val="0"/>
              </a:spcAft>
            </a:pPr>
            <a:r>
              <a:rPr lang="en-IN"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Penetration Testing - Method</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indent="0" algn="just">
              <a:lnSpc>
                <a:spcPct val="107000"/>
              </a:lnSpc>
              <a:spcBef>
                <a:spcPts val="0"/>
              </a:spcBef>
              <a:spcAft>
                <a:spcPts val="800"/>
              </a:spcAft>
              <a:buNone/>
            </a:pP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Discovery</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0480" marR="30480" algn="just">
              <a:lnSpc>
                <a:spcPct val="107000"/>
              </a:lnSpc>
              <a:spcBef>
                <a:spcPts val="600"/>
              </a:spcBef>
              <a:spcAft>
                <a:spcPts val="720"/>
              </a:spcAft>
            </a:pP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 this step, a penetration tester will most likely use the automated tools to scan target assets for discovering vulnerabilities. These tools normally have their own databases giving the details of the latest vulnerabilities. However, tester discover</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Network Discovery</a:t>
            </a: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Such as discovery of additional systems, servers, and other devices.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Host Discovery</a:t>
            </a: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determines open ports on these devices.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Service Interrogation</a:t>
            </a:r>
            <a:r>
              <a:rPr lang="en-IN" sz="3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interrogates ports to discover actual services which are running on them.</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15867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466701"/>
            <a:ext cx="7416800" cy="715476"/>
          </a:xfrm>
        </p:spPr>
        <p:txBody>
          <a:bodyPr>
            <a:noAutofit/>
          </a:bodyPr>
          <a:lstStyle/>
          <a:p>
            <a:pPr marL="0" marR="0" algn="just">
              <a:lnSpc>
                <a:spcPts val="1800"/>
              </a:lnSpc>
              <a:spcBef>
                <a:spcPts val="0"/>
              </a:spcBef>
              <a:spcAft>
                <a:spcPts val="0"/>
              </a:spcAft>
            </a:pPr>
            <a:r>
              <a:rPr lang="en-IN"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Penetration Testing - Method</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509160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indent="0" algn="just">
              <a:lnSpc>
                <a:spcPct val="107000"/>
              </a:lnSpc>
              <a:spcBef>
                <a:spcPts val="0"/>
              </a:spcBef>
              <a:spcAft>
                <a:spcPts val="800"/>
              </a:spcAft>
              <a:buNone/>
            </a:pPr>
            <a:r>
              <a:rPr lang="en-IN" sz="3200" b="1" dirty="0" err="1">
                <a:effectLst/>
                <a:latin typeface="Times New Roman" panose="02020603050405020304" pitchFamily="18" charset="0"/>
                <a:ea typeface="Times New Roman" panose="02020603050405020304" pitchFamily="18" charset="0"/>
                <a:cs typeface="Mangal" panose="02040503050203030202" pitchFamily="18" charset="0"/>
              </a:rPr>
              <a:t>Analyzing</a:t>
            </a:r>
            <a:r>
              <a:rPr lang="en-IN" sz="3200" b="1" dirty="0">
                <a:effectLst/>
                <a:latin typeface="Times New Roman" panose="02020603050405020304" pitchFamily="18" charset="0"/>
                <a:ea typeface="Times New Roman" panose="02020603050405020304" pitchFamily="18" charset="0"/>
                <a:cs typeface="Mangal" panose="02040503050203030202" pitchFamily="18" charset="0"/>
              </a:rPr>
              <a:t> Information and Risks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0480" marR="30480" algn="just">
              <a:lnSpc>
                <a:spcPct val="107000"/>
              </a:lnSpc>
              <a:spcBef>
                <a:spcPts val="600"/>
              </a:spcBef>
              <a:spcAft>
                <a:spcPts val="720"/>
              </a:spcAft>
            </a:pPr>
            <a:r>
              <a:rPr lang="en-IN" sz="3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 this step, tester </a:t>
            </a:r>
            <a:r>
              <a:rPr lang="en-IN" sz="3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analyzes</a:t>
            </a:r>
            <a:r>
              <a:rPr lang="en-IN" sz="3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and assesses the information gathered before the test steps for dynamically penetrating the system. Because of larger number of systems and size of infrastructure, it is extremely time consuming. While </a:t>
            </a:r>
            <a:r>
              <a:rPr lang="en-IN" sz="3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analyzing</a:t>
            </a:r>
            <a:r>
              <a:rPr lang="en-IN" sz="3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the tester considers the following elements −</a:t>
            </a:r>
            <a:endParaRPr lang="en-IN" sz="3400" dirty="0">
              <a:effectLst/>
              <a:latin typeface="Calibri" panose="020F0502020204030204" pitchFamily="34" charset="0"/>
              <a:ea typeface="Calibri" panose="020F0502020204030204" pitchFamily="34" charset="0"/>
              <a:cs typeface="Mangal" panose="02040503050203030202" pitchFamily="18" charset="0"/>
            </a:endParaRPr>
          </a:p>
          <a:p>
            <a:pPr marR="30480" lvl="1"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3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defined goals of the penetration test.</a:t>
            </a:r>
            <a:endParaRPr lang="en-IN" sz="3000" dirty="0">
              <a:effectLst/>
              <a:latin typeface="Calibri" panose="020F0502020204030204" pitchFamily="34" charset="0"/>
              <a:ea typeface="Calibri" panose="020F0502020204030204" pitchFamily="34" charset="0"/>
              <a:cs typeface="Mangal" panose="02040503050203030202" pitchFamily="18" charset="0"/>
            </a:endParaRPr>
          </a:p>
          <a:p>
            <a:pPr marR="30480" lvl="1"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3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potential risks to the system.</a:t>
            </a:r>
            <a:endParaRPr lang="en-IN" sz="3000" dirty="0">
              <a:effectLst/>
              <a:latin typeface="Calibri" panose="020F0502020204030204" pitchFamily="34" charset="0"/>
              <a:ea typeface="Calibri" panose="020F0502020204030204" pitchFamily="34" charset="0"/>
              <a:cs typeface="Mangal" panose="02040503050203030202" pitchFamily="18" charset="0"/>
            </a:endParaRPr>
          </a:p>
          <a:p>
            <a:pPr marR="30480" lvl="1"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3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estimated time required for evaluating potential security flaws for the subsequent active penetration testing.</a:t>
            </a:r>
            <a:endParaRPr lang="en-IN" sz="3000" dirty="0">
              <a:effectLst/>
              <a:latin typeface="Calibri" panose="020F0502020204030204" pitchFamily="34" charset="0"/>
              <a:ea typeface="Calibri" panose="020F0502020204030204" pitchFamily="34" charset="0"/>
              <a:cs typeface="Mangal" panose="02040503050203030202" pitchFamily="18" charset="0"/>
            </a:endParaRPr>
          </a:p>
          <a:p>
            <a:pPr marL="30480" marR="30480" algn="just">
              <a:lnSpc>
                <a:spcPct val="107000"/>
              </a:lnSpc>
              <a:spcBef>
                <a:spcPts val="600"/>
              </a:spcBef>
              <a:spcAft>
                <a:spcPts val="720"/>
              </a:spcAft>
            </a:pPr>
            <a:r>
              <a:rPr lang="en-IN" sz="3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However, from the list of identified systems, the tester may choose to test only those which contain potential vulnerabilities.</a:t>
            </a:r>
            <a:endParaRPr lang="en-IN" sz="3400" dirty="0">
              <a:effectLst/>
              <a:latin typeface="Calibri" panose="020F0502020204030204" pitchFamily="34" charset="0"/>
              <a:ea typeface="Calibri" panose="020F0502020204030204" pitchFamily="34" charset="0"/>
              <a:cs typeface="Mangal" panose="02040503050203030202"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046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2900" y="1600202"/>
            <a:ext cx="11506200" cy="5121275"/>
          </a:xfrm>
        </p:spPr>
        <p:txBody>
          <a:bodyPr>
            <a:normAutofit fontScale="92500" lnSpcReduction="20000"/>
          </a:bodyPr>
          <a:lstStyle/>
          <a:p>
            <a:pPr algn="just">
              <a:lnSpc>
                <a:spcPct val="110000"/>
              </a:lnSpc>
            </a:pPr>
            <a:r>
              <a:rPr lang="en-US" b="1" dirty="0">
                <a:latin typeface="Times New Roman" panose="02020603050405020304" pitchFamily="18" charset="0"/>
                <a:cs typeface="Times New Roman" panose="02020603050405020304" pitchFamily="18" charset="0"/>
              </a:rPr>
              <a:t>Active Intrusion Attempts</a:t>
            </a:r>
            <a:endParaRPr lang="en-US" dirty="0">
              <a:latin typeface="Times New Roman" panose="02020603050405020304" pitchFamily="18" charset="0"/>
              <a:cs typeface="Times New Roman" panose="02020603050405020304" pitchFamily="18" charset="0"/>
            </a:endParaRPr>
          </a:p>
          <a:p>
            <a:pPr marL="400050" lvl="1" indent="0" algn="just">
              <a:lnSpc>
                <a:spcPct val="110000"/>
              </a:lnSpc>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the most important step that has to be performed with due care. This step entails the extent to which the potential vulnerabilities that was identified in the discovery step which </a:t>
            </a:r>
            <a:r>
              <a:rPr lang="en-US" dirty="0" smtClean="0">
                <a:latin typeface="Times New Roman" panose="02020603050405020304" pitchFamily="18" charset="0"/>
                <a:cs typeface="Times New Roman" panose="02020603050405020304" pitchFamily="18" charset="0"/>
              </a:rPr>
              <a:t>owns </a:t>
            </a:r>
            <a:r>
              <a:rPr lang="en-US" dirty="0">
                <a:latin typeface="Times New Roman" panose="02020603050405020304" pitchFamily="18" charset="0"/>
                <a:cs typeface="Times New Roman" panose="02020603050405020304" pitchFamily="18" charset="0"/>
              </a:rPr>
              <a:t>the actual risks. This step must be performed when a verification of potential vulnerabilities is needed. For those systems having very high integrity requirements, the potential vulnerability and risk needs to be carefully considered before conducting critical clean up procedures.</a:t>
            </a:r>
          </a:p>
          <a:p>
            <a:pPr algn="just">
              <a:lnSpc>
                <a:spcPct val="110000"/>
              </a:lnSpc>
            </a:pPr>
            <a:r>
              <a:rPr lang="en-US" b="1" dirty="0">
                <a:latin typeface="Times New Roman" panose="02020603050405020304" pitchFamily="18" charset="0"/>
                <a:cs typeface="Times New Roman" panose="02020603050405020304" pitchFamily="18" charset="0"/>
              </a:rPr>
              <a:t>Final Analysis</a:t>
            </a:r>
            <a:endParaRPr lang="en-US" dirty="0">
              <a:latin typeface="Times New Roman" panose="02020603050405020304" pitchFamily="18" charset="0"/>
              <a:cs typeface="Times New Roman" panose="02020603050405020304" pitchFamily="18" charset="0"/>
            </a:endParaRPr>
          </a:p>
          <a:p>
            <a:pPr marL="400050" lvl="1" indent="0" algn="just">
              <a:lnSpc>
                <a:spcPct val="110000"/>
              </a:lnSpc>
              <a:buNone/>
            </a:pPr>
            <a:r>
              <a:rPr lang="en-US" dirty="0">
                <a:latin typeface="Times New Roman" panose="02020603050405020304" pitchFamily="18" charset="0"/>
                <a:cs typeface="Times New Roman" panose="02020603050405020304" pitchFamily="18" charset="0"/>
              </a:rPr>
              <a:t>This step primarily considers all the steps conducted (discussed above) till that time and an evaluation of the vulnerabilities present in the form of potential risks. Further, the tester recommends to eliminate the vulnerabilities and risks. Above all, the tester must assure the transparency of the tests and the vulnerabilities that it disclosed.</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33</a:t>
            </a:fld>
            <a:endParaRPr lang="en-US" dirty="0"/>
          </a:p>
        </p:txBody>
      </p:sp>
    </p:spTree>
    <p:extLst>
      <p:ext uri="{BB962C8B-B14F-4D97-AF65-F5344CB8AC3E}">
        <p14:creationId xmlns:p14="http://schemas.microsoft.com/office/powerpoint/2010/main" val="226742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2"/>
            <a:ext cx="11506200" cy="5121275"/>
          </a:xfrm>
        </p:spPr>
        <p:txBody>
          <a:bodyPr>
            <a:normAutofit fontScale="85000" lnSpcReduction="20000"/>
          </a:bodyPr>
          <a:lstStyle/>
          <a:p>
            <a:pPr marL="0" indent="0">
              <a:lnSpc>
                <a:spcPct val="120000"/>
              </a:lnSpc>
              <a:buNone/>
            </a:pPr>
            <a:r>
              <a:rPr lang="en-US" b="1" smtClean="0">
                <a:latin typeface="Times New Roman" panose="02020603050405020304" pitchFamily="18" charset="0"/>
                <a:cs typeface="Times New Roman" panose="02020603050405020304" pitchFamily="18" charset="0"/>
              </a:rPr>
              <a:t>Report Preparation</a:t>
            </a:r>
            <a:endParaRPr lang="en-US" smtClean="0">
              <a:latin typeface="Times New Roman" panose="02020603050405020304" pitchFamily="18" charset="0"/>
              <a:cs typeface="Times New Roman" panose="02020603050405020304" pitchFamily="18" charset="0"/>
            </a:endParaRPr>
          </a:p>
          <a:p>
            <a:pPr>
              <a:lnSpc>
                <a:spcPct val="120000"/>
              </a:lnSpc>
            </a:pPr>
            <a:r>
              <a:rPr lang="en-US" smtClean="0">
                <a:latin typeface="Times New Roman" panose="02020603050405020304" pitchFamily="18" charset="0"/>
                <a:cs typeface="Times New Roman" panose="02020603050405020304" pitchFamily="18" charset="0"/>
              </a:rPr>
              <a:t>Report preparation must start with overall testing procedures, followed by an analysis of vulnerabilities and risks. The high risks and critical vulnerabilities must have priorities and then followed by the lower order.</a:t>
            </a:r>
          </a:p>
          <a:p>
            <a:pPr>
              <a:lnSpc>
                <a:spcPct val="120000"/>
              </a:lnSpc>
            </a:pPr>
            <a:r>
              <a:rPr lang="en-US" smtClean="0">
                <a:latin typeface="Times New Roman" panose="02020603050405020304" pitchFamily="18" charset="0"/>
                <a:cs typeface="Times New Roman" panose="02020603050405020304" pitchFamily="18" charset="0"/>
              </a:rPr>
              <a:t>However, while documenting the final report, the following points needs to be considered −</a:t>
            </a:r>
          </a:p>
          <a:p>
            <a:pPr lvl="1" fontAlgn="base">
              <a:lnSpc>
                <a:spcPct val="120000"/>
              </a:lnSpc>
            </a:pPr>
            <a:r>
              <a:rPr lang="en-US" smtClean="0">
                <a:latin typeface="Times New Roman" panose="02020603050405020304" pitchFamily="18" charset="0"/>
                <a:cs typeface="Times New Roman" panose="02020603050405020304" pitchFamily="18" charset="0"/>
              </a:rPr>
              <a:t>Overall summary of penetration testing.</a:t>
            </a:r>
          </a:p>
          <a:p>
            <a:pPr lvl="1" fontAlgn="base">
              <a:lnSpc>
                <a:spcPct val="120000"/>
              </a:lnSpc>
            </a:pPr>
            <a:r>
              <a:rPr lang="en-US" smtClean="0">
                <a:latin typeface="Times New Roman" panose="02020603050405020304" pitchFamily="18" charset="0"/>
                <a:cs typeface="Times New Roman" panose="02020603050405020304" pitchFamily="18" charset="0"/>
              </a:rPr>
              <a:t>Details of each step and the information gathered during the pen testing.</a:t>
            </a:r>
          </a:p>
          <a:p>
            <a:pPr lvl="1" fontAlgn="base">
              <a:lnSpc>
                <a:spcPct val="120000"/>
              </a:lnSpc>
            </a:pPr>
            <a:r>
              <a:rPr lang="en-US" smtClean="0">
                <a:latin typeface="Times New Roman" panose="02020603050405020304" pitchFamily="18" charset="0"/>
                <a:cs typeface="Times New Roman" panose="02020603050405020304" pitchFamily="18" charset="0"/>
              </a:rPr>
              <a:t>Details of all the vulnerabilities and risks discovered.</a:t>
            </a:r>
          </a:p>
          <a:p>
            <a:pPr lvl="1" fontAlgn="base">
              <a:lnSpc>
                <a:spcPct val="120000"/>
              </a:lnSpc>
            </a:pPr>
            <a:r>
              <a:rPr lang="en-US" smtClean="0">
                <a:latin typeface="Times New Roman" panose="02020603050405020304" pitchFamily="18" charset="0"/>
                <a:cs typeface="Times New Roman" panose="02020603050405020304" pitchFamily="18" charset="0"/>
              </a:rPr>
              <a:t>Details of cleaning and fixing the systems.</a:t>
            </a:r>
          </a:p>
          <a:p>
            <a:pPr lvl="1" fontAlgn="base">
              <a:lnSpc>
                <a:spcPct val="120000"/>
              </a:lnSpc>
            </a:pPr>
            <a:r>
              <a:rPr lang="en-US" smtClean="0">
                <a:latin typeface="Times New Roman" panose="02020603050405020304" pitchFamily="18" charset="0"/>
                <a:cs typeface="Times New Roman" panose="02020603050405020304" pitchFamily="18" charset="0"/>
              </a:rPr>
              <a:t>Suggestions for future security.</a:t>
            </a:r>
          </a:p>
          <a:p>
            <a:pPr>
              <a:lnSpc>
                <a:spcPct val="120000"/>
              </a:lnSpc>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34</a:t>
            </a:fld>
            <a:endParaRPr lang="en-US" dirty="0"/>
          </a:p>
        </p:txBody>
      </p:sp>
      <p:sp>
        <p:nvSpPr>
          <p:cNvPr id="6" name="Rectangle 5"/>
          <p:cNvSpPr/>
          <p:nvPr/>
        </p:nvSpPr>
        <p:spPr>
          <a:xfrm>
            <a:off x="4800600" y="254973"/>
            <a:ext cx="7239000" cy="1200329"/>
          </a:xfrm>
          <a:prstGeom prst="rect">
            <a:avLst/>
          </a:prstGeom>
        </p:spPr>
        <p:txBody>
          <a:bodyPr wrap="square">
            <a:spAutoFit/>
          </a:bodyPr>
          <a:lstStyle/>
          <a:p>
            <a:pPr>
              <a:buFont typeface="Arial" panose="020B0604020202020204" pitchFamily="34" charset="0"/>
              <a:buChar char="•"/>
            </a:pPr>
            <a:r>
              <a:rPr lang="en-US" dirty="0">
                <a:solidFill>
                  <a:srgbClr val="555555"/>
                </a:solidFill>
                <a:latin typeface="Times New Roman" panose="02020603050405020304" pitchFamily="18" charset="0"/>
                <a:cs typeface="Times New Roman" panose="02020603050405020304" pitchFamily="18" charset="0"/>
              </a:rPr>
              <a:t>A vulnerability is </a:t>
            </a:r>
            <a:r>
              <a:rPr lang="en-US" b="1" dirty="0">
                <a:solidFill>
                  <a:srgbClr val="555555"/>
                </a:solidFill>
                <a:latin typeface="Times New Roman" panose="02020603050405020304" pitchFamily="18" charset="0"/>
                <a:cs typeface="Times New Roman" panose="02020603050405020304" pitchFamily="18" charset="0"/>
              </a:rPr>
              <a:t>a flaw or weakness</a:t>
            </a:r>
            <a:r>
              <a:rPr lang="en-US" dirty="0">
                <a:solidFill>
                  <a:srgbClr val="555555"/>
                </a:solidFill>
                <a:latin typeface="Times New Roman" panose="02020603050405020304" pitchFamily="18" charset="0"/>
                <a:cs typeface="Times New Roman" panose="02020603050405020304" pitchFamily="18" charset="0"/>
              </a:rPr>
              <a:t> in an asset’s design, implementation, or operation and management that could be exploited by a threat.</a:t>
            </a:r>
          </a:p>
          <a:p>
            <a:pPr>
              <a:buFont typeface="Arial" panose="020B0604020202020204" pitchFamily="34" charset="0"/>
              <a:buChar char="•"/>
            </a:pPr>
            <a:r>
              <a:rPr lang="en-US" dirty="0">
                <a:solidFill>
                  <a:srgbClr val="555555"/>
                </a:solidFill>
                <a:latin typeface="Times New Roman" panose="02020603050405020304" pitchFamily="18" charset="0"/>
                <a:cs typeface="Times New Roman" panose="02020603050405020304" pitchFamily="18" charset="0"/>
              </a:rPr>
              <a:t>A threat is a </a:t>
            </a:r>
            <a:r>
              <a:rPr lang="en-US" b="1" dirty="0">
                <a:solidFill>
                  <a:srgbClr val="555555"/>
                </a:solidFill>
                <a:latin typeface="Times New Roman" panose="02020603050405020304" pitchFamily="18" charset="0"/>
                <a:cs typeface="Times New Roman" panose="02020603050405020304" pitchFamily="18" charset="0"/>
              </a:rPr>
              <a:t>potential</a:t>
            </a:r>
            <a:r>
              <a:rPr lang="en-US" dirty="0">
                <a:solidFill>
                  <a:srgbClr val="555555"/>
                </a:solidFill>
                <a:latin typeface="Times New Roman" panose="02020603050405020304" pitchFamily="18" charset="0"/>
                <a:cs typeface="Times New Roman" panose="02020603050405020304" pitchFamily="18" charset="0"/>
              </a:rPr>
              <a:t> for a threat agent </a:t>
            </a:r>
            <a:r>
              <a:rPr lang="en-US" b="1" dirty="0">
                <a:solidFill>
                  <a:srgbClr val="555555"/>
                </a:solidFill>
                <a:latin typeface="Times New Roman" panose="02020603050405020304" pitchFamily="18" charset="0"/>
                <a:cs typeface="Times New Roman" panose="02020603050405020304" pitchFamily="18" charset="0"/>
              </a:rPr>
              <a:t>to exploit a vulnerability</a:t>
            </a:r>
            <a:r>
              <a:rPr lang="en-US" dirty="0">
                <a:solidFill>
                  <a:srgbClr val="555555"/>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555555"/>
                </a:solidFill>
                <a:latin typeface="Times New Roman" panose="02020603050405020304" pitchFamily="18" charset="0"/>
                <a:cs typeface="Times New Roman" panose="02020603050405020304" pitchFamily="18" charset="0"/>
              </a:rPr>
              <a:t>A risk is the </a:t>
            </a:r>
            <a:r>
              <a:rPr lang="en-US" b="1" dirty="0">
                <a:solidFill>
                  <a:srgbClr val="555555"/>
                </a:solidFill>
                <a:latin typeface="Times New Roman" panose="02020603050405020304" pitchFamily="18" charset="0"/>
                <a:cs typeface="Times New Roman" panose="02020603050405020304" pitchFamily="18" charset="0"/>
              </a:rPr>
              <a:t>potential for loss</a:t>
            </a:r>
            <a:r>
              <a:rPr lang="en-US" dirty="0">
                <a:solidFill>
                  <a:srgbClr val="555555"/>
                </a:solidFill>
                <a:latin typeface="Times New Roman" panose="02020603050405020304" pitchFamily="18" charset="0"/>
                <a:cs typeface="Times New Roman" panose="02020603050405020304" pitchFamily="18" charset="0"/>
              </a:rPr>
              <a:t> when the threat happens.</a:t>
            </a:r>
            <a:endParaRPr lang="en-US" b="0" i="0" dirty="0">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71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Pen </a:t>
            </a:r>
            <a:r>
              <a:rPr lang="en-IN" dirty="0" smtClean="0"/>
              <a:t>Testing</a:t>
            </a:r>
            <a:endParaRPr lang="en-US" dirty="0"/>
          </a:p>
        </p:txBody>
      </p:sp>
      <p:sp>
        <p:nvSpPr>
          <p:cNvPr id="3" name="Content Placeholder 2"/>
          <p:cNvSpPr>
            <a:spLocks noGrp="1"/>
          </p:cNvSpPr>
          <p:nvPr>
            <p:ph idx="1"/>
          </p:nvPr>
        </p:nvSpPr>
        <p:spPr/>
        <p:txBody>
          <a:bodyPr/>
          <a:lstStyle/>
          <a:p>
            <a:r>
              <a:rPr lang="en-IN" dirty="0" smtClean="0"/>
              <a:t>Following </a:t>
            </a:r>
            <a:r>
              <a:rPr lang="en-IN" dirty="0"/>
              <a:t>are the important types of pen testing −</a:t>
            </a:r>
            <a:endParaRPr lang="en-US" dirty="0"/>
          </a:p>
          <a:p>
            <a:pPr lvl="1"/>
            <a:r>
              <a:rPr lang="en-IN" dirty="0"/>
              <a:t>Black Box Penetration Testing</a:t>
            </a:r>
            <a:endParaRPr lang="en-US" dirty="0"/>
          </a:p>
          <a:p>
            <a:pPr lvl="1"/>
            <a:r>
              <a:rPr lang="en-IN" dirty="0"/>
              <a:t>White Box Penetration Testing</a:t>
            </a:r>
            <a:endParaRPr lang="en-US" dirty="0"/>
          </a:p>
          <a:p>
            <a:pPr lvl="1"/>
            <a:r>
              <a:rPr lang="en-IN" dirty="0"/>
              <a:t>Grey Box Penetration Testing</a:t>
            </a:r>
            <a:endParaRPr lang="en-US" dirty="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35</a:t>
            </a:fld>
            <a:endParaRPr lang="en-US" dirty="0"/>
          </a:p>
        </p:txBody>
      </p:sp>
      <p:pic>
        <p:nvPicPr>
          <p:cNvPr id="6" name="Picture 5" descr="Pen Testing"/>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438400"/>
            <a:ext cx="4724401" cy="3917952"/>
          </a:xfrm>
          <a:prstGeom prst="rect">
            <a:avLst/>
          </a:prstGeom>
          <a:noFill/>
          <a:ln>
            <a:noFill/>
          </a:ln>
        </p:spPr>
      </p:pic>
    </p:spTree>
    <p:extLst>
      <p:ext uri="{BB962C8B-B14F-4D97-AF65-F5344CB8AC3E}">
        <p14:creationId xmlns:p14="http://schemas.microsoft.com/office/powerpoint/2010/main" val="204721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Black Box Penetration Testing</a:t>
            </a:r>
            <a:r>
              <a:rPr lang="en-US" dirty="0"/>
              <a:t/>
            </a:r>
            <a:br>
              <a:rPr lang="en-US" dirty="0"/>
            </a:br>
            <a:endParaRPr lang="en-US" dirty="0"/>
          </a:p>
        </p:txBody>
      </p:sp>
      <p:sp>
        <p:nvSpPr>
          <p:cNvPr id="3" name="Content Placeholder 2"/>
          <p:cNvSpPr>
            <a:spLocks noGrp="1"/>
          </p:cNvSpPr>
          <p:nvPr>
            <p:ph idx="1"/>
          </p:nvPr>
        </p:nvSpPr>
        <p:spPr>
          <a:xfrm>
            <a:off x="609600" y="1600202"/>
            <a:ext cx="11353800" cy="5121275"/>
          </a:xfrm>
        </p:spPr>
        <p:txBody>
          <a:bodyPr>
            <a:normAutofit fontScale="92500" lnSpcReduction="10000"/>
          </a:bodyPr>
          <a:lstStyle/>
          <a:p>
            <a:pPr algn="just"/>
            <a:r>
              <a:rPr lang="en-IN" dirty="0" smtClean="0"/>
              <a:t>In </a:t>
            </a:r>
            <a:r>
              <a:rPr lang="en-IN" dirty="0"/>
              <a:t>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endParaRPr lang="en-US" dirty="0"/>
          </a:p>
          <a:p>
            <a:pPr algn="just"/>
            <a:r>
              <a:rPr lang="en-IN" dirty="0"/>
              <a:t>Advantages of Black Box Penetration Testing</a:t>
            </a:r>
            <a:endParaRPr lang="en-US" dirty="0"/>
          </a:p>
          <a:p>
            <a:pPr lvl="1" algn="just"/>
            <a:r>
              <a:rPr lang="en-IN" dirty="0" smtClean="0"/>
              <a:t>Tester </a:t>
            </a:r>
            <a:r>
              <a:rPr lang="en-IN" dirty="0"/>
              <a:t>need not necessarily be an expert, as it does not demand specific language knowledge</a:t>
            </a:r>
            <a:endParaRPr lang="en-US" dirty="0"/>
          </a:p>
          <a:p>
            <a:pPr lvl="1" algn="just"/>
            <a:r>
              <a:rPr lang="en-IN" dirty="0"/>
              <a:t>Tester verifies contradictions in the actual system and the specifications</a:t>
            </a:r>
            <a:endParaRPr lang="en-US" dirty="0"/>
          </a:p>
          <a:p>
            <a:pPr lvl="1" algn="just"/>
            <a:r>
              <a:rPr lang="en-IN" dirty="0"/>
              <a:t>Test is generally conducted with the perspective of a user, not the </a:t>
            </a:r>
            <a:r>
              <a:rPr lang="en-IN" dirty="0" smtClean="0"/>
              <a:t>designer</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36</a:t>
            </a:fld>
            <a:endParaRPr lang="en-US" dirty="0"/>
          </a:p>
        </p:txBody>
      </p:sp>
    </p:spTree>
    <p:extLst>
      <p:ext uri="{BB962C8B-B14F-4D97-AF65-F5344CB8AC3E}">
        <p14:creationId xmlns:p14="http://schemas.microsoft.com/office/powerpoint/2010/main" val="3246716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White Box Penetration </a:t>
            </a:r>
            <a:r>
              <a:rPr lang="en-IN" dirty="0" smtClean="0"/>
              <a:t>Testing</a:t>
            </a:r>
            <a:endParaRPr lang="en-US" dirty="0"/>
          </a:p>
        </p:txBody>
      </p:sp>
      <p:sp>
        <p:nvSpPr>
          <p:cNvPr id="3" name="Content Placeholder 2"/>
          <p:cNvSpPr>
            <a:spLocks noGrp="1"/>
          </p:cNvSpPr>
          <p:nvPr>
            <p:ph idx="1"/>
          </p:nvPr>
        </p:nvSpPr>
        <p:spPr>
          <a:xfrm>
            <a:off x="609600" y="1600203"/>
            <a:ext cx="11277600" cy="3962398"/>
          </a:xfrm>
        </p:spPr>
        <p:txBody>
          <a:bodyPr>
            <a:noAutofit/>
          </a:bodyPr>
          <a:lstStyle/>
          <a:p>
            <a:pPr algn="just"/>
            <a:r>
              <a:rPr lang="en-IN" sz="2200" dirty="0" smtClean="0"/>
              <a:t>This </a:t>
            </a:r>
            <a:r>
              <a:rPr lang="en-IN" sz="2200" dirty="0"/>
              <a:t>is a comprehensive testing, as tester has been provided with whole range of information about the systems and/or network such as Schema, Source code, OS details, IP address, etc. It is normally considered as a simulation of an attack by an internal source. It is also known as structural, glass box, clear box, and open box testing.</a:t>
            </a:r>
            <a:endParaRPr lang="en-US" sz="2200" dirty="0"/>
          </a:p>
          <a:p>
            <a:pPr algn="just"/>
            <a:r>
              <a:rPr lang="en-IN" sz="2200" dirty="0"/>
              <a:t>White box penetration testing examines the code coverage and does data flow testing, path testing, loop testing, etc.</a:t>
            </a:r>
            <a:endParaRPr lang="en-US" sz="2200" dirty="0"/>
          </a:p>
          <a:p>
            <a:pPr algn="just"/>
            <a:r>
              <a:rPr lang="en-IN" sz="2200" dirty="0"/>
              <a:t>Advantages of White Box Penetration Testing</a:t>
            </a:r>
            <a:endParaRPr lang="en-US" sz="2200" dirty="0"/>
          </a:p>
          <a:p>
            <a:pPr lvl="1" algn="just"/>
            <a:r>
              <a:rPr lang="en-IN" sz="2200" dirty="0" smtClean="0"/>
              <a:t>It </a:t>
            </a:r>
            <a:r>
              <a:rPr lang="en-IN" sz="2200" dirty="0"/>
              <a:t>ensures that all independent paths of a module have been exercised.</a:t>
            </a:r>
            <a:endParaRPr lang="en-US" sz="2200" dirty="0"/>
          </a:p>
          <a:p>
            <a:pPr lvl="1" algn="just"/>
            <a:r>
              <a:rPr lang="en-IN" sz="2200" dirty="0"/>
              <a:t>It ensures that all logical decisions have been verified along with their true and false value.</a:t>
            </a:r>
            <a:endParaRPr lang="en-US" sz="2200" dirty="0"/>
          </a:p>
          <a:p>
            <a:pPr lvl="1" algn="just"/>
            <a:r>
              <a:rPr lang="en-IN" sz="2200" dirty="0"/>
              <a:t>It discovers the typographical errors and does syntax checking.</a:t>
            </a:r>
            <a:endParaRPr lang="en-US" sz="2200" dirty="0"/>
          </a:p>
          <a:p>
            <a:pPr lvl="1" algn="just"/>
            <a:r>
              <a:rPr lang="en-IN" sz="2200" dirty="0"/>
              <a:t>It finds the design errors that may have occurred because of the difference between logical flow of the program and the actual execution.</a:t>
            </a:r>
            <a:endParaRPr lang="en-US" sz="2200" dirty="0"/>
          </a:p>
          <a:p>
            <a:pPr algn="just"/>
            <a:endParaRPr lang="en-US" sz="22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37</a:t>
            </a:fld>
            <a:endParaRPr lang="en-US" dirty="0"/>
          </a:p>
        </p:txBody>
      </p:sp>
    </p:spTree>
    <p:extLst>
      <p:ext uri="{BB962C8B-B14F-4D97-AF65-F5344CB8AC3E}">
        <p14:creationId xmlns:p14="http://schemas.microsoft.com/office/powerpoint/2010/main" val="1162180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Grey Box Penetration Testing</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gn="just"/>
            <a:r>
              <a:rPr lang="en-IN" sz="2400" dirty="0" smtClean="0"/>
              <a:t>In </a:t>
            </a:r>
            <a:r>
              <a:rPr lang="en-IN" sz="2400" dirty="0"/>
              <a:t>this type of testing, a tester usually provides partial or limited information about the internal details of the program of a system. It can be considered as an attack by an external hacker who had gained illegitimate access to an organization's network infrastructure documents.</a:t>
            </a:r>
            <a:endParaRPr lang="en-US" sz="2400" dirty="0"/>
          </a:p>
          <a:p>
            <a:pPr algn="just"/>
            <a:r>
              <a:rPr lang="en-IN" sz="2400" dirty="0"/>
              <a:t>Advantages of Grey Box Penetration Testing</a:t>
            </a:r>
            <a:endParaRPr lang="en-US" sz="2400" dirty="0"/>
          </a:p>
          <a:p>
            <a:pPr lvl="1" algn="just"/>
            <a:r>
              <a:rPr lang="en-IN" sz="2400" dirty="0" smtClean="0"/>
              <a:t>As </a:t>
            </a:r>
            <a:r>
              <a:rPr lang="en-IN" sz="2400" dirty="0"/>
              <a:t>the tester does not require the access of source code, it is non-intrusive and unbiased</a:t>
            </a:r>
            <a:endParaRPr lang="en-US" sz="2400" dirty="0"/>
          </a:p>
          <a:p>
            <a:pPr lvl="1" algn="just"/>
            <a:r>
              <a:rPr lang="en-IN" sz="2400" dirty="0"/>
              <a:t>As there is clear difference between a developer and a tester, so there is least risk of personal conflict</a:t>
            </a:r>
            <a:endParaRPr lang="en-US" sz="2400" dirty="0"/>
          </a:p>
          <a:p>
            <a:pPr lvl="1" algn="just"/>
            <a:r>
              <a:rPr lang="en-IN" sz="2400" dirty="0"/>
              <a:t>You don’t need to provide the internal information about the program functions and other operations</a:t>
            </a:r>
            <a:endParaRPr lang="en-US" sz="2400" dirty="0"/>
          </a:p>
          <a:p>
            <a:pPr algn="just"/>
            <a:endParaRPr lang="en-US" sz="24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38</a:t>
            </a:fld>
            <a:endParaRPr lang="en-US" dirty="0"/>
          </a:p>
        </p:txBody>
      </p:sp>
    </p:spTree>
    <p:extLst>
      <p:ext uri="{BB962C8B-B14F-4D97-AF65-F5344CB8AC3E}">
        <p14:creationId xmlns:p14="http://schemas.microsoft.com/office/powerpoint/2010/main" val="476678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109"/>
            <a:ext cx="10972801" cy="1143000"/>
          </a:xfrm>
        </p:spPr>
        <p:txBody>
          <a:bodyPr>
            <a:normAutofit/>
          </a:bodyPr>
          <a:lstStyle/>
          <a:p>
            <a:r>
              <a:rPr lang="en-IN" sz="3200" dirty="0"/>
              <a:t>Penetration testing is normally done in the following </a:t>
            </a:r>
            <a:r>
              <a:rPr lang="en-IN" sz="3200" dirty="0" smtClean="0"/>
              <a:t/>
            </a:r>
            <a:br>
              <a:rPr lang="en-IN" sz="3200" dirty="0" smtClean="0"/>
            </a:br>
            <a:r>
              <a:rPr lang="en-IN" sz="3200" dirty="0" smtClean="0"/>
              <a:t>three </a:t>
            </a:r>
            <a:r>
              <a:rPr lang="en-IN" sz="3200" dirty="0"/>
              <a:t>areas </a:t>
            </a:r>
            <a:endParaRPr lang="en-US" sz="3200" dirty="0"/>
          </a:p>
        </p:txBody>
      </p:sp>
      <p:sp>
        <p:nvSpPr>
          <p:cNvPr id="3" name="Content Placeholder 2"/>
          <p:cNvSpPr>
            <a:spLocks noGrp="1"/>
          </p:cNvSpPr>
          <p:nvPr>
            <p:ph idx="1"/>
          </p:nvPr>
        </p:nvSpPr>
        <p:spPr>
          <a:xfrm>
            <a:off x="228600" y="1521980"/>
            <a:ext cx="11582401" cy="3812020"/>
          </a:xfrm>
        </p:spPr>
        <p:txBody>
          <a:bodyPr>
            <a:noAutofit/>
          </a:bodyPr>
          <a:lstStyle/>
          <a:p>
            <a:pPr lvl="0" algn="just"/>
            <a:r>
              <a:rPr lang="en-IN" sz="2000" b="1" dirty="0" smtClean="0"/>
              <a:t>Network </a:t>
            </a:r>
            <a:r>
              <a:rPr lang="en-IN" sz="2000" b="1" dirty="0"/>
              <a:t>Penetration Testing</a:t>
            </a:r>
            <a:r>
              <a:rPr lang="en-IN" sz="2000" dirty="0"/>
              <a:t> − In this testing, the physical structure of a system needs to be tested to identify the vulnerability and risk which ensures the security in a network. In the networking environment, a tester identities security flaws in design, implementation, or operation of the respective company/organization’s network. The devices, which are tested by a tester can be computers, modems, or even remote access devices, </a:t>
            </a:r>
            <a:r>
              <a:rPr lang="en-IN" sz="2000" dirty="0" err="1" smtClean="0"/>
              <a:t>etc</a:t>
            </a:r>
            <a:endParaRPr lang="en-IN" sz="2000" dirty="0" smtClean="0"/>
          </a:p>
          <a:p>
            <a:pPr lvl="0" algn="just"/>
            <a:endParaRPr lang="en-US" sz="2000" dirty="0"/>
          </a:p>
          <a:p>
            <a:pPr lvl="0" algn="just"/>
            <a:r>
              <a:rPr lang="en-IN" sz="2000" b="1" dirty="0"/>
              <a:t>Application Penetration Testing</a:t>
            </a:r>
            <a:r>
              <a:rPr lang="en-IN" sz="2000" dirty="0"/>
              <a:t> − In this testing, the logical structure of the system needs to be tested. It is an attack simulation designed to expose the efficiency of an application’s security controls by identifying vulnerability and risk. The firewall and other monitoring systems are used to protect the security system, but sometime, it needs focused testing especially when traffic is allowed to pass through the firewall</a:t>
            </a:r>
            <a:r>
              <a:rPr lang="en-IN" sz="2000" dirty="0" smtClean="0"/>
              <a:t>.</a:t>
            </a:r>
          </a:p>
          <a:p>
            <a:pPr lvl="0" algn="just"/>
            <a:endParaRPr lang="en-US" sz="2000" dirty="0"/>
          </a:p>
          <a:p>
            <a:pPr lvl="0" algn="just"/>
            <a:r>
              <a:rPr lang="en-IN" sz="2000" b="1" dirty="0"/>
              <a:t>The response or workflow of the system</a:t>
            </a:r>
            <a:r>
              <a:rPr lang="en-IN" sz="2000" dirty="0"/>
              <a:t> − This is the third area that needs to be tested. Social engineering gathers information on human interaction to obtain information about an organization and its computers. It is beneficial to test the ability of the respective organization to prevent unauthorized access to its information systems. Likewise, this test is exclusively designed for the workflow of the organization/company.</a:t>
            </a:r>
            <a:endParaRPr lang="en-US" sz="2000" dirty="0"/>
          </a:p>
          <a:p>
            <a:pPr algn="just"/>
            <a:endParaRPr lang="en-US" sz="11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39</a:t>
            </a:fld>
            <a:endParaRPr lang="en-US" dirty="0"/>
          </a:p>
        </p:txBody>
      </p:sp>
    </p:spTree>
    <p:extLst>
      <p:ext uri="{BB962C8B-B14F-4D97-AF65-F5344CB8AC3E}">
        <p14:creationId xmlns:p14="http://schemas.microsoft.com/office/powerpoint/2010/main" val="4248887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69567167"/>
              </p:ext>
            </p:extLst>
          </p:nvPr>
        </p:nvGraphicFramePr>
        <p:xfrm>
          <a:off x="228600" y="1097280"/>
          <a:ext cx="11582400" cy="5669280"/>
        </p:xfrm>
        <a:graphic>
          <a:graphicData uri="http://schemas.openxmlformats.org/drawingml/2006/table">
            <a:tbl>
              <a:tblPr firstRow="1" bandRow="1">
                <a:tableStyleId>{69CF1AB2-1976-4502-BF36-3FF5EA218861}</a:tableStyleId>
              </a:tblPr>
              <a:tblGrid>
                <a:gridCol w="1066800">
                  <a:extLst>
                    <a:ext uri="{9D8B030D-6E8A-4147-A177-3AD203B41FA5}">
                      <a16:colId xmlns:a16="http://schemas.microsoft.com/office/drawing/2014/main" xmlns="" val="20000"/>
                    </a:ext>
                  </a:extLst>
                </a:gridCol>
                <a:gridCol w="9699220">
                  <a:extLst>
                    <a:ext uri="{9D8B030D-6E8A-4147-A177-3AD203B41FA5}">
                      <a16:colId xmlns:a16="http://schemas.microsoft.com/office/drawing/2014/main" xmlns="" val="20001"/>
                    </a:ext>
                  </a:extLst>
                </a:gridCol>
                <a:gridCol w="816380">
                  <a:extLst>
                    <a:ext uri="{9D8B030D-6E8A-4147-A177-3AD203B41FA5}">
                      <a16:colId xmlns:a16="http://schemas.microsoft.com/office/drawing/2014/main" xmlns="" val="20002"/>
                    </a:ext>
                  </a:extLst>
                </a:gridCol>
              </a:tblGrid>
              <a:tr h="164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Times New Roman" pitchFamily="18" charset="0"/>
                          <a:ea typeface="+mn-ea"/>
                          <a:cs typeface="Times New Roman" pitchFamily="18" charset="0"/>
                        </a:rPr>
                        <a:t>Unit: I</a:t>
                      </a:r>
                    </a:p>
                    <a:p>
                      <a:endParaRPr lang="en-US" sz="1800" dirty="0">
                        <a:latin typeface="Times New Roman" pitchFamily="18" charset="0"/>
                        <a:cs typeface="Times New Roman" pitchFamily="18" charset="0"/>
                      </a:endParaRPr>
                    </a:p>
                  </a:txBody>
                  <a:tcPr marT="91440"/>
                </a:tc>
                <a:tc>
                  <a:txBody>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Penetration Testing-Principles and Practices</a:t>
                      </a:r>
                    </a:p>
                    <a:p>
                      <a:pPr marL="0" marR="0" lvl="1"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Times New Roman" pitchFamily="18" charset="0"/>
                          <a:ea typeface="+mn-ea"/>
                          <a:cs typeface="Times New Roman" pitchFamily="18" charset="0"/>
                        </a:rPr>
                        <a:t>Importance and benefits of Penetration Testing assessments. Penetration testing-Principles and concepts, PT work flows and examples, blind tests, Function of malware and destructive viruses. Ethical hacking techniques, Ethical guidelines and industry best practices for performing Penetration</a:t>
                      </a:r>
                    </a:p>
                    <a:p>
                      <a:pPr marL="0" marR="0" lvl="1"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Times New Roman" pitchFamily="18" charset="0"/>
                          <a:ea typeface="+mn-ea"/>
                          <a:cs typeface="Times New Roman" pitchFamily="18" charset="0"/>
                        </a:rPr>
                        <a:t>Testing assessments.                                                                                                       </a:t>
                      </a:r>
                      <a:endParaRPr lang="en-US" sz="1800" b="0" kern="1200" dirty="0">
                        <a:solidFill>
                          <a:schemeClr val="dk1"/>
                        </a:solidFill>
                        <a:latin typeface="Times New Roman" pitchFamily="18" charset="0"/>
                        <a:ea typeface="+mn-ea"/>
                        <a:cs typeface="Times New Roman" pitchFamily="18" charset="0"/>
                      </a:endParaRPr>
                    </a:p>
                  </a:txBody>
                  <a:tcPr/>
                </a:tc>
                <a:tc>
                  <a:txBody>
                    <a:bodyPr/>
                    <a:lstStyle/>
                    <a:p>
                      <a:r>
                        <a:rPr kumimoji="0" lang="en-US" sz="1700" b="1" kern="1200" baseline="0" dirty="0">
                          <a:solidFill>
                            <a:srgbClr val="0070C0"/>
                          </a:solidFill>
                          <a:latin typeface="Times New Roman" pitchFamily="18" charset="0"/>
                          <a:ea typeface="+mn-ea"/>
                          <a:cs typeface="Times New Roman" pitchFamily="18" charset="0"/>
                        </a:rPr>
                        <a:t>9</a:t>
                      </a:r>
                      <a:r>
                        <a:rPr kumimoji="0" lang="en-US" sz="1700" b="1" kern="1200" baseline="0" dirty="0" smtClean="0">
                          <a:solidFill>
                            <a:srgbClr val="0070C0"/>
                          </a:solidFill>
                          <a:latin typeface="Times New Roman" pitchFamily="18" charset="0"/>
                          <a:ea typeface="+mn-ea"/>
                          <a:cs typeface="Times New Roman" pitchFamily="18" charset="0"/>
                        </a:rPr>
                        <a:t> </a:t>
                      </a:r>
                      <a:r>
                        <a:rPr kumimoji="0" lang="en-US" sz="1700" b="1" kern="1200" baseline="0" dirty="0">
                          <a:solidFill>
                            <a:srgbClr val="0070C0"/>
                          </a:solidFill>
                          <a:latin typeface="Times New Roman" pitchFamily="18" charset="0"/>
                          <a:ea typeface="+mn-ea"/>
                          <a:cs typeface="Times New Roman" pitchFamily="18" charset="0"/>
                        </a:rPr>
                        <a:t>Hrs</a:t>
                      </a:r>
                    </a:p>
                  </a:txBody>
                  <a:tcPr marT="91440"/>
                </a:tc>
                <a:extLst>
                  <a:ext uri="{0D108BD9-81ED-4DB2-BD59-A6C34878D82A}">
                    <a16:rowId xmlns:a16="http://schemas.microsoft.com/office/drawing/2014/main" xmlns="" val="10000"/>
                  </a:ext>
                </a:extLst>
              </a:tr>
              <a:tr h="1226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Times New Roman" pitchFamily="18" charset="0"/>
                          <a:ea typeface="+mn-ea"/>
                          <a:cs typeface="Times New Roman" pitchFamily="18" charset="0"/>
                        </a:rPr>
                        <a:t>Unit: II</a:t>
                      </a:r>
                    </a:p>
                    <a:p>
                      <a:endParaRPr lang="en-US" sz="1800" dirty="0">
                        <a:latin typeface="Times New Roman" pitchFamily="18" charset="0"/>
                        <a:cs typeface="Times New Roman" pitchFamily="18" charset="0"/>
                      </a:endParaRPr>
                    </a:p>
                  </a:txBody>
                  <a:tcPr marT="91440"/>
                </a:tc>
                <a:tc>
                  <a:txBody>
                    <a:bodyPr/>
                    <a:lstStyle/>
                    <a:p>
                      <a:pPr algn="just"/>
                      <a:r>
                        <a:rPr lang="en-IN" sz="18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Vulnerability Identification</a:t>
                      </a:r>
                    </a:p>
                    <a:p>
                      <a:pPr algn="just"/>
                      <a:r>
                        <a:rPr lang="en-IN" sz="1800" b="0" kern="1200" dirty="0" smtClean="0">
                          <a:solidFill>
                            <a:schemeClr val="dk1"/>
                          </a:solidFill>
                          <a:latin typeface="Times New Roman" pitchFamily="18" charset="0"/>
                          <a:ea typeface="+mn-ea"/>
                          <a:cs typeface="Times New Roman" pitchFamily="18" charset="0"/>
                        </a:rPr>
                        <a:t>Introduction to </a:t>
                      </a:r>
                      <a:r>
                        <a:rPr lang="en-IN" sz="1800" b="0" kern="1200" dirty="0" err="1" smtClean="0">
                          <a:solidFill>
                            <a:schemeClr val="dk1"/>
                          </a:solidFill>
                          <a:latin typeface="Times New Roman" pitchFamily="18" charset="0"/>
                          <a:ea typeface="+mn-ea"/>
                          <a:cs typeface="Times New Roman" pitchFamily="18" charset="0"/>
                        </a:rPr>
                        <a:t>Metasploit</a:t>
                      </a:r>
                      <a:r>
                        <a:rPr lang="en-IN" sz="1800" b="0" kern="1200" dirty="0" smtClean="0">
                          <a:solidFill>
                            <a:schemeClr val="dk1"/>
                          </a:solidFill>
                          <a:latin typeface="Times New Roman" pitchFamily="18" charset="0"/>
                          <a:ea typeface="+mn-ea"/>
                          <a:cs typeface="Times New Roman" pitchFamily="18" charset="0"/>
                        </a:rPr>
                        <a:t>: </a:t>
                      </a:r>
                      <a:r>
                        <a:rPr lang="en-IN" sz="1800" b="0" kern="1200" dirty="0" err="1" smtClean="0">
                          <a:solidFill>
                            <a:schemeClr val="dk1"/>
                          </a:solidFill>
                          <a:latin typeface="Times New Roman" pitchFamily="18" charset="0"/>
                          <a:ea typeface="+mn-ea"/>
                          <a:cs typeface="Times New Roman" pitchFamily="18" charset="0"/>
                        </a:rPr>
                        <a:t>Metasploit</a:t>
                      </a:r>
                      <a:r>
                        <a:rPr lang="en-IN" sz="1800" b="0" kern="1200" dirty="0" smtClean="0">
                          <a:solidFill>
                            <a:schemeClr val="dk1"/>
                          </a:solidFill>
                          <a:latin typeface="Times New Roman" pitchFamily="18" charset="0"/>
                          <a:ea typeface="+mn-ea"/>
                          <a:cs typeface="Times New Roman" pitchFamily="18" charset="0"/>
                        </a:rPr>
                        <a:t> framework, </a:t>
                      </a:r>
                      <a:r>
                        <a:rPr lang="en-IN" sz="1800" b="0" kern="1200" dirty="0" err="1" smtClean="0">
                          <a:solidFill>
                            <a:schemeClr val="dk1"/>
                          </a:solidFill>
                          <a:latin typeface="Times New Roman" pitchFamily="18" charset="0"/>
                          <a:ea typeface="+mn-ea"/>
                          <a:cs typeface="Times New Roman" pitchFamily="18" charset="0"/>
                        </a:rPr>
                        <a:t>Metasploit</a:t>
                      </a:r>
                      <a:r>
                        <a:rPr lang="en-IN" sz="1800" b="0" kern="1200" dirty="0" smtClean="0">
                          <a:solidFill>
                            <a:schemeClr val="dk1"/>
                          </a:solidFill>
                          <a:latin typeface="Times New Roman" pitchFamily="18" charset="0"/>
                          <a:ea typeface="+mn-ea"/>
                          <a:cs typeface="Times New Roman" pitchFamily="18" charset="0"/>
                        </a:rPr>
                        <a:t> Console, Payloads Using </a:t>
                      </a:r>
                      <a:r>
                        <a:rPr lang="en-IN" sz="1800" b="0" kern="1200" dirty="0" err="1" smtClean="0">
                          <a:solidFill>
                            <a:schemeClr val="dk1"/>
                          </a:solidFill>
                          <a:latin typeface="Times New Roman" pitchFamily="18" charset="0"/>
                          <a:ea typeface="+mn-ea"/>
                          <a:cs typeface="Times New Roman" pitchFamily="18" charset="0"/>
                        </a:rPr>
                        <a:t>Nmap</a:t>
                      </a:r>
                      <a:r>
                        <a:rPr lang="en-IN" sz="1800" b="0" kern="1200" dirty="0" smtClean="0">
                          <a:solidFill>
                            <a:schemeClr val="dk1"/>
                          </a:solidFill>
                          <a:latin typeface="Times New Roman" pitchFamily="18" charset="0"/>
                          <a:ea typeface="+mn-ea"/>
                          <a:cs typeface="Times New Roman" pitchFamily="18" charset="0"/>
                        </a:rPr>
                        <a:t> to sweep IP ranges for live hosts, Performance tuning </a:t>
                      </a:r>
                      <a:r>
                        <a:rPr lang="en-IN" sz="1800" b="0" kern="1200" dirty="0" err="1" smtClean="0">
                          <a:solidFill>
                            <a:schemeClr val="dk1"/>
                          </a:solidFill>
                          <a:latin typeface="Times New Roman" pitchFamily="18" charset="0"/>
                          <a:ea typeface="+mn-ea"/>
                          <a:cs typeface="Times New Roman" pitchFamily="18" charset="0"/>
                        </a:rPr>
                        <a:t>Nmap</a:t>
                      </a:r>
                      <a:r>
                        <a:rPr lang="en-IN" sz="1800" b="0" kern="1200" dirty="0" smtClean="0">
                          <a:solidFill>
                            <a:schemeClr val="dk1"/>
                          </a:solidFill>
                          <a:latin typeface="Times New Roman" pitchFamily="18" charset="0"/>
                          <a:ea typeface="+mn-ea"/>
                          <a:cs typeface="Times New Roman" pitchFamily="18" charset="0"/>
                        </a:rPr>
                        <a:t> scans. Discovering hosts using commonly known ports. Understanding security posture, cyber security issues. Gathering Information about target computer systems – Foot printing and Investigation. Scanning computers in the Networks. Network infrastructure vulnerabilities. Enumeration- Listing the systems/users and connecting them. Identifying Vulnerabilities associated with systems. Ethical hacking- penetrate into the security to locate vulnerabilities</a:t>
                      </a:r>
                      <a:endParaRPr lang="en-US" sz="1800" b="0" kern="1200" dirty="0">
                        <a:solidFill>
                          <a:schemeClr val="dk1"/>
                        </a:solidFill>
                        <a:latin typeface="Times New Roman" pitchFamily="18" charset="0"/>
                        <a:ea typeface="+mn-ea"/>
                        <a:cs typeface="Times New Roman" pitchFamily="18" charset="0"/>
                      </a:endParaRPr>
                    </a:p>
                  </a:txBody>
                  <a:tcPr/>
                </a:tc>
                <a:tc>
                  <a:txBody>
                    <a:bodyPr/>
                    <a:lstStyle/>
                    <a:p>
                      <a:pPr marL="0" algn="l" rtl="0" eaLnBrk="1" latinLnBrk="0" hangingPunct="1"/>
                      <a:r>
                        <a:rPr kumimoji="0" lang="en-US" sz="1700" b="1" kern="1200" baseline="0" dirty="0" smtClean="0">
                          <a:solidFill>
                            <a:srgbClr val="0070C0"/>
                          </a:solidFill>
                          <a:latin typeface="Times New Roman" pitchFamily="18" charset="0"/>
                          <a:ea typeface="+mn-ea"/>
                          <a:cs typeface="Times New Roman" pitchFamily="18" charset="0"/>
                        </a:rPr>
                        <a:t>9 </a:t>
                      </a:r>
                      <a:r>
                        <a:rPr kumimoji="0" lang="en-US" sz="1700" b="1" kern="1200" baseline="0" dirty="0">
                          <a:solidFill>
                            <a:srgbClr val="0070C0"/>
                          </a:solidFill>
                          <a:latin typeface="Times New Roman" pitchFamily="18" charset="0"/>
                          <a:ea typeface="+mn-ea"/>
                          <a:cs typeface="Times New Roman" pitchFamily="18" charset="0"/>
                        </a:rPr>
                        <a:t>Hrs</a:t>
                      </a:r>
                    </a:p>
                    <a:p>
                      <a:pPr marL="0" algn="l" rtl="0" eaLnBrk="1" latinLnBrk="0" hangingPunct="1"/>
                      <a:endParaRPr kumimoji="0" lang="en-US" sz="1700" b="1" kern="1200" baseline="0" dirty="0">
                        <a:solidFill>
                          <a:srgbClr val="0070C0"/>
                        </a:solidFill>
                        <a:latin typeface="Times New Roman" pitchFamily="18" charset="0"/>
                        <a:ea typeface="+mn-ea"/>
                        <a:cs typeface="Times New Roman" pitchFamily="18" charset="0"/>
                      </a:endParaRPr>
                    </a:p>
                    <a:p>
                      <a:pPr marL="0" algn="l" rtl="0" eaLnBrk="1" latinLnBrk="0" hangingPunct="1"/>
                      <a:endParaRPr kumimoji="0" lang="en-US" sz="1700" b="1" kern="1200" baseline="0" dirty="0">
                        <a:solidFill>
                          <a:srgbClr val="0070C0"/>
                        </a:solidFill>
                        <a:latin typeface="Times New Roman" pitchFamily="18" charset="0"/>
                        <a:ea typeface="+mn-ea"/>
                        <a:cs typeface="Times New Roman" pitchFamily="18" charset="0"/>
                      </a:endParaRPr>
                    </a:p>
                  </a:txBody>
                  <a:tcPr marT="91440"/>
                </a:tc>
                <a:extLst>
                  <a:ext uri="{0D108BD9-81ED-4DB2-BD59-A6C34878D82A}">
                    <a16:rowId xmlns:a16="http://schemas.microsoft.com/office/drawing/2014/main" xmlns="" val="10001"/>
                  </a:ext>
                </a:extLst>
              </a:tr>
              <a:tr h="15258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a:solidFill>
                            <a:schemeClr val="dk1"/>
                          </a:solidFill>
                          <a:latin typeface="Times New Roman" pitchFamily="18" charset="0"/>
                          <a:ea typeface="+mn-ea"/>
                          <a:cs typeface="Times New Roman" pitchFamily="18" charset="0"/>
                        </a:rPr>
                        <a:t>Unit: III</a:t>
                      </a:r>
                    </a:p>
                  </a:txBody>
                  <a:tcPr marT="91440"/>
                </a:tc>
                <a:tc>
                  <a:txBody>
                    <a:bodyPr/>
                    <a:lstStyle/>
                    <a:p>
                      <a:pPr algn="just"/>
                      <a:r>
                        <a:rPr lang="en-US" sz="18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Penetration Testing</a:t>
                      </a:r>
                    </a:p>
                    <a:p>
                      <a:pPr algn="just"/>
                      <a:r>
                        <a:rPr lang="en-US" sz="1800" b="0" kern="1200" dirty="0" smtClean="0">
                          <a:solidFill>
                            <a:schemeClr val="dk1"/>
                          </a:solidFill>
                          <a:latin typeface="Times New Roman" pitchFamily="18" charset="0"/>
                          <a:ea typeface="+mn-ea"/>
                          <a:cs typeface="Times New Roman" pitchFamily="18" charset="0"/>
                        </a:rPr>
                        <a:t>Exploring Ethical Hacking, Malware Threats and their Counter measures. Monitoring and Capturing Data Packets using Sniffing. Restricting the System Access – </a:t>
                      </a:r>
                      <a:r>
                        <a:rPr lang="en-US" sz="1800" b="0" kern="1200" dirty="0" err="1" smtClean="0">
                          <a:solidFill>
                            <a:schemeClr val="dk1"/>
                          </a:solidFill>
                          <a:latin typeface="Times New Roman" pitchFamily="18" charset="0"/>
                          <a:ea typeface="+mn-ea"/>
                          <a:cs typeface="Times New Roman" pitchFamily="18" charset="0"/>
                        </a:rPr>
                        <a:t>DoS</a:t>
                      </a:r>
                      <a:r>
                        <a:rPr lang="en-US" sz="1800" b="0" kern="1200" dirty="0" smtClean="0">
                          <a:solidFill>
                            <a:schemeClr val="dk1"/>
                          </a:solidFill>
                          <a:latin typeface="Times New Roman" pitchFamily="18" charset="0"/>
                          <a:ea typeface="+mn-ea"/>
                          <a:cs typeface="Times New Roman" pitchFamily="18" charset="0"/>
                        </a:rPr>
                        <a:t> Attack, Gather Confidential Information – Social Engineering. Vulnerability Issues: Operating System Vulnerabilities; Application Vulnerabilities; Vulnerability assessment for natural disaster, technological hazards and terrorist threats; implications for emergency response, vulnerability of critical infrastructures.</a:t>
                      </a:r>
                      <a:endParaRPr lang="en-US" sz="1800" b="0" kern="1200" dirty="0">
                        <a:solidFill>
                          <a:schemeClr val="dk1"/>
                        </a:solidFill>
                        <a:latin typeface="Times New Roman" pitchFamily="18" charset="0"/>
                        <a:ea typeface="+mn-ea"/>
                        <a:cs typeface="Times New Roman" pitchFamily="18" charset="0"/>
                      </a:endParaRPr>
                    </a:p>
                  </a:txBody>
                  <a:tcPr/>
                </a:tc>
                <a:tc>
                  <a:txBody>
                    <a:bodyPr/>
                    <a:lstStyle/>
                    <a:p>
                      <a:r>
                        <a:rPr kumimoji="0" lang="en-US" sz="1700" b="1" kern="1200" baseline="0" dirty="0" smtClean="0">
                          <a:solidFill>
                            <a:srgbClr val="0070C0"/>
                          </a:solidFill>
                          <a:latin typeface="Times New Roman" pitchFamily="18" charset="0"/>
                          <a:ea typeface="+mn-ea"/>
                          <a:cs typeface="Times New Roman" pitchFamily="18" charset="0"/>
                        </a:rPr>
                        <a:t>9 </a:t>
                      </a:r>
                      <a:r>
                        <a:rPr kumimoji="0" lang="en-US" sz="1700" b="1" kern="1200" baseline="0" dirty="0">
                          <a:solidFill>
                            <a:srgbClr val="0070C0"/>
                          </a:solidFill>
                          <a:latin typeface="Times New Roman" pitchFamily="18" charset="0"/>
                          <a:ea typeface="+mn-ea"/>
                          <a:cs typeface="Times New Roman" pitchFamily="18" charset="0"/>
                        </a:rPr>
                        <a:t>Hrs</a:t>
                      </a:r>
                    </a:p>
                  </a:txBody>
                  <a:tcPr marT="91440"/>
                </a:tc>
                <a:extLst>
                  <a:ext uri="{0D108BD9-81ED-4DB2-BD59-A6C34878D82A}">
                    <a16:rowId xmlns:a16="http://schemas.microsoft.com/office/drawing/2014/main" xmlns="" val="10002"/>
                  </a:ext>
                </a:extLst>
              </a:tr>
            </a:tbl>
          </a:graphicData>
        </a:graphic>
      </p:graphicFrame>
      <p:sp>
        <p:nvSpPr>
          <p:cNvPr id="8" name="Title 1"/>
          <p:cNvSpPr>
            <a:spLocks noGrp="1"/>
          </p:cNvSpPr>
          <p:nvPr>
            <p:ph type="title"/>
          </p:nvPr>
        </p:nvSpPr>
        <p:spPr>
          <a:xfrm>
            <a:off x="1828800" y="315459"/>
            <a:ext cx="9375238" cy="968440"/>
          </a:xfrm>
        </p:spPr>
        <p:txBody>
          <a:bodyPr/>
          <a:lstStyle/>
          <a:p>
            <a:r>
              <a:rPr lang="en-US" b="1" dirty="0">
                <a:latin typeface="Times New Roman" pitchFamily="18" charset="0"/>
                <a:cs typeface="Times New Roman" pitchFamily="18" charset="0"/>
              </a:rPr>
              <a:t>Syllabus</a:t>
            </a:r>
          </a:p>
        </p:txBody>
      </p:sp>
      <p:sp>
        <p:nvSpPr>
          <p:cNvPr id="6" name="Slide Number Placeholder 5"/>
          <p:cNvSpPr>
            <a:spLocks noGrp="1"/>
          </p:cNvSpPr>
          <p:nvPr>
            <p:ph type="sldNum" sz="quarter" idx="12"/>
          </p:nvPr>
        </p:nvSpPr>
        <p:spPr>
          <a:xfrm>
            <a:off x="9334321" y="6376298"/>
            <a:ext cx="2844800" cy="365125"/>
          </a:xfrm>
        </p:spPr>
        <p:txBody>
          <a:bodyPr/>
          <a:lstStyle/>
          <a:p>
            <a:fld id="{A67AFE19-8960-4999-8BB5-FA14F1DD873F}"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
            </a:r>
            <a:r>
              <a:rPr lang="en-IN" dirty="0" smtClean="0"/>
              <a:t>ifference </a:t>
            </a:r>
            <a:r>
              <a:rPr lang="en-IN" dirty="0"/>
              <a:t>between the manual and automated penetration testing </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2463801" y="1373825"/>
            <a:ext cx="7696200" cy="5347652"/>
          </a:xfrm>
          <a:prstGeom prst="rect">
            <a:avLst/>
          </a:prstGeom>
        </p:spPr>
      </p:pic>
    </p:spTree>
    <p:extLst>
      <p:ext uri="{BB962C8B-B14F-4D97-AF65-F5344CB8AC3E}">
        <p14:creationId xmlns:p14="http://schemas.microsoft.com/office/powerpoint/2010/main" val="1077123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Penetration Testing Tools</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41</a:t>
            </a:fld>
            <a:endParaRPr lang="en-US" dirty="0"/>
          </a:p>
        </p:txBody>
      </p:sp>
      <p:pic>
        <p:nvPicPr>
          <p:cNvPr id="7" name="Picture 6"/>
          <p:cNvPicPr>
            <a:picLocks noChangeAspect="1"/>
          </p:cNvPicPr>
          <p:nvPr/>
        </p:nvPicPr>
        <p:blipFill rotWithShape="1">
          <a:blip r:embed="rId2"/>
          <a:srcRect b="52017"/>
          <a:stretch/>
        </p:blipFill>
        <p:spPr>
          <a:xfrm>
            <a:off x="1650983" y="1230341"/>
            <a:ext cx="8890033" cy="5010918"/>
          </a:xfrm>
          <a:prstGeom prst="rect">
            <a:avLst/>
          </a:prstGeom>
        </p:spPr>
      </p:pic>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3502138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Penetration Testing Tools</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42</a:t>
            </a:fld>
            <a:endParaRPr lang="en-US" dirty="0"/>
          </a:p>
        </p:txBody>
      </p:sp>
      <p:pic>
        <p:nvPicPr>
          <p:cNvPr id="7" name="Picture 6"/>
          <p:cNvPicPr>
            <a:picLocks noChangeAspect="1"/>
          </p:cNvPicPr>
          <p:nvPr/>
        </p:nvPicPr>
        <p:blipFill rotWithShape="1">
          <a:blip r:embed="rId2"/>
          <a:srcRect t="46595"/>
          <a:stretch/>
        </p:blipFill>
        <p:spPr>
          <a:xfrm>
            <a:off x="2362200" y="1390599"/>
            <a:ext cx="8497497" cy="5330878"/>
          </a:xfrm>
          <a:prstGeom prst="rect">
            <a:avLst/>
          </a:prstGeom>
        </p:spPr>
      </p:pic>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2550355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Blind </a:t>
            </a:r>
            <a:r>
              <a:rPr lang="en-IN" b="1" dirty="0" smtClean="0"/>
              <a:t>tests</a:t>
            </a:r>
            <a:endParaRPr lang="en-US" dirty="0"/>
          </a:p>
        </p:txBody>
      </p:sp>
      <p:sp>
        <p:nvSpPr>
          <p:cNvPr id="3" name="Content Placeholder 2"/>
          <p:cNvSpPr>
            <a:spLocks noGrp="1"/>
          </p:cNvSpPr>
          <p:nvPr>
            <p:ph idx="1"/>
          </p:nvPr>
        </p:nvSpPr>
        <p:spPr>
          <a:xfrm>
            <a:off x="609600" y="1600202"/>
            <a:ext cx="10972801" cy="5121275"/>
          </a:xfrm>
        </p:spPr>
        <p:txBody>
          <a:bodyPr>
            <a:normAutofit fontScale="70000" lnSpcReduction="20000"/>
          </a:bodyPr>
          <a:lstStyle/>
          <a:p>
            <a:pPr algn="just"/>
            <a:r>
              <a:rPr lang="en-IN" dirty="0"/>
              <a:t>Internal testing</a:t>
            </a:r>
            <a:endParaRPr lang="en-US" dirty="0"/>
          </a:p>
          <a:p>
            <a:pPr marL="400050" lvl="1" indent="0" algn="just">
              <a:buNone/>
            </a:pPr>
            <a:r>
              <a:rPr lang="en-IN" dirty="0"/>
              <a:t>Internal penetration testing mimics an inside attack behind the firewall by an authorized user with standard access privileges. This kind of penetration testing is useful for estimating how much damage </a:t>
            </a:r>
            <a:r>
              <a:rPr lang="en-IN" dirty="0" smtClean="0"/>
              <a:t>an </a:t>
            </a:r>
            <a:r>
              <a:rPr lang="en-US" dirty="0"/>
              <a:t>annoyed </a:t>
            </a:r>
            <a:r>
              <a:rPr lang="en-IN" dirty="0" smtClean="0"/>
              <a:t>employee </a:t>
            </a:r>
            <a:r>
              <a:rPr lang="en-IN" dirty="0"/>
              <a:t>could cause</a:t>
            </a:r>
            <a:r>
              <a:rPr lang="en-IN" dirty="0" smtClean="0"/>
              <a:t>.</a:t>
            </a:r>
            <a:endParaRPr lang="en-US" dirty="0" smtClean="0"/>
          </a:p>
          <a:p>
            <a:pPr algn="just"/>
            <a:r>
              <a:rPr lang="en-IN" dirty="0" smtClean="0"/>
              <a:t>External </a:t>
            </a:r>
            <a:r>
              <a:rPr lang="en-IN" dirty="0"/>
              <a:t>Testing</a:t>
            </a:r>
            <a:endParaRPr lang="en-US" dirty="0"/>
          </a:p>
          <a:p>
            <a:pPr marL="400050" lvl="1" indent="0" algn="just">
              <a:buNone/>
            </a:pPr>
            <a:r>
              <a:rPr lang="en-IN" dirty="0"/>
              <a:t>External penetration testing targets an organization's externally-visible servers or devices including domain name servers (DNS), email servers, Web servers or firewalls. The objective is to find out if an outside attacker can get in and how far they can get in once they've gained </a:t>
            </a:r>
            <a:r>
              <a:rPr lang="en-IN" dirty="0" smtClean="0"/>
              <a:t>access.</a:t>
            </a:r>
            <a:endParaRPr lang="en-US" dirty="0" smtClean="0"/>
          </a:p>
          <a:p>
            <a:pPr algn="just"/>
            <a:r>
              <a:rPr lang="en-IN" dirty="0" smtClean="0"/>
              <a:t>Blind Testing</a:t>
            </a:r>
            <a:endParaRPr lang="en-US" dirty="0" smtClean="0"/>
          </a:p>
          <a:p>
            <a:pPr marL="400050" lvl="1" indent="0" algn="just">
              <a:buNone/>
            </a:pPr>
            <a:r>
              <a:rPr lang="en-IN" dirty="0" smtClean="0"/>
              <a:t>A </a:t>
            </a:r>
            <a:r>
              <a:rPr lang="en-IN" dirty="0"/>
              <a:t>blind penetration testing strategy simulates the actions and procedures of a real attacker by severely limiting the information given to the person or team that's performing the test beforehand. Typically, they may only be given the name of the organization</a:t>
            </a:r>
            <a:r>
              <a:rPr lang="en-IN" dirty="0" smtClean="0"/>
              <a:t>.</a:t>
            </a:r>
          </a:p>
          <a:p>
            <a:r>
              <a:rPr lang="en-IN" dirty="0" smtClean="0"/>
              <a:t>Double </a:t>
            </a:r>
            <a:r>
              <a:rPr lang="en-IN" dirty="0"/>
              <a:t>Blind Testing</a:t>
            </a:r>
            <a:endParaRPr lang="en-US" sz="2800" dirty="0"/>
          </a:p>
          <a:p>
            <a:pPr marL="400050" lvl="1" indent="0">
              <a:buNone/>
            </a:pPr>
            <a:r>
              <a:rPr lang="en-IN" dirty="0"/>
              <a:t>Double blind penetration testing takes the blind test and carries it a step further. In this type of penetration test, only one or two people within the organization might be aware a test is being conducted. Double-blind tests can be useful for testing an organization's security monitoring and incident identification as well as its response procedures.</a:t>
            </a:r>
            <a:endParaRPr lang="en-US" sz="2400" dirty="0"/>
          </a:p>
          <a:p>
            <a:pPr marL="400050" lvl="1" indent="0" algn="just">
              <a:buNone/>
            </a:pPr>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43</a:t>
            </a:fld>
            <a:endParaRPr lang="en-US" dirty="0"/>
          </a:p>
        </p:txBody>
      </p:sp>
    </p:spTree>
    <p:extLst>
      <p:ext uri="{BB962C8B-B14F-4D97-AF65-F5344CB8AC3E}">
        <p14:creationId xmlns:p14="http://schemas.microsoft.com/office/powerpoint/2010/main" val="40174132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Function of malware </a:t>
            </a:r>
            <a:r>
              <a:rPr lang="en-IN" b="1" dirty="0" smtClean="0"/>
              <a:t>and</a:t>
            </a:r>
            <a:br>
              <a:rPr lang="en-IN" b="1" dirty="0" smtClean="0"/>
            </a:br>
            <a:r>
              <a:rPr lang="en-IN" b="1" dirty="0" smtClean="0"/>
              <a:t> </a:t>
            </a:r>
            <a:r>
              <a:rPr lang="en-IN" b="1" dirty="0"/>
              <a:t>destructive </a:t>
            </a:r>
            <a:r>
              <a:rPr lang="en-IN" b="1" dirty="0" smtClean="0"/>
              <a:t>viruses</a:t>
            </a:r>
            <a:endParaRPr lang="en-US" dirty="0"/>
          </a:p>
        </p:txBody>
      </p:sp>
      <p:sp>
        <p:nvSpPr>
          <p:cNvPr id="3" name="Content Placeholder 2"/>
          <p:cNvSpPr>
            <a:spLocks noGrp="1"/>
          </p:cNvSpPr>
          <p:nvPr>
            <p:ph idx="1"/>
          </p:nvPr>
        </p:nvSpPr>
        <p:spPr>
          <a:xfrm>
            <a:off x="304800" y="1578079"/>
            <a:ext cx="11277601" cy="5121275"/>
          </a:xfrm>
        </p:spPr>
        <p:txBody>
          <a:bodyPr>
            <a:normAutofit fontScale="62500" lnSpcReduction="20000"/>
          </a:bodyPr>
          <a:lstStyle/>
          <a:p>
            <a:pPr algn="just">
              <a:lnSpc>
                <a:spcPct val="120000"/>
              </a:lnSpc>
            </a:pPr>
            <a:r>
              <a:rPr lang="en-IN" b="1" dirty="0"/>
              <a:t>Malware</a:t>
            </a:r>
            <a:endParaRPr lang="en-US" dirty="0"/>
          </a:p>
          <a:p>
            <a:pPr marL="400050" lvl="1" indent="0" algn="just">
              <a:lnSpc>
                <a:spcPct val="120000"/>
              </a:lnSpc>
              <a:buNone/>
            </a:pPr>
            <a:r>
              <a:rPr lang="en-IN" dirty="0"/>
              <a:t>"Malware" is short for malicious software and used as a single term to refer to virus, spy ware, worm etc. Malware is designed to cause damage to a stand-alone computer or a networked pc. So wherever a malware term is used it means a program which is designed to damage your computer it may be a virus, worm or Trojan.</a:t>
            </a:r>
            <a:endParaRPr lang="en-US" dirty="0"/>
          </a:p>
          <a:p>
            <a:pPr algn="just">
              <a:lnSpc>
                <a:spcPct val="120000"/>
              </a:lnSpc>
            </a:pPr>
            <a:r>
              <a:rPr lang="en-IN" b="1" dirty="0" smtClean="0"/>
              <a:t>Virus</a:t>
            </a:r>
            <a:endParaRPr lang="en-US" dirty="0"/>
          </a:p>
          <a:p>
            <a:pPr marL="400050" lvl="1" indent="0" algn="just">
              <a:lnSpc>
                <a:spcPct val="120000"/>
              </a:lnSpc>
              <a:buNone/>
            </a:pPr>
            <a:r>
              <a:rPr lang="en-IN" dirty="0"/>
              <a:t>Virus is a program written to enter to your computer and damage/alter your files/data. A virus might corrupt or delete data on your computer. Viruses can also replicate themselves. A computer Virus is more dangerous than a computer worm as it makes changes or deletes your files while worms only replicates itself with out making changes to your files/data</a:t>
            </a:r>
            <a:r>
              <a:rPr lang="en-IN" dirty="0" smtClean="0"/>
              <a:t>.</a:t>
            </a:r>
          </a:p>
          <a:p>
            <a:pPr marL="400050" lvl="1" indent="0" algn="just">
              <a:lnSpc>
                <a:spcPct val="120000"/>
              </a:lnSpc>
              <a:buNone/>
            </a:pPr>
            <a:endParaRPr lang="en-IN" dirty="0" smtClean="0"/>
          </a:p>
          <a:p>
            <a:pPr marL="400050" lvl="1" indent="0" algn="just">
              <a:lnSpc>
                <a:spcPct val="120000"/>
              </a:lnSpc>
              <a:buNone/>
            </a:pPr>
            <a:r>
              <a:rPr lang="en-IN" dirty="0"/>
              <a:t>The purpose of malware is to intrude on a machine for a variety of reasons. From theft of financial details, to sensitive corporate or personal information, malware is best avoided, for even if it has no malicious purpose at present, it could well have so at some point in the future.</a:t>
            </a:r>
            <a:endParaRPr lang="en-US" dirty="0"/>
          </a:p>
          <a:p>
            <a:pPr marL="400050" lvl="1" indent="0" algn="just">
              <a:lnSpc>
                <a:spcPct val="120000"/>
              </a:lnSpc>
              <a:buNone/>
            </a:pPr>
            <a:endParaRPr lang="en-IN" dirty="0" smtClean="0"/>
          </a:p>
          <a:p>
            <a:pPr marL="400050" lvl="1" indent="0" algn="just">
              <a:lnSpc>
                <a:spcPct val="120000"/>
              </a:lnSpc>
              <a:buNone/>
            </a:pPr>
            <a:r>
              <a:rPr lang="en-IN" dirty="0" smtClean="0"/>
              <a:t>Malware </a:t>
            </a:r>
            <a:r>
              <a:rPr lang="en-IN" dirty="0"/>
              <a:t>is a catch-all term for any type of malicious software, regardless of how it works, its intent, or how it's distributed. A virus is a specific type of malware that self-replicates by inserting its code into other programs.</a:t>
            </a:r>
            <a:endParaRPr lang="en-US" dirty="0"/>
          </a:p>
          <a:p>
            <a:pPr marL="400050" lvl="1" indent="0" algn="just">
              <a:lnSpc>
                <a:spcPct val="120000"/>
              </a:lnSpc>
              <a:buNone/>
            </a:pPr>
            <a:endParaRPr lang="en-IN" dirty="0" smtClean="0"/>
          </a:p>
          <a:p>
            <a:pPr marL="400050" lvl="1" indent="0" algn="just">
              <a:lnSpc>
                <a:spcPct val="120000"/>
              </a:lnSpc>
              <a:buNone/>
            </a:pPr>
            <a:endParaRPr lang="en-US" dirty="0"/>
          </a:p>
          <a:p>
            <a:pPr algn="just">
              <a:lnSpc>
                <a:spcPct val="120000"/>
              </a:lnSpc>
            </a:pP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44</a:t>
            </a:fld>
            <a:endParaRPr lang="en-US" dirty="0"/>
          </a:p>
        </p:txBody>
      </p:sp>
    </p:spTree>
    <p:extLst>
      <p:ext uri="{BB962C8B-B14F-4D97-AF65-F5344CB8AC3E}">
        <p14:creationId xmlns:p14="http://schemas.microsoft.com/office/powerpoint/2010/main" val="1394993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Ethical </a:t>
            </a:r>
            <a:r>
              <a:rPr lang="en-IN" b="1" dirty="0" smtClean="0"/>
              <a:t>hacking</a:t>
            </a:r>
            <a:endParaRPr lang="en-US" dirty="0"/>
          </a:p>
        </p:txBody>
      </p:sp>
      <p:sp>
        <p:nvSpPr>
          <p:cNvPr id="3" name="Content Placeholder 2"/>
          <p:cNvSpPr>
            <a:spLocks noGrp="1"/>
          </p:cNvSpPr>
          <p:nvPr>
            <p:ph idx="1"/>
          </p:nvPr>
        </p:nvSpPr>
        <p:spPr>
          <a:xfrm>
            <a:off x="609600" y="1600202"/>
            <a:ext cx="11353800" cy="4525963"/>
          </a:xfrm>
        </p:spPr>
        <p:txBody>
          <a:bodyPr>
            <a:normAutofit fontScale="92500" lnSpcReduction="20000"/>
          </a:bodyPr>
          <a:lstStyle/>
          <a:p>
            <a:r>
              <a:rPr lang="en-IN" dirty="0"/>
              <a:t>What is ethical hacking?</a:t>
            </a:r>
            <a:endParaRPr lang="en-US" dirty="0"/>
          </a:p>
          <a:p>
            <a:pPr marL="400050" lvl="1" indent="0" algn="just">
              <a:buNone/>
            </a:pPr>
            <a:r>
              <a:rPr lang="en-IN" dirty="0"/>
              <a:t>Ethical hackers are the computer experts who are legally allowed to hack a computer system with the objective to protect from the criminal hackers. An ethical hacker identifies the vulnerabilities and risks of a system and suggests how to eliminate them.</a:t>
            </a:r>
            <a:endParaRPr lang="en-US" dirty="0"/>
          </a:p>
          <a:p>
            <a:pPr marL="400050" lvl="1" indent="0" algn="just">
              <a:buNone/>
            </a:pPr>
            <a:endParaRPr lang="en-IN" dirty="0" smtClean="0"/>
          </a:p>
          <a:p>
            <a:pPr marL="400050" lvl="1" indent="0" algn="just">
              <a:buNone/>
            </a:pPr>
            <a:r>
              <a:rPr lang="en-IN" dirty="0" smtClean="0"/>
              <a:t>Ethical </a:t>
            </a:r>
            <a:r>
              <a:rPr lang="en-IN" dirty="0"/>
              <a:t>hacking involves a collection of processes where organizations authorize individuals to exploit a system’s vulnerabilities for a deeper understanding of their existing security posture. When performing an ethical hack, a security professional or researcher replicates the actions and strategies of a malicious hacker. This helps development and security teams to detect and identify security risks before hackers can exploit them</a:t>
            </a:r>
            <a:r>
              <a:rPr lang="en-IN" dirty="0" smtClean="0"/>
              <a:t>.</a:t>
            </a:r>
          </a:p>
          <a:p>
            <a:pPr marL="400050" lvl="1" indent="0" algn="just">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45</a:t>
            </a:fld>
            <a:endParaRPr lang="en-US" dirty="0"/>
          </a:p>
        </p:txBody>
      </p:sp>
    </p:spTree>
    <p:extLst>
      <p:ext uri="{BB962C8B-B14F-4D97-AF65-F5344CB8AC3E}">
        <p14:creationId xmlns:p14="http://schemas.microsoft.com/office/powerpoint/2010/main" val="4151355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Hacking: 5 </a:t>
            </a:r>
            <a:r>
              <a:rPr lang="en-US" b="1" dirty="0" smtClean="0"/>
              <a:t>Phases</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46</a:t>
            </a:fld>
            <a:endParaRPr lang="en-US" dirty="0"/>
          </a:p>
        </p:txBody>
      </p:sp>
      <p:pic>
        <p:nvPicPr>
          <p:cNvPr id="2050" name="Picture 2" descr="5-phases-of-ethical-h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622" y="1600200"/>
            <a:ext cx="5223977" cy="51212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1752600"/>
            <a:ext cx="6400800" cy="4493538"/>
          </a:xfrm>
          <a:prstGeom prst="rect">
            <a:avLst/>
          </a:prstGeom>
        </p:spPr>
        <p:txBody>
          <a:bodyPr wrap="square">
            <a:spAutoFit/>
          </a:bodyPr>
          <a:lstStyle/>
          <a:p>
            <a:pPr algn="just"/>
            <a:r>
              <a:rPr lang="en-US" sz="2600" u="sng" dirty="0">
                <a:latin typeface="source-serif-pro"/>
                <a:hlinkClick r:id="rId3"/>
              </a:rPr>
              <a:t>Ethical hacking</a:t>
            </a:r>
            <a:r>
              <a:rPr lang="en-US" sz="2600" dirty="0">
                <a:latin typeface="source-serif-pro"/>
              </a:rPr>
              <a:t> involves simulating attacks to evaluate and assess the security of a system or network. The primary goal is to discover any </a:t>
            </a:r>
            <a:r>
              <a:rPr lang="en-US" sz="2600" u="sng" dirty="0">
                <a:latin typeface="source-serif-pro"/>
                <a:hlinkClick r:id="rId4"/>
              </a:rPr>
              <a:t>vulnerabilities</a:t>
            </a:r>
            <a:r>
              <a:rPr lang="en-US" sz="2600" dirty="0">
                <a:latin typeface="source-serif-pro"/>
              </a:rPr>
              <a:t> or weaknesses and offer suggestions for enhancing security. Ethical hacking plays a crucial role in contemporary </a:t>
            </a:r>
            <a:r>
              <a:rPr lang="en-US" sz="2600" dirty="0" err="1">
                <a:latin typeface="source-serif-pro"/>
              </a:rPr>
              <a:t>cybersecurity</a:t>
            </a:r>
            <a:r>
              <a:rPr lang="en-US" sz="2600" dirty="0">
                <a:latin typeface="source-serif-pro"/>
              </a:rPr>
              <a:t> by enabling organizations to detect and mitigate security risks proactively, preventing potential exploits by </a:t>
            </a:r>
            <a:r>
              <a:rPr lang="en-US" sz="2600" u="sng" dirty="0">
                <a:latin typeface="source-serif-pro"/>
                <a:hlinkClick r:id="rId5"/>
              </a:rPr>
              <a:t>malicious actors</a:t>
            </a:r>
            <a:r>
              <a:rPr lang="en-US" sz="2600" dirty="0">
                <a:latin typeface="source-serif-pro"/>
              </a:rPr>
              <a:t>.</a:t>
            </a:r>
            <a:endParaRPr lang="en-US" sz="2600" dirty="0"/>
          </a:p>
        </p:txBody>
      </p:sp>
    </p:spTree>
    <p:extLst>
      <p:ext uri="{BB962C8B-B14F-4D97-AF65-F5344CB8AC3E}">
        <p14:creationId xmlns:p14="http://schemas.microsoft.com/office/powerpoint/2010/main" val="4253521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 1: </a:t>
            </a:r>
            <a:r>
              <a:rPr lang="en-US" b="1" dirty="0" smtClean="0"/>
              <a:t>Reconnaissance/</a:t>
            </a:r>
            <a:r>
              <a:rPr lang="en-US" b="1" dirty="0" err="1" smtClean="0"/>
              <a:t>Footprinting</a:t>
            </a:r>
            <a:r>
              <a:rPr lang="en-US" b="1" dirty="0" smtClean="0"/>
              <a:t>/ </a:t>
            </a:r>
            <a:br>
              <a:rPr lang="en-US" b="1" dirty="0" smtClean="0"/>
            </a:br>
            <a:r>
              <a:rPr lang="en-US" b="1" dirty="0" smtClean="0"/>
              <a:t>Data Gathering</a:t>
            </a:r>
            <a:endParaRPr lang="en-US" dirty="0"/>
          </a:p>
        </p:txBody>
      </p:sp>
      <p:sp>
        <p:nvSpPr>
          <p:cNvPr id="3" name="Content Placeholder 2"/>
          <p:cNvSpPr>
            <a:spLocks noGrp="1"/>
          </p:cNvSpPr>
          <p:nvPr>
            <p:ph idx="1"/>
          </p:nvPr>
        </p:nvSpPr>
        <p:spPr>
          <a:xfrm>
            <a:off x="228601" y="1442219"/>
            <a:ext cx="11353800" cy="4525963"/>
          </a:xfrm>
        </p:spPr>
        <p:txBody>
          <a:bodyPr/>
          <a:lstStyle/>
          <a:p>
            <a:pPr algn="just"/>
            <a:r>
              <a:rPr lang="en-US" dirty="0"/>
              <a:t>In this phase, security professionals meticulously acquire information and intelligence pertaining to a target system, network, or entity. This process involves the methodical collection of publicly accessible data, facilitating an in-depth comprehension of the target’s technological infrastructure, system architecture, and potential security vulnerabilities. </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47</a:t>
            </a:fld>
            <a:endParaRPr lang="en-US" dirty="0"/>
          </a:p>
        </p:txBody>
      </p:sp>
    </p:spTree>
    <p:extLst>
      <p:ext uri="{BB962C8B-B14F-4D97-AF65-F5344CB8AC3E}">
        <p14:creationId xmlns:p14="http://schemas.microsoft.com/office/powerpoint/2010/main" val="946541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Employed in Phase 1</a:t>
            </a:r>
            <a:r>
              <a:rPr lang="en-US" b="1" dirty="0" smtClean="0"/>
              <a:t>:</a:t>
            </a:r>
            <a:endParaRPr lang="en-US" dirty="0"/>
          </a:p>
        </p:txBody>
      </p:sp>
      <p:sp>
        <p:nvSpPr>
          <p:cNvPr id="3" name="Content Placeholder 2"/>
          <p:cNvSpPr>
            <a:spLocks noGrp="1"/>
          </p:cNvSpPr>
          <p:nvPr>
            <p:ph idx="1"/>
          </p:nvPr>
        </p:nvSpPr>
        <p:spPr>
          <a:xfrm>
            <a:off x="609600" y="1600202"/>
            <a:ext cx="10972801" cy="4952998"/>
          </a:xfrm>
        </p:spPr>
        <p:txBody>
          <a:bodyPr>
            <a:noAutofit/>
          </a:bodyPr>
          <a:lstStyle/>
          <a:p>
            <a:pPr algn="just">
              <a:lnSpc>
                <a:spcPct val="120000"/>
              </a:lnSpc>
            </a:pPr>
            <a:r>
              <a:rPr lang="en-US" sz="2000" b="1" dirty="0" smtClean="0"/>
              <a:t>Passive </a:t>
            </a:r>
            <a:r>
              <a:rPr lang="en-US" sz="2000" b="1" dirty="0"/>
              <a:t>Information Gathering:</a:t>
            </a:r>
            <a:r>
              <a:rPr lang="en-US" sz="2000" dirty="0"/>
              <a:t> This involves collecting data about the target without directly interacting with it. It includes activities such as searching for publicly available information on websites, social media, forums, and search engines.</a:t>
            </a:r>
          </a:p>
          <a:p>
            <a:pPr algn="just">
              <a:lnSpc>
                <a:spcPct val="120000"/>
              </a:lnSpc>
            </a:pPr>
            <a:r>
              <a:rPr lang="en-US" sz="2000" b="1" dirty="0"/>
              <a:t>Active Information Gathering:</a:t>
            </a:r>
            <a:r>
              <a:rPr lang="en-US" sz="2000" dirty="0"/>
              <a:t> Security professionals actively interact with the target to gather information. This can include techniques like port scanning to identify open ports, network mapping to understand the network’s topology, and banner grabbing to retrieve information about services running on the target.</a:t>
            </a:r>
          </a:p>
          <a:p>
            <a:pPr algn="just">
              <a:lnSpc>
                <a:spcPct val="120000"/>
              </a:lnSpc>
            </a:pPr>
            <a:r>
              <a:rPr lang="en-US" sz="2000" b="1" dirty="0"/>
              <a:t>OSINT (Open Source Intelligence):</a:t>
            </a:r>
            <a:r>
              <a:rPr lang="en-US" sz="2000" dirty="0"/>
              <a:t> Leveraging publicly available sources of information, such as public records, domain registration details, and social media profiles, to build a comprehensive profile of the target.</a:t>
            </a:r>
          </a:p>
          <a:p>
            <a:pPr algn="just">
              <a:lnSpc>
                <a:spcPct val="120000"/>
              </a:lnSpc>
            </a:pPr>
            <a:r>
              <a:rPr lang="en-US" sz="2000" b="1" dirty="0"/>
              <a:t>WHOIS Lookups:</a:t>
            </a:r>
            <a:r>
              <a:rPr lang="en-US" sz="2000" dirty="0"/>
              <a:t> Querying WHOIS databases to obtain information about domain ownership and registration details.</a:t>
            </a:r>
          </a:p>
          <a:p>
            <a:pPr algn="just">
              <a:lnSpc>
                <a:spcPct val="120000"/>
              </a:lnSpc>
            </a:pPr>
            <a:endParaRPr lang="en-US"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48</a:t>
            </a:fld>
            <a:endParaRPr lang="en-US" dirty="0"/>
          </a:p>
        </p:txBody>
      </p:sp>
    </p:spTree>
    <p:extLst>
      <p:ext uri="{BB962C8B-B14F-4D97-AF65-F5344CB8AC3E}">
        <p14:creationId xmlns:p14="http://schemas.microsoft.com/office/powerpoint/2010/main" val="301814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34181"/>
            <a:ext cx="5029200" cy="570709"/>
          </a:xfrm>
        </p:spPr>
        <p:txBody>
          <a:bodyPr>
            <a:normAutofit fontScale="90000"/>
          </a:bodyPr>
          <a:lstStyle/>
          <a:p>
            <a:r>
              <a:rPr lang="en-US" b="1" dirty="0"/>
              <a:t>Software applications utilized in Phase </a:t>
            </a:r>
            <a:r>
              <a:rPr lang="en-US" b="1" dirty="0" smtClean="0"/>
              <a:t>1</a:t>
            </a:r>
            <a:endParaRPr lang="en-US" dirty="0"/>
          </a:p>
        </p:txBody>
      </p:sp>
      <p:sp>
        <p:nvSpPr>
          <p:cNvPr id="3" name="Content Placeholder 2"/>
          <p:cNvSpPr>
            <a:spLocks noGrp="1"/>
          </p:cNvSpPr>
          <p:nvPr>
            <p:ph idx="1"/>
          </p:nvPr>
        </p:nvSpPr>
        <p:spPr/>
        <p:txBody>
          <a:bodyPr>
            <a:noAutofit/>
          </a:bodyPr>
          <a:lstStyle/>
          <a:p>
            <a:pPr algn="just">
              <a:lnSpc>
                <a:spcPct val="120000"/>
              </a:lnSpc>
            </a:pPr>
            <a:r>
              <a:rPr lang="en-US" sz="2100" b="1" u="sng" dirty="0">
                <a:hlinkClick r:id="rId2"/>
              </a:rPr>
              <a:t>Recon-</a:t>
            </a:r>
            <a:r>
              <a:rPr lang="en-US" sz="2100" b="1" u="sng" dirty="0" err="1">
                <a:hlinkClick r:id="rId2"/>
              </a:rPr>
              <a:t>ng</a:t>
            </a:r>
            <a:r>
              <a:rPr lang="en-US" sz="2100" b="1" u="sng" dirty="0">
                <a:hlinkClick r:id="rId2"/>
              </a:rPr>
              <a:t>:</a:t>
            </a:r>
            <a:r>
              <a:rPr lang="en-US" sz="2100" dirty="0"/>
              <a:t> Recon-</a:t>
            </a:r>
            <a:r>
              <a:rPr lang="en-US" sz="2100" dirty="0" err="1"/>
              <a:t>ng</a:t>
            </a:r>
            <a:r>
              <a:rPr lang="en-US" sz="2100" dirty="0"/>
              <a:t> is a reconnaissance framework that assists in collecting information from various sources, including online databases and APIs.</a:t>
            </a:r>
          </a:p>
          <a:p>
            <a:pPr algn="just">
              <a:lnSpc>
                <a:spcPct val="120000"/>
              </a:lnSpc>
            </a:pPr>
            <a:r>
              <a:rPr lang="en-US" sz="2100" b="1" u="sng" dirty="0">
                <a:hlinkClick r:id="rId3"/>
              </a:rPr>
              <a:t>Angry IP Scanner</a:t>
            </a:r>
            <a:r>
              <a:rPr lang="en-US" sz="2100" b="1" dirty="0"/>
              <a:t>: </a:t>
            </a:r>
            <a:r>
              <a:rPr lang="en-US" sz="2100" dirty="0"/>
              <a:t>Angry IP Scanner</a:t>
            </a:r>
            <a:r>
              <a:rPr lang="en-US" sz="2100" b="1" dirty="0"/>
              <a:t> </a:t>
            </a:r>
            <a:r>
              <a:rPr lang="en-US" sz="2100" dirty="0"/>
              <a:t>is an open-source network scanning tool used to identify live hosts and open ports on a network. It offers customizable scans and is widely utilized by network administrators and security professionals for network reconnaissance and troubleshooting.</a:t>
            </a:r>
          </a:p>
          <a:p>
            <a:pPr algn="just">
              <a:lnSpc>
                <a:spcPct val="120000"/>
              </a:lnSpc>
            </a:pPr>
            <a:r>
              <a:rPr lang="en-US" sz="2100" b="1" u="sng" dirty="0" err="1">
                <a:hlinkClick r:id="rId4"/>
              </a:rPr>
              <a:t>Traceroute</a:t>
            </a:r>
            <a:r>
              <a:rPr lang="en-US" sz="2100" b="1" u="sng" dirty="0">
                <a:hlinkClick r:id="rId4"/>
              </a:rPr>
              <a:t> NG</a:t>
            </a:r>
            <a:r>
              <a:rPr lang="en-US" sz="2100" dirty="0"/>
              <a:t>: </a:t>
            </a:r>
            <a:r>
              <a:rPr lang="en-US" sz="2100" dirty="0" err="1"/>
              <a:t>Traceroute</a:t>
            </a:r>
            <a:r>
              <a:rPr lang="en-US" sz="2100" dirty="0"/>
              <a:t> NG, short for “</a:t>
            </a:r>
            <a:r>
              <a:rPr lang="en-US" sz="2100" dirty="0" err="1"/>
              <a:t>traceroute</a:t>
            </a:r>
            <a:r>
              <a:rPr lang="en-US" sz="2100" dirty="0"/>
              <a:t>-next generation,” is an advanced version of the traditional </a:t>
            </a:r>
            <a:r>
              <a:rPr lang="en-US" sz="2100" dirty="0" err="1"/>
              <a:t>traceroute</a:t>
            </a:r>
            <a:r>
              <a:rPr lang="en-US" sz="2100" dirty="0"/>
              <a:t> tool used in network troubleshooting. It offers enhancements like support for IPv6, extended information about network hops, multiple queries, and geographical data, providing more comprehensive insights into network routing and performance issues.</a:t>
            </a:r>
          </a:p>
          <a:p>
            <a:pPr algn="just">
              <a:lnSpc>
                <a:spcPct val="120000"/>
              </a:lnSpc>
            </a:pPr>
            <a:r>
              <a:rPr lang="en-US" sz="2100" b="1" u="sng" dirty="0" err="1">
                <a:hlinkClick r:id="rId5"/>
              </a:rPr>
              <a:t>theHarvester</a:t>
            </a:r>
            <a:r>
              <a:rPr lang="en-US" sz="2100" b="1" u="sng" dirty="0">
                <a:hlinkClick r:id="rId5"/>
              </a:rPr>
              <a:t>:</a:t>
            </a:r>
            <a:r>
              <a:rPr lang="en-US" sz="2100" dirty="0"/>
              <a:t> This tool automates the process of collecting email addresses, subdomains, and virtual hosts from public sources.</a:t>
            </a:r>
          </a:p>
          <a:p>
            <a:pPr marL="0" indent="0" algn="just">
              <a:lnSpc>
                <a:spcPct val="120000"/>
              </a:lnSpc>
              <a:buNone/>
            </a:pPr>
            <a:endParaRPr lang="en-US" sz="21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49</a:t>
            </a:fld>
            <a:endParaRPr lang="en-US" dirty="0"/>
          </a:p>
        </p:txBody>
      </p:sp>
      <p:pic>
        <p:nvPicPr>
          <p:cNvPr id="3074" name="Picture 2" descr="https://miro.medium.com/v2/resize:fit:700/1*P_2qZLzlFs8lA5X179Mjn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877" y="166689"/>
            <a:ext cx="5334000" cy="14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22183968"/>
              </p:ext>
            </p:extLst>
          </p:nvPr>
        </p:nvGraphicFramePr>
        <p:xfrm>
          <a:off x="152400" y="1288815"/>
          <a:ext cx="11811000" cy="5783435"/>
        </p:xfrm>
        <a:graphic>
          <a:graphicData uri="http://schemas.openxmlformats.org/drawingml/2006/table">
            <a:tbl>
              <a:tblPr firstRow="1" bandRow="1">
                <a:tableStyleId>{69CF1AB2-1976-4502-BF36-3FF5EA218861}</a:tableStyleId>
              </a:tblPr>
              <a:tblGrid>
                <a:gridCol w="1287096">
                  <a:extLst>
                    <a:ext uri="{9D8B030D-6E8A-4147-A177-3AD203B41FA5}">
                      <a16:colId xmlns:a16="http://schemas.microsoft.com/office/drawing/2014/main" xmlns="" val="20000"/>
                    </a:ext>
                  </a:extLst>
                </a:gridCol>
                <a:gridCol w="9691411">
                  <a:extLst>
                    <a:ext uri="{9D8B030D-6E8A-4147-A177-3AD203B41FA5}">
                      <a16:colId xmlns:a16="http://schemas.microsoft.com/office/drawing/2014/main" xmlns="" val="20001"/>
                    </a:ext>
                  </a:extLst>
                </a:gridCol>
                <a:gridCol w="832493">
                  <a:extLst>
                    <a:ext uri="{9D8B030D-6E8A-4147-A177-3AD203B41FA5}">
                      <a16:colId xmlns:a16="http://schemas.microsoft.com/office/drawing/2014/main" xmlns="" val="20002"/>
                    </a:ext>
                  </a:extLst>
                </a:gridCol>
              </a:tblGrid>
              <a:tr h="1196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baseline="0" dirty="0">
                          <a:solidFill>
                            <a:schemeClr val="dk1"/>
                          </a:solidFill>
                          <a:latin typeface="Times New Roman" pitchFamily="18" charset="0"/>
                          <a:ea typeface="+mn-ea"/>
                          <a:cs typeface="Times New Roman" pitchFamily="18" charset="0"/>
                        </a:rPr>
                        <a:t>Unit: IV</a:t>
                      </a:r>
                    </a:p>
                    <a:p>
                      <a:endParaRPr lang="en-US" sz="1600" dirty="0">
                        <a:latin typeface="Times New Roman" pitchFamily="18" charset="0"/>
                        <a:cs typeface="Times New Roman" pitchFamily="18" charset="0"/>
                      </a:endParaRPr>
                    </a:p>
                  </a:txBody>
                  <a:tcPr marT="91440"/>
                </a:tc>
                <a:tc>
                  <a:txBody>
                    <a:bodyPr/>
                    <a:lstStyle/>
                    <a:p>
                      <a:pPr marL="0" algn="just" defTabSz="914400" rtl="0" eaLnBrk="1" latinLnBrk="0" hangingPunct="1"/>
                      <a:r>
                        <a:rPr lang="en-US"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VIPT Audit and Uses cases</a:t>
                      </a:r>
                    </a:p>
                    <a:p>
                      <a:pPr marL="0" algn="just" defTabSz="914400" rtl="0" eaLnBrk="1" latinLnBrk="0" hangingPunct="1"/>
                      <a:r>
                        <a:rPr lang="en-US" sz="1600" b="0" kern="1200" dirty="0" smtClean="0">
                          <a:solidFill>
                            <a:schemeClr val="dk1"/>
                          </a:solidFill>
                          <a:latin typeface="Times New Roman" pitchFamily="18" charset="0"/>
                          <a:ea typeface="Calibri"/>
                          <a:cs typeface="Times New Roman" pitchFamily="18" charset="0"/>
                        </a:rPr>
                        <a:t>Discovering patching vulnerabilities, Discovering web server vulnerabilities. Synthetic transactions, interface testing and fuzzing, SDLC phases and security mandates. Perform Penetration Testing assessments, detect and respond to network breaches found in a Penetration Testing assessments. Preparation of a Penetration Test report. Auditing the Systems. Analysis and Reporting. Case Studies of recent vulnerabilities and attacks</a:t>
                      </a:r>
                      <a:r>
                        <a:rPr lang="en-US" sz="1600" kern="1200" dirty="0" smtClean="0">
                          <a:solidFill>
                            <a:schemeClr val="dk1"/>
                          </a:solidFill>
                          <a:latin typeface="Times New Roman" pitchFamily="18" charset="0"/>
                          <a:ea typeface="Calibri"/>
                          <a:cs typeface="Times New Roman" pitchFamily="18" charset="0"/>
                        </a:rPr>
                        <a:t>.</a:t>
                      </a:r>
                      <a:endParaRPr lang="en-US" sz="1600" kern="1200" dirty="0">
                        <a:solidFill>
                          <a:schemeClr val="dk1"/>
                        </a:solidFill>
                        <a:latin typeface="Times New Roman" pitchFamily="18" charset="0"/>
                        <a:ea typeface="Calibri"/>
                        <a:cs typeface="Times New Roman" pitchFamily="18" charset="0"/>
                      </a:endParaRPr>
                    </a:p>
                  </a:txBody>
                  <a:tcPr/>
                </a:tc>
                <a:tc>
                  <a:txBody>
                    <a:bodyPr/>
                    <a:lstStyle/>
                    <a:p>
                      <a:r>
                        <a:rPr kumimoji="0" lang="en-US" sz="1600" b="1" kern="1200" baseline="0" dirty="0" smtClean="0">
                          <a:solidFill>
                            <a:srgbClr val="0070C0"/>
                          </a:solidFill>
                          <a:latin typeface="Times New Roman" pitchFamily="18" charset="0"/>
                          <a:ea typeface="+mn-ea"/>
                          <a:cs typeface="Times New Roman" pitchFamily="18" charset="0"/>
                        </a:rPr>
                        <a:t>9 </a:t>
                      </a:r>
                      <a:r>
                        <a:rPr kumimoji="0" lang="en-US" sz="1600" b="1" kern="1200" baseline="0" dirty="0">
                          <a:solidFill>
                            <a:srgbClr val="0070C0"/>
                          </a:solidFill>
                          <a:latin typeface="Times New Roman" pitchFamily="18" charset="0"/>
                          <a:ea typeface="+mn-ea"/>
                          <a:cs typeface="Times New Roman" pitchFamily="18" charset="0"/>
                        </a:rPr>
                        <a:t>Hrs</a:t>
                      </a:r>
                    </a:p>
                  </a:txBody>
                  <a:tcPr marT="91440"/>
                </a:tc>
                <a:extLst>
                  <a:ext uri="{0D108BD9-81ED-4DB2-BD59-A6C34878D82A}">
                    <a16:rowId xmlns:a16="http://schemas.microsoft.com/office/drawing/2014/main" xmlns="" val="10000"/>
                  </a:ext>
                </a:extLst>
              </a:tr>
              <a:tr h="9738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baseline="0" dirty="0" smtClean="0">
                          <a:solidFill>
                            <a:schemeClr val="dk1"/>
                          </a:solidFill>
                          <a:latin typeface="Times New Roman" pitchFamily="18" charset="0"/>
                          <a:ea typeface="+mn-ea"/>
                          <a:cs typeface="Times New Roman" pitchFamily="18" charset="0"/>
                        </a:rPr>
                        <a:t>Unit: V</a:t>
                      </a:r>
                    </a:p>
                    <a:p>
                      <a:endParaRPr lang="en-US" sz="1600" dirty="0">
                        <a:latin typeface="Times New Roman" pitchFamily="18" charset="0"/>
                        <a:cs typeface="Times New Roman" pitchFamily="18" charset="0"/>
                      </a:endParaRPr>
                    </a:p>
                  </a:txBody>
                  <a:tcPr/>
                </a:tc>
                <a:tc>
                  <a:txBody>
                    <a:bodyPr/>
                    <a:lstStyle/>
                    <a:p>
                      <a:pPr marL="0" algn="just" defTabSz="914400" rtl="0" eaLnBrk="1" latinLnBrk="0" hangingPunct="1"/>
                      <a:r>
                        <a:rPr lang="en-I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Attacks</a:t>
                      </a:r>
                    </a:p>
                    <a:p>
                      <a:pPr marL="0" algn="just" defTabSz="914400" rtl="0" eaLnBrk="1" latinLnBrk="0" hangingPunct="1"/>
                      <a:r>
                        <a:rPr lang="en-IN" sz="1600" b="0" kern="1200" dirty="0" smtClean="0">
                          <a:solidFill>
                            <a:schemeClr val="dk1"/>
                          </a:solidFill>
                          <a:latin typeface="Times New Roman" pitchFamily="18" charset="0"/>
                          <a:ea typeface="Calibri"/>
                          <a:cs typeface="Times New Roman" pitchFamily="18" charset="0"/>
                        </a:rPr>
                        <a:t>Exploitation-exploiting default credentials, exploiting buffer overflow in third party software, Password attacks-online password attacks, offline password attacks, Client side exploitation- bypassing filters with </a:t>
                      </a:r>
                      <a:r>
                        <a:rPr lang="en-IN" sz="1600" b="0" kern="1200" dirty="0" err="1" smtClean="0">
                          <a:solidFill>
                            <a:schemeClr val="dk1"/>
                          </a:solidFill>
                          <a:latin typeface="Times New Roman" pitchFamily="18" charset="0"/>
                          <a:ea typeface="Calibri"/>
                          <a:cs typeface="Times New Roman" pitchFamily="18" charset="0"/>
                        </a:rPr>
                        <a:t>metasploit</a:t>
                      </a:r>
                      <a:r>
                        <a:rPr lang="en-IN" sz="1600" b="0" kern="1200" dirty="0" smtClean="0">
                          <a:solidFill>
                            <a:schemeClr val="dk1"/>
                          </a:solidFill>
                          <a:latin typeface="Times New Roman" pitchFamily="18" charset="0"/>
                          <a:ea typeface="Calibri"/>
                          <a:cs typeface="Times New Roman" pitchFamily="18" charset="0"/>
                        </a:rPr>
                        <a:t> payload, Client side attacks, bypassing antivirus applications, Social Engineering- spear phishing attacks</a:t>
                      </a:r>
                      <a:endParaRPr lang="en-US" sz="1600" b="0" kern="1200" dirty="0">
                        <a:solidFill>
                          <a:schemeClr val="dk1"/>
                        </a:solidFill>
                        <a:latin typeface="Times New Roman" pitchFamily="18" charset="0"/>
                        <a:ea typeface="Calibri"/>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baseline="0" dirty="0" smtClean="0">
                          <a:solidFill>
                            <a:srgbClr val="0070C0"/>
                          </a:solidFill>
                          <a:latin typeface="Times New Roman" pitchFamily="18" charset="0"/>
                          <a:ea typeface="+mn-ea"/>
                          <a:cs typeface="Times New Roman" pitchFamily="18" charset="0"/>
                        </a:rPr>
                        <a:t>9 </a:t>
                      </a:r>
                      <a:r>
                        <a:rPr kumimoji="0" lang="en-US" sz="1600" b="1" kern="1200" baseline="0" dirty="0" err="1" smtClean="0">
                          <a:solidFill>
                            <a:srgbClr val="0070C0"/>
                          </a:solidFill>
                          <a:latin typeface="Times New Roman" pitchFamily="18" charset="0"/>
                          <a:ea typeface="+mn-ea"/>
                          <a:cs typeface="Times New Roman" pitchFamily="18" charset="0"/>
                        </a:rPr>
                        <a:t>Hrs</a:t>
                      </a:r>
                      <a:endParaRPr kumimoji="0" lang="en-US" sz="1600" b="1" kern="1200" baseline="0" dirty="0" smtClean="0">
                        <a:solidFill>
                          <a:srgbClr val="0070C0"/>
                        </a:solidFill>
                        <a:latin typeface="Times New Roman" pitchFamily="18" charset="0"/>
                        <a:ea typeface="+mn-ea"/>
                        <a:cs typeface="Times New Roman" pitchFamily="18" charset="0"/>
                      </a:endParaRPr>
                    </a:p>
                    <a:p>
                      <a:endParaRPr lang="en-US" sz="1600" dirty="0"/>
                    </a:p>
                  </a:txBody>
                  <a:tcPr/>
                </a:tc>
              </a:tr>
              <a:tr h="861551">
                <a:tc>
                  <a:txBody>
                    <a:bodyPr/>
                    <a:lstStyle/>
                    <a:p>
                      <a:r>
                        <a:rPr kumimoji="0" lang="en-IN" sz="1600" b="1" kern="1200" baseline="0" dirty="0">
                          <a:solidFill>
                            <a:schemeClr val="dk1"/>
                          </a:solidFill>
                          <a:latin typeface="Times New Roman" pitchFamily="18" charset="0"/>
                          <a:ea typeface="+mn-ea"/>
                          <a:cs typeface="Times New Roman" pitchFamily="18" charset="0"/>
                        </a:rPr>
                        <a:t>Books:- (Text)</a:t>
                      </a:r>
                      <a:endParaRPr kumimoji="0" lang="en-US" sz="1600" b="1" kern="1200" baseline="0" dirty="0">
                        <a:solidFill>
                          <a:schemeClr val="dk1"/>
                        </a:solidFill>
                        <a:latin typeface="Times New Roman" pitchFamily="18" charset="0"/>
                        <a:ea typeface="+mn-ea"/>
                        <a:cs typeface="Times New Roman" pitchFamily="18" charset="0"/>
                      </a:endParaRPr>
                    </a:p>
                    <a:p>
                      <a:endParaRPr kumimoji="0" lang="en-US" sz="1600" b="1" kern="1200" baseline="0" dirty="0">
                        <a:solidFill>
                          <a:schemeClr val="dk1"/>
                        </a:solidFill>
                        <a:latin typeface="Times New Roman" pitchFamily="18" charset="0"/>
                        <a:ea typeface="+mn-ea"/>
                        <a:cs typeface="Times New Roman" pitchFamily="18" charset="0"/>
                      </a:endParaRPr>
                    </a:p>
                  </a:txBody>
                  <a:tcPr/>
                </a:tc>
                <a:tc gridSpan="2">
                  <a:txBody>
                    <a:bodyPr/>
                    <a:lstStyle/>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1. The Art of Network Penetration Testing by Royce </a:t>
                      </a:r>
                      <a:r>
                        <a:rPr lang="en-US" sz="1600" b="0" kern="1200" dirty="0" err="1" smtClean="0">
                          <a:solidFill>
                            <a:schemeClr val="dk1"/>
                          </a:solidFill>
                          <a:latin typeface="Times New Roman" pitchFamily="18" charset="0"/>
                          <a:ea typeface="Calibri"/>
                          <a:cs typeface="Times New Roman" pitchFamily="18" charset="0"/>
                        </a:rPr>
                        <a:t>Devis</a:t>
                      </a:r>
                      <a:r>
                        <a:rPr lang="en-US" sz="1600" b="0" kern="1200" dirty="0" smtClean="0">
                          <a:solidFill>
                            <a:schemeClr val="dk1"/>
                          </a:solidFill>
                          <a:latin typeface="Times New Roman" pitchFamily="18" charset="0"/>
                          <a:ea typeface="Calibri"/>
                          <a:cs typeface="Times New Roman" pitchFamily="18" charset="0"/>
                        </a:rPr>
                        <a:t>, copyright Manning Publications-2020.</a:t>
                      </a:r>
                    </a:p>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2. Penetration Testing: A Hands-On Introduction to Hacking 1st Edition by Georgia Weidman, No-starch Press, ISBN-13: 978-1593275648.</a:t>
                      </a:r>
                      <a:endParaRPr lang="en-US" sz="1600" b="0" kern="1200" dirty="0">
                        <a:solidFill>
                          <a:schemeClr val="dk1"/>
                        </a:solidFill>
                        <a:latin typeface="Times New Roman" pitchFamily="18" charset="0"/>
                        <a:ea typeface="Calibri"/>
                        <a:cs typeface="Times New Roman" pitchFamily="18" charset="0"/>
                      </a:endParaRPr>
                    </a:p>
                  </a:txBody>
                  <a:tcPr/>
                </a:tc>
                <a:tc hMerge="1">
                  <a:txBody>
                    <a:bodyPr/>
                    <a:lstStyle/>
                    <a:p>
                      <a:pPr marL="0" algn="l" rtl="0" eaLnBrk="1" latinLnBrk="0" hangingPunct="1"/>
                      <a:endParaRPr kumimoji="0" lang="en-US" sz="1700" b="0" kern="1200" baseline="0" dirty="0">
                        <a:solidFill>
                          <a:schemeClr val="accent5"/>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1"/>
                  </a:ext>
                </a:extLst>
              </a:tr>
              <a:tr h="1662929">
                <a:tc>
                  <a:txBody>
                    <a:bodyPr/>
                    <a:lstStyle/>
                    <a:p>
                      <a:r>
                        <a:rPr kumimoji="0" lang="en-US" sz="1600" b="1" kern="1200" baseline="0" dirty="0">
                          <a:solidFill>
                            <a:schemeClr val="dk1"/>
                          </a:solidFill>
                          <a:latin typeface="Times New Roman" pitchFamily="18" charset="0"/>
                          <a:ea typeface="+mn-ea"/>
                          <a:cs typeface="Times New Roman" pitchFamily="18" charset="0"/>
                        </a:rPr>
                        <a:t>Books:- (Reference)</a:t>
                      </a:r>
                    </a:p>
                  </a:txBody>
                  <a:tcPr/>
                </a:tc>
                <a:tc gridSpan="2">
                  <a:txBody>
                    <a:bodyPr/>
                    <a:lstStyle/>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1. Advanced Infrastructure Penetration Testing by </a:t>
                      </a:r>
                      <a:r>
                        <a:rPr lang="en-US" sz="1600" b="0" kern="1200" dirty="0" err="1" smtClean="0">
                          <a:solidFill>
                            <a:schemeClr val="dk1"/>
                          </a:solidFill>
                          <a:latin typeface="Times New Roman" pitchFamily="18" charset="0"/>
                          <a:ea typeface="Calibri"/>
                          <a:cs typeface="Times New Roman" pitchFamily="18" charset="0"/>
                        </a:rPr>
                        <a:t>Chiheb</a:t>
                      </a:r>
                      <a:r>
                        <a:rPr lang="en-US" sz="1600" b="0" kern="1200" dirty="0" smtClean="0">
                          <a:solidFill>
                            <a:schemeClr val="dk1"/>
                          </a:solidFill>
                          <a:latin typeface="Times New Roman" pitchFamily="18" charset="0"/>
                          <a:ea typeface="Calibri"/>
                          <a:cs typeface="Times New Roman" pitchFamily="18" charset="0"/>
                        </a:rPr>
                        <a:t> </a:t>
                      </a:r>
                      <a:r>
                        <a:rPr lang="en-US" sz="1600" b="0" kern="1200" dirty="0" err="1" smtClean="0">
                          <a:solidFill>
                            <a:schemeClr val="dk1"/>
                          </a:solidFill>
                          <a:latin typeface="Times New Roman" pitchFamily="18" charset="0"/>
                          <a:ea typeface="Calibri"/>
                          <a:cs typeface="Times New Roman" pitchFamily="18" charset="0"/>
                        </a:rPr>
                        <a:t>Chebbi</a:t>
                      </a:r>
                      <a:r>
                        <a:rPr lang="en-US" sz="1600" b="0" kern="1200" dirty="0" smtClean="0">
                          <a:solidFill>
                            <a:schemeClr val="dk1"/>
                          </a:solidFill>
                          <a:latin typeface="Times New Roman" pitchFamily="18" charset="0"/>
                          <a:ea typeface="Calibri"/>
                          <a:cs typeface="Times New Roman" pitchFamily="18" charset="0"/>
                        </a:rPr>
                        <a:t>, </a:t>
                      </a:r>
                      <a:r>
                        <a:rPr lang="en-US" sz="1600" b="0" kern="1200" dirty="0" err="1" smtClean="0">
                          <a:solidFill>
                            <a:schemeClr val="dk1"/>
                          </a:solidFill>
                          <a:latin typeface="Times New Roman" pitchFamily="18" charset="0"/>
                          <a:ea typeface="Calibri"/>
                          <a:cs typeface="Times New Roman" pitchFamily="18" charset="0"/>
                        </a:rPr>
                        <a:t>Packt</a:t>
                      </a:r>
                      <a:r>
                        <a:rPr lang="en-US" sz="1600" b="0" kern="1200" dirty="0" smtClean="0">
                          <a:solidFill>
                            <a:schemeClr val="dk1"/>
                          </a:solidFill>
                          <a:latin typeface="Times New Roman" pitchFamily="18" charset="0"/>
                          <a:ea typeface="Calibri"/>
                          <a:cs typeface="Times New Roman" pitchFamily="18" charset="0"/>
                        </a:rPr>
                        <a:t> Publishing </a:t>
                      </a:r>
                      <a:r>
                        <a:rPr lang="en-US" sz="1600" b="0" kern="1200" dirty="0" err="1" smtClean="0">
                          <a:solidFill>
                            <a:schemeClr val="dk1"/>
                          </a:solidFill>
                          <a:latin typeface="Times New Roman" pitchFamily="18" charset="0"/>
                          <a:ea typeface="Calibri"/>
                          <a:cs typeface="Times New Roman" pitchFamily="18" charset="0"/>
                        </a:rPr>
                        <a:t>Bermingham</a:t>
                      </a:r>
                      <a:r>
                        <a:rPr lang="en-US" sz="1600" b="0" kern="1200" dirty="0" smtClean="0">
                          <a:solidFill>
                            <a:schemeClr val="dk1"/>
                          </a:solidFill>
                          <a:latin typeface="Times New Roman" pitchFamily="18" charset="0"/>
                          <a:ea typeface="Calibri"/>
                          <a:cs typeface="Times New Roman" pitchFamily="18" charset="0"/>
                        </a:rPr>
                        <a:t> – Mumbai, 2018.</a:t>
                      </a:r>
                    </a:p>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2. The basic of Hacking and Penetration testing, second edition on ethical hacking and penetration by Patrick </a:t>
                      </a:r>
                      <a:r>
                        <a:rPr lang="en-US" sz="1600" b="0" kern="1200" dirty="0" err="1" smtClean="0">
                          <a:solidFill>
                            <a:schemeClr val="dk1"/>
                          </a:solidFill>
                          <a:latin typeface="Times New Roman" pitchFamily="18" charset="0"/>
                          <a:ea typeface="Calibri"/>
                          <a:cs typeface="Times New Roman" pitchFamily="18" charset="0"/>
                        </a:rPr>
                        <a:t>Engebretson</a:t>
                      </a:r>
                      <a:r>
                        <a:rPr lang="en-US" sz="1600" b="0" kern="1200" dirty="0" smtClean="0">
                          <a:solidFill>
                            <a:schemeClr val="dk1"/>
                          </a:solidFill>
                          <a:latin typeface="Times New Roman" pitchFamily="18" charset="0"/>
                          <a:ea typeface="Calibri"/>
                          <a:cs typeface="Times New Roman" pitchFamily="18" charset="0"/>
                        </a:rPr>
                        <a:t>.</a:t>
                      </a:r>
                    </a:p>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3. Hack I.T. - Security Through Penetration Testing, T. J. </a:t>
                      </a:r>
                      <a:r>
                        <a:rPr lang="en-US" sz="1600" b="0" kern="1200" dirty="0" err="1" smtClean="0">
                          <a:solidFill>
                            <a:schemeClr val="dk1"/>
                          </a:solidFill>
                          <a:latin typeface="Times New Roman" pitchFamily="18" charset="0"/>
                          <a:ea typeface="Calibri"/>
                          <a:cs typeface="Times New Roman" pitchFamily="18" charset="0"/>
                        </a:rPr>
                        <a:t>Klevinsky</a:t>
                      </a:r>
                      <a:r>
                        <a:rPr lang="en-US" sz="1600" b="0" kern="1200" dirty="0" smtClean="0">
                          <a:solidFill>
                            <a:schemeClr val="dk1"/>
                          </a:solidFill>
                          <a:latin typeface="Times New Roman" pitchFamily="18" charset="0"/>
                          <a:ea typeface="Calibri"/>
                          <a:cs typeface="Times New Roman" pitchFamily="18" charset="0"/>
                        </a:rPr>
                        <a:t>, Scott </a:t>
                      </a:r>
                      <a:r>
                        <a:rPr lang="en-US" sz="1600" b="0" kern="1200" dirty="0" err="1" smtClean="0">
                          <a:solidFill>
                            <a:schemeClr val="dk1"/>
                          </a:solidFill>
                          <a:latin typeface="Times New Roman" pitchFamily="18" charset="0"/>
                          <a:ea typeface="Calibri"/>
                          <a:cs typeface="Times New Roman" pitchFamily="18" charset="0"/>
                        </a:rPr>
                        <a:t>Laliberte</a:t>
                      </a:r>
                      <a:r>
                        <a:rPr lang="en-US" sz="1600" b="0" kern="1200" dirty="0" smtClean="0">
                          <a:solidFill>
                            <a:schemeClr val="dk1"/>
                          </a:solidFill>
                          <a:latin typeface="Times New Roman" pitchFamily="18" charset="0"/>
                          <a:ea typeface="Calibri"/>
                          <a:cs typeface="Times New Roman" pitchFamily="18" charset="0"/>
                        </a:rPr>
                        <a:t> and Ajay Gupta, Addison-Wesley, ISBN: 0-201-71956-8.</a:t>
                      </a:r>
                    </a:p>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4. </a:t>
                      </a:r>
                      <a:r>
                        <a:rPr lang="en-US" sz="1600" b="0" kern="1200" dirty="0" err="1" smtClean="0">
                          <a:solidFill>
                            <a:schemeClr val="dk1"/>
                          </a:solidFill>
                          <a:latin typeface="Times New Roman" pitchFamily="18" charset="0"/>
                          <a:ea typeface="Calibri"/>
                          <a:cs typeface="Times New Roman" pitchFamily="18" charset="0"/>
                        </a:rPr>
                        <a:t>Metasploit</a:t>
                      </a:r>
                      <a:r>
                        <a:rPr lang="en-US" sz="1600" b="0" kern="1200" dirty="0" smtClean="0">
                          <a:solidFill>
                            <a:schemeClr val="dk1"/>
                          </a:solidFill>
                          <a:latin typeface="Times New Roman" pitchFamily="18" charset="0"/>
                          <a:ea typeface="Calibri"/>
                          <a:cs typeface="Times New Roman" pitchFamily="18" charset="0"/>
                        </a:rPr>
                        <a:t>: The Penetration Tester&amp;#39;s Guide, David Kennedy, Jim O&amp;#39;Gorman, Devon Kearns, </a:t>
                      </a:r>
                      <a:r>
                        <a:rPr lang="en-US" sz="1600" b="0" kern="1200" dirty="0" err="1" smtClean="0">
                          <a:solidFill>
                            <a:schemeClr val="dk1"/>
                          </a:solidFill>
                          <a:latin typeface="Times New Roman" pitchFamily="18" charset="0"/>
                          <a:ea typeface="Calibri"/>
                          <a:cs typeface="Times New Roman" pitchFamily="18" charset="0"/>
                        </a:rPr>
                        <a:t>Mati</a:t>
                      </a:r>
                      <a:r>
                        <a:rPr lang="en-US" sz="1600" b="0" kern="1200" dirty="0" smtClean="0">
                          <a:solidFill>
                            <a:schemeClr val="dk1"/>
                          </a:solidFill>
                          <a:latin typeface="Times New Roman" pitchFamily="18" charset="0"/>
                          <a:ea typeface="Calibri"/>
                          <a:cs typeface="Times New Roman" pitchFamily="18" charset="0"/>
                        </a:rPr>
                        <a:t> </a:t>
                      </a:r>
                      <a:r>
                        <a:rPr lang="en-US" sz="1600" b="0" kern="1200" dirty="0" err="1" smtClean="0">
                          <a:solidFill>
                            <a:schemeClr val="dk1"/>
                          </a:solidFill>
                          <a:latin typeface="Times New Roman" pitchFamily="18" charset="0"/>
                          <a:ea typeface="Calibri"/>
                          <a:cs typeface="Times New Roman" pitchFamily="18" charset="0"/>
                        </a:rPr>
                        <a:t>Aharoni</a:t>
                      </a:r>
                      <a:r>
                        <a:rPr lang="en-US" sz="1600" b="0" kern="1200" dirty="0" smtClean="0">
                          <a:solidFill>
                            <a:schemeClr val="dk1"/>
                          </a:solidFill>
                          <a:latin typeface="Times New Roman" pitchFamily="18" charset="0"/>
                          <a:ea typeface="Calibri"/>
                          <a:cs typeface="Times New Roman" pitchFamily="18" charset="0"/>
                        </a:rPr>
                        <a:t>.</a:t>
                      </a:r>
                    </a:p>
                    <a:p>
                      <a:pPr marL="0" marR="0" lvl="0" indent="0" algn="just" defTabSz="914400" rtl="0" eaLnBrk="1" latinLnBrk="0" hangingPunct="1">
                        <a:lnSpc>
                          <a:spcPct val="120000"/>
                        </a:lnSpc>
                        <a:spcBef>
                          <a:spcPts val="0"/>
                        </a:spcBef>
                        <a:spcAft>
                          <a:spcPts val="0"/>
                        </a:spcAft>
                        <a:buFont typeface="+mj-lt"/>
                        <a:buNone/>
                      </a:pPr>
                      <a:r>
                        <a:rPr lang="en-US" sz="1600" b="0" kern="1200" dirty="0" smtClean="0">
                          <a:solidFill>
                            <a:schemeClr val="dk1"/>
                          </a:solidFill>
                          <a:latin typeface="Times New Roman" pitchFamily="18" charset="0"/>
                          <a:ea typeface="Calibri"/>
                          <a:cs typeface="Times New Roman" pitchFamily="18" charset="0"/>
                        </a:rPr>
                        <a:t>5.  Professional Penetration Testing: Creating and Operating a Formal Hacking Lab, Thomas Wilhelm.</a:t>
                      </a:r>
                      <a:endParaRPr lang="en-US" sz="1600" b="0" kern="1200" dirty="0">
                        <a:solidFill>
                          <a:schemeClr val="dk1"/>
                        </a:solidFill>
                        <a:latin typeface="Times New Roman" pitchFamily="18" charset="0"/>
                        <a:ea typeface="Calibri"/>
                        <a:cs typeface="Times New Roman" pitchFamily="18" charset="0"/>
                      </a:endParaRPr>
                    </a:p>
                  </a:txBody>
                  <a:tcPr/>
                </a:tc>
                <a:tc hMerge="1">
                  <a:txBody>
                    <a:bodyPr/>
                    <a:lstStyle/>
                    <a:p>
                      <a:endParaRPr kumimoji="0" lang="en-US" sz="1700" b="0" kern="1200" baseline="0" dirty="0">
                        <a:solidFill>
                          <a:schemeClr val="accent5"/>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2"/>
                  </a:ext>
                </a:extLst>
              </a:tr>
              <a:tr h="589643">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342900" marR="0" lvl="0" indent="-342900" algn="just">
                        <a:lnSpc>
                          <a:spcPct val="115000"/>
                        </a:lnSpc>
                        <a:spcBef>
                          <a:spcPts val="0"/>
                        </a:spcBef>
                        <a:spcAft>
                          <a:spcPts val="0"/>
                        </a:spcAft>
                        <a:buFont typeface="+mj-lt"/>
                        <a:buAutoNum type="arabicPeriod"/>
                      </a:pPr>
                      <a:endParaRPr kumimoji="0" lang="en-US" sz="1800" kern="1200" baseline="0" dirty="0">
                        <a:solidFill>
                          <a:schemeClr val="dk1"/>
                        </a:solidFill>
                        <a:latin typeface="+mn-lt"/>
                        <a:ea typeface="+mn-ea"/>
                        <a:cs typeface="+mn-cs"/>
                      </a:endParaRPr>
                    </a:p>
                  </a:txBody>
                  <a:tcPr/>
                </a:tc>
                <a:tc hMerge="1">
                  <a:txBody>
                    <a:bodyPr/>
                    <a:lstStyle/>
                    <a:p>
                      <a:endParaRPr kumimoji="0" lang="en-US" sz="1700" b="0" kern="1200" baseline="0" dirty="0">
                        <a:solidFill>
                          <a:schemeClr val="accent5"/>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3"/>
                  </a:ext>
                </a:extLst>
              </a:tr>
            </a:tbl>
          </a:graphicData>
        </a:graphic>
      </p:graphicFrame>
      <p:sp>
        <p:nvSpPr>
          <p:cNvPr id="8" name="Title 1"/>
          <p:cNvSpPr>
            <a:spLocks noGrp="1"/>
          </p:cNvSpPr>
          <p:nvPr>
            <p:ph type="title"/>
          </p:nvPr>
        </p:nvSpPr>
        <p:spPr>
          <a:xfrm>
            <a:off x="1600200" y="315459"/>
            <a:ext cx="9982200" cy="968440"/>
          </a:xfrm>
        </p:spPr>
        <p:txBody>
          <a:bodyPr>
            <a:normAutofit/>
          </a:bodyPr>
          <a:lstStyle/>
          <a:p>
            <a:r>
              <a:rPr lang="en-US" sz="3200" dirty="0">
                <a:latin typeface="Times New Roman" pitchFamily="18" charset="0"/>
                <a:cs typeface="Times New Roman" pitchFamily="18" charset="0"/>
              </a:rPr>
              <a:t>Syllabus </a:t>
            </a:r>
            <a:r>
              <a:rPr lang="en-US" sz="2400" dirty="0">
                <a:latin typeface="Times New Roman" pitchFamily="18" charset="0"/>
                <a:cs typeface="Times New Roman" pitchFamily="18" charset="0"/>
              </a:rPr>
              <a:t>(Continue)</a:t>
            </a:r>
          </a:p>
        </p:txBody>
      </p:sp>
      <p:sp>
        <p:nvSpPr>
          <p:cNvPr id="6" name="Slide Number Placeholder 5"/>
          <p:cNvSpPr>
            <a:spLocks noGrp="1"/>
          </p:cNvSpPr>
          <p:nvPr>
            <p:ph type="sldNum" sz="quarter" idx="12"/>
          </p:nvPr>
        </p:nvSpPr>
        <p:spPr/>
        <p:txBody>
          <a:bodyPr/>
          <a:lstStyle/>
          <a:p>
            <a:fld id="{A67AFE19-8960-4999-8BB5-FA14F1DD873F}"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81000"/>
            <a:ext cx="6553200" cy="868362"/>
          </a:xfrm>
        </p:spPr>
        <p:txBody>
          <a:bodyPr>
            <a:normAutofit/>
          </a:bodyPr>
          <a:lstStyle/>
          <a:p>
            <a:r>
              <a:rPr lang="en-US" b="1" dirty="0"/>
              <a:t>Phase 2: </a:t>
            </a:r>
            <a:r>
              <a:rPr lang="en-US" b="1" dirty="0" smtClean="0"/>
              <a:t>Scanning</a:t>
            </a:r>
            <a:endParaRPr lang="en-US" dirty="0"/>
          </a:p>
        </p:txBody>
      </p:sp>
      <p:sp>
        <p:nvSpPr>
          <p:cNvPr id="3" name="Content Placeholder 2"/>
          <p:cNvSpPr>
            <a:spLocks noGrp="1"/>
          </p:cNvSpPr>
          <p:nvPr>
            <p:ph idx="1"/>
          </p:nvPr>
        </p:nvSpPr>
        <p:spPr/>
        <p:txBody>
          <a:bodyPr/>
          <a:lstStyle/>
          <a:p>
            <a:pPr algn="just"/>
            <a:r>
              <a:rPr lang="en-US" dirty="0"/>
              <a:t>Scanning typically involves the systematic exploration of a target network or system to identify open ports, services, and potential vulnerabilities. This phase is crucial in the ethical hacking process as it provides valuable information for subsequent penetration testing or security assessment activities.</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50</a:t>
            </a:fld>
            <a:endParaRPr lang="en-US" dirty="0"/>
          </a:p>
        </p:txBody>
      </p:sp>
      <p:pic>
        <p:nvPicPr>
          <p:cNvPr id="4098" name="Picture 2" descr="https://miro.medium.com/v2/resize:fit:700/1*kqAb612Q7x2oCeQigG6-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011" y="4511904"/>
            <a:ext cx="6329981" cy="193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84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Approaches applied in Phase </a:t>
            </a:r>
            <a:r>
              <a:rPr lang="en-US" b="1" dirty="0" smtClean="0"/>
              <a:t>2</a:t>
            </a:r>
            <a:endParaRPr lang="en-US" dirty="0"/>
          </a:p>
        </p:txBody>
      </p:sp>
      <p:sp>
        <p:nvSpPr>
          <p:cNvPr id="3" name="Content Placeholder 2"/>
          <p:cNvSpPr>
            <a:spLocks noGrp="1"/>
          </p:cNvSpPr>
          <p:nvPr>
            <p:ph idx="1"/>
          </p:nvPr>
        </p:nvSpPr>
        <p:spPr>
          <a:xfrm>
            <a:off x="266700" y="1640554"/>
            <a:ext cx="11658600" cy="4525963"/>
          </a:xfrm>
        </p:spPr>
        <p:txBody>
          <a:bodyPr>
            <a:noAutofit/>
          </a:bodyPr>
          <a:lstStyle/>
          <a:p>
            <a:pPr algn="just">
              <a:lnSpc>
                <a:spcPct val="120000"/>
              </a:lnSpc>
            </a:pPr>
            <a:r>
              <a:rPr lang="en-US" sz="2400" b="1" dirty="0"/>
              <a:t>Port Scanning</a:t>
            </a:r>
            <a:r>
              <a:rPr lang="en-US" sz="2400" dirty="0"/>
              <a:t>: Port scanning is a fundamental technique that involves probing a target system to identify open ports and the services running on them. This information helps ethical hackers understand the attack surface and potential entry points into the target.</a:t>
            </a:r>
          </a:p>
          <a:p>
            <a:pPr algn="just">
              <a:lnSpc>
                <a:spcPct val="120000"/>
              </a:lnSpc>
            </a:pPr>
            <a:r>
              <a:rPr lang="en-US" sz="2400" b="1" dirty="0"/>
              <a:t>Vulnerability Scanning:</a:t>
            </a:r>
            <a:r>
              <a:rPr lang="en-US" sz="2400" dirty="0"/>
              <a:t> Vulnerability scanning tools, such as Nessus or </a:t>
            </a:r>
            <a:r>
              <a:rPr lang="en-US" sz="2400" dirty="0" err="1"/>
              <a:t>OpenVAS</a:t>
            </a:r>
            <a:r>
              <a:rPr lang="en-US" sz="2400" dirty="0"/>
              <a:t>, are used to systematically scan the target for known vulnerabilities in software and services. This technique aids in identifying weaknesses that could be exploited by attackers.</a:t>
            </a:r>
          </a:p>
          <a:p>
            <a:pPr algn="just">
              <a:lnSpc>
                <a:spcPct val="120000"/>
              </a:lnSpc>
            </a:pPr>
            <a:r>
              <a:rPr lang="en-US" sz="2400" b="1" dirty="0"/>
              <a:t>Banner Grabbing:</a:t>
            </a:r>
            <a:r>
              <a:rPr lang="en-US" sz="2400" dirty="0"/>
              <a:t> Banner grabbing is the practice of extracting information from service banners or headers, revealing details about the versions and configurations of services running on open ports. This information assists ethical hackers in identifying potential vulnerabilities and misconfigurations</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51</a:t>
            </a:fld>
            <a:endParaRPr lang="en-US" dirty="0"/>
          </a:p>
        </p:txBody>
      </p:sp>
    </p:spTree>
    <p:extLst>
      <p:ext uri="{BB962C8B-B14F-4D97-AF65-F5344CB8AC3E}">
        <p14:creationId xmlns:p14="http://schemas.microsoft.com/office/powerpoint/2010/main" val="1114849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680"/>
            <a:ext cx="5715000" cy="1143000"/>
          </a:xfrm>
        </p:spPr>
        <p:txBody>
          <a:bodyPr>
            <a:normAutofit fontScale="90000"/>
          </a:bodyPr>
          <a:lstStyle/>
          <a:p>
            <a:r>
              <a:rPr lang="en-US" b="1" dirty="0"/>
              <a:t>Software applications utilized in Phase </a:t>
            </a:r>
            <a:r>
              <a:rPr lang="en-US" b="1" dirty="0" smtClean="0"/>
              <a:t>2</a:t>
            </a:r>
            <a:endParaRPr lang="en-US" dirty="0"/>
          </a:p>
        </p:txBody>
      </p:sp>
      <p:sp>
        <p:nvSpPr>
          <p:cNvPr id="3" name="Content Placeholder 2"/>
          <p:cNvSpPr>
            <a:spLocks noGrp="1"/>
          </p:cNvSpPr>
          <p:nvPr>
            <p:ph idx="1"/>
          </p:nvPr>
        </p:nvSpPr>
        <p:spPr/>
        <p:txBody>
          <a:bodyPr>
            <a:noAutofit/>
          </a:bodyPr>
          <a:lstStyle/>
          <a:p>
            <a:pPr algn="just">
              <a:lnSpc>
                <a:spcPct val="120000"/>
              </a:lnSpc>
            </a:pPr>
            <a:r>
              <a:rPr lang="en-US" sz="2200" b="1" u="sng" dirty="0" err="1">
                <a:hlinkClick r:id="rId2"/>
              </a:rPr>
              <a:t>Metasploit</a:t>
            </a:r>
            <a:r>
              <a:rPr lang="en-US" sz="2200" u="sng" dirty="0">
                <a:hlinkClick r:id="rId2"/>
              </a:rPr>
              <a:t>:</a:t>
            </a:r>
            <a:r>
              <a:rPr lang="en-US" sz="2200" dirty="0"/>
              <a:t> </a:t>
            </a:r>
            <a:r>
              <a:rPr lang="en-US" sz="2200" dirty="0" err="1"/>
              <a:t>Metasploit</a:t>
            </a:r>
            <a:r>
              <a:rPr lang="en-US" sz="2200" dirty="0"/>
              <a:t> is a penetration testing framework that includes various modules for scanning, exploiting, and post-exploitation activities. It’s used to identify and exploit vulnerabilities.</a:t>
            </a:r>
          </a:p>
          <a:p>
            <a:pPr algn="just">
              <a:lnSpc>
                <a:spcPct val="120000"/>
              </a:lnSpc>
            </a:pPr>
            <a:r>
              <a:rPr lang="en-US" sz="2200" b="1" u="sng" dirty="0" err="1">
                <a:hlinkClick r:id="rId3"/>
              </a:rPr>
              <a:t>Nmap</a:t>
            </a:r>
            <a:r>
              <a:rPr lang="en-US" sz="2200" b="1" u="sng" dirty="0">
                <a:hlinkClick r:id="rId3"/>
              </a:rPr>
              <a:t> (Network Mapper)</a:t>
            </a:r>
            <a:r>
              <a:rPr lang="en-US" sz="2200" dirty="0"/>
              <a:t>: </a:t>
            </a:r>
            <a:r>
              <a:rPr lang="en-US" sz="2200" dirty="0" err="1"/>
              <a:t>Nmap</a:t>
            </a:r>
            <a:r>
              <a:rPr lang="en-US" sz="2200" dirty="0"/>
              <a:t> is a versatile and widely-used open-source tool for network discovery and security auditing. It excels in port scanning, service detection, and OS fingerprinting.</a:t>
            </a:r>
          </a:p>
          <a:p>
            <a:pPr algn="just">
              <a:lnSpc>
                <a:spcPct val="120000"/>
              </a:lnSpc>
            </a:pPr>
            <a:r>
              <a:rPr lang="en-US" sz="2200" b="1" u="sng" dirty="0">
                <a:hlinkClick r:id="rId4"/>
              </a:rPr>
              <a:t>Nessus</a:t>
            </a:r>
            <a:r>
              <a:rPr lang="en-US" sz="2200" dirty="0"/>
              <a:t>: Nessus is a powerful vulnerability scanning tool that helps identify known vulnerabilities in target systems and provides detailed reports on potential security issues.</a:t>
            </a:r>
          </a:p>
          <a:p>
            <a:pPr algn="just">
              <a:lnSpc>
                <a:spcPct val="120000"/>
              </a:lnSpc>
            </a:pPr>
            <a:r>
              <a:rPr lang="en-US" sz="2200" b="1" u="sng" dirty="0" err="1">
                <a:hlinkClick r:id="rId5"/>
              </a:rPr>
              <a:t>Nikto</a:t>
            </a:r>
            <a:r>
              <a:rPr lang="en-US" sz="2200" b="1" dirty="0"/>
              <a:t>:</a:t>
            </a:r>
            <a:r>
              <a:rPr lang="en-US" sz="2200" dirty="0"/>
              <a:t> </a:t>
            </a:r>
            <a:r>
              <a:rPr lang="en-US" sz="2200" dirty="0" err="1"/>
              <a:t>Nikto</a:t>
            </a:r>
            <a:r>
              <a:rPr lang="en-US" sz="2200" dirty="0"/>
              <a:t> is an open-source web server and web application scanner that aids </a:t>
            </a:r>
            <a:r>
              <a:rPr lang="en-US" sz="2200" dirty="0" err="1"/>
              <a:t>cybersecurity</a:t>
            </a:r>
            <a:r>
              <a:rPr lang="en-US" sz="2200" dirty="0"/>
              <a:t> professionals in identifying vulnerabilities and security issues. It assesses web servers, checks for known vulnerabilities, inspects web applications for common security flaws, and generates detailed reports to assist in securing online assets.</a:t>
            </a:r>
          </a:p>
          <a:p>
            <a:pPr marL="0" indent="0" algn="just">
              <a:lnSpc>
                <a:spcPct val="120000"/>
              </a:lnSpc>
              <a:buNone/>
            </a:pPr>
            <a:endParaRPr lang="en-US" sz="22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52</a:t>
            </a:fld>
            <a:endParaRPr lang="en-US" dirty="0"/>
          </a:p>
        </p:txBody>
      </p:sp>
      <p:pic>
        <p:nvPicPr>
          <p:cNvPr id="5122" name="Picture 2" descr="https://miro.medium.com/v2/resize:fit:700/1*slOsMkUNQMBTKphGdDePS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13163"/>
            <a:ext cx="5676900" cy="164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799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Phase 3: Gaining </a:t>
            </a:r>
            <a:r>
              <a:rPr lang="en-US" b="1" dirty="0" smtClean="0"/>
              <a:t>Access</a:t>
            </a:r>
            <a:endParaRPr lang="en-US" dirty="0"/>
          </a:p>
        </p:txBody>
      </p:sp>
      <p:sp>
        <p:nvSpPr>
          <p:cNvPr id="3" name="Content Placeholder 2"/>
          <p:cNvSpPr>
            <a:spLocks noGrp="1"/>
          </p:cNvSpPr>
          <p:nvPr>
            <p:ph idx="1"/>
          </p:nvPr>
        </p:nvSpPr>
        <p:spPr>
          <a:xfrm>
            <a:off x="381000" y="1458894"/>
            <a:ext cx="10972801" cy="4525963"/>
          </a:xfrm>
        </p:spPr>
        <p:txBody>
          <a:bodyPr/>
          <a:lstStyle/>
          <a:p>
            <a:pPr marL="0" indent="0" algn="just">
              <a:buNone/>
            </a:pPr>
            <a:r>
              <a:rPr lang="en-US" dirty="0" smtClean="0"/>
              <a:t>‘</a:t>
            </a:r>
            <a:r>
              <a:rPr lang="en-US" dirty="0"/>
              <a:t>Gaining Access,’ ethical hackers engage in a systematic process of exploiting previously identified vulnerabilities. This phase involves executing precise technical actions to gain entry into the target system or network. The goal is to assess the security posture comprehensively by simulating potential attacker techniques. The insights gained guide organizations in strengthening their defenses against real-world cyber threats.</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53</a:t>
            </a:fld>
            <a:endParaRPr lang="en-US" dirty="0"/>
          </a:p>
        </p:txBody>
      </p:sp>
      <p:pic>
        <p:nvPicPr>
          <p:cNvPr id="6146" name="Picture 2" descr="https://miro.medium.com/v2/resize:fit:700/1*ddNH2leeX68f16N5s4Ry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876800"/>
            <a:ext cx="4419600" cy="184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92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employed in Phase </a:t>
            </a:r>
            <a:r>
              <a:rPr lang="en-US" b="1" dirty="0" smtClean="0"/>
              <a:t>3</a:t>
            </a:r>
            <a:endParaRPr lang="en-US" dirty="0"/>
          </a:p>
        </p:txBody>
      </p:sp>
      <p:sp>
        <p:nvSpPr>
          <p:cNvPr id="3" name="Content Placeholder 2"/>
          <p:cNvSpPr>
            <a:spLocks noGrp="1"/>
          </p:cNvSpPr>
          <p:nvPr>
            <p:ph idx="1"/>
          </p:nvPr>
        </p:nvSpPr>
        <p:spPr>
          <a:xfrm>
            <a:off x="457200" y="1417638"/>
            <a:ext cx="11353800" cy="4525963"/>
          </a:xfrm>
        </p:spPr>
        <p:txBody>
          <a:bodyPr>
            <a:noAutofit/>
          </a:bodyPr>
          <a:lstStyle/>
          <a:p>
            <a:pPr algn="just">
              <a:lnSpc>
                <a:spcPct val="120000"/>
              </a:lnSpc>
            </a:pPr>
            <a:r>
              <a:rPr lang="en-US" sz="2300" b="1" dirty="0"/>
              <a:t>Exploiting Software Vulnerabilities</a:t>
            </a:r>
            <a:r>
              <a:rPr lang="en-US" sz="2300" dirty="0"/>
              <a:t>: Ethical hackers may attempt to exploit known software vulnerabilities in operating systems, applications, or services running on the target system. This can involve techniques like buffer overflows, SQL injection, or remote code execution.</a:t>
            </a:r>
          </a:p>
          <a:p>
            <a:pPr algn="just">
              <a:lnSpc>
                <a:spcPct val="120000"/>
              </a:lnSpc>
            </a:pPr>
            <a:r>
              <a:rPr lang="en-US" sz="2300" b="1" dirty="0"/>
              <a:t>Brute Force Attacks:</a:t>
            </a:r>
            <a:r>
              <a:rPr lang="en-US" sz="2300" dirty="0"/>
              <a:t> Brute force attacks involve systematically trying all possible combinations of usernames and passwords to gain unauthorized access to user accounts or systems.</a:t>
            </a:r>
          </a:p>
          <a:p>
            <a:pPr algn="just">
              <a:lnSpc>
                <a:spcPct val="120000"/>
              </a:lnSpc>
            </a:pPr>
            <a:r>
              <a:rPr lang="en-US" sz="2300" b="1" dirty="0"/>
              <a:t>Credential Theft:</a:t>
            </a:r>
            <a:r>
              <a:rPr lang="en-US" sz="2300" dirty="0"/>
              <a:t> Ethical hackers may attempt to steal credentials through techniques such as phishing, </a:t>
            </a:r>
            <a:r>
              <a:rPr lang="en-US" sz="2300" dirty="0" err="1"/>
              <a:t>keylogging</a:t>
            </a:r>
            <a:r>
              <a:rPr lang="en-US" sz="2300" dirty="0"/>
              <a:t>, or password cracking. Once obtained, these credentials can be used to access the target system.</a:t>
            </a:r>
          </a:p>
          <a:p>
            <a:pPr algn="just">
              <a:lnSpc>
                <a:spcPct val="120000"/>
              </a:lnSpc>
            </a:pPr>
            <a:r>
              <a:rPr lang="en-US" sz="2300" b="1" dirty="0"/>
              <a:t>Pharming and DNS Spoofing:</a:t>
            </a:r>
            <a:r>
              <a:rPr lang="en-US" sz="2300" dirty="0"/>
              <a:t> These techniques involve redirecting network traffic to malicious servers, tricking users or systems into connecting to unauthorized resources.</a:t>
            </a:r>
          </a:p>
          <a:p>
            <a:pPr algn="just">
              <a:lnSpc>
                <a:spcPct val="120000"/>
              </a:lnSpc>
            </a:pPr>
            <a:endParaRPr lang="en-US" sz="23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54</a:t>
            </a:fld>
            <a:endParaRPr lang="en-US" dirty="0"/>
          </a:p>
        </p:txBody>
      </p:sp>
    </p:spTree>
    <p:extLst>
      <p:ext uri="{BB962C8B-B14F-4D97-AF65-F5344CB8AC3E}">
        <p14:creationId xmlns:p14="http://schemas.microsoft.com/office/powerpoint/2010/main" val="247055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7015"/>
            <a:ext cx="5105400" cy="1143000"/>
          </a:xfrm>
        </p:spPr>
        <p:txBody>
          <a:bodyPr>
            <a:normAutofit fontScale="90000"/>
          </a:bodyPr>
          <a:lstStyle/>
          <a:p>
            <a:r>
              <a:rPr lang="en-US" b="1" dirty="0"/>
              <a:t>Software applications utilized in Phase </a:t>
            </a:r>
            <a:r>
              <a:rPr lang="en-US" b="1" dirty="0" smtClean="0"/>
              <a:t>3</a:t>
            </a:r>
            <a:endParaRPr lang="en-US" dirty="0"/>
          </a:p>
        </p:txBody>
      </p:sp>
      <p:sp>
        <p:nvSpPr>
          <p:cNvPr id="3" name="Content Placeholder 2"/>
          <p:cNvSpPr>
            <a:spLocks noGrp="1"/>
          </p:cNvSpPr>
          <p:nvPr>
            <p:ph idx="1"/>
          </p:nvPr>
        </p:nvSpPr>
        <p:spPr/>
        <p:txBody>
          <a:bodyPr>
            <a:noAutofit/>
          </a:bodyPr>
          <a:lstStyle/>
          <a:p>
            <a:pPr>
              <a:lnSpc>
                <a:spcPct val="120000"/>
              </a:lnSpc>
            </a:pPr>
            <a:r>
              <a:rPr lang="en-US" sz="2000" b="1" u="sng" dirty="0" err="1">
                <a:hlinkClick r:id="rId2"/>
              </a:rPr>
              <a:t>Aircrack-ng</a:t>
            </a:r>
            <a:r>
              <a:rPr lang="en-US" sz="2000" b="1" dirty="0"/>
              <a:t>:</a:t>
            </a:r>
            <a:r>
              <a:rPr lang="en-US" sz="2000" dirty="0"/>
              <a:t> </a:t>
            </a:r>
            <a:r>
              <a:rPr lang="en-US" sz="2000" dirty="0" err="1"/>
              <a:t>Aircrack-ng</a:t>
            </a:r>
            <a:r>
              <a:rPr lang="en-US" sz="2000" dirty="0"/>
              <a:t> is a widely-used suite of tools for assessing the security of Wi-Fi networks. It enables security professionals to capture and analyze network traffic, crack encryption keys, and perform various tests to identify vulnerabilities and enhance the security of wireless networks.</a:t>
            </a:r>
          </a:p>
          <a:p>
            <a:pPr>
              <a:lnSpc>
                <a:spcPct val="120000"/>
              </a:lnSpc>
            </a:pPr>
            <a:r>
              <a:rPr lang="en-US" sz="2000" b="1" u="sng" dirty="0">
                <a:hlinkClick r:id="rId3"/>
              </a:rPr>
              <a:t>L0phtCrack</a:t>
            </a:r>
            <a:r>
              <a:rPr lang="en-US" sz="2000" b="1" dirty="0"/>
              <a:t>:</a:t>
            </a:r>
            <a:r>
              <a:rPr lang="en-US" sz="2000" dirty="0"/>
              <a:t> L0phtCrack, or LC5, is a tool used to evaluate the security of Windows passwords. It aids in password recovery and auditing by testing password strength and helping users manage their passwords effectively.</a:t>
            </a:r>
          </a:p>
          <a:p>
            <a:pPr>
              <a:lnSpc>
                <a:spcPct val="120000"/>
              </a:lnSpc>
            </a:pPr>
            <a:r>
              <a:rPr lang="en-US" sz="2000" b="1" u="sng" dirty="0" err="1">
                <a:hlinkClick r:id="rId4"/>
              </a:rPr>
              <a:t>Ophcrack</a:t>
            </a:r>
            <a:r>
              <a:rPr lang="en-US" sz="2000" b="1" u="sng" dirty="0">
                <a:hlinkClick r:id="rId4"/>
              </a:rPr>
              <a:t>:</a:t>
            </a:r>
            <a:r>
              <a:rPr lang="en-US" sz="2000" dirty="0"/>
              <a:t> </a:t>
            </a:r>
            <a:r>
              <a:rPr lang="en-US" sz="2000" dirty="0" err="1"/>
              <a:t>Ophcrack</a:t>
            </a:r>
            <a:r>
              <a:rPr lang="en-US" sz="2000" dirty="0"/>
              <a:t> is an open-source password recovery tool that utilizes rainbow tables and advanced algorithms to crack Windows login passwords. It’s frequently employed for technical password recovery and security auditing tasks on Windows operating systems.</a:t>
            </a:r>
          </a:p>
          <a:p>
            <a:pPr>
              <a:lnSpc>
                <a:spcPct val="120000"/>
              </a:lnSpc>
            </a:pPr>
            <a:r>
              <a:rPr lang="en-US" sz="2000" b="1" u="sng" dirty="0" err="1">
                <a:hlinkClick r:id="rId5"/>
              </a:rPr>
              <a:t>Hashcat</a:t>
            </a:r>
            <a:r>
              <a:rPr lang="en-US" sz="2000" b="1" u="sng" dirty="0">
                <a:hlinkClick r:id="rId5"/>
              </a:rPr>
              <a:t>:</a:t>
            </a:r>
            <a:r>
              <a:rPr lang="en-US" sz="2000" dirty="0"/>
              <a:t> </a:t>
            </a:r>
            <a:r>
              <a:rPr lang="en-US" sz="2000" dirty="0" err="1"/>
              <a:t>Hashcat</a:t>
            </a:r>
            <a:r>
              <a:rPr lang="en-US" sz="2000" dirty="0"/>
              <a:t> is a versatile open-source tool known for efficiently cracking password hashes. Security professionals rely on it to assess password security and recover lost or forgotten passwords due to its broad support for cryptographic hash algorithms. Its flexibility and high-performance capabilities make it a valuable asset in </a:t>
            </a:r>
            <a:r>
              <a:rPr lang="en-US" sz="2000" dirty="0" err="1"/>
              <a:t>cybersecurity</a:t>
            </a:r>
            <a:r>
              <a:rPr lang="en-US" sz="2000" dirty="0"/>
              <a:t> assessments.</a:t>
            </a:r>
          </a:p>
          <a:p>
            <a:pPr marL="0" indent="0">
              <a:lnSpc>
                <a:spcPct val="120000"/>
              </a:lnSpc>
              <a:buNone/>
            </a:pPr>
            <a:endParaRPr lang="en-US"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55</a:t>
            </a:fld>
            <a:endParaRPr lang="en-US" dirty="0"/>
          </a:p>
        </p:txBody>
      </p:sp>
      <p:pic>
        <p:nvPicPr>
          <p:cNvPr id="7170" name="Picture 2" descr="https://miro.medium.com/v2/resize:fit:640/1*Pu5m8eKzD1EsSZlCmxtFC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8677" y="86905"/>
            <a:ext cx="5334000" cy="151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883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Phase 4: Maintaining </a:t>
            </a:r>
            <a:r>
              <a:rPr lang="en-US" b="1" dirty="0" smtClean="0"/>
              <a:t>Access</a:t>
            </a:r>
            <a:endParaRPr lang="en-US" dirty="0"/>
          </a:p>
        </p:txBody>
      </p:sp>
      <p:sp>
        <p:nvSpPr>
          <p:cNvPr id="3" name="Content Placeholder 2"/>
          <p:cNvSpPr>
            <a:spLocks noGrp="1"/>
          </p:cNvSpPr>
          <p:nvPr>
            <p:ph idx="1"/>
          </p:nvPr>
        </p:nvSpPr>
        <p:spPr>
          <a:xfrm>
            <a:off x="609599" y="1545792"/>
            <a:ext cx="10972801" cy="4525963"/>
          </a:xfrm>
        </p:spPr>
        <p:txBody>
          <a:bodyPr>
            <a:normAutofit/>
          </a:bodyPr>
          <a:lstStyle/>
          <a:p>
            <a:pPr marL="0" indent="0" algn="just">
              <a:buNone/>
            </a:pPr>
            <a:r>
              <a:rPr lang="en-US" sz="2400" dirty="0"/>
              <a:t>“Maintaining Access,” is a critical stage in ethical hacking where security professionals or penetration testers, having gained initial access to a target system, work to maintain their foothold and establish persistent access. This phase involves various tactics and techniques to ensure continued control over the compromised system or network, replicating real-world attacker persistence to assess the potential risks and impact on the target.</a:t>
            </a:r>
            <a:endParaRPr lang="en-US" sz="24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56</a:t>
            </a:fld>
            <a:endParaRPr lang="en-US" dirty="0"/>
          </a:p>
        </p:txBody>
      </p:sp>
      <p:pic>
        <p:nvPicPr>
          <p:cNvPr id="8194" name="Picture 2" descr="https://miro.medium.com/v2/resize:fit:700/1*auSnDxLGgYCjOb0Cbbo2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657600"/>
            <a:ext cx="8554876" cy="306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859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Strategies employed in Phase </a:t>
            </a:r>
            <a:r>
              <a:rPr lang="en-US" b="1" dirty="0" smtClean="0"/>
              <a:t>4</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Backdoors:</a:t>
            </a:r>
            <a:r>
              <a:rPr lang="en-US" dirty="0"/>
              <a:t> Backdoors are hidden entry points or software mechanisms that allow ethical hackers to regain access to a compromised system after initial access has been established. They provide a secret pathway to maintain control.</a:t>
            </a:r>
          </a:p>
          <a:p>
            <a:pPr algn="just"/>
            <a:r>
              <a:rPr lang="en-US" b="1" dirty="0"/>
              <a:t>Privilege Escalation:</a:t>
            </a:r>
            <a:r>
              <a:rPr lang="en-US" dirty="0"/>
              <a:t> Privilege escalation involves elevating user privileges on the compromised system. Ethical hackers seek to gain higher-level access, such as administrative privileges, to control critical resources and systems.</a:t>
            </a:r>
          </a:p>
          <a:p>
            <a:pPr algn="just"/>
            <a:r>
              <a:rPr lang="en-US" b="1" dirty="0"/>
              <a:t>Persistence Scripts:</a:t>
            </a:r>
            <a:r>
              <a:rPr lang="en-US" dirty="0"/>
              <a:t> These are scripts or scheduled tasks created by hackers to run at specific intervals on the compromised system. They ensure that unauthorized access remains intact over an extended period, even if the initial entry point is discovered.</a:t>
            </a:r>
          </a:p>
          <a:p>
            <a:pPr algn="just"/>
            <a:r>
              <a:rPr lang="en-US" b="1" dirty="0"/>
              <a:t>Trojans (Remote Access Tools — RATs):</a:t>
            </a:r>
            <a:r>
              <a:rPr lang="en-US" dirty="0"/>
              <a:t> Trojans or RATs are malicious software programs used to create covert communication channels between the attacker and the compromised system. They enable remote control and data exfiltration.</a:t>
            </a:r>
          </a:p>
          <a:p>
            <a:pPr marL="0" indent="0" algn="just">
              <a:buNone/>
            </a:pP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57</a:t>
            </a:fld>
            <a:endParaRPr lang="en-US" dirty="0"/>
          </a:p>
        </p:txBody>
      </p:sp>
    </p:spTree>
    <p:extLst>
      <p:ext uri="{BB962C8B-B14F-4D97-AF65-F5344CB8AC3E}">
        <p14:creationId xmlns:p14="http://schemas.microsoft.com/office/powerpoint/2010/main" val="3678083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6096000" cy="1143000"/>
          </a:xfrm>
        </p:spPr>
        <p:txBody>
          <a:bodyPr>
            <a:normAutofit fontScale="90000"/>
          </a:bodyPr>
          <a:lstStyle/>
          <a:p>
            <a:r>
              <a:rPr lang="en-US" b="1" dirty="0"/>
              <a:t>Software </a:t>
            </a:r>
            <a:r>
              <a:rPr lang="en-US" b="1" dirty="0" smtClean="0"/>
              <a:t>applications</a:t>
            </a:r>
            <a:br>
              <a:rPr lang="en-US" b="1" dirty="0" smtClean="0"/>
            </a:br>
            <a:r>
              <a:rPr lang="en-US" b="1" dirty="0" smtClean="0"/>
              <a:t> </a:t>
            </a:r>
            <a:r>
              <a:rPr lang="en-US" b="1" dirty="0"/>
              <a:t>utilized in Phase 4</a:t>
            </a:r>
            <a:r>
              <a:rPr lang="en-US" b="1" dirty="0" smtClean="0"/>
              <a:t>:</a:t>
            </a:r>
            <a:endParaRPr lang="en-US" dirty="0"/>
          </a:p>
        </p:txBody>
      </p:sp>
      <p:sp>
        <p:nvSpPr>
          <p:cNvPr id="3" name="Content Placeholder 2"/>
          <p:cNvSpPr>
            <a:spLocks noGrp="1"/>
          </p:cNvSpPr>
          <p:nvPr>
            <p:ph idx="1"/>
          </p:nvPr>
        </p:nvSpPr>
        <p:spPr>
          <a:xfrm>
            <a:off x="152400" y="1600202"/>
            <a:ext cx="11709399" cy="5029198"/>
          </a:xfrm>
        </p:spPr>
        <p:txBody>
          <a:bodyPr>
            <a:normAutofit fontScale="62500" lnSpcReduction="20000"/>
          </a:bodyPr>
          <a:lstStyle/>
          <a:p>
            <a:pPr marL="0" indent="0" algn="just">
              <a:buNone/>
            </a:pPr>
            <a:r>
              <a:rPr lang="en-US" b="1" u="sng" dirty="0" smtClean="0">
                <a:hlinkClick r:id="rId2"/>
              </a:rPr>
              <a:t>1. Poshc2</a:t>
            </a:r>
            <a:r>
              <a:rPr lang="en-US" b="1" u="sng" dirty="0">
                <a:hlinkClick r:id="rId2"/>
              </a:rPr>
              <a:t>:</a:t>
            </a:r>
            <a:r>
              <a:rPr lang="en-US" b="1" dirty="0"/>
              <a:t> </a:t>
            </a:r>
            <a:r>
              <a:rPr lang="en-US" dirty="0"/>
              <a:t>POSHC2, or “Posh Command and Control,” is an open-source post-exploitation framework used in </a:t>
            </a:r>
            <a:r>
              <a:rPr lang="en-US" dirty="0" err="1"/>
              <a:t>cybersecurity</a:t>
            </a:r>
            <a:r>
              <a:rPr lang="en-US" dirty="0"/>
              <a:t>. It leverages PowerShell to maintain control over compromised Windows systems, enabling ethical hackers to perform advanced post-exploitation tasks, such as lateral movement and privilege escalation, during security assessments.</a:t>
            </a:r>
          </a:p>
          <a:p>
            <a:pPr marL="0" indent="0" algn="just">
              <a:buNone/>
            </a:pPr>
            <a:r>
              <a:rPr lang="en-US" b="1" dirty="0" smtClean="0"/>
              <a:t>2. Rootkits</a:t>
            </a:r>
            <a:r>
              <a:rPr lang="en-US" b="1" dirty="0"/>
              <a:t>:</a:t>
            </a:r>
            <a:r>
              <a:rPr lang="en-US" dirty="0"/>
              <a:t> Rootkits are stealthy malicious software that masks their existence on compromised systems by altering core operating system components. They are commonly utilized by cybercriminals to maintain covert, unauthorized access and execute malicious activities. Detecting and removing rootkits demands specialized tools and expertise. Examples of well-known rootkits include:</a:t>
            </a:r>
          </a:p>
          <a:p>
            <a:pPr lvl="1" algn="just"/>
            <a:r>
              <a:rPr lang="en-US" b="1" dirty="0"/>
              <a:t>TDSS/TDL Rootkit:</a:t>
            </a:r>
            <a:r>
              <a:rPr lang="en-US" dirty="0"/>
              <a:t> Also known as </a:t>
            </a:r>
            <a:r>
              <a:rPr lang="en-US" dirty="0" err="1"/>
              <a:t>Alureon</a:t>
            </a:r>
            <a:r>
              <a:rPr lang="en-US" dirty="0"/>
              <a:t>, this rootkit infects the Master Boot Record (MBR) and is notorious for its ability to hide from antivirus software.</a:t>
            </a:r>
          </a:p>
          <a:p>
            <a:pPr lvl="1" algn="just"/>
            <a:r>
              <a:rPr lang="en-US" b="1" dirty="0"/>
              <a:t>Zeus: </a:t>
            </a:r>
            <a:r>
              <a:rPr lang="en-US" dirty="0"/>
              <a:t>Zeus, or </a:t>
            </a:r>
            <a:r>
              <a:rPr lang="en-US" dirty="0" err="1"/>
              <a:t>Zbot</a:t>
            </a:r>
            <a:r>
              <a:rPr lang="en-US" dirty="0"/>
              <a:t>, is a Trojan that often includes a rootkit component. It specializes in stealing sensitive information, such as banking credentials.</a:t>
            </a:r>
          </a:p>
          <a:p>
            <a:pPr lvl="1" algn="just"/>
            <a:r>
              <a:rPr lang="en-US" b="1" dirty="0" err="1"/>
              <a:t>Rustock</a:t>
            </a:r>
            <a:r>
              <a:rPr lang="en-US" b="1" dirty="0"/>
              <a:t>:</a:t>
            </a:r>
            <a:r>
              <a:rPr lang="en-US" dirty="0"/>
              <a:t> The </a:t>
            </a:r>
            <a:r>
              <a:rPr lang="en-US" dirty="0" err="1"/>
              <a:t>Rustock</a:t>
            </a:r>
            <a:r>
              <a:rPr lang="en-US" dirty="0"/>
              <a:t> rootkit was associated with one of the largest spam botnets in the world. It aimed to hide its malicious activity on infected systems.</a:t>
            </a:r>
          </a:p>
          <a:p>
            <a:pPr marL="0" indent="0" algn="just">
              <a:buNone/>
            </a:pPr>
            <a:r>
              <a:rPr lang="en-US" b="1" dirty="0"/>
              <a:t>3. </a:t>
            </a:r>
            <a:r>
              <a:rPr lang="en-US" b="1" dirty="0" err="1"/>
              <a:t>PowerSploit</a:t>
            </a:r>
            <a:r>
              <a:rPr lang="en-US" b="1" dirty="0"/>
              <a:t>:</a:t>
            </a:r>
            <a:r>
              <a:rPr lang="en-US" dirty="0"/>
              <a:t> </a:t>
            </a:r>
            <a:r>
              <a:rPr lang="en-US" dirty="0" err="1"/>
              <a:t>PowerSploit</a:t>
            </a:r>
            <a:r>
              <a:rPr lang="en-US" dirty="0"/>
              <a:t> is an open-source framework primarily used in ethical hacking and penetration testing. It employs Microsoft PowerShell to perform various post-exploitation tasks like privilege escalation, data exfiltration, and maintaining access on compromised systems, aiding security professionals in assessing the security of Windows environments</a:t>
            </a:r>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58</a:t>
            </a:fld>
            <a:endParaRPr lang="en-US" dirty="0"/>
          </a:p>
        </p:txBody>
      </p:sp>
      <p:pic>
        <p:nvPicPr>
          <p:cNvPr id="9218" name="Picture 2" descr="https://miro.medium.com/v2/resize:fit:672/1*0_-W2saflSsDYea9sy8X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148" y="107157"/>
            <a:ext cx="4851399" cy="147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88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Phase 5: Clearing </a:t>
            </a:r>
            <a:r>
              <a:rPr lang="en-US" b="1" dirty="0" smtClean="0"/>
              <a:t>Tracks</a:t>
            </a:r>
            <a:endParaRPr lang="en-US" dirty="0"/>
          </a:p>
        </p:txBody>
      </p:sp>
      <p:sp>
        <p:nvSpPr>
          <p:cNvPr id="3" name="Content Placeholder 2"/>
          <p:cNvSpPr>
            <a:spLocks noGrp="1"/>
          </p:cNvSpPr>
          <p:nvPr>
            <p:ph idx="1"/>
          </p:nvPr>
        </p:nvSpPr>
        <p:spPr/>
        <p:txBody>
          <a:bodyPr/>
          <a:lstStyle/>
          <a:p>
            <a:pPr marL="0" indent="0">
              <a:buNone/>
            </a:pPr>
            <a:r>
              <a:rPr lang="en-US" dirty="0"/>
              <a:t>“Clearing Tracks,” is a crucial step in ethical hacking where security professionals, having completed their assessment, take measures to conceal any traces or evidence of their presence and activities on the target system or network. This phase ensures that the ethical hacking engagement remains covert and does not leave any lingering signs of intrusion, protecting the integrity and confidentiality of the assessment.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59</a:t>
            </a:fld>
            <a:endParaRPr lang="en-US" dirty="0"/>
          </a:p>
        </p:txBody>
      </p:sp>
      <p:pic>
        <p:nvPicPr>
          <p:cNvPr id="10242" name="Picture 2" descr="https://miro.medium.com/v2/resize:fit:700/1*YIGFf8ITJ6XyKoxUHAXuL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017" y="4759047"/>
            <a:ext cx="4999067" cy="1962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71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00201" y="304800"/>
            <a:ext cx="9906000" cy="1020762"/>
          </a:xfrm>
        </p:spPr>
        <p:txBody>
          <a:bodyPr>
            <a:normAutofit/>
          </a:bodyPr>
          <a:lstStyle/>
          <a:p>
            <a:r>
              <a:rPr lang="en-US" sz="3600" b="1" dirty="0">
                <a:latin typeface="Times New Roman" pitchFamily="18" charset="0"/>
                <a:cs typeface="Times New Roman" pitchFamily="18" charset="0"/>
              </a:rPr>
              <a:t>Guidelines for CCA and LCA</a:t>
            </a:r>
            <a:endParaRPr lang="en-US" sz="3600"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52785625"/>
              </p:ext>
            </p:extLst>
          </p:nvPr>
        </p:nvGraphicFramePr>
        <p:xfrm>
          <a:off x="23230" y="1908213"/>
          <a:ext cx="5943600" cy="2209974"/>
        </p:xfrm>
        <a:graphic>
          <a:graphicData uri="http://schemas.openxmlformats.org/drawingml/2006/table">
            <a:tbl>
              <a:tblPr/>
              <a:tblGrid>
                <a:gridCol w="533400">
                  <a:extLst>
                    <a:ext uri="{9D8B030D-6E8A-4147-A177-3AD203B41FA5}">
                      <a16:colId xmlns:a16="http://schemas.microsoft.com/office/drawing/2014/main" xmlns="" val="20000"/>
                    </a:ext>
                  </a:extLst>
                </a:gridCol>
                <a:gridCol w="44958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tblGrid>
              <a:tr h="408840">
                <a:tc>
                  <a:txBody>
                    <a:bodyPr/>
                    <a:lstStyle/>
                    <a:p>
                      <a:pPr marL="0" marR="0" algn="ctr">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Sr. No.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1016000" marR="0">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Examination Scheme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Marks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0"/>
                  </a:ext>
                </a:extLst>
              </a:tr>
              <a:tr h="297376">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4729">
                <a:tc>
                  <a:txBody>
                    <a:bodyPr/>
                    <a:lstStyle/>
                    <a:p>
                      <a:pPr marL="0" marR="0" algn="ctr">
                        <a:spcBef>
                          <a:spcPts val="0"/>
                        </a:spcBef>
                        <a:spcAft>
                          <a:spcPts val="0"/>
                        </a:spcAft>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0">
                        <a:spcBef>
                          <a:spcPts val="0"/>
                        </a:spcBef>
                        <a:spcAft>
                          <a:spcPts val="0"/>
                        </a:spcAft>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Class Continuous Assessment (CCA)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2"/>
                  </a:ext>
                </a:extLst>
              </a:tr>
              <a:tr h="330418">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ea typeface="Cambria" panose="02040503050406030204" pitchFamily="18" charset="0"/>
                          <a:cs typeface="Times New Roman" panose="02020603050405020304" pitchFamily="18" charset="0"/>
                        </a:rPr>
                        <a:t>Laboratory Continuous Assessment (LCA)</a:t>
                      </a: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62980">
                <a:tc>
                  <a:txBody>
                    <a:bodyPr/>
                    <a:lstStyle/>
                    <a:p>
                      <a:pPr marL="0" marR="0" algn="ctr">
                        <a:spcBef>
                          <a:spcPts val="0"/>
                        </a:spcBef>
                        <a:spcAft>
                          <a:spcPts val="0"/>
                        </a:spcAft>
                      </a:pPr>
                      <a:r>
                        <a:rPr lang="en-US" sz="2000" dirty="0" smtClean="0">
                          <a:effectLst/>
                          <a:latin typeface="Times New Roman" panose="02020603050405020304" pitchFamily="18" charset="0"/>
                          <a:ea typeface="Cambria" panose="02040503050406030204" pitchFamily="18" charset="0"/>
                          <a:cs typeface="Times New Roman" panose="02020603050405020304" pitchFamily="18" charset="0"/>
                        </a:rPr>
                        <a:t>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0">
                        <a:spcBef>
                          <a:spcPts val="0"/>
                        </a:spcBef>
                        <a:spcAft>
                          <a:spcPts val="0"/>
                        </a:spcAft>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End Term Theory Examination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4"/>
                  </a:ext>
                </a:extLst>
              </a:tr>
              <a:tr h="285150">
                <a:tc>
                  <a:txBody>
                    <a:bodyPr/>
                    <a:lstStyle/>
                    <a:p>
                      <a:pPr marL="0" marR="0">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9" name="Rectangle 8"/>
          <p:cNvSpPr/>
          <p:nvPr/>
        </p:nvSpPr>
        <p:spPr>
          <a:xfrm>
            <a:off x="7921848" y="1508103"/>
            <a:ext cx="2919646" cy="400110"/>
          </a:xfrm>
          <a:prstGeom prst="rect">
            <a:avLst/>
          </a:prstGeom>
        </p:spPr>
        <p:txBody>
          <a:bodyPr wrap="none">
            <a:spAutoFit/>
          </a:bodyPr>
          <a:lstStyle/>
          <a:p>
            <a:pPr algn="ctr"/>
            <a:r>
              <a:rPr lang="en-US" sz="2000" b="1" dirty="0">
                <a:latin typeface="Times New Roman" panose="02020603050405020304" pitchFamily="18" charset="0"/>
                <a:ea typeface="Times New Roman" panose="02020603050405020304" pitchFamily="18" charset="0"/>
                <a:cs typeface="Arial" panose="020B0604020202020204" pitchFamily="34" charset="0"/>
              </a:rPr>
              <a:t>CCA Marks Distribution</a:t>
            </a:r>
            <a:endParaRPr lang="en-US" sz="105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43707983"/>
              </p:ext>
            </p:extLst>
          </p:nvPr>
        </p:nvGraphicFramePr>
        <p:xfrm>
          <a:off x="7352120" y="1889601"/>
          <a:ext cx="4059101" cy="2575560"/>
        </p:xfrm>
        <a:graphic>
          <a:graphicData uri="http://schemas.openxmlformats.org/drawingml/2006/table">
            <a:tbl>
              <a:tblPr/>
              <a:tblGrid>
                <a:gridCol w="2590800">
                  <a:extLst>
                    <a:ext uri="{9D8B030D-6E8A-4147-A177-3AD203B41FA5}">
                      <a16:colId xmlns:a16="http://schemas.microsoft.com/office/drawing/2014/main" xmlns="" val="20000"/>
                    </a:ext>
                  </a:extLst>
                </a:gridCol>
                <a:gridCol w="1468301">
                  <a:extLst>
                    <a:ext uri="{9D8B030D-6E8A-4147-A177-3AD203B41FA5}">
                      <a16:colId xmlns:a16="http://schemas.microsoft.com/office/drawing/2014/main" xmlns="" val="20002"/>
                    </a:ext>
                  </a:extLst>
                </a:gridCol>
              </a:tblGrid>
              <a:tr h="457200">
                <a:tc>
                  <a:txBody>
                    <a:bodyPr/>
                    <a:lstStyle/>
                    <a:p>
                      <a:pPr marL="0" marR="0" algn="ctr">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Examination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a:noFill/>
                    </a:lnB>
                  </a:tcPr>
                </a:tc>
                <a:tc>
                  <a:txBody>
                    <a:bodyPr/>
                    <a:lstStyle/>
                    <a:p>
                      <a:pPr marL="0" marR="0" algn="ctr">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Marks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xmlns="" val="10000"/>
                  </a:ext>
                </a:extLst>
              </a:tr>
              <a:tr h="518160">
                <a:tc>
                  <a:txBody>
                    <a:bodyPr/>
                    <a:lstStyle/>
                    <a:p>
                      <a:pPr marL="0" marR="0" algn="ctr">
                        <a:spcBef>
                          <a:spcPts val="0"/>
                        </a:spcBef>
                        <a:spcAft>
                          <a:spcPts val="0"/>
                        </a:spcAft>
                      </a:pPr>
                      <a:r>
                        <a:rPr lang="en-US" sz="2000" b="0" dirty="0">
                          <a:effectLst/>
                          <a:latin typeface="Times New Roman" panose="02020603050405020304" pitchFamily="18" charset="0"/>
                          <a:ea typeface="Cambria" panose="02040503050406030204" pitchFamily="18" charset="0"/>
                          <a:cs typeface="Times New Roman" panose="02020603050405020304" pitchFamily="18" charset="0"/>
                        </a:rPr>
                        <a:t>Mid-Term Theory Exam</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2000" b="0" dirty="0">
                          <a:effectLst/>
                          <a:latin typeface="Times New Roman" panose="02020603050405020304" pitchFamily="18" charset="0"/>
                          <a:ea typeface="Cambria" panose="02040503050406030204" pitchFamily="18" charset="0"/>
                          <a:cs typeface="Times New Roman" panose="02020603050405020304" pitchFamily="18" charset="0"/>
                        </a:rPr>
                        <a:t>15</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2F2F2"/>
                    </a:solidFill>
                  </a:tcPr>
                </a:tc>
                <a:extLst>
                  <a:ext uri="{0D108BD9-81ED-4DB2-BD59-A6C34878D82A}">
                    <a16:rowId xmlns:a16="http://schemas.microsoft.com/office/drawing/2014/main" xmlns="" val="10001"/>
                  </a:ext>
                </a:extLst>
              </a:tr>
              <a:tr h="457200">
                <a:tc>
                  <a:txBody>
                    <a:bodyPr/>
                    <a:lstStyle/>
                    <a:p>
                      <a:pPr marL="0" marR="0" algn="ctr" defTabSz="914400" rtl="0" eaLnBrk="1" latinLnBrk="0" hangingPunct="1">
                        <a:spcBef>
                          <a:spcPts val="0"/>
                        </a:spcBef>
                        <a:spcAft>
                          <a:spcPts val="0"/>
                        </a:spcAft>
                      </a:pPr>
                      <a:r>
                        <a:rPr lang="en-US" sz="2000" b="0" kern="12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Theory </a:t>
                      </a:r>
                      <a:r>
                        <a:rPr lang="en-US" sz="2000" b="0" kern="1200" dirty="0" smtClean="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Assignment 1</a:t>
                      </a:r>
                      <a:endParaRPr lang="en-US" sz="2000" b="0" kern="12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tcPr>
                </a:tc>
                <a:tc>
                  <a:txBody>
                    <a:bodyPr/>
                    <a:lstStyle/>
                    <a:p>
                      <a:pPr marL="0" marR="0" algn="ctr" defTabSz="914400" rtl="0" eaLnBrk="1" latinLnBrk="0" hangingPunct="1">
                        <a:spcBef>
                          <a:spcPts val="0"/>
                        </a:spcBef>
                        <a:spcAft>
                          <a:spcPts val="0"/>
                        </a:spcAft>
                      </a:pPr>
                      <a:r>
                        <a:rPr lang="en-US" sz="2000" b="0" kern="1200" dirty="0" smtClean="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5</a:t>
                      </a:r>
                      <a:endParaRPr lang="en-US" sz="2000" b="0" kern="12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tcPr>
                </a:tc>
                <a:extLst>
                  <a:ext uri="{0D108BD9-81ED-4DB2-BD59-A6C34878D82A}">
                    <a16:rowId xmlns:a16="http://schemas.microsoft.com/office/drawing/2014/main" xmlns="" val="10002"/>
                  </a:ext>
                </a:extLst>
              </a:tr>
              <a:tr h="685800">
                <a:tc>
                  <a:txBody>
                    <a:bodyPr/>
                    <a:lstStyle/>
                    <a:p>
                      <a:pPr marL="0" marR="0" algn="ctr">
                        <a:spcBef>
                          <a:spcPts val="0"/>
                        </a:spcBef>
                        <a:spcAft>
                          <a:spcPts val="0"/>
                        </a:spcAft>
                      </a:pPr>
                      <a:r>
                        <a:rPr lang="en-US" sz="2000" b="0" dirty="0">
                          <a:effectLst/>
                          <a:latin typeface="Times New Roman" panose="02020603050405020304" pitchFamily="18" charset="0"/>
                          <a:ea typeface="Cambria" panose="02040503050406030204" pitchFamily="18" charset="0"/>
                          <a:cs typeface="Times New Roman" panose="02020603050405020304" pitchFamily="18" charset="0"/>
                        </a:rPr>
                        <a:t>Active Learning</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marL="0" marR="0" algn="ctr">
                        <a:spcBef>
                          <a:spcPts val="0"/>
                        </a:spcBef>
                        <a:spcAft>
                          <a:spcPts val="0"/>
                        </a:spcAft>
                      </a:pPr>
                      <a:r>
                        <a:rPr lang="en-US" sz="2000" b="0" dirty="0" smtClean="0">
                          <a:effectLst/>
                          <a:latin typeface="Times New Roman" panose="02020603050405020304" pitchFamily="18" charset="0"/>
                          <a:ea typeface="Cambria" panose="02040503050406030204" pitchFamily="18" charset="0"/>
                          <a:cs typeface="Times New Roman" panose="02020603050405020304" pitchFamily="18" charset="0"/>
                        </a:rPr>
                        <a:t>10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10004"/>
                  </a:ext>
                </a:extLst>
              </a:tr>
              <a:tr h="220074">
                <a:tc>
                  <a:txBody>
                    <a:bodyPr/>
                    <a:lstStyle/>
                    <a:p>
                      <a:pPr marL="0" marR="0">
                        <a:spcBef>
                          <a:spcPts val="0"/>
                        </a:spcBef>
                        <a:spcAft>
                          <a:spcPts val="0"/>
                        </a:spcAft>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BFBFBF"/>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2000" b="0" dirty="0" smtClean="0">
                          <a:effectLst/>
                          <a:latin typeface="Times New Roman" panose="02020603050405020304" pitchFamily="18" charset="0"/>
                          <a:ea typeface="Cambria" panose="02040503050406030204" pitchFamily="18" charset="0"/>
                          <a:cs typeface="Times New Roman" panose="02020603050405020304" pitchFamily="18" charset="0"/>
                        </a:rPr>
                        <a:t>30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F2F2F2"/>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a:noFill/>
                    </a:lnB>
                    <a:solidFill>
                      <a:srgbClr val="F2F2F2"/>
                    </a:solidFill>
                  </a:tcPr>
                </a:tc>
                <a:extLst>
                  <a:ext uri="{0D108BD9-81ED-4DB2-BD59-A6C34878D82A}">
                    <a16:rowId xmlns:a16="http://schemas.microsoft.com/office/drawing/2014/main" xmlns="" val="10005"/>
                  </a:ext>
                </a:extLst>
              </a:tr>
              <a:tr h="152400">
                <a:tc>
                  <a:txBody>
                    <a:bodyPr/>
                    <a:lstStyle/>
                    <a:p>
                      <a:pPr marL="0" marR="0">
                        <a:spcBef>
                          <a:spcPts val="0"/>
                        </a:spcBef>
                        <a:spcAft>
                          <a:spcPts val="0"/>
                        </a:spcAft>
                      </a:pPr>
                      <a:r>
                        <a:rPr lang="en-US" sz="350" b="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FBFBF"/>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350" b="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F2F2F2"/>
                      </a:solidFill>
                      <a:prstDash val="solid"/>
                      <a:round/>
                      <a:headEnd type="none" w="med" len="med"/>
                      <a:tailEnd type="none" w="med" len="med"/>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10006"/>
                  </a:ext>
                </a:extLst>
              </a:tr>
            </a:tbl>
          </a:graphicData>
        </a:graphic>
      </p:graphicFrame>
      <p:sp>
        <p:nvSpPr>
          <p:cNvPr id="11" name="Rectangle 10"/>
          <p:cNvSpPr/>
          <p:nvPr/>
        </p:nvSpPr>
        <p:spPr>
          <a:xfrm>
            <a:off x="1746130" y="1508103"/>
            <a:ext cx="2497800" cy="400110"/>
          </a:xfrm>
          <a:prstGeom prst="rect">
            <a:avLst/>
          </a:prstGeom>
        </p:spPr>
        <p:txBody>
          <a:bodyPr wrap="none">
            <a:spAutoFit/>
          </a:bodyPr>
          <a:lstStyle/>
          <a:p>
            <a:pPr algn="ctr"/>
            <a:r>
              <a:rPr lang="en-US" sz="2000" b="1" dirty="0">
                <a:latin typeface="Times New Roman" panose="02020603050405020304" pitchFamily="18" charset="0"/>
                <a:ea typeface="Times New Roman" panose="02020603050405020304" pitchFamily="18" charset="0"/>
                <a:cs typeface="Arial" panose="020B0604020202020204" pitchFamily="34" charset="0"/>
              </a:rPr>
              <a:t>Examination Scheme</a:t>
            </a:r>
            <a:endParaRPr lang="en-US"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Slide Number Placeholder 11"/>
          <p:cNvSpPr>
            <a:spLocks noGrp="1"/>
          </p:cNvSpPr>
          <p:nvPr>
            <p:ph type="sldNum" sz="quarter" idx="12"/>
          </p:nvPr>
        </p:nvSpPr>
        <p:spPr/>
        <p:txBody>
          <a:bodyPr/>
          <a:lstStyle/>
          <a:p>
            <a:fld id="{A67AFE19-8960-4999-8BB5-FA14F1DD873F}" type="slidenum">
              <a:rPr lang="en-US" smtClean="0"/>
              <a:pPr/>
              <a:t>6</a:t>
            </a:fld>
            <a:endParaRPr lang="en-US" dirty="0"/>
          </a:p>
        </p:txBody>
      </p:sp>
      <p:sp>
        <p:nvSpPr>
          <p:cNvPr id="13" name="Rectangle 12"/>
          <p:cNvSpPr/>
          <p:nvPr/>
        </p:nvSpPr>
        <p:spPr>
          <a:xfrm>
            <a:off x="293520" y="5029200"/>
            <a:ext cx="2905219" cy="400110"/>
          </a:xfrm>
          <a:prstGeom prst="rect">
            <a:avLst/>
          </a:prstGeom>
        </p:spPr>
        <p:txBody>
          <a:bodyPr wrap="none">
            <a:spAutoFit/>
          </a:bodyPr>
          <a:lstStyle/>
          <a:p>
            <a:pPr algn="ctr"/>
            <a:r>
              <a:rPr lang="en-US" sz="2000" b="1" dirty="0">
                <a:latin typeface="Times New Roman" panose="02020603050405020304" pitchFamily="18" charset="0"/>
                <a:ea typeface="Times New Roman" panose="02020603050405020304" pitchFamily="18" charset="0"/>
                <a:cs typeface="Arial" panose="020B0604020202020204" pitchFamily="34" charset="0"/>
              </a:rPr>
              <a:t>L</a:t>
            </a:r>
            <a:r>
              <a:rPr lang="en-US" sz="2000" b="1" dirty="0" smtClean="0">
                <a:latin typeface="Times New Roman" panose="02020603050405020304" pitchFamily="18" charset="0"/>
                <a:ea typeface="Times New Roman" panose="02020603050405020304" pitchFamily="18" charset="0"/>
                <a:cs typeface="Arial" panose="020B0604020202020204" pitchFamily="34" charset="0"/>
              </a:rPr>
              <a:t>CA </a:t>
            </a:r>
            <a:r>
              <a:rPr lang="en-US" sz="2000" b="1" dirty="0">
                <a:latin typeface="Times New Roman" panose="02020603050405020304" pitchFamily="18" charset="0"/>
                <a:ea typeface="Times New Roman" panose="02020603050405020304" pitchFamily="18" charset="0"/>
                <a:cs typeface="Arial" panose="020B0604020202020204" pitchFamily="34" charset="0"/>
              </a:rPr>
              <a:t>Marks Distribution</a:t>
            </a:r>
            <a:endParaRPr lang="en-US" sz="105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456779587"/>
              </p:ext>
            </p:extLst>
          </p:nvPr>
        </p:nvGraphicFramePr>
        <p:xfrm>
          <a:off x="3352800" y="4248027"/>
          <a:ext cx="4059101" cy="2575560"/>
        </p:xfrm>
        <a:graphic>
          <a:graphicData uri="http://schemas.openxmlformats.org/drawingml/2006/table">
            <a:tbl>
              <a:tblPr/>
              <a:tblGrid>
                <a:gridCol w="2590800">
                  <a:extLst>
                    <a:ext uri="{9D8B030D-6E8A-4147-A177-3AD203B41FA5}">
                      <a16:colId xmlns:a16="http://schemas.microsoft.com/office/drawing/2014/main" xmlns="" val="20000"/>
                    </a:ext>
                  </a:extLst>
                </a:gridCol>
                <a:gridCol w="1468301">
                  <a:extLst>
                    <a:ext uri="{9D8B030D-6E8A-4147-A177-3AD203B41FA5}">
                      <a16:colId xmlns:a16="http://schemas.microsoft.com/office/drawing/2014/main" xmlns="" val="20002"/>
                    </a:ext>
                  </a:extLst>
                </a:gridCol>
              </a:tblGrid>
              <a:tr h="457200">
                <a:tc>
                  <a:txBody>
                    <a:bodyPr/>
                    <a:lstStyle/>
                    <a:p>
                      <a:pPr marL="0" marR="0" algn="ctr">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Examination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a:noFill/>
                    </a:lnB>
                  </a:tcPr>
                </a:tc>
                <a:tc>
                  <a:txBody>
                    <a:bodyPr/>
                    <a:lstStyle/>
                    <a:p>
                      <a:pPr marL="0" marR="0" algn="ctr">
                        <a:spcBef>
                          <a:spcPts val="0"/>
                        </a:spcBef>
                        <a:spcAft>
                          <a:spcPts val="0"/>
                        </a:spcAft>
                      </a:pPr>
                      <a:r>
                        <a:rPr lang="en-US" sz="2000" b="1" dirty="0">
                          <a:effectLst/>
                          <a:latin typeface="Times New Roman" panose="02020603050405020304" pitchFamily="18" charset="0"/>
                          <a:ea typeface="Cambria" panose="02040503050406030204" pitchFamily="18" charset="0"/>
                          <a:cs typeface="Times New Roman" panose="02020603050405020304" pitchFamily="18" charset="0"/>
                        </a:rPr>
                        <a:t>Marks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xmlns="" val="10000"/>
                  </a:ext>
                </a:extLst>
              </a:tr>
              <a:tr h="518160">
                <a:tc>
                  <a:txBody>
                    <a:bodyPr/>
                    <a:lstStyle/>
                    <a:p>
                      <a:pPr marL="0" marR="0" algn="ctr">
                        <a:spcBef>
                          <a:spcPts val="0"/>
                        </a:spcBef>
                        <a:spcAft>
                          <a:spcPts val="0"/>
                        </a:spcAft>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Practical Performance</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2000" b="0" dirty="0" smtClean="0">
                          <a:effectLst/>
                          <a:latin typeface="Times New Roman" panose="02020603050405020304" pitchFamily="18" charset="0"/>
                          <a:ea typeface="Cambria" panose="02040503050406030204" pitchFamily="18" charset="0"/>
                          <a:cs typeface="Times New Roman" panose="02020603050405020304" pitchFamily="18" charset="0"/>
                        </a:rPr>
                        <a:t>10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2F2F2"/>
                    </a:solidFill>
                  </a:tcPr>
                </a:tc>
                <a:extLst>
                  <a:ext uri="{0D108BD9-81ED-4DB2-BD59-A6C34878D82A}">
                    <a16:rowId xmlns:a16="http://schemas.microsoft.com/office/drawing/2014/main" xmlns="" val="10001"/>
                  </a:ext>
                </a:extLst>
              </a:tr>
              <a:tr h="457200">
                <a:tc>
                  <a:txBody>
                    <a:bodyPr/>
                    <a:lstStyle/>
                    <a:p>
                      <a:pPr marL="0" marR="0" algn="ctr" defTabSz="914400" rtl="0" eaLnBrk="1" latinLnBrk="0" hangingPunct="1">
                        <a:spcBef>
                          <a:spcPts val="0"/>
                        </a:spcBef>
                        <a:spcAft>
                          <a:spcPts val="0"/>
                        </a:spcAft>
                      </a:pPr>
                      <a:r>
                        <a:rPr lang="en-US" sz="2000" b="0" kern="1200" dirty="0" smtClean="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AL/MP</a:t>
                      </a:r>
                      <a:endParaRPr lang="en-US" sz="2000" b="0" kern="12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tcPr>
                </a:tc>
                <a:tc>
                  <a:txBody>
                    <a:bodyPr/>
                    <a:lstStyle/>
                    <a:p>
                      <a:pPr marL="0" marR="0" algn="ctr" defTabSz="914400" rtl="0" eaLnBrk="1" latinLnBrk="0" hangingPunct="1">
                        <a:spcBef>
                          <a:spcPts val="0"/>
                        </a:spcBef>
                        <a:spcAft>
                          <a:spcPts val="0"/>
                        </a:spcAft>
                      </a:pPr>
                      <a:r>
                        <a:rPr lang="en-US" sz="2000" b="0" kern="1200" dirty="0" smtClean="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10</a:t>
                      </a:r>
                      <a:endParaRPr lang="en-US" sz="2000" b="0" kern="12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tcPr>
                </a:tc>
                <a:extLst>
                  <a:ext uri="{0D108BD9-81ED-4DB2-BD59-A6C34878D82A}">
                    <a16:rowId xmlns:a16="http://schemas.microsoft.com/office/drawing/2014/main" xmlns="" val="10002"/>
                  </a:ext>
                </a:extLst>
              </a:tr>
              <a:tr h="685800">
                <a:tc>
                  <a:txBody>
                    <a:bodyPr/>
                    <a:lstStyle/>
                    <a:p>
                      <a:pPr marL="0" marR="0" algn="ctr">
                        <a:spcBef>
                          <a:spcPts val="0"/>
                        </a:spcBef>
                        <a:spcAft>
                          <a:spcPts val="0"/>
                        </a:spcAft>
                      </a:pPr>
                      <a:r>
                        <a:rPr lang="en-US" sz="2000" b="0" dirty="0" err="1" smtClean="0">
                          <a:effectLst/>
                          <a:latin typeface="Times New Roman" panose="02020603050405020304" pitchFamily="18" charset="0"/>
                          <a:ea typeface="Calibri" panose="020F0502020204030204" pitchFamily="34" charset="0"/>
                          <a:cs typeface="Times New Roman" panose="02020603050405020304" pitchFamily="18" charset="0"/>
                        </a:rPr>
                        <a:t>Endterm</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 Exam</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marL="0" marR="0" algn="ctr">
                        <a:spcBef>
                          <a:spcPts val="0"/>
                        </a:spcBef>
                        <a:spcAft>
                          <a:spcPts val="0"/>
                        </a:spcAft>
                      </a:pPr>
                      <a:r>
                        <a:rPr lang="en-US" sz="2000" b="0" dirty="0" smtClean="0">
                          <a:effectLst/>
                          <a:latin typeface="Times New Roman" panose="02020603050405020304" pitchFamily="18" charset="0"/>
                          <a:ea typeface="Cambria" panose="02040503050406030204" pitchFamily="18" charset="0"/>
                          <a:cs typeface="Times New Roman" panose="02020603050405020304" pitchFamily="18" charset="0"/>
                        </a:rPr>
                        <a:t>10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10004"/>
                  </a:ext>
                </a:extLst>
              </a:tr>
              <a:tr h="220074">
                <a:tc>
                  <a:txBody>
                    <a:bodyPr/>
                    <a:lstStyle/>
                    <a:p>
                      <a:pPr marL="0" marR="0">
                        <a:spcBef>
                          <a:spcPts val="0"/>
                        </a:spcBef>
                        <a:spcAft>
                          <a:spcPts val="0"/>
                        </a:spcAft>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BFBFBF"/>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2000" b="0" dirty="0" smtClean="0">
                          <a:effectLst/>
                          <a:latin typeface="Times New Roman" panose="02020603050405020304" pitchFamily="18" charset="0"/>
                          <a:ea typeface="Cambria" panose="02040503050406030204" pitchFamily="18" charset="0"/>
                          <a:cs typeface="Times New Roman" panose="02020603050405020304" pitchFamily="18" charset="0"/>
                        </a:rPr>
                        <a:t>30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w="12700" cap="flat" cmpd="sng" algn="ctr">
                      <a:solidFill>
                        <a:srgbClr val="F2F2F2"/>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noFill/>
                      <a:prstDash val="solid"/>
                      <a:round/>
                      <a:headEnd type="none" w="med" len="med"/>
                      <a:tailEnd type="none" w="med" len="med"/>
                    </a:lnT>
                    <a:lnB>
                      <a:noFill/>
                    </a:lnB>
                    <a:solidFill>
                      <a:srgbClr val="F2F2F2"/>
                    </a:solidFill>
                  </a:tcPr>
                </a:tc>
                <a:extLst>
                  <a:ext uri="{0D108BD9-81ED-4DB2-BD59-A6C34878D82A}">
                    <a16:rowId xmlns:a16="http://schemas.microsoft.com/office/drawing/2014/main" xmlns="" val="10005"/>
                  </a:ext>
                </a:extLst>
              </a:tr>
              <a:tr h="152400">
                <a:tc>
                  <a:txBody>
                    <a:bodyPr/>
                    <a:lstStyle/>
                    <a:p>
                      <a:pPr marL="0" marR="0">
                        <a:spcBef>
                          <a:spcPts val="0"/>
                        </a:spcBef>
                        <a:spcAft>
                          <a:spcPts val="0"/>
                        </a:spcAft>
                      </a:pPr>
                      <a:r>
                        <a:rPr lang="en-US" sz="350" b="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FBFBF"/>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350" b="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F2F2F2"/>
                      </a:solidFill>
                      <a:prstDash val="solid"/>
                      <a:round/>
                      <a:headEnd type="none" w="med" len="med"/>
                      <a:tailEnd type="none" w="med" len="med"/>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Approaches implemented in Phase </a:t>
            </a:r>
            <a:r>
              <a:rPr lang="en-US" dirty="0" smtClean="0"/>
              <a:t>5</a:t>
            </a:r>
            <a:endParaRPr lang="en-US" dirty="0"/>
          </a:p>
        </p:txBody>
      </p:sp>
      <p:sp>
        <p:nvSpPr>
          <p:cNvPr id="3" name="Content Placeholder 2"/>
          <p:cNvSpPr>
            <a:spLocks noGrp="1"/>
          </p:cNvSpPr>
          <p:nvPr>
            <p:ph idx="1"/>
          </p:nvPr>
        </p:nvSpPr>
        <p:spPr/>
        <p:txBody>
          <a:bodyPr>
            <a:normAutofit fontScale="92500"/>
          </a:bodyPr>
          <a:lstStyle/>
          <a:p>
            <a:r>
              <a:rPr lang="en-US" b="1" dirty="0"/>
              <a:t>Log Deletion:</a:t>
            </a:r>
            <a:r>
              <a:rPr lang="en-US" dirty="0"/>
              <a:t> Ethical hackers remove or manipulate log files that may contain records of their activities, ensuring that their actions go unnoticed.</a:t>
            </a:r>
          </a:p>
          <a:p>
            <a:r>
              <a:rPr lang="en-US" b="1" dirty="0"/>
              <a:t>Registry Cleanup:</a:t>
            </a:r>
            <a:r>
              <a:rPr lang="en-US" dirty="0"/>
              <a:t> Entries related to the hacker’s activities in the Windows Registry are removed or altered to erase any signs of intrusion.</a:t>
            </a:r>
          </a:p>
          <a:p>
            <a:r>
              <a:rPr lang="en-US" b="1" dirty="0"/>
              <a:t>Anti-Forensic Techniques:</a:t>
            </a:r>
            <a:r>
              <a:rPr lang="en-US" dirty="0"/>
              <a:t> Techniques to hinder forensic analysis, such as anti-forensic tools or encryption, are employed to make it harder for investigators to reconstruct events.</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60</a:t>
            </a:fld>
            <a:endParaRPr lang="en-US" dirty="0"/>
          </a:p>
        </p:txBody>
      </p:sp>
    </p:spTree>
    <p:extLst>
      <p:ext uri="{BB962C8B-B14F-4D97-AF65-F5344CB8AC3E}">
        <p14:creationId xmlns:p14="http://schemas.microsoft.com/office/powerpoint/2010/main" val="3781758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Techniques used in phase </a:t>
            </a:r>
            <a:r>
              <a:rPr lang="en-US" b="1" dirty="0" smtClean="0"/>
              <a:t>5</a:t>
            </a:r>
            <a:endParaRPr lang="en-US" dirty="0"/>
          </a:p>
        </p:txBody>
      </p:sp>
      <p:sp>
        <p:nvSpPr>
          <p:cNvPr id="3" name="Content Placeholder 2"/>
          <p:cNvSpPr>
            <a:spLocks noGrp="1"/>
          </p:cNvSpPr>
          <p:nvPr>
            <p:ph idx="1"/>
          </p:nvPr>
        </p:nvSpPr>
        <p:spPr>
          <a:xfrm>
            <a:off x="0" y="1410264"/>
            <a:ext cx="11963400" cy="4525963"/>
          </a:xfrm>
        </p:spPr>
        <p:txBody>
          <a:bodyPr>
            <a:noAutofit/>
          </a:bodyPr>
          <a:lstStyle/>
          <a:p>
            <a:pPr algn="just">
              <a:lnSpc>
                <a:spcPct val="120000"/>
              </a:lnSpc>
            </a:pPr>
            <a:r>
              <a:rPr lang="en-US" sz="2200" b="1" dirty="0" err="1"/>
              <a:t>LogCleaner</a:t>
            </a:r>
            <a:r>
              <a:rPr lang="en-US" sz="2200" b="1" dirty="0"/>
              <a:t>:</a:t>
            </a:r>
            <a:r>
              <a:rPr lang="en-US" sz="2200" dirty="0"/>
              <a:t> Tools and scripts erase or manipulate log files on a system, removing evidence of the hacker’s actions. For example, they can delete or modify Windows Event Logs like “Security,” eliminating records of login attempts.</a:t>
            </a:r>
          </a:p>
          <a:p>
            <a:pPr algn="just">
              <a:lnSpc>
                <a:spcPct val="120000"/>
              </a:lnSpc>
            </a:pPr>
            <a:r>
              <a:rPr lang="en-US" sz="2200" b="1" dirty="0"/>
              <a:t>Network Traffic Cleaning Tools</a:t>
            </a:r>
            <a:r>
              <a:rPr lang="en-US" sz="2200" dirty="0"/>
              <a:t> (e.g., </a:t>
            </a:r>
            <a:r>
              <a:rPr lang="en-US" sz="2200" dirty="0" err="1"/>
              <a:t>Scapy</a:t>
            </a:r>
            <a:r>
              <a:rPr lang="en-US" sz="2200" dirty="0"/>
              <a:t>): Specialized tools like “</a:t>
            </a:r>
            <a:r>
              <a:rPr lang="en-US" sz="2200" dirty="0" err="1"/>
              <a:t>Scapy</a:t>
            </a:r>
            <a:r>
              <a:rPr lang="en-US" sz="2200" dirty="0"/>
              <a:t>” enable hackers to manipulate network traffic. For instance, </a:t>
            </a:r>
            <a:r>
              <a:rPr lang="en-US" sz="2200" dirty="0" err="1"/>
              <a:t>Scapy</a:t>
            </a:r>
            <a:r>
              <a:rPr lang="en-US" sz="2200" dirty="0"/>
              <a:t> can forge or modify packet headers to obscure communication origins, making it hard for investigators to trace during assessments.</a:t>
            </a:r>
          </a:p>
          <a:p>
            <a:pPr algn="just">
              <a:lnSpc>
                <a:spcPct val="120000"/>
              </a:lnSpc>
            </a:pPr>
            <a:r>
              <a:rPr lang="en-US" sz="2200" b="1" dirty="0"/>
              <a:t>Registry Cleaning Tools:</a:t>
            </a:r>
            <a:r>
              <a:rPr lang="en-US" sz="2200" dirty="0"/>
              <a:t> These Windows-specific applications are used to sanitize and modify the Windows Registry, eliminating or altering entries related to an ethical hacker’s actions to prevent detection.</a:t>
            </a:r>
          </a:p>
          <a:p>
            <a:pPr algn="just">
              <a:lnSpc>
                <a:spcPct val="120000"/>
              </a:lnSpc>
            </a:pPr>
            <a:r>
              <a:rPr lang="en-US" sz="2200" b="1" dirty="0"/>
              <a:t>Anti-Forensic Suites:</a:t>
            </a:r>
            <a:r>
              <a:rPr lang="en-US" sz="2200" dirty="0"/>
              <a:t> Comprehensive toolkits with various utilities designed to erase digital traces, modify metadata, and obstruct forensic investigations, preserving the hacker’s anonymity and activities.</a:t>
            </a:r>
          </a:p>
          <a:p>
            <a:pPr marL="0" indent="0" algn="just">
              <a:lnSpc>
                <a:spcPct val="120000"/>
              </a:lnSpc>
              <a:buNone/>
            </a:pPr>
            <a:endParaRPr lang="en-US" sz="22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61</a:t>
            </a:fld>
            <a:endParaRPr lang="en-US" dirty="0"/>
          </a:p>
        </p:txBody>
      </p:sp>
    </p:spTree>
    <p:extLst>
      <p:ext uri="{BB962C8B-B14F-4D97-AF65-F5344CB8AC3E}">
        <p14:creationId xmlns:p14="http://schemas.microsoft.com/office/powerpoint/2010/main" val="4276227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EH four </a:t>
            </a:r>
            <a:r>
              <a:rPr lang="en-IN" dirty="0"/>
              <a:t>principle values</a:t>
            </a:r>
            <a:endParaRPr lang="en-US" dirty="0"/>
          </a:p>
        </p:txBody>
      </p:sp>
      <p:sp>
        <p:nvSpPr>
          <p:cNvPr id="3" name="Content Placeholder 2"/>
          <p:cNvSpPr>
            <a:spLocks noGrp="1"/>
          </p:cNvSpPr>
          <p:nvPr>
            <p:ph idx="1"/>
          </p:nvPr>
        </p:nvSpPr>
        <p:spPr>
          <a:xfrm>
            <a:off x="228600" y="1600202"/>
            <a:ext cx="11658600" cy="5121275"/>
          </a:xfrm>
        </p:spPr>
        <p:txBody>
          <a:bodyPr>
            <a:normAutofit fontScale="85000" lnSpcReduction="20000"/>
          </a:bodyPr>
          <a:lstStyle/>
          <a:p>
            <a:pPr algn="just"/>
            <a:r>
              <a:rPr lang="en-IN" dirty="0" smtClean="0"/>
              <a:t>Keeping </a:t>
            </a:r>
            <a:r>
              <a:rPr lang="en-IN" dirty="0"/>
              <a:t>the exploits legal by obtaining client approval before conducting the vulnerability assessment</a:t>
            </a:r>
            <a:endParaRPr lang="en-US" dirty="0"/>
          </a:p>
          <a:p>
            <a:pPr algn="just"/>
            <a:r>
              <a:rPr lang="en-IN" dirty="0"/>
              <a:t>Predefining the scope of the attack so that the security assessments stay within the approved legal boundaries</a:t>
            </a:r>
            <a:endParaRPr lang="en-US" dirty="0"/>
          </a:p>
          <a:p>
            <a:pPr algn="just"/>
            <a:r>
              <a:rPr lang="en-IN" dirty="0"/>
              <a:t>Reporting all discovered vulnerabilities and providing remediation recommendations to the organization administering the system</a:t>
            </a:r>
            <a:endParaRPr lang="en-US" dirty="0"/>
          </a:p>
          <a:p>
            <a:pPr algn="just"/>
            <a:r>
              <a:rPr lang="en-IN" dirty="0"/>
              <a:t>Agreeing to the set terms and conditions regarding respect for data privacy and confidentiality</a:t>
            </a:r>
            <a:endParaRPr lang="en-US" dirty="0"/>
          </a:p>
          <a:p>
            <a:pPr marL="0" indent="0" algn="just">
              <a:buNone/>
            </a:pPr>
            <a:endParaRPr lang="en-IN" dirty="0" smtClean="0"/>
          </a:p>
          <a:p>
            <a:pPr marL="0" indent="0" algn="just">
              <a:buNone/>
            </a:pPr>
            <a:r>
              <a:rPr lang="en-IN" dirty="0" smtClean="0"/>
              <a:t>The </a:t>
            </a:r>
            <a:r>
              <a:rPr lang="en-IN" dirty="0"/>
              <a:t>aim of ethical hacking is to mimic the actions of hackers and identify both existing and potential vulnerabilities that may arise in the future. To accomplish this, an ethical hacker undertakes multiple stages of assessment to gain as much in-depth knowledge of the system as possible.</a:t>
            </a:r>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62</a:t>
            </a:fld>
            <a:endParaRPr lang="en-US" dirty="0"/>
          </a:p>
        </p:txBody>
      </p:sp>
    </p:spTree>
    <p:extLst>
      <p:ext uri="{BB962C8B-B14F-4D97-AF65-F5344CB8AC3E}">
        <p14:creationId xmlns:p14="http://schemas.microsoft.com/office/powerpoint/2010/main" val="24052426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82065913"/>
              </p:ext>
            </p:extLst>
          </p:nvPr>
        </p:nvGraphicFramePr>
        <p:xfrm>
          <a:off x="2057400" y="381000"/>
          <a:ext cx="8001000" cy="5821803"/>
        </p:xfrm>
        <a:graphic>
          <a:graphicData uri="http://schemas.openxmlformats.org/drawingml/2006/table">
            <a:tbl>
              <a:tblPr firstRow="1" firstCol="1" bandRow="1"/>
              <a:tblGrid>
                <a:gridCol w="3906697"/>
                <a:gridCol w="4094303"/>
              </a:tblGrid>
              <a:tr h="417740">
                <a:tc>
                  <a:txBody>
                    <a:bodyPr/>
                    <a:lstStyle/>
                    <a:p>
                      <a:pPr marL="0" marR="0" algn="ctr">
                        <a:lnSpc>
                          <a:spcPct val="107000"/>
                        </a:lnSpc>
                        <a:spcBef>
                          <a:spcPts val="0"/>
                        </a:spcBef>
                        <a:spcAft>
                          <a:spcPts val="1500"/>
                        </a:spcAft>
                      </a:pPr>
                      <a:r>
                        <a:rPr lang="en-IN" sz="1400" b="1" dirty="0">
                          <a:effectLst/>
                          <a:latin typeface="Times New Roman" panose="02020603050405020304" pitchFamily="18" charset="0"/>
                          <a:ea typeface="Times New Roman" panose="02020603050405020304" pitchFamily="18" charset="0"/>
                          <a:cs typeface="Mangal"/>
                        </a:rPr>
                        <a:t>Penetration Testing</a:t>
                      </a:r>
                      <a:endParaRPr lang="en-US" sz="1100" dirty="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marL="0" marR="0" algn="ctr">
                        <a:lnSpc>
                          <a:spcPct val="107000"/>
                        </a:lnSpc>
                        <a:spcBef>
                          <a:spcPts val="0"/>
                        </a:spcBef>
                        <a:spcAft>
                          <a:spcPts val="1500"/>
                        </a:spcAft>
                      </a:pPr>
                      <a:r>
                        <a:rPr lang="en-IN" sz="1400" b="1" dirty="0">
                          <a:effectLst/>
                          <a:latin typeface="Times New Roman" panose="02020603050405020304" pitchFamily="18" charset="0"/>
                          <a:ea typeface="Times New Roman" panose="02020603050405020304" pitchFamily="18" charset="0"/>
                          <a:cs typeface="Mangal"/>
                        </a:rPr>
                        <a:t>Ethical Hacking</a:t>
                      </a:r>
                      <a:endParaRPr lang="en-US" sz="1100" dirty="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r>
              <a:tr h="656580">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 narrow term focuses on penetration testing only to secure the security system.</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 comprehensive term and penetration testing is one of its features.</a:t>
                      </a:r>
                      <a:endParaRPr lang="en-US" sz="1100">
                        <a:effectLst/>
                        <a:latin typeface="Calibri" panose="020F0502020204030204" pitchFamily="34" charset="0"/>
                        <a:ea typeface="Calibri" panose="020F0502020204030204" pitchFamily="34" charset="0"/>
                        <a:cs typeface="Mangal"/>
                      </a:endParaRPr>
                    </a:p>
                  </a:txBody>
                  <a:tcPr marL="67184" marR="67184" marT="67184" marB="67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3244">
                <a:tc>
                  <a:txBody>
                    <a:bodyPr/>
                    <a:lstStyle/>
                    <a:p>
                      <a:pPr marL="0" marR="0" algn="just">
                        <a:lnSpc>
                          <a:spcPct val="107000"/>
                        </a:lnSpc>
                        <a:spcBef>
                          <a:spcPts val="0"/>
                        </a:spcBef>
                        <a:spcAft>
                          <a:spcPts val="1500"/>
                        </a:spcAft>
                      </a:pPr>
                      <a:r>
                        <a:rPr lang="en-IN" sz="1400" dirty="0">
                          <a:effectLst/>
                          <a:latin typeface="Times New Roman" panose="02020603050405020304" pitchFamily="18" charset="0"/>
                          <a:ea typeface="Times New Roman" panose="02020603050405020304" pitchFamily="18" charset="0"/>
                          <a:cs typeface="Mangal"/>
                        </a:rPr>
                        <a:t>A tester essentially does need to have a comprehensive knowledge of everything rather required to have the knowledge of only the specific area for which he conducts pen testing.</a:t>
                      </a:r>
                      <a:endParaRPr lang="en-US" sz="1100" dirty="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An ethical hacker essentially needs to have a comprehensive knowledge of software programming as well as hardware.</a:t>
                      </a:r>
                      <a:endParaRPr lang="en-US" sz="1100">
                        <a:effectLst/>
                        <a:latin typeface="Calibri" panose="020F0502020204030204" pitchFamily="34" charset="0"/>
                        <a:ea typeface="Calibri" panose="020F0502020204030204" pitchFamily="34" charset="0"/>
                        <a:cs typeface="Mangal"/>
                      </a:endParaRPr>
                    </a:p>
                  </a:txBody>
                  <a:tcPr marL="67184" marR="67184" marT="67184" marB="67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 tester not necessarily required to be a good report writer.</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An ethical hacker essentially needs to be an expert on report writing.</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Any tester with some inputs of penetration testing can perform pen test.</a:t>
                      </a:r>
                      <a:endParaRPr lang="en-US" sz="1100">
                        <a:effectLst/>
                        <a:latin typeface="Calibri" panose="020F0502020204030204" pitchFamily="34" charset="0"/>
                        <a:ea typeface="Calibri" panose="020F0502020204030204" pitchFamily="34" charset="0"/>
                        <a:cs typeface="Mangal"/>
                      </a:endParaRPr>
                    </a:p>
                  </a:txBody>
                  <a:tcPr marL="67184" marR="67184" marT="67184" marB="67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It requires to be an expert professional in the subject, who has the obligatory certification of ethical hacking to be effective.</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Paper work in less compared to Ethical hacking.</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A detailed paper works are required, including legal agreement etc.</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To perform this type of testing, less time required.</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Ethical hacking involves lot of time and effort compared to Penetration testing.</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4260">
                <a:tc>
                  <a:txBody>
                    <a:bodyPr/>
                    <a:lstStyle/>
                    <a:p>
                      <a:pPr marL="0" marR="0" algn="just">
                        <a:lnSpc>
                          <a:spcPct val="107000"/>
                        </a:lnSpc>
                        <a:spcBef>
                          <a:spcPts val="0"/>
                        </a:spcBef>
                        <a:spcAft>
                          <a:spcPts val="1500"/>
                        </a:spcAft>
                      </a:pPr>
                      <a:r>
                        <a:rPr lang="en-IN" sz="1400">
                          <a:effectLst/>
                          <a:latin typeface="Times New Roman" panose="02020603050405020304" pitchFamily="18" charset="0"/>
                          <a:ea typeface="Times New Roman" panose="02020603050405020304" pitchFamily="18" charset="0"/>
                          <a:cs typeface="Mangal"/>
                        </a:rPr>
                        <a:t>Normally, accessibility of whole computer systems and its infrastructure doesn’t require. Accessibility is required only for the part for which the tester performing pen testing.</a:t>
                      </a:r>
                      <a:endParaRPr lang="en-US" sz="1100">
                        <a:effectLst/>
                        <a:latin typeface="Calibri" panose="020F0502020204030204" pitchFamily="34" charset="0"/>
                        <a:ea typeface="Calibri" panose="020F0502020204030204" pitchFamily="34" charset="0"/>
                        <a:cs typeface="Mangal"/>
                      </a:endParaRPr>
                    </a:p>
                  </a:txBody>
                  <a:tcPr marL="67184" marR="67184" marT="67184" marB="671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1500"/>
                        </a:spcAft>
                      </a:pPr>
                      <a:r>
                        <a:rPr lang="en-IN" sz="1400" dirty="0">
                          <a:effectLst/>
                          <a:latin typeface="Times New Roman" panose="02020603050405020304" pitchFamily="18" charset="0"/>
                          <a:ea typeface="Times New Roman" panose="02020603050405020304" pitchFamily="18" charset="0"/>
                          <a:cs typeface="Mangal"/>
                        </a:rPr>
                        <a:t>As per the situation, it normally requires a whole range of accessibility all computer systems and its infrastructure.</a:t>
                      </a:r>
                      <a:endParaRPr lang="en-US" sz="1100" dirty="0">
                        <a:effectLst/>
                        <a:latin typeface="Calibri" panose="020F0502020204030204" pitchFamily="34" charset="0"/>
                        <a:ea typeface="Calibri" panose="020F0502020204030204" pitchFamily="34" charset="0"/>
                        <a:cs typeface="Mangal"/>
                      </a:endParaRPr>
                    </a:p>
                  </a:txBody>
                  <a:tcPr marL="67184" marR="67184" marT="67184" marB="6718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A67AFE19-8960-4999-8BB5-FA14F1DD873F}" type="slidenum">
              <a:rPr lang="en-US" smtClean="0"/>
              <a:pPr/>
              <a:t>63</a:t>
            </a:fld>
            <a:endParaRPr lang="en-US" dirty="0"/>
          </a:p>
        </p:txBody>
      </p:sp>
      <p:sp>
        <p:nvSpPr>
          <p:cNvPr id="7" name="Footer Placeholder 3"/>
          <p:cNvSpPr>
            <a:spLocks noGrp="1"/>
          </p:cNvSpPr>
          <p:nvPr>
            <p:ph type="ftr" sz="quarter" idx="11"/>
          </p:nvPr>
        </p:nvSpPr>
        <p:spPr>
          <a:xfrm>
            <a:off x="228600" y="6356352"/>
            <a:ext cx="10896600" cy="365125"/>
          </a:xfrm>
        </p:spPr>
        <p:txBody>
          <a:bodyPr/>
          <a:lstStyle/>
          <a:p>
            <a:r>
              <a:rPr lang="en-US" sz="2800" dirty="0" smtClean="0">
                <a:solidFill>
                  <a:srgbClr val="FF0000"/>
                </a:solidFill>
              </a:rPr>
              <a:t>Q. </a:t>
            </a:r>
            <a:r>
              <a:rPr lang="en-US" sz="2800" dirty="0" smtClean="0">
                <a:solidFill>
                  <a:srgbClr val="FF0000"/>
                </a:solidFill>
              </a:rPr>
              <a:t>Penetration Testing </a:t>
            </a:r>
            <a:r>
              <a:rPr lang="en-US" sz="2800" dirty="0" err="1" smtClean="0">
                <a:solidFill>
                  <a:srgbClr val="FF0000"/>
                </a:solidFill>
              </a:rPr>
              <a:t>vs</a:t>
            </a:r>
            <a:r>
              <a:rPr lang="en-US" sz="2800" dirty="0" smtClean="0">
                <a:solidFill>
                  <a:srgbClr val="FF0000"/>
                </a:solidFill>
              </a:rPr>
              <a:t> ethical hacking </a:t>
            </a:r>
            <a:r>
              <a:rPr lang="en-US" sz="2800" dirty="0" err="1" smtClean="0">
                <a:solidFill>
                  <a:srgbClr val="FF0000"/>
                </a:solidFill>
              </a:rPr>
              <a:t>vs</a:t>
            </a:r>
            <a:r>
              <a:rPr lang="en-US" sz="2800" dirty="0" smtClean="0">
                <a:solidFill>
                  <a:srgbClr val="FF0000"/>
                </a:solidFill>
              </a:rPr>
              <a:t> vulnerability assessment</a:t>
            </a:r>
            <a:endParaRPr lang="en-US" sz="2800" dirty="0">
              <a:solidFill>
                <a:srgbClr val="FF0000"/>
              </a:solidFill>
            </a:endParaRPr>
          </a:p>
        </p:txBody>
      </p:sp>
    </p:spTree>
    <p:extLst>
      <p:ext uri="{BB962C8B-B14F-4D97-AF65-F5344CB8AC3E}">
        <p14:creationId xmlns:p14="http://schemas.microsoft.com/office/powerpoint/2010/main" val="3809028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Hacking Techniques  </a:t>
            </a:r>
            <a:endParaRPr lang="en-US" dirty="0"/>
          </a:p>
        </p:txBody>
      </p:sp>
      <p:sp>
        <p:nvSpPr>
          <p:cNvPr id="3" name="Content Placeholder 2"/>
          <p:cNvSpPr>
            <a:spLocks noGrp="1"/>
          </p:cNvSpPr>
          <p:nvPr>
            <p:ph idx="1"/>
          </p:nvPr>
        </p:nvSpPr>
        <p:spPr>
          <a:xfrm>
            <a:off x="152400" y="1600200"/>
            <a:ext cx="11734800" cy="4876798"/>
          </a:xfrm>
        </p:spPr>
        <p:txBody>
          <a:bodyPr>
            <a:noAutofit/>
          </a:bodyPr>
          <a:lstStyle/>
          <a:p>
            <a:pPr marL="400050" lvl="1" indent="0" algn="just">
              <a:buNone/>
            </a:pPr>
            <a:r>
              <a:rPr lang="en-US" sz="1800" dirty="0" smtClean="0"/>
              <a:t>Ethical </a:t>
            </a:r>
            <a:r>
              <a:rPr lang="en-US" sz="1800" dirty="0"/>
              <a:t>hacking has the </a:t>
            </a:r>
            <a:r>
              <a:rPr lang="en-US" sz="1600" dirty="0"/>
              <a:t>potential to test, scan, and secure systems and data. Ethical hacking techniques can be learnt using an </a:t>
            </a:r>
            <a:r>
              <a:rPr lang="en-US" sz="1600" dirty="0" smtClean="0"/>
              <a:t>ethical hacking </a:t>
            </a:r>
            <a:r>
              <a:rPr lang="en-US" sz="1600" dirty="0"/>
              <a:t>PDF and some of the techniques are listed below</a:t>
            </a:r>
            <a:r>
              <a:rPr lang="en-US" sz="1600" dirty="0" smtClean="0"/>
              <a:t>.</a:t>
            </a:r>
          </a:p>
          <a:p>
            <a:pPr marL="0" indent="0" algn="just">
              <a:buNone/>
            </a:pPr>
            <a:r>
              <a:rPr lang="en-US" sz="1800" b="1" dirty="0" smtClean="0"/>
              <a:t>1</a:t>
            </a:r>
            <a:r>
              <a:rPr lang="en-US" sz="1800" b="1" dirty="0"/>
              <a:t>. Phishing </a:t>
            </a:r>
          </a:p>
          <a:p>
            <a:pPr marL="400050" lvl="1" indent="0" algn="just">
              <a:buNone/>
            </a:pPr>
            <a:r>
              <a:rPr lang="en-US" sz="1600" dirty="0"/>
              <a:t>Phishing is a cyber-security attack where a hacker sends messages pretending to be a trusted person. These types of messages manipulate a user causing them to perform actions like installing a malicious file and clicking a malicious link.</a:t>
            </a:r>
          </a:p>
          <a:p>
            <a:pPr marL="400050" lvl="1" indent="0" algn="just">
              <a:buNone/>
            </a:pPr>
            <a:r>
              <a:rPr lang="en-US" sz="1600" dirty="0"/>
              <a:t>A phisher uses public resources to collect information about the personal and work experience of the victim. They then use this information to create a reliable fake message.</a:t>
            </a:r>
          </a:p>
          <a:p>
            <a:pPr marL="0" indent="0" algn="just">
              <a:buNone/>
            </a:pPr>
            <a:r>
              <a:rPr lang="en-US" sz="1800" b="1" dirty="0"/>
              <a:t>2. Sniffing </a:t>
            </a:r>
          </a:p>
          <a:p>
            <a:pPr marL="400050" lvl="1" indent="0" algn="just">
              <a:buNone/>
            </a:pPr>
            <a:r>
              <a:rPr lang="en-US" sz="1600" dirty="0"/>
              <a:t>Sniffing is the process of keeping track and capturing all the packets passing through a given network. This is done using some </a:t>
            </a:r>
            <a:r>
              <a:rPr lang="en-US" sz="1600" dirty="0" smtClean="0"/>
              <a:t>sniffing tools</a:t>
            </a:r>
            <a:r>
              <a:rPr lang="en-US" sz="1600" dirty="0"/>
              <a:t>. It is also known as wiretapping as it is in the form of tapping phone wires and can get to know about the conversation.</a:t>
            </a:r>
          </a:p>
          <a:p>
            <a:pPr marL="400050" lvl="1" indent="0" algn="just">
              <a:buNone/>
            </a:pPr>
            <a:r>
              <a:rPr lang="en-US" sz="1600" dirty="0"/>
              <a:t>A sniffer turns the NIC of the system to promiscuous mode. </a:t>
            </a:r>
          </a:p>
          <a:p>
            <a:pPr marL="0" indent="0" algn="just">
              <a:buNone/>
            </a:pPr>
            <a:r>
              <a:rPr lang="en-US" sz="1800" b="1" dirty="0"/>
              <a:t>3. Social Engineering </a:t>
            </a:r>
          </a:p>
          <a:p>
            <a:pPr marL="400050" lvl="1" indent="0" algn="just">
              <a:buNone/>
            </a:pPr>
            <a:r>
              <a:rPr lang="en-US" sz="1600" dirty="0"/>
              <a:t>Social engineering is used to convince people to reveal their confidential information. The attacker deceives the people by taking advantage of their trust and lack of knowledge. There are three types of social engineering - human-based, mobile-based, and computer-based. </a:t>
            </a:r>
          </a:p>
          <a:p>
            <a:pPr marL="400050" lvl="1" indent="0" algn="just">
              <a:buNone/>
            </a:pPr>
            <a:r>
              <a:rPr lang="en-US" sz="1600" dirty="0"/>
              <a:t>Due to loose security policies and the absence of hardware or software tools to prevent it, it is difficult to detect a social engineering attack</a:t>
            </a:r>
            <a:r>
              <a:rPr lang="en-US" sz="1600" dirty="0" smtClean="0"/>
              <a:t>.</a:t>
            </a:r>
            <a:endParaRPr lang="en-US" sz="16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64</a:t>
            </a:fld>
            <a:endParaRPr lang="en-US" dirty="0"/>
          </a:p>
        </p:txBody>
      </p:sp>
    </p:spTree>
    <p:extLst>
      <p:ext uri="{BB962C8B-B14F-4D97-AF65-F5344CB8AC3E}">
        <p14:creationId xmlns:p14="http://schemas.microsoft.com/office/powerpoint/2010/main" val="1495048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2"/>
            <a:ext cx="11277600" cy="5410198"/>
          </a:xfrm>
        </p:spPr>
        <p:txBody>
          <a:bodyPr>
            <a:normAutofit fontScale="70000" lnSpcReduction="20000"/>
          </a:bodyPr>
          <a:lstStyle/>
          <a:p>
            <a:pPr marL="0" indent="0" algn="just">
              <a:buNone/>
            </a:pPr>
            <a:r>
              <a:rPr lang="en-US" b="1" dirty="0"/>
              <a:t>4. </a:t>
            </a:r>
            <a:r>
              <a:rPr lang="en-US" b="1" dirty="0" err="1"/>
              <a:t>Footprinting</a:t>
            </a:r>
            <a:r>
              <a:rPr lang="en-US" b="1" dirty="0"/>
              <a:t> </a:t>
            </a:r>
          </a:p>
          <a:p>
            <a:pPr marL="400050" lvl="1" indent="0" algn="just">
              <a:buNone/>
            </a:pPr>
            <a:r>
              <a:rPr lang="en-US" dirty="0"/>
              <a:t>In this </a:t>
            </a:r>
            <a:r>
              <a:rPr lang="en-US" b="1" u="sng" dirty="0">
                <a:hlinkClick r:id="rId2"/>
              </a:rPr>
              <a:t>ethical hacking</a:t>
            </a:r>
            <a:r>
              <a:rPr lang="en-US" dirty="0"/>
              <a:t> technique, the hacker gathers as much data as possible about a specific targeted system and infrastructure to recognize opportunities to penetrate them. </a:t>
            </a:r>
          </a:p>
          <a:p>
            <a:pPr marL="400050" lvl="1" indent="0" algn="just">
              <a:buNone/>
            </a:pPr>
            <a:r>
              <a:rPr lang="en-US" dirty="0"/>
              <a:t>The hacker might use various tools and technologies to get information to crack a whole system.</a:t>
            </a:r>
          </a:p>
          <a:p>
            <a:pPr marL="0" indent="0" algn="just">
              <a:buNone/>
            </a:pPr>
            <a:r>
              <a:rPr lang="en-US" b="1" dirty="0"/>
              <a:t>5. SQL injection </a:t>
            </a:r>
          </a:p>
          <a:p>
            <a:pPr marL="400050" lvl="1" indent="0" algn="just">
              <a:buNone/>
            </a:pPr>
            <a:r>
              <a:rPr lang="en-US" b="1" u="sng" dirty="0">
                <a:hlinkClick r:id="rId3"/>
              </a:rPr>
              <a:t>SQL injection</a:t>
            </a:r>
            <a:r>
              <a:rPr lang="en-US" dirty="0"/>
              <a:t> is an attack in which the attacker sends a SQL query, a statement, to a database server that modifies it as required. An SQL injection happens when the user input is improperly sanitized before using it in an SQL query.</a:t>
            </a:r>
          </a:p>
          <a:p>
            <a:pPr marL="400050" lvl="1" indent="0" algn="just">
              <a:buNone/>
            </a:pPr>
            <a:r>
              <a:rPr lang="en-US" dirty="0"/>
              <a:t>SQL allows securing a response from the database. It will help the hacker understand the construction of the database, as the table names.</a:t>
            </a:r>
          </a:p>
          <a:p>
            <a:pPr marL="0" indent="0" algn="just">
              <a:buNone/>
            </a:pPr>
            <a:r>
              <a:rPr lang="en-US" b="1" dirty="0"/>
              <a:t>6. Enumeration </a:t>
            </a:r>
          </a:p>
          <a:p>
            <a:pPr marL="400050" lvl="1" indent="0" algn="just">
              <a:buNone/>
            </a:pPr>
            <a:r>
              <a:rPr lang="en-US" dirty="0"/>
              <a:t>Enumeration also means information gathering. In this process, the attacker creates a connection with the victim to find as many attack vectors which are used to exploit the system in the future.</a:t>
            </a:r>
          </a:p>
          <a:p>
            <a:pPr marL="400050" lvl="1" indent="0" algn="just">
              <a:buNone/>
            </a:pPr>
            <a:r>
              <a:rPr lang="en-US" dirty="0"/>
              <a:t>A hacker needs to establish an active connection with the target host. First, the vulnerabilities are counted and assessed. Then, it is done to search for attacks and threats to target the system. This is used to collect the username, hostnames, passwords, and IP addresses.</a:t>
            </a:r>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65</a:t>
            </a:fld>
            <a:endParaRPr lang="en-US" dirty="0"/>
          </a:p>
        </p:txBody>
      </p:sp>
    </p:spTree>
    <p:extLst>
      <p:ext uri="{BB962C8B-B14F-4D97-AF65-F5344CB8AC3E}">
        <p14:creationId xmlns:p14="http://schemas.microsoft.com/office/powerpoint/2010/main" val="321898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2109"/>
            <a:ext cx="10972801" cy="1143000"/>
          </a:xfrm>
        </p:spPr>
        <p:txBody>
          <a:bodyPr>
            <a:normAutofit fontScale="90000"/>
          </a:bodyPr>
          <a:lstStyle/>
          <a:p>
            <a:r>
              <a:rPr lang="en-IN" b="1" dirty="0"/>
              <a:t>Ethical guidelines and industry best practices for performing Penetration Testing assessments</a:t>
            </a:r>
            <a:r>
              <a:rPr lang="en-IN" b="1" dirty="0" smtClean="0"/>
              <a: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IN" dirty="0"/>
              <a:t>What are the ethical and legal considerations of penetration testing</a:t>
            </a:r>
            <a:r>
              <a:rPr lang="en-IN" dirty="0" smtClean="0"/>
              <a:t>?</a:t>
            </a:r>
          </a:p>
          <a:p>
            <a:pPr marL="0" indent="0" algn="just">
              <a:buNone/>
            </a:pPr>
            <a:endParaRPr lang="en-US" dirty="0"/>
          </a:p>
          <a:p>
            <a:pPr marL="400050" lvl="1" indent="0" algn="just">
              <a:buNone/>
            </a:pPr>
            <a:r>
              <a:rPr lang="en-IN" dirty="0"/>
              <a:t>Penetration testing may affect system performance, and can raise confidentiality and integrity issues; therefore, this is very important, even in an internal penetration testing, which is performed by an internal staff to get permission in writing.</a:t>
            </a:r>
            <a:endParaRPr lang="en-US" dirty="0"/>
          </a:p>
          <a:p>
            <a:pPr marL="400050" lvl="1" indent="0" algn="just">
              <a:buNone/>
            </a:pPr>
            <a:r>
              <a:rPr lang="en-IN" dirty="0"/>
              <a:t>Before allowing someone to test sensitive data, companies normally take measures regarding the availability, confidentiality, and integrity of data. For this agreement to be in place, legal compliance is a necessary activity for an organization.</a:t>
            </a:r>
            <a:endParaRPr lang="en-US" dirty="0"/>
          </a:p>
          <a:p>
            <a:pPr marL="400050" lvl="1" indent="0" algn="just">
              <a:buNone/>
            </a:pPr>
            <a:r>
              <a:rPr lang="en-IN" dirty="0"/>
              <a:t>The most important legal regulations which have to be observed when establishing and maintaining security and authorization systems are presented below in context for using in implementing penetration tests.</a:t>
            </a:r>
            <a:endParaRPr lang="en-US" dirty="0"/>
          </a:p>
          <a:p>
            <a:pPr algn="just"/>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66</a:t>
            </a:fld>
            <a:endParaRPr lang="en-US" dirty="0"/>
          </a:p>
        </p:txBody>
      </p:sp>
    </p:spTree>
    <p:extLst>
      <p:ext uri="{BB962C8B-B14F-4D97-AF65-F5344CB8AC3E}">
        <p14:creationId xmlns:p14="http://schemas.microsoft.com/office/powerpoint/2010/main" val="1204057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are the Legal Issues?</a:t>
            </a:r>
            <a:r>
              <a:rPr lang="en-US" b="1" dirty="0"/>
              <a:t/>
            </a:r>
            <a:br>
              <a:rPr lang="en-US" b="1" dirty="0"/>
            </a:br>
            <a:endParaRPr lang="en-US" dirty="0"/>
          </a:p>
        </p:txBody>
      </p:sp>
      <p:sp>
        <p:nvSpPr>
          <p:cNvPr id="3" name="Content Placeholder 2"/>
          <p:cNvSpPr>
            <a:spLocks noGrp="1"/>
          </p:cNvSpPr>
          <p:nvPr>
            <p:ph idx="1"/>
          </p:nvPr>
        </p:nvSpPr>
        <p:spPr>
          <a:xfrm>
            <a:off x="609600" y="1600202"/>
            <a:ext cx="10972801" cy="4952998"/>
          </a:xfrm>
        </p:spPr>
        <p:txBody>
          <a:bodyPr>
            <a:normAutofit fontScale="77500" lnSpcReduction="20000"/>
          </a:bodyPr>
          <a:lstStyle/>
          <a:p>
            <a:pPr marL="0" indent="0" algn="just">
              <a:buNone/>
            </a:pPr>
            <a:r>
              <a:rPr lang="en-IN" dirty="0" smtClean="0"/>
              <a:t>Following </a:t>
            </a:r>
            <a:r>
              <a:rPr lang="en-IN" dirty="0"/>
              <a:t>are some of the issues which may arise between a tester and his client −</a:t>
            </a:r>
            <a:endParaRPr lang="en-US" dirty="0"/>
          </a:p>
          <a:p>
            <a:pPr lvl="0" algn="just"/>
            <a:r>
              <a:rPr lang="en-IN" dirty="0"/>
              <a:t>The tester is unknown to his client – so, on what ground, he should be given access of sensitive data</a:t>
            </a:r>
            <a:endParaRPr lang="en-US" dirty="0"/>
          </a:p>
          <a:p>
            <a:pPr lvl="0" algn="just"/>
            <a:r>
              <a:rPr lang="en-IN" dirty="0"/>
              <a:t>Who will take the guarantee of security of the lost data?</a:t>
            </a:r>
            <a:endParaRPr lang="en-US" dirty="0"/>
          </a:p>
          <a:p>
            <a:pPr lvl="0" algn="just"/>
            <a:r>
              <a:rPr lang="en-IN" dirty="0"/>
              <a:t>The client may blame for the loss of data or confidentiality to</a:t>
            </a:r>
            <a:endParaRPr lang="en-US" dirty="0"/>
          </a:p>
          <a:p>
            <a:pPr algn="just"/>
            <a:r>
              <a:rPr lang="en-IN" dirty="0"/>
              <a:t>Penetration testing may affect system performance, and can raise confidentiality and integrity issues; therefore, this is very important, even in an internal penetration testing, which is performed by an internal staff to get permission in writing. There should be a written agreement between a tester and the company/organization/individual to clarify all the points regarding the data security, disclosure, etc. before commencing testing</a:t>
            </a:r>
            <a:r>
              <a:rPr lang="en-IN" dirty="0" smtClean="0"/>
              <a:t>.</a:t>
            </a:r>
          </a:p>
          <a:p>
            <a:pPr algn="just"/>
            <a:r>
              <a:rPr lang="en-IN" dirty="0"/>
              <a:t>A </a:t>
            </a:r>
            <a:r>
              <a:rPr lang="en-IN" b="1" dirty="0"/>
              <a:t>statement of intent</a:t>
            </a:r>
            <a:r>
              <a:rPr lang="en-IN" dirty="0"/>
              <a:t> should be drawn up and duly signed by both the parties prior to any testing work. It should be clearly outlined that the scope of the job and that, you may and may not be doing while performing vulnerability tests</a:t>
            </a:r>
            <a:r>
              <a:rPr lang="en-IN" dirty="0" smtClean="0"/>
              <a:t>.</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67</a:t>
            </a:fld>
            <a:endParaRPr lang="en-US" dirty="0"/>
          </a:p>
        </p:txBody>
      </p:sp>
    </p:spTree>
    <p:extLst>
      <p:ext uri="{BB962C8B-B14F-4D97-AF65-F5344CB8AC3E}">
        <p14:creationId xmlns:p14="http://schemas.microsoft.com/office/powerpoint/2010/main" val="1725018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2"/>
            <a:ext cx="10972801" cy="4952998"/>
          </a:xfrm>
        </p:spPr>
        <p:txBody>
          <a:bodyPr>
            <a:normAutofit fontScale="92500" lnSpcReduction="10000"/>
          </a:bodyPr>
          <a:lstStyle/>
          <a:p>
            <a:pPr algn="just"/>
            <a:r>
              <a:rPr lang="en-IN" dirty="0"/>
              <a:t>For the tester, it is important to know who owns the business or systems which are being requested to work on, and the infrastructure between testing systems and their targets that may be potentially affected by pen testing. The idea is to make sure;</a:t>
            </a:r>
            <a:endParaRPr lang="en-US" dirty="0"/>
          </a:p>
          <a:p>
            <a:pPr lvl="1" algn="just"/>
            <a:r>
              <a:rPr lang="en-IN" b="1" dirty="0"/>
              <a:t>the tester</a:t>
            </a:r>
            <a:r>
              <a:rPr lang="en-IN" dirty="0"/>
              <a:t> has the permission in writing, with clearly defined parameters.</a:t>
            </a:r>
            <a:endParaRPr lang="en-US" dirty="0"/>
          </a:p>
          <a:p>
            <a:pPr lvl="1" algn="just"/>
            <a:r>
              <a:rPr lang="en-IN" b="1" dirty="0"/>
              <a:t>the company</a:t>
            </a:r>
            <a:r>
              <a:rPr lang="en-IN" dirty="0"/>
              <a:t> has the details of its pen tester and an assurance that he would not leak any confidential data.</a:t>
            </a:r>
            <a:endParaRPr lang="en-US" dirty="0"/>
          </a:p>
          <a:p>
            <a:pPr algn="just"/>
            <a:r>
              <a:rPr lang="en-IN" dirty="0"/>
              <a:t>A legal agreement is beneficial for both the parties. Remember, regulations change from country to country, so keep yourself abreast with the laws of your respective country. Sign an agreement only after considering the respective laws.</a:t>
            </a:r>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68</a:t>
            </a:fld>
            <a:endParaRPr lang="en-US" dirty="0"/>
          </a:p>
        </p:txBody>
      </p:sp>
    </p:spTree>
    <p:extLst>
      <p:ext uri="{BB962C8B-B14F-4D97-AF65-F5344CB8AC3E}">
        <p14:creationId xmlns:p14="http://schemas.microsoft.com/office/powerpoint/2010/main" val="3338592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7034"/>
            <a:ext cx="10972801" cy="1143000"/>
          </a:xfrm>
        </p:spPr>
        <p:txBody>
          <a:bodyPr>
            <a:normAutofit fontScale="90000"/>
          </a:bodyPr>
          <a:lstStyle/>
          <a:p>
            <a:r>
              <a:rPr lang="en-IN" dirty="0"/>
              <a:t>Penetration testing best practices</a:t>
            </a:r>
            <a:r>
              <a:rPr lang="en-US" dirty="0"/>
              <a:t/>
            </a:r>
            <a:br>
              <a:rPr lang="en-US" dirty="0"/>
            </a:br>
            <a:endParaRPr lang="en-US" dirty="0"/>
          </a:p>
        </p:txBody>
      </p:sp>
      <p:sp>
        <p:nvSpPr>
          <p:cNvPr id="3" name="Content Placeholder 2"/>
          <p:cNvSpPr>
            <a:spLocks noGrp="1"/>
          </p:cNvSpPr>
          <p:nvPr>
            <p:ph idx="1"/>
          </p:nvPr>
        </p:nvSpPr>
        <p:spPr>
          <a:xfrm>
            <a:off x="609600" y="1600202"/>
            <a:ext cx="10972801" cy="5121275"/>
          </a:xfrm>
        </p:spPr>
        <p:txBody>
          <a:bodyPr>
            <a:noAutofit/>
          </a:bodyPr>
          <a:lstStyle/>
          <a:p>
            <a:pPr algn="just"/>
            <a:r>
              <a:rPr lang="en-IN" sz="2000" dirty="0" smtClean="0"/>
              <a:t>Pen </a:t>
            </a:r>
            <a:r>
              <a:rPr lang="en-IN" sz="2000" dirty="0"/>
              <a:t>testing basics. Software penetration testing is all about discovery. First, collect information from the available sources to enable penetration tests, then perform a range of tests to find flaws in target software.</a:t>
            </a:r>
            <a:endParaRPr lang="en-US" sz="2000" dirty="0"/>
          </a:p>
          <a:p>
            <a:pPr algn="just"/>
            <a:r>
              <a:rPr lang="en-IN" sz="2000" dirty="0"/>
              <a:t>It's a best practice to document this work carefully, including the means pen testers use to obtain information, the actual steps and processes they use to test, and the observed results. This way, developers can reproduce flaws later to study and remediate them. Organizations typically conduct penetration testing over a defined time period.</a:t>
            </a:r>
            <a:endParaRPr lang="en-US" sz="2000" dirty="0"/>
          </a:p>
          <a:p>
            <a:pPr algn="just"/>
            <a:r>
              <a:rPr lang="en-IN" sz="2000" dirty="0"/>
              <a:t>Ultimately, penetration testing requires a team's security professionals to think and act like real hackers, while behaving in a manner that supports business interests -- i.e., to be ethical hackers. Confidentiality is crucial.</a:t>
            </a:r>
            <a:endParaRPr lang="en-US" sz="2000" dirty="0"/>
          </a:p>
          <a:p>
            <a:pPr algn="just"/>
            <a:r>
              <a:rPr lang="en-IN" sz="2000" dirty="0"/>
              <a:t>Penetration testing use cases. Penetration testing is valuable for all types of security evaluations, but a full-scale effort might not always be worth the work and expense. A simple software module with limited access to data storage, for instance, won't require a multi-team security assessment. Low- or no-code applications enterprises use for internal business tasks are also low priority</a:t>
            </a:r>
            <a:r>
              <a:rPr lang="en-IN" sz="2000" dirty="0" smtClean="0"/>
              <a:t>.</a:t>
            </a:r>
          </a:p>
          <a:p>
            <a:pPr algn="just"/>
            <a:endParaRPr lang="en-US" sz="2000" dirty="0"/>
          </a:p>
          <a:p>
            <a:pPr algn="just"/>
            <a:endParaRPr lang="en-US"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69</a:t>
            </a:fld>
            <a:endParaRPr lang="en-US" dirty="0"/>
          </a:p>
        </p:txBody>
      </p:sp>
    </p:spTree>
    <p:extLst>
      <p:ext uri="{BB962C8B-B14F-4D97-AF65-F5344CB8AC3E}">
        <p14:creationId xmlns:p14="http://schemas.microsoft.com/office/powerpoint/2010/main" val="420591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038600"/>
            <a:ext cx="11506200" cy="3600328"/>
          </a:xfrm>
        </p:spPr>
        <p:txBody>
          <a:bodyPr>
            <a:noAutofit/>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lang="en-US" sz="4000" b="1" kern="1200" dirty="0">
                <a:solidFill>
                  <a:schemeClr val="dk1"/>
                </a:solidFill>
                <a:latin typeface="Times New Roman" panose="02020603050405020304" pitchFamily="18" charset="0"/>
                <a:cs typeface="Times New Roman" panose="02020603050405020304" pitchFamily="18" charset="0"/>
              </a:rPr>
              <a:t>Unit 1</a:t>
            </a:r>
            <a:r>
              <a:rPr lang="en-US" sz="4000" b="1" dirty="0" smtClean="0"/>
              <a:t>: </a:t>
            </a:r>
            <a:r>
              <a:rPr lang="en-US" sz="4000" b="1" kern="1200" dirty="0">
                <a:solidFill>
                  <a:schemeClr val="dk1"/>
                </a:solidFill>
                <a:latin typeface="Times New Roman" panose="02020603050405020304" pitchFamily="18" charset="0"/>
                <a:cs typeface="Times New Roman" panose="02020603050405020304" pitchFamily="18" charset="0"/>
              </a:rPr>
              <a:t>Penetration Testing-Principles </a:t>
            </a:r>
            <a:r>
              <a:rPr lang="en-US" sz="4000" b="1" kern="1200" dirty="0" smtClean="0">
                <a:solidFill>
                  <a:schemeClr val="dk1"/>
                </a:solidFill>
                <a:latin typeface="Times New Roman" panose="02020603050405020304" pitchFamily="18" charset="0"/>
                <a:cs typeface="Times New Roman" panose="02020603050405020304" pitchFamily="18" charset="0"/>
              </a:rPr>
              <a:t>and Practices</a:t>
            </a:r>
            <a:r>
              <a:rPr lang="en-US" sz="4000" b="1" dirty="0"/>
              <a:t/>
            </a:r>
            <a:br>
              <a:rPr lang="en-US" sz="4000" b="1" dirty="0"/>
            </a:br>
            <a:r>
              <a:rPr lang="en-US" sz="2400" b="1" kern="1200" dirty="0">
                <a:solidFill>
                  <a:schemeClr val="dk1"/>
                </a:solidFill>
                <a:latin typeface="Times New Roman" panose="02020603050405020304" pitchFamily="18" charset="0"/>
                <a:cs typeface="Times New Roman" panose="02020603050405020304" pitchFamily="18" charset="0"/>
              </a:rPr>
              <a:t/>
            </a:r>
            <a:br>
              <a:rPr lang="en-US" sz="2400" b="1" kern="1200" dirty="0">
                <a:solidFill>
                  <a:schemeClr val="dk1"/>
                </a:solidFill>
                <a:latin typeface="Times New Roman" panose="02020603050405020304" pitchFamily="18" charset="0"/>
                <a:cs typeface="Times New Roman" panose="02020603050405020304" pitchFamily="18" charset="0"/>
              </a:rPr>
            </a:br>
            <a:r>
              <a:rPr lang="en-US" sz="2400" kern="1200" dirty="0">
                <a:solidFill>
                  <a:schemeClr val="dk1"/>
                </a:solidFill>
                <a:latin typeface="Times New Roman" pitchFamily="18" charset="0"/>
                <a:cs typeface="Times New Roman" pitchFamily="18" charset="0"/>
              </a:rPr>
              <a:t>Importance and benefits of Penetration Testing assessments. Penetration testing-Principles and concepts, PT work flows and examples, blind tests, Function of malware and destructive viruses. Ethical hacking techniques, Ethical guidelines and industry best practices for performing </a:t>
            </a:r>
            <a:r>
              <a:rPr lang="en-US" sz="2400" kern="1200" dirty="0" smtClean="0">
                <a:solidFill>
                  <a:schemeClr val="dk1"/>
                </a:solidFill>
                <a:latin typeface="Times New Roman" pitchFamily="18" charset="0"/>
                <a:cs typeface="Times New Roman" pitchFamily="18" charset="0"/>
              </a:rPr>
              <a:t>Penetration Testing </a:t>
            </a:r>
            <a:r>
              <a:rPr lang="en-US" sz="2400" kern="1200" dirty="0">
                <a:solidFill>
                  <a:schemeClr val="dk1"/>
                </a:solidFill>
                <a:latin typeface="Times New Roman" pitchFamily="18" charset="0"/>
                <a:cs typeface="Times New Roman" pitchFamily="18" charset="0"/>
              </a:rPr>
              <a:t>assessments.                                                                                                       </a:t>
            </a:r>
            <a:br>
              <a:rPr lang="en-US" sz="2400" kern="1200" dirty="0">
                <a:solidFill>
                  <a:schemeClr val="dk1"/>
                </a:solidFill>
                <a:latin typeface="Times New Roman" pitchFamily="18" charset="0"/>
                <a:cs typeface="Times New Roman" pitchFamily="18" charset="0"/>
              </a:rPr>
            </a:br>
            <a:r>
              <a:rPr lang="en-US" sz="4000" b="1" dirty="0"/>
              <a:t/>
            </a:r>
            <a:br>
              <a:rPr lang="en-US" sz="4000" b="1" dirty="0"/>
            </a:br>
            <a:r>
              <a:rPr lang="en-US" sz="4000" b="1" dirty="0" smtClean="0"/>
              <a:t/>
            </a:r>
            <a:br>
              <a:rPr lang="en-US" sz="4000" b="1" dirty="0" smtClean="0"/>
            </a:br>
            <a:r>
              <a:rPr lang="en-US" sz="3200" b="0" dirty="0" smtClean="0">
                <a:effectLst/>
              </a:rPr>
              <a:t/>
            </a:r>
            <a:br>
              <a:rPr lang="en-US" sz="3200" b="0" dirty="0" smtClean="0">
                <a:effectLst/>
              </a:rPr>
            </a:br>
            <a:endParaRPr lang="en-US" sz="3200" b="1" dirty="0"/>
          </a:p>
        </p:txBody>
      </p:sp>
    </p:spTree>
    <p:extLst>
      <p:ext uri="{BB962C8B-B14F-4D97-AF65-F5344CB8AC3E}">
        <p14:creationId xmlns:p14="http://schemas.microsoft.com/office/powerpoint/2010/main" val="30302973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IN" dirty="0"/>
              <a:t>Some software development projects, however, require thorough penetration testing. A retail or financial services company should demand comprehensive, full-scale penetration testing for software involved with monetary transactions, customer data and financial holdings. Similarly, software in certain data- and security-sensitive sectors, including military and healthcare, typically receives detailed penetration testing to find and remediate flaws that might cost lives. Penetration testing can also validate software components external programmers develop</a:t>
            </a:r>
            <a:r>
              <a:rPr lang="en-IN" dirty="0" smtClean="0"/>
              <a:t>.</a:t>
            </a:r>
          </a:p>
          <a:p>
            <a:pPr algn="just"/>
            <a:r>
              <a:rPr lang="en-IN" dirty="0"/>
              <a:t>Finally, an organization can use penetration testing after a security breach. Forensic pen testing provides insight into the flaw that led to the exploit. Developers can then search for additional flaws in the code and its supporting infrastructure hackers have yet to exploit.</a:t>
            </a:r>
            <a:endParaRPr lang="en-US" dirty="0"/>
          </a:p>
          <a:p>
            <a:pPr algn="just"/>
            <a:r>
              <a:rPr lang="en-IN" dirty="0"/>
              <a:t>Identifiable application security risks. Countless flaws can put an application at risk and threaten information security. Pen testers commonly find flaws in:</a:t>
            </a:r>
            <a:endParaRPr lang="en-US" dirty="0"/>
          </a:p>
          <a:p>
            <a:pPr lvl="1" algn="just"/>
            <a:r>
              <a:rPr lang="en-IN" dirty="0"/>
              <a:t>the OS</a:t>
            </a:r>
            <a:endParaRPr lang="en-US" dirty="0"/>
          </a:p>
          <a:p>
            <a:pPr lvl="1" algn="just"/>
            <a:r>
              <a:rPr lang="en-IN" dirty="0"/>
              <a:t>application code</a:t>
            </a:r>
            <a:endParaRPr lang="en-US" dirty="0"/>
          </a:p>
          <a:p>
            <a:pPr lvl="1" algn="just"/>
            <a:r>
              <a:rPr lang="en-IN" dirty="0"/>
              <a:t>configuration files</a:t>
            </a:r>
            <a:endParaRPr lang="en-US" dirty="0"/>
          </a:p>
          <a:p>
            <a:pPr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70</a:t>
            </a:fld>
            <a:endParaRPr lang="en-US" dirty="0"/>
          </a:p>
        </p:txBody>
      </p:sp>
    </p:spTree>
    <p:extLst>
      <p:ext uri="{BB962C8B-B14F-4D97-AF65-F5344CB8AC3E}">
        <p14:creationId xmlns:p14="http://schemas.microsoft.com/office/powerpoint/2010/main" val="4186965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Penetration testing </a:t>
            </a:r>
            <a:r>
              <a:rPr lang="en-IN" b="1" dirty="0" smtClean="0"/>
              <a:t>drawbacks</a:t>
            </a:r>
            <a:endParaRPr lang="en-US" dirty="0"/>
          </a:p>
        </p:txBody>
      </p:sp>
      <p:sp>
        <p:nvSpPr>
          <p:cNvPr id="3" name="Content Placeholder 2"/>
          <p:cNvSpPr>
            <a:spLocks noGrp="1"/>
          </p:cNvSpPr>
          <p:nvPr>
            <p:ph idx="1"/>
          </p:nvPr>
        </p:nvSpPr>
        <p:spPr>
          <a:xfrm>
            <a:off x="609600" y="1600202"/>
            <a:ext cx="10972801" cy="5121275"/>
          </a:xfrm>
        </p:spPr>
        <p:txBody>
          <a:bodyPr>
            <a:normAutofit fontScale="85000" lnSpcReduction="20000"/>
          </a:bodyPr>
          <a:lstStyle/>
          <a:p>
            <a:pPr algn="just"/>
            <a:r>
              <a:rPr lang="en-IN" dirty="0" smtClean="0"/>
              <a:t>While </a:t>
            </a:r>
            <a:r>
              <a:rPr lang="en-IN" dirty="0"/>
              <a:t>a valuable approach for the business and IT, penetration testing isn't perfect.</a:t>
            </a:r>
            <a:endParaRPr lang="en-US" dirty="0"/>
          </a:p>
          <a:p>
            <a:pPr lvl="1" algn="just"/>
            <a:r>
              <a:rPr lang="en-IN" dirty="0"/>
              <a:t>First, penetration testing guarantees nothing. The test approach only succeeds when a flaw is found and fixed. You can miss flaws, only to have them discovered later.</a:t>
            </a:r>
            <a:endParaRPr lang="en-US" dirty="0"/>
          </a:p>
          <a:p>
            <a:pPr lvl="1" algn="just"/>
            <a:r>
              <a:rPr lang="en-IN" dirty="0"/>
              <a:t>Second, penetration testing consumes considerable time and staff resources. Weigh the benefits against the project budget. Budget can restrict how much penetration testing a team performs on a build. Sensitive projects with significant penetration testing requirements can get pricey.</a:t>
            </a:r>
            <a:endParaRPr lang="en-US" dirty="0"/>
          </a:p>
          <a:p>
            <a:pPr algn="just"/>
            <a:r>
              <a:rPr lang="en-IN" dirty="0"/>
              <a:t>Penetration testing can result in unexpected downtime and data loss or corruption -- side effects of exploited flaws in software. Mitigate these problems through A/B testing, in which an older build continues to run while the new build undergoes software testing and validation. Data protection methods, such as backups and snapshots, also help guard against unexpected data loss.</a:t>
            </a:r>
            <a:endParaRPr lang="en-US" dirty="0"/>
          </a:p>
          <a:p>
            <a:pPr algn="just"/>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71</a:t>
            </a:fld>
            <a:endParaRPr lang="en-US" dirty="0"/>
          </a:p>
        </p:txBody>
      </p:sp>
    </p:spTree>
    <p:extLst>
      <p:ext uri="{BB962C8B-B14F-4D97-AF65-F5344CB8AC3E}">
        <p14:creationId xmlns:p14="http://schemas.microsoft.com/office/powerpoint/2010/main" val="154262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Vulnerability Identification and Penetration Testing</a:t>
            </a:r>
            <a:endParaRPr lang="en-US" dirty="0"/>
          </a:p>
        </p:txBody>
      </p:sp>
      <p:sp>
        <p:nvSpPr>
          <p:cNvPr id="3" name="Footer Placeholder 2"/>
          <p:cNvSpPr>
            <a:spLocks noGrp="1"/>
          </p:cNvSpPr>
          <p:nvPr>
            <p:ph type="ftr" sz="quarter" idx="11"/>
          </p:nvPr>
        </p:nvSpPr>
        <p:spPr>
          <a:xfrm>
            <a:off x="302343" y="3886200"/>
            <a:ext cx="11280058" cy="365125"/>
          </a:xfrm>
        </p:spPr>
        <p:txBody>
          <a:bodyPr/>
          <a:lstStyle/>
          <a:p>
            <a:pPr algn="just"/>
            <a:r>
              <a:rPr lang="en-US" sz="2400" dirty="0">
                <a:solidFill>
                  <a:schemeClr val="tx1"/>
                </a:solidFill>
              </a:rPr>
              <a:t>The vulnerability identification process enables you to identify and understand weaknesses in your system, underlying infrastructure, support systems, and major applications. </a:t>
            </a:r>
            <a:endParaRPr lang="en-US" sz="2400" dirty="0" smtClean="0">
              <a:solidFill>
                <a:schemeClr val="tx1"/>
              </a:solidFill>
            </a:endParaRPr>
          </a:p>
          <a:p>
            <a:pPr algn="just"/>
            <a:endParaRPr lang="en-US" sz="2400" dirty="0" smtClean="0">
              <a:solidFill>
                <a:schemeClr val="tx1"/>
              </a:solidFill>
            </a:endParaRPr>
          </a:p>
          <a:p>
            <a:pPr algn="just"/>
            <a:r>
              <a:rPr lang="en-US" sz="2400" dirty="0">
                <a:solidFill>
                  <a:schemeClr val="tx1"/>
                </a:solidFill>
              </a:rPr>
              <a:t>A vulnerability assessment is a systematic review of security weaknesses in an information </a:t>
            </a:r>
            <a:r>
              <a:rPr lang="en-US" sz="2400" dirty="0" smtClean="0">
                <a:solidFill>
                  <a:schemeClr val="tx1"/>
                </a:solidFill>
              </a:rPr>
              <a:t>system</a:t>
            </a:r>
          </a:p>
          <a:p>
            <a:pPr algn="just"/>
            <a:endParaRPr lang="en-US" sz="2400" dirty="0" smtClean="0">
              <a:solidFill>
                <a:schemeClr val="tx1"/>
              </a:solidFill>
            </a:endParaRPr>
          </a:p>
          <a:p>
            <a:pPr algn="just"/>
            <a:r>
              <a:rPr lang="en-US" sz="2400" dirty="0" smtClean="0">
                <a:solidFill>
                  <a:schemeClr val="tx1"/>
                </a:solidFill>
              </a:rPr>
              <a:t>A vulnerability assessment </a:t>
            </a:r>
            <a:r>
              <a:rPr lang="en-US" sz="2400" dirty="0">
                <a:solidFill>
                  <a:schemeClr val="tx1"/>
                </a:solidFill>
              </a:rPr>
              <a:t>is the process of reviewing services and systems for </a:t>
            </a:r>
            <a:r>
              <a:rPr lang="en-US" sz="2400" dirty="0" smtClean="0">
                <a:solidFill>
                  <a:schemeClr val="tx1"/>
                </a:solidFill>
              </a:rPr>
              <a:t>potential security </a:t>
            </a:r>
            <a:r>
              <a:rPr lang="en-US" sz="2400" dirty="0">
                <a:solidFill>
                  <a:schemeClr val="tx1"/>
                </a:solidFill>
              </a:rPr>
              <a:t>issues, whereas a penetration test actually performs exploitation </a:t>
            </a:r>
            <a:r>
              <a:rPr lang="en-US" sz="2400" dirty="0" smtClean="0">
                <a:solidFill>
                  <a:schemeClr val="tx1"/>
                </a:solidFill>
              </a:rPr>
              <a:t>and Proof </a:t>
            </a:r>
            <a:r>
              <a:rPr lang="en-US" sz="2400" dirty="0">
                <a:solidFill>
                  <a:schemeClr val="tx1"/>
                </a:solidFill>
              </a:rPr>
              <a:t>of Concept (</a:t>
            </a:r>
            <a:r>
              <a:rPr lang="en-US" sz="2400" dirty="0" err="1">
                <a:solidFill>
                  <a:schemeClr val="tx1"/>
                </a:solidFill>
              </a:rPr>
              <a:t>PoC</a:t>
            </a:r>
            <a:r>
              <a:rPr lang="en-US" sz="2400" dirty="0">
                <a:solidFill>
                  <a:schemeClr val="tx1"/>
                </a:solidFill>
              </a:rPr>
              <a:t>) attacks to prove that a security issue exists</a:t>
            </a:r>
            <a:r>
              <a:rPr lang="en-US" sz="2400" dirty="0" smtClean="0">
                <a:solidFill>
                  <a:schemeClr val="tx1"/>
                </a:solidFill>
              </a:rPr>
              <a:t>.</a:t>
            </a:r>
          </a:p>
          <a:p>
            <a:pPr algn="just"/>
            <a:endParaRPr lang="en-US" sz="2400" dirty="0">
              <a:solidFill>
                <a:schemeClr val="tx1"/>
              </a:solidFill>
            </a:endParaRPr>
          </a:p>
          <a:p>
            <a:pPr algn="just"/>
            <a:r>
              <a:rPr lang="en-US" sz="2400" dirty="0" smtClean="0">
                <a:solidFill>
                  <a:schemeClr val="tx1"/>
                </a:solidFill>
              </a:rPr>
              <a:t>Penetration tests </a:t>
            </a:r>
            <a:r>
              <a:rPr lang="en-US" sz="2400" dirty="0">
                <a:solidFill>
                  <a:schemeClr val="tx1"/>
                </a:solidFill>
              </a:rPr>
              <a:t>go a step beyond vulnerability assessments by simulating hacker </a:t>
            </a:r>
            <a:r>
              <a:rPr lang="en-US" sz="2400" dirty="0" smtClean="0">
                <a:solidFill>
                  <a:schemeClr val="tx1"/>
                </a:solidFill>
              </a:rPr>
              <a:t>activity and </a:t>
            </a:r>
            <a:r>
              <a:rPr lang="en-US" sz="2400" dirty="0">
                <a:solidFill>
                  <a:schemeClr val="tx1"/>
                </a:solidFill>
              </a:rPr>
              <a:t>delivering live payloads.</a:t>
            </a:r>
          </a:p>
        </p:txBody>
      </p:sp>
      <p:sp>
        <p:nvSpPr>
          <p:cNvPr id="4" name="Slide Number Placeholder 3"/>
          <p:cNvSpPr>
            <a:spLocks noGrp="1"/>
          </p:cNvSpPr>
          <p:nvPr>
            <p:ph type="sldNum" sz="quarter" idx="12"/>
          </p:nvPr>
        </p:nvSpPr>
        <p:spPr/>
        <p:txBody>
          <a:bodyPr/>
          <a:lstStyle/>
          <a:p>
            <a:fld id="{A67AFE19-8960-4999-8BB5-FA14F1DD873F}" type="slidenum">
              <a:rPr lang="en-US" smtClean="0"/>
              <a:pPr/>
              <a:t>8</a:t>
            </a:fld>
            <a:endParaRPr lang="en-US" dirty="0"/>
          </a:p>
        </p:txBody>
      </p:sp>
    </p:spTree>
    <p:extLst>
      <p:ext uri="{BB962C8B-B14F-4D97-AF65-F5344CB8AC3E}">
        <p14:creationId xmlns:p14="http://schemas.microsoft.com/office/powerpoint/2010/main" val="279516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Penetration testing is also known </a:t>
            </a:r>
            <a:r>
              <a:rPr lang="en-US" dirty="0" smtClean="0"/>
              <a:t>as</a:t>
            </a:r>
            <a:endParaRPr lang="en-US" dirty="0"/>
          </a:p>
        </p:txBody>
      </p:sp>
      <p:sp>
        <p:nvSpPr>
          <p:cNvPr id="3" name="Content Placeholder 2"/>
          <p:cNvSpPr>
            <a:spLocks noGrp="1"/>
          </p:cNvSpPr>
          <p:nvPr>
            <p:ph idx="1"/>
          </p:nvPr>
        </p:nvSpPr>
        <p:spPr>
          <a:xfrm>
            <a:off x="619432" y="1676400"/>
            <a:ext cx="10972801" cy="1295398"/>
          </a:xfrm>
        </p:spPr>
        <p:txBody>
          <a:bodyPr>
            <a:noAutofit/>
          </a:bodyPr>
          <a:lstStyle/>
          <a:p>
            <a:r>
              <a:rPr lang="en-US" sz="4000" dirty="0"/>
              <a:t>Pen testing</a:t>
            </a:r>
          </a:p>
          <a:p>
            <a:r>
              <a:rPr lang="en-US" sz="4000" dirty="0" smtClean="0"/>
              <a:t>PT</a:t>
            </a:r>
            <a:endParaRPr lang="en-US" sz="4000" dirty="0"/>
          </a:p>
          <a:p>
            <a:r>
              <a:rPr lang="en-US" sz="4000" dirty="0" smtClean="0"/>
              <a:t>Hacking</a:t>
            </a:r>
            <a:endParaRPr lang="en-US" sz="4000" dirty="0"/>
          </a:p>
          <a:p>
            <a:r>
              <a:rPr lang="en-US" sz="4000" dirty="0" smtClean="0"/>
              <a:t>Ethical </a:t>
            </a:r>
            <a:r>
              <a:rPr lang="en-US" sz="4000" dirty="0"/>
              <a:t>hacking</a:t>
            </a:r>
          </a:p>
          <a:p>
            <a:r>
              <a:rPr lang="en-US" sz="4000" dirty="0" smtClean="0"/>
              <a:t>White </a:t>
            </a:r>
            <a:r>
              <a:rPr lang="en-US" sz="4000" dirty="0"/>
              <a:t>hat hacking</a:t>
            </a:r>
          </a:p>
          <a:p>
            <a:r>
              <a:rPr lang="en-US" sz="4000" dirty="0" smtClean="0"/>
              <a:t>Offensive </a:t>
            </a:r>
            <a:r>
              <a:rPr lang="en-US" sz="4000" dirty="0"/>
              <a:t>security</a:t>
            </a:r>
          </a:p>
          <a:p>
            <a:r>
              <a:rPr lang="en-US" sz="4000" dirty="0" smtClean="0"/>
              <a:t>Red </a:t>
            </a:r>
            <a:r>
              <a:rPr lang="en-US" sz="4000" dirty="0"/>
              <a:t>teaming.</a:t>
            </a:r>
          </a:p>
        </p:txBody>
      </p:sp>
      <p:sp>
        <p:nvSpPr>
          <p:cNvPr id="5" name="Slide Number Placeholder 4"/>
          <p:cNvSpPr>
            <a:spLocks noGrp="1"/>
          </p:cNvSpPr>
          <p:nvPr>
            <p:ph type="sldNum" sz="quarter" idx="12"/>
          </p:nvPr>
        </p:nvSpPr>
        <p:spPr/>
        <p:txBody>
          <a:bodyPr/>
          <a:lstStyle/>
          <a:p>
            <a:fld id="{A67AFE19-8960-4999-8BB5-FA14F1DD873F}" type="slidenum">
              <a:rPr lang="en-US" smtClean="0"/>
              <a:pPr/>
              <a:t>9</a:t>
            </a:fld>
            <a:endParaRPr lang="en-US" dirty="0"/>
          </a:p>
        </p:txBody>
      </p:sp>
    </p:spTree>
    <p:extLst>
      <p:ext uri="{BB962C8B-B14F-4D97-AF65-F5344CB8AC3E}">
        <p14:creationId xmlns:p14="http://schemas.microsoft.com/office/powerpoint/2010/main" val="2182309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59942</TotalTime>
  <Words>4513</Words>
  <Application>Microsoft Office PowerPoint</Application>
  <PresentationFormat>Widescreen</PresentationFormat>
  <Paragraphs>540</Paragraphs>
  <Slides>71</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71</vt:i4>
      </vt:variant>
    </vt:vector>
  </HeadingPairs>
  <TitlesOfParts>
    <vt:vector size="83" baseType="lpstr">
      <vt:lpstr>Arial</vt:lpstr>
      <vt:lpstr>Arial Black</vt:lpstr>
      <vt:lpstr>Calibri</vt:lpstr>
      <vt:lpstr>Cambria</vt:lpstr>
      <vt:lpstr>Mangal</vt:lpstr>
      <vt:lpstr>source-serif-pro</vt:lpstr>
      <vt:lpstr>Symbol</vt:lpstr>
      <vt:lpstr>Times New Roman</vt:lpstr>
      <vt:lpstr>Wingdings</vt:lpstr>
      <vt:lpstr>Office Theme</vt:lpstr>
      <vt:lpstr>1_Custom Design</vt:lpstr>
      <vt:lpstr>Custom Design</vt:lpstr>
      <vt:lpstr>PowerPoint Presentation</vt:lpstr>
      <vt:lpstr>     CET4010B: Vulnerability Identification and Penetration Testing                             </vt:lpstr>
      <vt:lpstr>Pre-requisites </vt:lpstr>
      <vt:lpstr>Syllabus</vt:lpstr>
      <vt:lpstr>Syllabus (Continue)</vt:lpstr>
      <vt:lpstr>Guidelines for CCA and LCA</vt:lpstr>
      <vt:lpstr>Unit 1: Penetration Testing-Principles and Practices  Importance and benefits of Penetration Testing assessments. Penetration testing-Principles and concepts, PT work flows and examples, blind tests, Function of malware and destructive viruses. Ethical hacking techniques, Ethical guidelines and industry best practices for performing Penetration Testing assessments.                                                                                                           </vt:lpstr>
      <vt:lpstr>Vulnerability Identification and Penetration Testing</vt:lpstr>
      <vt:lpstr>Penetration testing is also known as</vt:lpstr>
      <vt:lpstr>PowerPoint Presentation</vt:lpstr>
      <vt:lpstr>History</vt:lpstr>
      <vt:lpstr>Importance of Penetration Testing</vt:lpstr>
      <vt:lpstr>Benefits of Penetration Testing</vt:lpstr>
      <vt:lpstr>Benefits of Penetration Testing</vt:lpstr>
      <vt:lpstr> When does a company really need a  penetration test? </vt:lpstr>
      <vt:lpstr>Challenges and limitations of penetration testing</vt:lpstr>
      <vt:lpstr>Penetration testing phases</vt:lpstr>
      <vt:lpstr>What happens after a pen test?</vt:lpstr>
      <vt:lpstr>Penetration testing tools</vt:lpstr>
      <vt:lpstr>Penetration Testing Principles</vt:lpstr>
      <vt:lpstr>PowerPoint Presentation</vt:lpstr>
      <vt:lpstr>PowerPoint Presentation</vt:lpstr>
      <vt:lpstr>PowerPoint Presentation</vt:lpstr>
      <vt:lpstr>Differences between penetration testing and vulnerability assessments </vt:lpstr>
      <vt:lpstr>Which Option is Ideal to Practice?</vt:lpstr>
      <vt:lpstr>Following are the major limitations of  Penetration Testing </vt:lpstr>
      <vt:lpstr>Penetration Testing Concepts</vt:lpstr>
      <vt:lpstr>Penetration Testing – Method (work flows )</vt:lpstr>
      <vt:lpstr>Penetration Testing - Method</vt:lpstr>
      <vt:lpstr>Penetration Testing - Method</vt:lpstr>
      <vt:lpstr>Penetration Testing - Method</vt:lpstr>
      <vt:lpstr>Penetration Testing - Method</vt:lpstr>
      <vt:lpstr>PowerPoint Presentation</vt:lpstr>
      <vt:lpstr>PowerPoint Presentation</vt:lpstr>
      <vt:lpstr>Types of Pen Testing</vt:lpstr>
      <vt:lpstr>Black Box Penetration Testing </vt:lpstr>
      <vt:lpstr>White Box Penetration Testing</vt:lpstr>
      <vt:lpstr>Grey Box Penetration Testing </vt:lpstr>
      <vt:lpstr>Penetration testing is normally done in the following  three areas </vt:lpstr>
      <vt:lpstr>Difference between the manual and automated penetration testing </vt:lpstr>
      <vt:lpstr>Penetration Testing Tools</vt:lpstr>
      <vt:lpstr>Penetration Testing Tools</vt:lpstr>
      <vt:lpstr>Blind tests</vt:lpstr>
      <vt:lpstr>Function of malware and  destructive viruses</vt:lpstr>
      <vt:lpstr>Ethical hacking</vt:lpstr>
      <vt:lpstr>Ethical Hacking: 5 Phases</vt:lpstr>
      <vt:lpstr>Phase 1: Reconnaissance/Footprinting/  Data Gathering</vt:lpstr>
      <vt:lpstr>Methods Employed in Phase 1:</vt:lpstr>
      <vt:lpstr>Software applications utilized in Phase 1</vt:lpstr>
      <vt:lpstr>Phase 2: Scanning</vt:lpstr>
      <vt:lpstr>Approaches applied in Phase 2</vt:lpstr>
      <vt:lpstr>Software applications utilized in Phase 2</vt:lpstr>
      <vt:lpstr>Phase 3: Gaining Access</vt:lpstr>
      <vt:lpstr>Methods employed in Phase 3</vt:lpstr>
      <vt:lpstr>Software applications utilized in Phase 3</vt:lpstr>
      <vt:lpstr>Phase 4: Maintaining Access</vt:lpstr>
      <vt:lpstr>Strategies employed in Phase 4</vt:lpstr>
      <vt:lpstr>Software applications  utilized in Phase 4:</vt:lpstr>
      <vt:lpstr>Phase 5: Clearing Tracks</vt:lpstr>
      <vt:lpstr>Approaches implemented in Phase 5</vt:lpstr>
      <vt:lpstr>Techniques used in phase 5</vt:lpstr>
      <vt:lpstr>EH four principle values</vt:lpstr>
      <vt:lpstr>PowerPoint Presentation</vt:lpstr>
      <vt:lpstr>Ethical Hacking Techniques  </vt:lpstr>
      <vt:lpstr>PowerPoint Presentation</vt:lpstr>
      <vt:lpstr>Ethical guidelines and industry best practices for performing Penetration Testing assessments.</vt:lpstr>
      <vt:lpstr>What are the Legal Issues? </vt:lpstr>
      <vt:lpstr>PowerPoint Presentation</vt:lpstr>
      <vt:lpstr>Penetration testing best practices </vt:lpstr>
      <vt:lpstr>PowerPoint Presentation</vt:lpstr>
      <vt:lpstr>Penetration testing drawbacks</vt:lpstr>
    </vt:vector>
  </TitlesOfParts>
  <Company>NVIDIA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skinger</dc:creator>
  <cp:lastModifiedBy>Administrator</cp:lastModifiedBy>
  <cp:revision>1291</cp:revision>
  <dcterms:created xsi:type="dcterms:W3CDTF">2018-04-24T16:08:04Z</dcterms:created>
  <dcterms:modified xsi:type="dcterms:W3CDTF">2024-01-17T03:00:23Z</dcterms:modified>
</cp:coreProperties>
</file>