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T4y9F3mlc/TO5P+QQGrEMJBcS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A85ACD-0AB6-4D35-BDA5-E8DD4B43F089}">
  <a:tblStyle styleId="{04A85ACD-0AB6-4D35-BDA5-E8DD4B43F08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Assessment Scheme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329-4533-AA9C-240A50EF41C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Practical Performance</c:v>
                </c:pt>
                <c:pt idx="1">
                  <c:v>Additional Implementation</c:v>
                </c:pt>
                <c:pt idx="2">
                  <c:v>Active Learning</c:v>
                </c:pt>
                <c:pt idx="3">
                  <c:v>Mini-Project</c:v>
                </c:pt>
                <c:pt idx="4">
                  <c:v>Oral</c:v>
                </c:pt>
              </c:strCache>
            </c:strRef>
          </c:cat>
          <c:val>
            <c:numRef>
              <c:f>Sheet1!$B$2:$B$6</c:f>
              <c:numCache>
                <c:formatCode>General</c:formatCode>
                <c:ptCount val="5"/>
                <c:pt idx="0">
                  <c:v>30</c:v>
                </c:pt>
                <c:pt idx="1">
                  <c:v>10</c:v>
                </c:pt>
                <c:pt idx="2">
                  <c:v>10</c:v>
                </c:pt>
                <c:pt idx="3">
                  <c:v>40</c:v>
                </c:pt>
                <c:pt idx="4">
                  <c:v>10</c:v>
                </c:pt>
              </c:numCache>
            </c:numRef>
          </c:val>
          <c:extLst>
            <c:ext xmlns:c16="http://schemas.microsoft.com/office/drawing/2014/chart" uri="{C3380CC4-5D6E-409C-BE32-E72D297353CC}">
              <c16:uniqueId val="{00000000-F329-4533-AA9C-240A50EF41C1}"/>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438876715135162"/>
          <c:y val="0.13427456523201867"/>
          <c:w val="0.35475529330340971"/>
          <c:h val="0.8231293387530810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8000b32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8000b3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CET3003B </a:t>
            </a:r>
            <a:br>
              <a:rPr lang="en-US"/>
            </a:br>
            <a:r>
              <a:rPr lang="en-US"/>
              <a:t>Full Stack Development</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Zero Hour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38000b326b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Mini-Project	</a:t>
            </a:r>
            <a:endParaRPr/>
          </a:p>
        </p:txBody>
      </p:sp>
      <p:sp>
        <p:nvSpPr>
          <p:cNvPr id="168" name="Google Shape;168;g238000b326b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325755" lvl="0" marL="457200" rtl="0" algn="l">
              <a:lnSpc>
                <a:spcPct val="150000"/>
              </a:lnSpc>
              <a:spcBef>
                <a:spcPts val="1000"/>
              </a:spcBef>
              <a:spcAft>
                <a:spcPts val="0"/>
              </a:spcAft>
              <a:buSzPct val="64285"/>
              <a:buChar char="-"/>
            </a:pPr>
            <a:r>
              <a:rPr b="1" lang="en-US"/>
              <a:t>Max 4 Students </a:t>
            </a:r>
            <a:r>
              <a:rPr lang="en-US"/>
              <a:t>in a group</a:t>
            </a:r>
            <a:endParaRPr/>
          </a:p>
          <a:p>
            <a:pPr indent="-325755" lvl="0" marL="457200" rtl="0" algn="l">
              <a:lnSpc>
                <a:spcPct val="150000"/>
              </a:lnSpc>
              <a:spcBef>
                <a:spcPts val="0"/>
              </a:spcBef>
              <a:spcAft>
                <a:spcPts val="0"/>
              </a:spcAft>
              <a:buSzPct val="64285"/>
              <a:buChar char="-"/>
            </a:pPr>
            <a:r>
              <a:rPr lang="en-US"/>
              <a:t>All concepts covered in lab to be showcased in the mini-project</a:t>
            </a:r>
            <a:endParaRPr/>
          </a:p>
          <a:p>
            <a:pPr indent="-325755" lvl="0" marL="457200" rtl="0" algn="l">
              <a:lnSpc>
                <a:spcPct val="150000"/>
              </a:lnSpc>
              <a:spcBef>
                <a:spcPts val="0"/>
              </a:spcBef>
              <a:spcAft>
                <a:spcPts val="0"/>
              </a:spcAft>
              <a:buSzPct val="64285"/>
              <a:buChar char="-"/>
            </a:pPr>
            <a:r>
              <a:rPr b="1" lang="en-US" u="sng"/>
              <a:t>One mandatory additional </a:t>
            </a:r>
            <a:r>
              <a:rPr lang="en-US"/>
              <a:t>Concept which might not be covered in lab to be included in the mini-project</a:t>
            </a:r>
            <a:endParaRPr/>
          </a:p>
          <a:p>
            <a:pPr indent="-325755" lvl="0" marL="457200" rtl="0" algn="l">
              <a:lnSpc>
                <a:spcPct val="150000"/>
              </a:lnSpc>
              <a:spcBef>
                <a:spcPts val="0"/>
              </a:spcBef>
              <a:spcAft>
                <a:spcPts val="0"/>
              </a:spcAft>
              <a:buSzPct val="64285"/>
              <a:buChar char="-"/>
            </a:pPr>
            <a:r>
              <a:rPr lang="en-US"/>
              <a:t>Total marks for mini project will be </a:t>
            </a:r>
            <a:r>
              <a:rPr b="1" lang="en-US"/>
              <a:t>70. </a:t>
            </a:r>
            <a:r>
              <a:rPr lang="en-US"/>
              <a:t>split in the rubrics given previous slide</a:t>
            </a:r>
            <a:endParaRPr/>
          </a:p>
          <a:p>
            <a:pPr indent="-325755" lvl="0" marL="457200" rtl="0" algn="l">
              <a:lnSpc>
                <a:spcPct val="150000"/>
              </a:lnSpc>
              <a:spcBef>
                <a:spcPts val="0"/>
              </a:spcBef>
              <a:spcAft>
                <a:spcPts val="0"/>
              </a:spcAft>
              <a:buSzPct val="64285"/>
              <a:buChar char="-"/>
            </a:pPr>
            <a:r>
              <a:rPr lang="en-US"/>
              <a:t>Assessment will be carried out in 3 phases:</a:t>
            </a:r>
            <a:endParaRPr/>
          </a:p>
          <a:p>
            <a:pPr indent="-325755" lvl="0" marL="457200" rtl="0" algn="l">
              <a:lnSpc>
                <a:spcPct val="150000"/>
              </a:lnSpc>
              <a:spcBef>
                <a:spcPts val="0"/>
              </a:spcBef>
              <a:spcAft>
                <a:spcPts val="0"/>
              </a:spcAft>
              <a:buSzPct val="64285"/>
              <a:buChar char="-"/>
            </a:pPr>
            <a:r>
              <a:rPr lang="en-US"/>
              <a:t>Review 1: Topic finalization and wireframing (10 marks)</a:t>
            </a:r>
            <a:endParaRPr/>
          </a:p>
          <a:p>
            <a:pPr indent="-325755" lvl="0" marL="457200" rtl="0" algn="l">
              <a:lnSpc>
                <a:spcPct val="150000"/>
              </a:lnSpc>
              <a:spcBef>
                <a:spcPts val="0"/>
              </a:spcBef>
              <a:spcAft>
                <a:spcPts val="0"/>
              </a:spcAft>
              <a:buSzPct val="64285"/>
              <a:buChar char="-"/>
            </a:pPr>
            <a:r>
              <a:rPr lang="en-US"/>
              <a:t>Review 2: Front-end completion (20 marks)</a:t>
            </a:r>
            <a:endParaRPr/>
          </a:p>
          <a:p>
            <a:pPr indent="-325755" lvl="0" marL="457200" rtl="0" algn="l">
              <a:lnSpc>
                <a:spcPct val="150000"/>
              </a:lnSpc>
              <a:spcBef>
                <a:spcPts val="0"/>
              </a:spcBef>
              <a:spcAft>
                <a:spcPts val="0"/>
              </a:spcAft>
              <a:buSzPct val="64285"/>
              <a:buChar char="-"/>
            </a:pPr>
            <a:r>
              <a:rPr lang="en-US"/>
              <a:t>Review 3: Backend connectivity/Full running product (40 marks)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10"/>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4900">
                <a:latin typeface="Calibri"/>
                <a:ea typeface="Calibri"/>
                <a:cs typeface="Calibri"/>
                <a:sym typeface="Calibri"/>
              </a:rPr>
              <a:t>List of Assignments</a:t>
            </a:r>
            <a:endParaRPr sz="4300"/>
          </a:p>
        </p:txBody>
      </p:sp>
      <p:sp>
        <p:nvSpPr>
          <p:cNvPr id="175" name="Google Shape;175;p10"/>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76" name="Google Shape;176;p10"/>
          <p:cNvGraphicFramePr/>
          <p:nvPr/>
        </p:nvGraphicFramePr>
        <p:xfrm>
          <a:off x="4694448" y="640822"/>
          <a:ext cx="3000000" cy="3000000"/>
        </p:xfrm>
        <a:graphic>
          <a:graphicData uri="http://schemas.openxmlformats.org/drawingml/2006/table">
            <a:tbl>
              <a:tblPr>
                <a:noFill/>
                <a:tableStyleId>{04A85ACD-0AB6-4D35-BDA5-E8DD4B43F089}</a:tableStyleId>
              </a:tblPr>
              <a:tblGrid>
                <a:gridCol w="765525"/>
                <a:gridCol w="5165825"/>
                <a:gridCol w="876300"/>
              </a:tblGrid>
              <a:tr h="453250">
                <a:tc rowSpan="2">
                  <a:txBody>
                    <a:bodyPr/>
                    <a:lstStyle/>
                    <a:p>
                      <a:pPr indent="0" lvl="0" marL="0" marR="0" rtl="0" algn="l">
                        <a:spcBef>
                          <a:spcPts val="0"/>
                        </a:spcBef>
                        <a:spcAft>
                          <a:spcPts val="0"/>
                        </a:spcAft>
                        <a:buNone/>
                      </a:pPr>
                      <a:r>
                        <a:rPr b="0" i="0" lang="en-US" sz="15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192024" marR="0" rtl="0" algn="l">
                        <a:spcBef>
                          <a:spcPts val="0"/>
                        </a:spcBef>
                        <a:spcAft>
                          <a:spcPts val="0"/>
                        </a:spcAft>
                        <a:buNone/>
                      </a:pPr>
                      <a:r>
                        <a:rPr b="1" i="0" lang="en-US" sz="1200" u="none" cap="none" strike="noStrike">
                          <a:latin typeface="Times New Roman"/>
                          <a:ea typeface="Times New Roman"/>
                          <a:cs typeface="Times New Roman"/>
                          <a:sym typeface="Times New Roman"/>
                        </a:rPr>
                        <a:t>Lab</a:t>
                      </a:r>
                      <a:endParaRPr b="0" i="0" sz="1900" u="none" cap="none" strike="noStrike">
                        <a:latin typeface="Arial"/>
                        <a:ea typeface="Arial"/>
                        <a:cs typeface="Arial"/>
                        <a:sym typeface="Arial"/>
                      </a:endParaRPr>
                    </a:p>
                  </a:txBody>
                  <a:tcPr marT="47400" marB="47400" marR="94775" marL="94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en-US" sz="15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1664207" marR="1645920" rtl="0" algn="ctr">
                        <a:spcBef>
                          <a:spcPts val="0"/>
                        </a:spcBef>
                        <a:spcAft>
                          <a:spcPts val="0"/>
                        </a:spcAft>
                        <a:buNone/>
                      </a:pPr>
                      <a:r>
                        <a:rPr b="1" i="0" lang="en-US" sz="1200" u="none" cap="none" strike="noStrike">
                          <a:latin typeface="Times New Roman"/>
                          <a:ea typeface="Times New Roman"/>
                          <a:cs typeface="Times New Roman"/>
                          <a:sym typeface="Times New Roman"/>
                        </a:rPr>
                        <a:t>Assignment Statement</a:t>
                      </a:r>
                      <a:endParaRPr b="0" i="0" sz="1900" u="none" cap="none" strike="noStrike">
                        <a:latin typeface="Arial"/>
                        <a:ea typeface="Arial"/>
                        <a:cs typeface="Arial"/>
                        <a:sym typeface="Arial"/>
                      </a:endParaRPr>
                    </a:p>
                  </a:txBody>
                  <a:tcPr marT="47400" marB="47400" marR="94775" marL="947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4864" marR="18288" rtl="0" algn="ctr">
                        <a:spcBef>
                          <a:spcPts val="0"/>
                        </a:spcBef>
                        <a:spcAft>
                          <a:spcPts val="0"/>
                        </a:spcAft>
                        <a:buNone/>
                      </a:pPr>
                      <a:r>
                        <a:rPr b="1" i="0" lang="en-US" sz="1200" u="none" cap="none" strike="noStrike">
                          <a:latin typeface="Times New Roman"/>
                          <a:ea typeface="Times New Roman"/>
                          <a:cs typeface="Times New Roman"/>
                          <a:sym typeface="Times New Roman"/>
                        </a:rPr>
                        <a:t>Workload</a:t>
                      </a:r>
                      <a:endParaRPr b="0" i="0" sz="1900" u="none" cap="none" strike="noStrike">
                        <a:latin typeface="Arial"/>
                        <a:ea typeface="Arial"/>
                        <a:cs typeface="Arial"/>
                        <a:sym typeface="Arial"/>
                      </a:endParaRPr>
                    </a:p>
                    <a:p>
                      <a:pPr indent="0" lvl="0" marL="54864" marR="18288" rtl="0" algn="ctr">
                        <a:spcBef>
                          <a:spcPts val="205"/>
                        </a:spcBef>
                        <a:spcAft>
                          <a:spcPts val="0"/>
                        </a:spcAft>
                        <a:buNone/>
                      </a:pPr>
                      <a:r>
                        <a:rPr b="1" i="0" lang="en-US" sz="1200" u="none" cap="none" strike="noStrike">
                          <a:latin typeface="Times New Roman"/>
                          <a:ea typeface="Times New Roman"/>
                          <a:cs typeface="Times New Roman"/>
                          <a:sym typeface="Times New Roman"/>
                        </a:rPr>
                        <a:t>in Hrs</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3400">
                <a:tc vMerge="1"/>
                <a:tc vMerge="1"/>
                <a:tc>
                  <a:txBody>
                    <a:bodyPr/>
                    <a:lstStyle/>
                    <a:p>
                      <a:pPr indent="0" lvl="0" marL="27432" marR="18288" rtl="0" algn="ctr">
                        <a:lnSpc>
                          <a:spcPct val="112916"/>
                        </a:lnSpc>
                        <a:spcBef>
                          <a:spcPts val="0"/>
                        </a:spcBef>
                        <a:spcAft>
                          <a:spcPts val="0"/>
                        </a:spcAft>
                        <a:buNone/>
                      </a:pPr>
                      <a:r>
                        <a:rPr b="1" i="0" lang="en-US" sz="1200" u="none" cap="none" strike="noStrike">
                          <a:latin typeface="Times New Roman"/>
                          <a:ea typeface="Times New Roman"/>
                          <a:cs typeface="Times New Roman"/>
                          <a:sym typeface="Times New Roman"/>
                        </a:rPr>
                        <a:t>Lab</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800">
                <a:tc>
                  <a:txBody>
                    <a:bodyPr/>
                    <a:lstStyle/>
                    <a:p>
                      <a:pPr indent="0" lvl="0" marL="0" marR="0" rtl="0" algn="l">
                        <a:spcBef>
                          <a:spcPts val="0"/>
                        </a:spcBef>
                        <a:spcAft>
                          <a:spcPts val="0"/>
                        </a:spcAft>
                        <a:buNone/>
                      </a:pPr>
                      <a:r>
                        <a:rPr b="0" i="0" lang="en-US" sz="19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9144" marR="0" rtl="0" algn="ctr">
                        <a:spcBef>
                          <a:spcPts val="0"/>
                        </a:spcBef>
                        <a:spcAft>
                          <a:spcPts val="0"/>
                        </a:spcAft>
                        <a:buNone/>
                      </a:pPr>
                      <a:r>
                        <a:rPr b="0" i="0" lang="en-US" sz="1200" u="none" cap="none" strike="noStrike">
                          <a:latin typeface="Times New Roman"/>
                          <a:ea typeface="Times New Roman"/>
                          <a:cs typeface="Times New Roman"/>
                          <a:sym typeface="Times New Roman"/>
                        </a:rPr>
                        <a:t>1</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54864" rtl="0" algn="just">
                        <a:lnSpc>
                          <a:spcPct val="115000"/>
                        </a:lnSpc>
                        <a:spcBef>
                          <a:spcPts val="0"/>
                        </a:spcBef>
                        <a:spcAft>
                          <a:spcPts val="0"/>
                        </a:spcAft>
                        <a:buNone/>
                      </a:pPr>
                      <a:r>
                        <a:rPr b="0" i="0" lang="en-US" sz="1200" u="none" cap="none" strike="noStrike">
                          <a:latin typeface="Times New Roman"/>
                          <a:ea typeface="Times New Roman"/>
                          <a:cs typeface="Times New Roman"/>
                          <a:sym typeface="Times New Roman"/>
                        </a:rPr>
                        <a:t>Created a public git repository for your team and submit the repo URL as the solution to this assignment, Learn Git concept of Local and Remote Repository, Push, Pull, Merge and Branch.</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9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27432" marR="18288" rtl="0" algn="ctr">
                        <a:spcBef>
                          <a:spcPts val="0"/>
                        </a:spcBef>
                        <a:spcAft>
                          <a:spcPts val="0"/>
                        </a:spcAft>
                        <a:buNone/>
                      </a:pPr>
                      <a:r>
                        <a:rPr b="0" i="0" lang="en-US" sz="1200" u="none" cap="none" strike="noStrike">
                          <a:latin typeface="Times New Roman"/>
                          <a:ea typeface="Times New Roman"/>
                          <a:cs typeface="Times New Roman"/>
                          <a:sym typeface="Times New Roman"/>
                        </a:rPr>
                        <a:t>04</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9825">
                <a:tc>
                  <a:txBody>
                    <a:bodyPr/>
                    <a:lstStyle/>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spcBef>
                          <a:spcPts val="50"/>
                        </a:spcBef>
                        <a:spcAft>
                          <a:spcPts val="0"/>
                        </a:spcAft>
                        <a:buNone/>
                      </a:pPr>
                      <a:r>
                        <a:rPr b="0" i="0" lang="en-US" sz="12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9144" marR="0" rtl="0" algn="ctr">
                        <a:spcBef>
                          <a:spcPts val="0"/>
                        </a:spcBef>
                        <a:spcAft>
                          <a:spcPts val="0"/>
                        </a:spcAft>
                        <a:buNone/>
                      </a:pPr>
                      <a:r>
                        <a:rPr b="0" i="0" lang="en-US" sz="1200" u="none" cap="none" strike="noStrike">
                          <a:latin typeface="Times New Roman"/>
                          <a:ea typeface="Times New Roman"/>
                          <a:cs typeface="Times New Roman"/>
                          <a:sym typeface="Times New Roman"/>
                        </a:rPr>
                        <a:t>2</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54864" rtl="0" algn="just">
                        <a:lnSpc>
                          <a:spcPct val="115000"/>
                        </a:lnSpc>
                        <a:spcBef>
                          <a:spcPts val="0"/>
                        </a:spcBef>
                        <a:spcAft>
                          <a:spcPts val="0"/>
                        </a:spcAft>
                        <a:buNone/>
                      </a:pPr>
                      <a:r>
                        <a:rPr b="0" i="0" lang="en-US" sz="1200" u="none" cap="none" strike="noStrike">
                          <a:latin typeface="Times New Roman"/>
                          <a:ea typeface="Times New Roman"/>
                          <a:cs typeface="Times New Roman"/>
                          <a:sym typeface="Times New Roman"/>
                        </a:rPr>
                        <a:t>Design and develop a responsive web page using Bootstrap front end framework. Web pages should contain HTML5 elements (Use all possible formatting for example font, colour etc.). Web page should include various images, links within the page, links to other pages for navigation, new tabs.</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spcBef>
                          <a:spcPts val="50"/>
                        </a:spcBef>
                        <a:spcAft>
                          <a:spcPts val="0"/>
                        </a:spcAft>
                        <a:buNone/>
                      </a:pPr>
                      <a:r>
                        <a:rPr b="0" i="0" lang="en-US" sz="12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27432" marR="18288" rtl="0" algn="ctr">
                        <a:spcBef>
                          <a:spcPts val="0"/>
                        </a:spcBef>
                        <a:spcAft>
                          <a:spcPts val="0"/>
                        </a:spcAft>
                        <a:buNone/>
                      </a:pPr>
                      <a:r>
                        <a:rPr b="0" i="0" lang="en-US" sz="1200" u="none" cap="none" strike="noStrike">
                          <a:latin typeface="Times New Roman"/>
                          <a:ea typeface="Times New Roman"/>
                          <a:cs typeface="Times New Roman"/>
                          <a:sym typeface="Times New Roman"/>
                        </a:rPr>
                        <a:t>04</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7525">
                <a:tc>
                  <a:txBody>
                    <a:bodyPr/>
                    <a:lstStyle/>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9144" marR="0" rtl="0" algn="ctr">
                        <a:spcBef>
                          <a:spcPts val="795"/>
                        </a:spcBef>
                        <a:spcAft>
                          <a:spcPts val="0"/>
                        </a:spcAft>
                        <a:buNone/>
                      </a:pPr>
                      <a:r>
                        <a:rPr b="0" i="0" lang="en-US" sz="1200" u="none" cap="none" strike="noStrike">
                          <a:latin typeface="Times New Roman"/>
                          <a:ea typeface="Times New Roman"/>
                          <a:cs typeface="Times New Roman"/>
                          <a:sym typeface="Times New Roman"/>
                        </a:rPr>
                        <a:t>3</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0" rtl="0" algn="l">
                        <a:spcBef>
                          <a:spcPts val="0"/>
                        </a:spcBef>
                        <a:spcAft>
                          <a:spcPts val="0"/>
                        </a:spcAft>
                        <a:buNone/>
                      </a:pPr>
                      <a:r>
                        <a:rPr b="0" i="0" lang="en-US" sz="1200" u="none" cap="none" strike="noStrike">
                          <a:latin typeface="Times New Roman"/>
                          <a:ea typeface="Times New Roman"/>
                          <a:cs typeface="Times New Roman"/>
                          <a:sym typeface="Times New Roman"/>
                        </a:rPr>
                        <a:t>Write a program to perform following form validations using JavaScript:</a:t>
                      </a:r>
                      <a:endParaRPr b="0" i="0" sz="1900" u="none" cap="none" strike="noStrike">
                        <a:latin typeface="Arial"/>
                        <a:ea typeface="Arial"/>
                        <a:cs typeface="Arial"/>
                        <a:sym typeface="Arial"/>
                      </a:endParaRPr>
                    </a:p>
                    <a:p>
                      <a:pPr indent="-347472" lvl="0" marL="347472" marR="0" rtl="0" algn="l">
                        <a:spcBef>
                          <a:spcPts val="205"/>
                        </a:spcBef>
                        <a:spcAft>
                          <a:spcPts val="0"/>
                        </a:spcAft>
                        <a:buNone/>
                      </a:pPr>
                      <a:r>
                        <a:rPr b="0" i="0" lang="en-US" sz="1200" u="none" cap="none" strike="noStrike">
                          <a:latin typeface="Times New Roman"/>
                          <a:ea typeface="Times New Roman"/>
                          <a:cs typeface="Times New Roman"/>
                          <a:sym typeface="Times New Roman"/>
                        </a:rPr>
                        <a:t>All fields mandatory,</a:t>
                      </a:r>
                      <a:endParaRPr b="0" i="0" sz="1900" u="none" cap="none" strike="noStrike">
                        <a:latin typeface="Arial"/>
                        <a:ea typeface="Arial"/>
                        <a:cs typeface="Arial"/>
                        <a:sym typeface="Arial"/>
                      </a:endParaRPr>
                    </a:p>
                    <a:p>
                      <a:pPr indent="-347472" lvl="0" marL="347472" marR="0" rtl="0" algn="l">
                        <a:spcBef>
                          <a:spcPts val="210"/>
                        </a:spcBef>
                        <a:spcAft>
                          <a:spcPts val="0"/>
                        </a:spcAft>
                        <a:buNone/>
                      </a:pPr>
                      <a:r>
                        <a:rPr b="0" i="0" lang="en-US" sz="1200" u="none" cap="none" strike="noStrike">
                          <a:latin typeface="Times New Roman"/>
                          <a:ea typeface="Times New Roman"/>
                          <a:cs typeface="Times New Roman"/>
                          <a:sym typeface="Times New Roman"/>
                        </a:rPr>
                        <a:t>Phone number, Email Address, Zip code Validation etc.</a:t>
                      </a:r>
                      <a:endParaRPr b="0" i="0" sz="1900" u="none" cap="none" strike="noStrike">
                        <a:latin typeface="Arial"/>
                        <a:ea typeface="Arial"/>
                        <a:cs typeface="Arial"/>
                        <a:sym typeface="Arial"/>
                      </a:endParaRPr>
                    </a:p>
                    <a:p>
                      <a:pPr indent="0" lvl="0" marL="73152" marR="0" rtl="0" algn="l">
                        <a:lnSpc>
                          <a:spcPct val="115000"/>
                        </a:lnSpc>
                        <a:spcBef>
                          <a:spcPts val="205"/>
                        </a:spcBef>
                        <a:spcAft>
                          <a:spcPts val="0"/>
                        </a:spcAft>
                        <a:buNone/>
                      </a:pPr>
                      <a:r>
                        <a:rPr b="0" i="0" lang="en-US" sz="1200" u="none" cap="none" strike="noStrike">
                          <a:latin typeface="Times New Roman"/>
                          <a:ea typeface="Times New Roman"/>
                          <a:cs typeface="Times New Roman"/>
                          <a:sym typeface="Times New Roman"/>
                        </a:rPr>
                        <a:t>Include JavaScript to access and manipulate Document Object Model (DOM) objects in an HTML web page.</a:t>
                      </a:r>
                      <a:endParaRPr b="0" i="0" sz="1900" u="none" cap="none" strike="noStrike">
                        <a:latin typeface="Arial"/>
                        <a:ea typeface="Arial"/>
                        <a:cs typeface="Arial"/>
                        <a:sym typeface="Arial"/>
                      </a:endParaRPr>
                    </a:p>
                    <a:p>
                      <a:pPr indent="0" lvl="0" marL="73152" marR="0" rtl="0" algn="l">
                        <a:lnSpc>
                          <a:spcPct val="115000"/>
                        </a:lnSpc>
                        <a:spcBef>
                          <a:spcPts val="0"/>
                        </a:spcBef>
                        <a:spcAft>
                          <a:spcPts val="0"/>
                        </a:spcAft>
                        <a:buNone/>
                      </a:pPr>
                      <a:r>
                        <a:rPr b="0" i="0" lang="en-US" sz="1200" u="none" cap="none" strike="noStrike">
                          <a:latin typeface="Times New Roman"/>
                          <a:ea typeface="Times New Roman"/>
                          <a:cs typeface="Times New Roman"/>
                          <a:sym typeface="Times New Roman"/>
                        </a:rPr>
                        <a:t>Include JQuery to develop to develop your application as an Ajax based application.</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27432" marR="18288" rtl="0" algn="ctr">
                        <a:spcBef>
                          <a:spcPts val="795"/>
                        </a:spcBef>
                        <a:spcAft>
                          <a:spcPts val="0"/>
                        </a:spcAft>
                        <a:buNone/>
                      </a:pPr>
                      <a:r>
                        <a:rPr b="0" i="0" lang="en-US" sz="1200" u="none" cap="none" strike="noStrike">
                          <a:latin typeface="Times New Roman"/>
                          <a:ea typeface="Times New Roman"/>
                          <a:cs typeface="Times New Roman"/>
                          <a:sym typeface="Times New Roman"/>
                        </a:rPr>
                        <a:t>04</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800">
                <a:tc>
                  <a:txBody>
                    <a:bodyPr/>
                    <a:lstStyle/>
                    <a:p>
                      <a:pPr indent="0" lvl="0" marL="0" marR="0" rtl="0" algn="l">
                        <a:spcBef>
                          <a:spcPts val="0"/>
                        </a:spcBef>
                        <a:spcAft>
                          <a:spcPts val="0"/>
                        </a:spcAft>
                        <a:buNone/>
                      </a:pPr>
                      <a:r>
                        <a:rPr b="0" i="0" lang="en-US" sz="19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9144" marR="0" rtl="0" algn="ctr">
                        <a:spcBef>
                          <a:spcPts val="0"/>
                        </a:spcBef>
                        <a:spcAft>
                          <a:spcPts val="0"/>
                        </a:spcAft>
                        <a:buNone/>
                      </a:pPr>
                      <a:r>
                        <a:rPr b="0" i="0" lang="en-US" sz="1200" u="none" cap="none" strike="noStrike">
                          <a:latin typeface="Times New Roman"/>
                          <a:ea typeface="Times New Roman"/>
                          <a:cs typeface="Times New Roman"/>
                          <a:sym typeface="Times New Roman"/>
                        </a:rPr>
                        <a:t>4</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45720" rtl="0" algn="just">
                        <a:lnSpc>
                          <a:spcPct val="115000"/>
                        </a:lnSpc>
                        <a:spcBef>
                          <a:spcPts val="0"/>
                        </a:spcBef>
                        <a:spcAft>
                          <a:spcPts val="0"/>
                        </a:spcAft>
                        <a:buNone/>
                      </a:pPr>
                      <a:r>
                        <a:rPr b="0" i="0" lang="en-US" sz="1200" u="none" cap="none" strike="noStrike">
                          <a:latin typeface="Times New Roman"/>
                          <a:ea typeface="Times New Roman"/>
                          <a:cs typeface="Times New Roman"/>
                          <a:sym typeface="Times New Roman"/>
                        </a:rPr>
                        <a:t>Write server side script in PHP to perform form validation and create database application using PHP and MySQL to perform insert, update, delete and search operations.</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9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27432" marR="18288" rtl="0" algn="ctr">
                        <a:spcBef>
                          <a:spcPts val="0"/>
                        </a:spcBef>
                        <a:spcAft>
                          <a:spcPts val="0"/>
                        </a:spcAft>
                        <a:buNone/>
                      </a:pPr>
                      <a:r>
                        <a:rPr b="0" i="0" lang="en-US" sz="1200" u="none" cap="none" strike="noStrike">
                          <a:latin typeface="Times New Roman"/>
                          <a:ea typeface="Times New Roman"/>
                          <a:cs typeface="Times New Roman"/>
                          <a:sym typeface="Times New Roman"/>
                        </a:rPr>
                        <a:t>06</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7350">
                <a:tc>
                  <a:txBody>
                    <a:bodyPr/>
                    <a:lstStyle/>
                    <a:p>
                      <a:pPr indent="0" lvl="0" marL="9144" marR="0" rtl="0" algn="ctr">
                        <a:spcBef>
                          <a:spcPts val="0"/>
                        </a:spcBef>
                        <a:spcAft>
                          <a:spcPts val="0"/>
                        </a:spcAft>
                        <a:buNone/>
                      </a:pPr>
                      <a:r>
                        <a:rPr b="0" i="0" lang="en-US" sz="1200" u="none" cap="none" strike="noStrike">
                          <a:latin typeface="Times New Roman"/>
                          <a:ea typeface="Times New Roman"/>
                          <a:cs typeface="Times New Roman"/>
                          <a:sym typeface="Times New Roman"/>
                        </a:rPr>
                        <a:t>5</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0" rtl="0" algn="l">
                        <a:spcBef>
                          <a:spcPts val="0"/>
                        </a:spcBef>
                        <a:spcAft>
                          <a:spcPts val="0"/>
                        </a:spcAft>
                        <a:buNone/>
                      </a:pPr>
                      <a:r>
                        <a:rPr b="0" i="0" lang="en-US" sz="1200" u="none" cap="none" strike="noStrike">
                          <a:latin typeface="Times New Roman"/>
                          <a:ea typeface="Times New Roman"/>
                          <a:cs typeface="Times New Roman"/>
                          <a:sym typeface="Times New Roman"/>
                        </a:rPr>
                        <a:t>Design and develop an interactive user interface using React.</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200" u="none" cap="none" strike="noStrike">
                          <a:latin typeface="Times New Roman"/>
                          <a:ea typeface="Times New Roman"/>
                          <a:cs typeface="Times New Roman"/>
                          <a:sym typeface="Times New Roman"/>
                        </a:rPr>
                        <a:t>10</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7350">
                <a:tc>
                  <a:txBody>
                    <a:bodyPr/>
                    <a:lstStyle/>
                    <a:p>
                      <a:pPr indent="0" lvl="0" marL="9144" marR="0" rtl="0" algn="ctr">
                        <a:spcBef>
                          <a:spcPts val="0"/>
                        </a:spcBef>
                        <a:spcAft>
                          <a:spcPts val="0"/>
                        </a:spcAft>
                        <a:buNone/>
                      </a:pPr>
                      <a:r>
                        <a:rPr b="0" i="0" lang="en-US" sz="1200" u="none" cap="none" strike="noStrike">
                          <a:latin typeface="Times New Roman"/>
                          <a:ea typeface="Times New Roman"/>
                          <a:cs typeface="Times New Roman"/>
                          <a:sym typeface="Times New Roman"/>
                        </a:rPr>
                        <a:t>6</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2296" marR="0" rtl="0" algn="l">
                        <a:spcBef>
                          <a:spcPts val="0"/>
                        </a:spcBef>
                        <a:spcAft>
                          <a:spcPts val="0"/>
                        </a:spcAft>
                        <a:buNone/>
                      </a:pPr>
                      <a:r>
                        <a:rPr b="0" i="0" lang="en-US" sz="1200" u="none" cap="none" strike="noStrike">
                          <a:latin typeface="Times New Roman"/>
                          <a:ea typeface="Times New Roman"/>
                          <a:cs typeface="Times New Roman"/>
                          <a:sym typeface="Times New Roman"/>
                        </a:rPr>
                        <a:t>Develop a set of REST API using Express and Node.</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200" u="none" cap="none" strike="noStrike">
                          <a:latin typeface="Times New Roman"/>
                          <a:ea typeface="Times New Roman"/>
                          <a:cs typeface="Times New Roman"/>
                          <a:sym typeface="Times New Roman"/>
                        </a:rPr>
                        <a:t>08</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3800">
                <a:tc>
                  <a:txBody>
                    <a:bodyPr/>
                    <a:lstStyle/>
                    <a:p>
                      <a:pPr indent="0" lvl="0" marL="0" marR="0" rtl="0" algn="l">
                        <a:spcBef>
                          <a:spcPts val="0"/>
                        </a:spcBef>
                        <a:spcAft>
                          <a:spcPts val="0"/>
                        </a:spcAft>
                        <a:buNone/>
                      </a:pPr>
                      <a:r>
                        <a:rPr b="0" i="0" lang="en-US" sz="12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9144" marR="0" rtl="0" algn="ctr">
                        <a:spcBef>
                          <a:spcPts val="0"/>
                        </a:spcBef>
                        <a:spcAft>
                          <a:spcPts val="0"/>
                        </a:spcAft>
                        <a:buNone/>
                      </a:pPr>
                      <a:r>
                        <a:rPr b="0" i="0" lang="en-US" sz="1200" u="none" cap="none" strike="noStrike">
                          <a:latin typeface="Times New Roman"/>
                          <a:ea typeface="Times New Roman"/>
                          <a:cs typeface="Times New Roman"/>
                          <a:sym typeface="Times New Roman"/>
                        </a:rPr>
                        <a:t>7</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0" rtl="0" algn="l">
                        <a:lnSpc>
                          <a:spcPct val="115000"/>
                        </a:lnSpc>
                        <a:spcBef>
                          <a:spcPts val="0"/>
                        </a:spcBef>
                        <a:spcAft>
                          <a:spcPts val="0"/>
                        </a:spcAft>
                        <a:buNone/>
                      </a:pPr>
                      <a:r>
                        <a:rPr b="0" i="0" lang="en-US" sz="1200" u="none" cap="none" strike="noStrike">
                          <a:latin typeface="Times New Roman"/>
                          <a:ea typeface="Times New Roman"/>
                          <a:cs typeface="Times New Roman"/>
                          <a:sym typeface="Times New Roman"/>
                        </a:rPr>
                        <a:t>Develop a full stack web application using MERN stack to perform CRUD operations.</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27432" marR="18288" rtl="0" algn="ctr">
                        <a:spcBef>
                          <a:spcPts val="0"/>
                        </a:spcBef>
                        <a:spcAft>
                          <a:spcPts val="0"/>
                        </a:spcAft>
                        <a:buNone/>
                      </a:pPr>
                      <a:r>
                        <a:rPr b="0" i="0" lang="en-US" sz="1200" u="none" cap="none" strike="noStrike">
                          <a:latin typeface="Times New Roman"/>
                          <a:ea typeface="Times New Roman"/>
                          <a:cs typeface="Times New Roman"/>
                          <a:sym typeface="Times New Roman"/>
                        </a:rPr>
                        <a:t>12</a:t>
                      </a:r>
                      <a:endParaRPr b="0" i="0" sz="1900" u="none" cap="none" strike="noStrike">
                        <a:latin typeface="Arial"/>
                        <a:ea typeface="Arial"/>
                        <a:cs typeface="Arial"/>
                        <a:sym typeface="Arial"/>
                      </a:endParaRPr>
                    </a:p>
                  </a:txBody>
                  <a:tcPr marT="9875" marB="0" marR="9875" marL="9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1"/>
          <p:cNvSpPr txBox="1"/>
          <p:nvPr>
            <p:ph type="title"/>
          </p:nvPr>
        </p:nvSpPr>
        <p:spPr>
          <a:xfrm>
            <a:off x="1196656" y="253218"/>
            <a:ext cx="9795638" cy="60491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5200"/>
              <a:t>Academic Planner</a:t>
            </a:r>
            <a:endParaRPr/>
          </a:p>
        </p:txBody>
      </p:sp>
      <p:pic>
        <p:nvPicPr>
          <p:cNvPr id="183" name="Google Shape;183;p11"/>
          <p:cNvPicPr preferRelativeResize="0"/>
          <p:nvPr/>
        </p:nvPicPr>
        <p:blipFill rotWithShape="1">
          <a:blip r:embed="rId3">
            <a:alphaModFix/>
          </a:blip>
          <a:srcRect b="0" l="0" r="0" t="0"/>
          <a:stretch/>
        </p:blipFill>
        <p:spPr>
          <a:xfrm>
            <a:off x="1196656" y="893841"/>
            <a:ext cx="9795638" cy="57109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2"/>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Tentative Planning</a:t>
            </a:r>
            <a:endParaRPr/>
          </a:p>
        </p:txBody>
      </p:sp>
      <p:graphicFrame>
        <p:nvGraphicFramePr>
          <p:cNvPr id="190" name="Google Shape;190;p12"/>
          <p:cNvGraphicFramePr/>
          <p:nvPr/>
        </p:nvGraphicFramePr>
        <p:xfrm>
          <a:off x="643467" y="1816764"/>
          <a:ext cx="3000000" cy="3000000"/>
        </p:xfrm>
        <a:graphic>
          <a:graphicData uri="http://schemas.openxmlformats.org/drawingml/2006/table">
            <a:tbl>
              <a:tblPr>
                <a:noFill/>
                <a:tableStyleId>{04A85ACD-0AB6-4D35-BDA5-E8DD4B43F089}</a:tableStyleId>
              </a:tblPr>
              <a:tblGrid>
                <a:gridCol w="1098275"/>
                <a:gridCol w="6468825"/>
                <a:gridCol w="1086600"/>
                <a:gridCol w="2152700"/>
              </a:tblGrid>
              <a:tr h="424325">
                <a:tc rowSpan="2">
                  <a:txBody>
                    <a:bodyPr/>
                    <a:lstStyle/>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600" u="none" cap="none" strike="noStrike">
                        <a:latin typeface="Arial"/>
                        <a:ea typeface="Arial"/>
                        <a:cs typeface="Arial"/>
                        <a:sym typeface="Arial"/>
                      </a:endParaRPr>
                    </a:p>
                    <a:p>
                      <a:pPr indent="0" lvl="0" marL="192024" marR="0" rtl="0" algn="l">
                        <a:spcBef>
                          <a:spcPts val="0"/>
                        </a:spcBef>
                        <a:spcAft>
                          <a:spcPts val="0"/>
                        </a:spcAft>
                        <a:buNone/>
                      </a:pPr>
                      <a:r>
                        <a:rPr b="1" i="0" lang="en-US" sz="1100" u="none" cap="none" strike="noStrike">
                          <a:latin typeface="Times New Roman"/>
                          <a:ea typeface="Times New Roman"/>
                          <a:cs typeface="Times New Roman"/>
                          <a:sym typeface="Times New Roman"/>
                        </a:rPr>
                        <a:t>Lab</a:t>
                      </a:r>
                      <a:endParaRPr b="0" i="0" sz="1600" u="none" cap="none" strike="noStrike">
                        <a:latin typeface="Arial"/>
                        <a:ea typeface="Arial"/>
                        <a:cs typeface="Arial"/>
                        <a:sym typeface="Arial"/>
                      </a:endParaRPr>
                    </a:p>
                  </a:txBody>
                  <a:tcPr marT="41375" marB="41375" marR="82725" marL="8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l">
                        <a:spcBef>
                          <a:spcPts val="0"/>
                        </a:spcBef>
                        <a:spcAft>
                          <a:spcPts val="0"/>
                        </a:spcAft>
                        <a:buNone/>
                      </a:pPr>
                      <a:r>
                        <a:rPr b="0" i="0" lang="en-US" sz="1300" u="none" cap="none" strike="noStrike">
                          <a:latin typeface="Times New Roman"/>
                          <a:ea typeface="Times New Roman"/>
                          <a:cs typeface="Times New Roman"/>
                          <a:sym typeface="Times New Roman"/>
                        </a:rPr>
                        <a:t> </a:t>
                      </a:r>
                      <a:endParaRPr b="0" i="0" sz="1600" u="none" cap="none" strike="noStrike">
                        <a:latin typeface="Arial"/>
                        <a:ea typeface="Arial"/>
                        <a:cs typeface="Arial"/>
                        <a:sym typeface="Arial"/>
                      </a:endParaRPr>
                    </a:p>
                    <a:p>
                      <a:pPr indent="0" lvl="0" marL="1664207" marR="1645920" rtl="0" algn="ctr">
                        <a:spcBef>
                          <a:spcPts val="0"/>
                        </a:spcBef>
                        <a:spcAft>
                          <a:spcPts val="0"/>
                        </a:spcAft>
                        <a:buNone/>
                      </a:pPr>
                      <a:r>
                        <a:rPr b="1" i="0" lang="en-US" sz="1100" u="none" cap="none" strike="noStrike">
                          <a:latin typeface="Times New Roman"/>
                          <a:ea typeface="Times New Roman"/>
                          <a:cs typeface="Times New Roman"/>
                          <a:sym typeface="Times New Roman"/>
                        </a:rPr>
                        <a:t>Assignment Statement</a:t>
                      </a:r>
                      <a:endParaRPr b="0" i="0" sz="1600" u="none" cap="none" strike="noStrike">
                        <a:latin typeface="Arial"/>
                        <a:ea typeface="Arial"/>
                        <a:cs typeface="Arial"/>
                        <a:sym typeface="Arial"/>
                      </a:endParaRPr>
                    </a:p>
                  </a:txBody>
                  <a:tcPr marT="41375" marB="41375" marR="82725" marL="8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4864" marR="18288" rtl="0" algn="ctr">
                        <a:spcBef>
                          <a:spcPts val="0"/>
                        </a:spcBef>
                        <a:spcAft>
                          <a:spcPts val="0"/>
                        </a:spcAft>
                        <a:buNone/>
                      </a:pPr>
                      <a:r>
                        <a:rPr b="1" i="0" lang="en-US" sz="1100" u="none" cap="none" strike="noStrike">
                          <a:latin typeface="Times New Roman"/>
                          <a:ea typeface="Times New Roman"/>
                          <a:cs typeface="Times New Roman"/>
                          <a:sym typeface="Times New Roman"/>
                        </a:rPr>
                        <a:t>Workload</a:t>
                      </a:r>
                      <a:endParaRPr b="0" i="0" sz="1600" u="none" cap="none" strike="noStrike">
                        <a:latin typeface="Arial"/>
                        <a:ea typeface="Arial"/>
                        <a:cs typeface="Arial"/>
                        <a:sym typeface="Arial"/>
                      </a:endParaRPr>
                    </a:p>
                    <a:p>
                      <a:pPr indent="0" lvl="0" marL="54864" marR="18288" rtl="0" algn="ctr">
                        <a:spcBef>
                          <a:spcPts val="205"/>
                        </a:spcBef>
                        <a:spcAft>
                          <a:spcPts val="0"/>
                        </a:spcAft>
                        <a:buNone/>
                      </a:pPr>
                      <a:r>
                        <a:rPr b="1" i="0" lang="en-US" sz="1100" u="none" cap="none" strike="noStrike">
                          <a:latin typeface="Times New Roman"/>
                          <a:ea typeface="Times New Roman"/>
                          <a:cs typeface="Times New Roman"/>
                          <a:sym typeface="Times New Roman"/>
                        </a:rPr>
                        <a:t>in Hrs</a:t>
                      </a:r>
                      <a:endParaRPr b="0" i="0" sz="1600" u="none" cap="none" strike="noStrike">
                        <a:latin typeface="Arial"/>
                        <a:ea typeface="Arial"/>
                        <a:cs typeface="Arial"/>
                        <a:sym typeface="Arial"/>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54864" marR="18288" rtl="0" algn="ctr">
                        <a:spcBef>
                          <a:spcPts val="0"/>
                        </a:spcBef>
                        <a:spcAft>
                          <a:spcPts val="0"/>
                        </a:spcAft>
                        <a:buNone/>
                      </a:pPr>
                      <a:r>
                        <a:rPr b="1" i="0" lang="en-US" sz="1100" u="none" cap="none" strike="noStrike">
                          <a:latin typeface="Times New Roman"/>
                          <a:ea typeface="Times New Roman"/>
                          <a:cs typeface="Times New Roman"/>
                          <a:sym typeface="Times New Roman"/>
                        </a:rPr>
                        <a:t>Tentative Schedule</a:t>
                      </a:r>
                      <a:endParaRPr b="0" i="0" sz="1600" u="none" cap="none" strike="noStrike">
                        <a:latin typeface="Arial"/>
                        <a:ea typeface="Arial"/>
                        <a:cs typeface="Arial"/>
                        <a:sym typeface="Arial"/>
                      </a:endParaRPr>
                    </a:p>
                  </a:txBody>
                  <a:tcPr marT="41375" marB="41375" marR="82725" marL="82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8500">
                <a:tc vMerge="1"/>
                <a:tc vMerge="1"/>
                <a:tc>
                  <a:txBody>
                    <a:bodyPr/>
                    <a:lstStyle/>
                    <a:p>
                      <a:pPr indent="0" lvl="0" marL="27432" marR="18288" rtl="0" algn="ctr">
                        <a:lnSpc>
                          <a:spcPct val="123181"/>
                        </a:lnSpc>
                        <a:spcBef>
                          <a:spcPts val="0"/>
                        </a:spcBef>
                        <a:spcAft>
                          <a:spcPts val="0"/>
                        </a:spcAft>
                        <a:buNone/>
                      </a:pPr>
                      <a:r>
                        <a:rPr b="1" i="0" lang="en-US" sz="1100" u="none" cap="none" strike="noStrike">
                          <a:latin typeface="Times New Roman"/>
                          <a:ea typeface="Times New Roman"/>
                          <a:cs typeface="Times New Roman"/>
                          <a:sym typeface="Times New Roman"/>
                        </a:rPr>
                        <a:t>Lab</a:t>
                      </a:r>
                      <a:endParaRPr b="0" i="0" sz="1600" u="none" cap="none" strike="noStrike">
                        <a:latin typeface="Arial"/>
                        <a:ea typeface="Arial"/>
                        <a:cs typeface="Arial"/>
                        <a:sym typeface="Arial"/>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99625">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9144" marR="0" rtl="0" algn="ctr">
                        <a:spcBef>
                          <a:spcPts val="0"/>
                        </a:spcBef>
                        <a:spcAft>
                          <a:spcPts val="0"/>
                        </a:spcAft>
                        <a:buNone/>
                      </a:pPr>
                      <a:r>
                        <a:rPr b="0" i="0" lang="en-US" sz="1200" u="none" cap="none" strike="noStrike">
                          <a:latin typeface="Calibri"/>
                          <a:ea typeface="Calibri"/>
                          <a:cs typeface="Calibri"/>
                          <a:sym typeface="Calibri"/>
                        </a:rPr>
                        <a:t>1</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54864" rtl="0" algn="just">
                        <a:lnSpc>
                          <a:spcPct val="115000"/>
                        </a:lnSpc>
                        <a:spcBef>
                          <a:spcPts val="0"/>
                        </a:spcBef>
                        <a:spcAft>
                          <a:spcPts val="0"/>
                        </a:spcAft>
                        <a:buNone/>
                      </a:pPr>
                      <a:r>
                        <a:rPr b="0" i="0" lang="en-US" sz="1200" u="none" cap="none" strike="noStrike">
                          <a:latin typeface="Calibri"/>
                          <a:ea typeface="Calibri"/>
                          <a:cs typeface="Calibri"/>
                          <a:sym typeface="Calibri"/>
                        </a:rPr>
                        <a:t>Created a public git repository for your team and submit the repo URL as the solution to this assignment, Learn Git concept of Local and Remote Repository, Push, Pull, Merge and Branch.</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27432" marR="18288" rtl="0" algn="ctr">
                        <a:spcBef>
                          <a:spcPts val="0"/>
                        </a:spcBef>
                        <a:spcAft>
                          <a:spcPts val="0"/>
                        </a:spcAft>
                        <a:buNone/>
                      </a:pPr>
                      <a:r>
                        <a:rPr b="0" i="0" lang="en-US" sz="1200" u="none" cap="none" strike="noStrike">
                          <a:latin typeface="Calibri"/>
                          <a:ea typeface="Calibri"/>
                          <a:cs typeface="Calibri"/>
                          <a:sym typeface="Calibri"/>
                        </a:rPr>
                        <a:t>04</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latin typeface="Calibri"/>
                          <a:ea typeface="Calibri"/>
                          <a:cs typeface="Calibri"/>
                          <a:sym typeface="Calibri"/>
                        </a:rPr>
                        <a:t>Week1</a:t>
                      </a:r>
                      <a:endParaRPr b="0" i="0" sz="1800" u="none" cap="none" strike="noStrike">
                        <a:latin typeface="Calibri"/>
                        <a:ea typeface="Calibri"/>
                        <a:cs typeface="Calibri"/>
                        <a:sym typeface="Calibri"/>
                      </a:endParaRPr>
                    </a:p>
                  </a:txBody>
                  <a:tcPr marT="8625" marB="0" marR="8625" marL="8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5975">
                <a:tc>
                  <a:txBody>
                    <a:bodyPr/>
                    <a:lstStyle/>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0" marR="0" rtl="0" algn="l">
                        <a:spcBef>
                          <a:spcPts val="50"/>
                        </a:spcBef>
                        <a:spcAft>
                          <a:spcPts val="0"/>
                        </a:spcAft>
                        <a:buNone/>
                      </a:pPr>
                      <a:r>
                        <a:rPr b="0" i="0" lang="en-US" sz="12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9144" marR="0" rtl="0" algn="ctr">
                        <a:spcBef>
                          <a:spcPts val="0"/>
                        </a:spcBef>
                        <a:spcAft>
                          <a:spcPts val="0"/>
                        </a:spcAft>
                        <a:buNone/>
                      </a:pPr>
                      <a:r>
                        <a:rPr b="0" i="0" lang="en-US" sz="1200" u="none" cap="none" strike="noStrike">
                          <a:latin typeface="Calibri"/>
                          <a:ea typeface="Calibri"/>
                          <a:cs typeface="Calibri"/>
                          <a:sym typeface="Calibri"/>
                        </a:rPr>
                        <a:t>2</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54864" rtl="0" algn="just">
                        <a:lnSpc>
                          <a:spcPct val="115000"/>
                        </a:lnSpc>
                        <a:spcBef>
                          <a:spcPts val="0"/>
                        </a:spcBef>
                        <a:spcAft>
                          <a:spcPts val="0"/>
                        </a:spcAft>
                        <a:buNone/>
                      </a:pPr>
                      <a:r>
                        <a:rPr b="0" i="0" lang="en-US" sz="1200" u="none" cap="none" strike="noStrike">
                          <a:latin typeface="Calibri"/>
                          <a:ea typeface="Calibri"/>
                          <a:cs typeface="Calibri"/>
                          <a:sym typeface="Calibri"/>
                        </a:rPr>
                        <a:t>Design and develop a responsive web page using Bootstrap front end framework. Web pages should contain HTML5 elements (Use all possible formatting for example font, colour etc.). Web page should include various images, links within the page, links to other pages for navigation, new tabs.</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0" marR="0" rtl="0" algn="l">
                        <a:spcBef>
                          <a:spcPts val="50"/>
                        </a:spcBef>
                        <a:spcAft>
                          <a:spcPts val="0"/>
                        </a:spcAft>
                        <a:buNone/>
                      </a:pPr>
                      <a:r>
                        <a:rPr b="0" i="0" lang="en-US" sz="12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27432" marR="18288" rtl="0" algn="ctr">
                        <a:spcBef>
                          <a:spcPts val="0"/>
                        </a:spcBef>
                        <a:spcAft>
                          <a:spcPts val="0"/>
                        </a:spcAft>
                        <a:buNone/>
                      </a:pPr>
                      <a:r>
                        <a:rPr b="0" i="0" lang="en-US" sz="1200" u="none" cap="none" strike="noStrike">
                          <a:latin typeface="Calibri"/>
                          <a:ea typeface="Calibri"/>
                          <a:cs typeface="Calibri"/>
                          <a:sym typeface="Calibri"/>
                        </a:rPr>
                        <a:t>04</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latin typeface="Calibri"/>
                          <a:ea typeface="Calibri"/>
                          <a:cs typeface="Calibri"/>
                          <a:sym typeface="Calibri"/>
                        </a:rPr>
                        <a:t>Week2</a:t>
                      </a:r>
                      <a:endParaRPr b="0" i="0" sz="1800" u="none" cap="none" strike="noStrike">
                        <a:latin typeface="Calibri"/>
                        <a:ea typeface="Calibri"/>
                        <a:cs typeface="Calibri"/>
                        <a:sym typeface="Calibri"/>
                      </a:endParaRPr>
                    </a:p>
                  </a:txBody>
                  <a:tcPr marT="8625" marB="0" marR="8625" marL="8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56150">
                <a:tc>
                  <a:txBody>
                    <a:bodyPr/>
                    <a:lstStyle/>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9144" marR="0" rtl="0" algn="ctr">
                        <a:spcBef>
                          <a:spcPts val="795"/>
                        </a:spcBef>
                        <a:spcAft>
                          <a:spcPts val="0"/>
                        </a:spcAft>
                        <a:buNone/>
                      </a:pPr>
                      <a:r>
                        <a:rPr b="0" i="0" lang="en-US" sz="1200" u="none" cap="none" strike="noStrike">
                          <a:latin typeface="Calibri"/>
                          <a:ea typeface="Calibri"/>
                          <a:cs typeface="Calibri"/>
                          <a:sym typeface="Calibri"/>
                        </a:rPr>
                        <a:t>3</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0" rtl="0" algn="l">
                        <a:spcBef>
                          <a:spcPts val="0"/>
                        </a:spcBef>
                        <a:spcAft>
                          <a:spcPts val="0"/>
                        </a:spcAft>
                        <a:buNone/>
                      </a:pPr>
                      <a:r>
                        <a:rPr b="0" i="0" lang="en-US" sz="1200" u="none" cap="none" strike="noStrike">
                          <a:latin typeface="Calibri"/>
                          <a:ea typeface="Calibri"/>
                          <a:cs typeface="Calibri"/>
                          <a:sym typeface="Calibri"/>
                        </a:rPr>
                        <a:t>Write a program to perform following form validations using JavaScript:</a:t>
                      </a:r>
                      <a:endParaRPr b="0" i="0" sz="1800" u="none" cap="none" strike="noStrike">
                        <a:latin typeface="Calibri"/>
                        <a:ea typeface="Calibri"/>
                        <a:cs typeface="Calibri"/>
                        <a:sym typeface="Calibri"/>
                      </a:endParaRPr>
                    </a:p>
                    <a:p>
                      <a:pPr indent="-347472" lvl="0" marL="347472" marR="0" rtl="0" algn="l">
                        <a:spcBef>
                          <a:spcPts val="205"/>
                        </a:spcBef>
                        <a:spcAft>
                          <a:spcPts val="0"/>
                        </a:spcAft>
                        <a:buNone/>
                      </a:pPr>
                      <a:r>
                        <a:rPr b="0" i="0" lang="en-US" sz="1200" u="none" cap="none" strike="noStrike">
                          <a:latin typeface="Calibri"/>
                          <a:ea typeface="Calibri"/>
                          <a:cs typeface="Calibri"/>
                          <a:sym typeface="Calibri"/>
                        </a:rPr>
                        <a:t>All fields mandatory,</a:t>
                      </a:r>
                      <a:endParaRPr b="0" i="0" sz="1800" u="none" cap="none" strike="noStrike">
                        <a:latin typeface="Calibri"/>
                        <a:ea typeface="Calibri"/>
                        <a:cs typeface="Calibri"/>
                        <a:sym typeface="Calibri"/>
                      </a:endParaRPr>
                    </a:p>
                    <a:p>
                      <a:pPr indent="-347472" lvl="0" marL="347472" marR="0" rtl="0" algn="l">
                        <a:spcBef>
                          <a:spcPts val="210"/>
                        </a:spcBef>
                        <a:spcAft>
                          <a:spcPts val="0"/>
                        </a:spcAft>
                        <a:buNone/>
                      </a:pPr>
                      <a:r>
                        <a:rPr b="0" i="0" lang="en-US" sz="1200" u="none" cap="none" strike="noStrike">
                          <a:latin typeface="Calibri"/>
                          <a:ea typeface="Calibri"/>
                          <a:cs typeface="Calibri"/>
                          <a:sym typeface="Calibri"/>
                        </a:rPr>
                        <a:t>Phone number, Email Address, Zip code Validation etc.</a:t>
                      </a:r>
                      <a:endParaRPr b="0" i="0" sz="1800" u="none" cap="none" strike="noStrike">
                        <a:latin typeface="Calibri"/>
                        <a:ea typeface="Calibri"/>
                        <a:cs typeface="Calibri"/>
                        <a:sym typeface="Calibri"/>
                      </a:endParaRPr>
                    </a:p>
                    <a:p>
                      <a:pPr indent="0" lvl="0" marL="73152" marR="0" rtl="0" algn="l">
                        <a:lnSpc>
                          <a:spcPct val="115000"/>
                        </a:lnSpc>
                        <a:spcBef>
                          <a:spcPts val="205"/>
                        </a:spcBef>
                        <a:spcAft>
                          <a:spcPts val="0"/>
                        </a:spcAft>
                        <a:buNone/>
                      </a:pPr>
                      <a:r>
                        <a:rPr b="0" i="0" lang="en-US" sz="1200" u="none" cap="none" strike="noStrike">
                          <a:latin typeface="Calibri"/>
                          <a:ea typeface="Calibri"/>
                          <a:cs typeface="Calibri"/>
                          <a:sym typeface="Calibri"/>
                        </a:rPr>
                        <a:t>Include JavaScript to access and manipulate Document Object Model (DOM) objects in an HTML web page.</a:t>
                      </a:r>
                      <a:endParaRPr b="0" i="0" sz="1800" u="none" cap="none" strike="noStrike">
                        <a:latin typeface="Calibri"/>
                        <a:ea typeface="Calibri"/>
                        <a:cs typeface="Calibri"/>
                        <a:sym typeface="Calibri"/>
                      </a:endParaRPr>
                    </a:p>
                    <a:p>
                      <a:pPr indent="0" lvl="0" marL="73152" marR="0" rtl="0" algn="l">
                        <a:lnSpc>
                          <a:spcPct val="115000"/>
                        </a:lnSpc>
                        <a:spcBef>
                          <a:spcPts val="0"/>
                        </a:spcBef>
                        <a:spcAft>
                          <a:spcPts val="0"/>
                        </a:spcAft>
                        <a:buNone/>
                      </a:pPr>
                      <a:r>
                        <a:rPr b="0" i="0" lang="en-US" sz="1200" u="none" cap="none" strike="noStrike">
                          <a:latin typeface="Calibri"/>
                          <a:ea typeface="Calibri"/>
                          <a:cs typeface="Calibri"/>
                          <a:sym typeface="Calibri"/>
                        </a:rPr>
                        <a:t>Include JQuery to develop to develop your application as an Ajax based application.</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0" marR="0" rtl="0" algn="l">
                        <a:spcBef>
                          <a:spcPts val="0"/>
                        </a:spcBef>
                        <a:spcAft>
                          <a:spcPts val="0"/>
                        </a:spcAft>
                        <a:buNone/>
                      </a:pPr>
                      <a:r>
                        <a:rPr b="0" i="0" lang="en-US" sz="14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27432" marR="18288" rtl="0" algn="ctr">
                        <a:spcBef>
                          <a:spcPts val="795"/>
                        </a:spcBef>
                        <a:spcAft>
                          <a:spcPts val="0"/>
                        </a:spcAft>
                        <a:buNone/>
                      </a:pPr>
                      <a:r>
                        <a:rPr b="0" i="0" lang="en-US" sz="1200" u="none" cap="none" strike="noStrike">
                          <a:latin typeface="Calibri"/>
                          <a:ea typeface="Calibri"/>
                          <a:cs typeface="Calibri"/>
                          <a:sym typeface="Calibri"/>
                        </a:rPr>
                        <a:t>04</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latin typeface="Calibri"/>
                          <a:ea typeface="Calibri"/>
                          <a:cs typeface="Calibri"/>
                          <a:sym typeface="Calibri"/>
                        </a:rPr>
                        <a:t>Week3</a:t>
                      </a:r>
                      <a:endParaRPr b="0" i="0" sz="1800" u="none" cap="none" strike="noStrike">
                        <a:latin typeface="Calibri"/>
                        <a:ea typeface="Calibri"/>
                        <a:cs typeface="Calibri"/>
                        <a:sym typeface="Calibri"/>
                      </a:endParaRPr>
                    </a:p>
                  </a:txBody>
                  <a:tcPr marT="8625" marB="0" marR="8625" marL="8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9625">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9144" marR="0" rtl="0" algn="ctr">
                        <a:spcBef>
                          <a:spcPts val="0"/>
                        </a:spcBef>
                        <a:spcAft>
                          <a:spcPts val="0"/>
                        </a:spcAft>
                        <a:buNone/>
                      </a:pPr>
                      <a:r>
                        <a:rPr b="0" i="0" lang="en-US" sz="1200" u="none" cap="none" strike="noStrike">
                          <a:latin typeface="Calibri"/>
                          <a:ea typeface="Calibri"/>
                          <a:cs typeface="Calibri"/>
                          <a:sym typeface="Calibri"/>
                        </a:rPr>
                        <a:t>4</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45720" rtl="0" algn="just">
                        <a:lnSpc>
                          <a:spcPct val="115000"/>
                        </a:lnSpc>
                        <a:spcBef>
                          <a:spcPts val="0"/>
                        </a:spcBef>
                        <a:spcAft>
                          <a:spcPts val="0"/>
                        </a:spcAft>
                        <a:buNone/>
                      </a:pPr>
                      <a:r>
                        <a:rPr b="0" i="0" lang="en-US" sz="1200" u="none" cap="none" strike="noStrike">
                          <a:latin typeface="Calibri"/>
                          <a:ea typeface="Calibri"/>
                          <a:cs typeface="Calibri"/>
                          <a:sym typeface="Calibri"/>
                        </a:rPr>
                        <a:t>Write server side script in PHP to perform form validation and create database application using PHP and MySQL to perform insert, update, delete and search operations.</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27432" marR="18288" rtl="0" algn="ctr">
                        <a:spcBef>
                          <a:spcPts val="0"/>
                        </a:spcBef>
                        <a:spcAft>
                          <a:spcPts val="0"/>
                        </a:spcAft>
                        <a:buNone/>
                      </a:pPr>
                      <a:r>
                        <a:rPr b="0" i="0" lang="en-US" sz="1200" u="none" cap="none" strike="noStrike">
                          <a:latin typeface="Calibri"/>
                          <a:ea typeface="Calibri"/>
                          <a:cs typeface="Calibri"/>
                          <a:sym typeface="Calibri"/>
                        </a:rPr>
                        <a:t>06</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marR="0" rtl="0" algn="ctr">
                        <a:spcBef>
                          <a:spcPts val="0"/>
                        </a:spcBef>
                        <a:spcAft>
                          <a:spcPts val="0"/>
                        </a:spcAft>
                        <a:buNone/>
                      </a:pPr>
                      <a:r>
                        <a:rPr b="0" i="0" lang="en-US" sz="1050" u="none" cap="none" strike="noStrike">
                          <a:latin typeface="Calibri"/>
                          <a:ea typeface="Calibri"/>
                          <a:cs typeface="Calibri"/>
                          <a:sym typeface="Calibri"/>
                        </a:rPr>
                        <a:t>Week4,5,6,7</a:t>
                      </a:r>
                      <a:endParaRPr b="0" i="0" sz="1800" u="none" cap="none" strike="noStrike">
                        <a:latin typeface="Calibri"/>
                        <a:ea typeface="Calibri"/>
                        <a:cs typeface="Calibri"/>
                        <a:sym typeface="Calibri"/>
                      </a:endParaRPr>
                    </a:p>
                  </a:txBody>
                  <a:tcPr marT="41375" marB="41375" marR="82725" marL="827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200">
                <a:tc>
                  <a:txBody>
                    <a:bodyPr/>
                    <a:lstStyle/>
                    <a:p>
                      <a:pPr indent="0" lvl="0" marL="9144" marR="0" rtl="0" algn="ctr">
                        <a:spcBef>
                          <a:spcPts val="0"/>
                        </a:spcBef>
                        <a:spcAft>
                          <a:spcPts val="0"/>
                        </a:spcAft>
                        <a:buNone/>
                      </a:pPr>
                      <a:r>
                        <a:rPr b="0" i="0" lang="en-US" sz="1200" u="none" cap="none" strike="noStrike">
                          <a:latin typeface="Calibri"/>
                          <a:ea typeface="Calibri"/>
                          <a:cs typeface="Calibri"/>
                          <a:sym typeface="Calibri"/>
                        </a:rPr>
                        <a:t>5</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0" rtl="0" algn="l">
                        <a:spcBef>
                          <a:spcPts val="0"/>
                        </a:spcBef>
                        <a:spcAft>
                          <a:spcPts val="0"/>
                        </a:spcAft>
                        <a:buNone/>
                      </a:pPr>
                      <a:r>
                        <a:rPr b="0" i="0" lang="en-US" sz="1200" u="none" cap="none" strike="noStrike">
                          <a:latin typeface="Calibri"/>
                          <a:ea typeface="Calibri"/>
                          <a:cs typeface="Calibri"/>
                          <a:sym typeface="Calibri"/>
                        </a:rPr>
                        <a:t>Design and develop an interactive user interface using React.</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200" u="none" cap="none" strike="noStrike">
                          <a:latin typeface="Calibri"/>
                          <a:ea typeface="Calibri"/>
                          <a:cs typeface="Calibri"/>
                          <a:sym typeface="Calibri"/>
                        </a:rPr>
                        <a:t>10</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22200">
                <a:tc>
                  <a:txBody>
                    <a:bodyPr/>
                    <a:lstStyle/>
                    <a:p>
                      <a:pPr indent="0" lvl="0" marL="9144" marR="0" rtl="0" algn="ctr">
                        <a:spcBef>
                          <a:spcPts val="0"/>
                        </a:spcBef>
                        <a:spcAft>
                          <a:spcPts val="0"/>
                        </a:spcAft>
                        <a:buNone/>
                      </a:pPr>
                      <a:r>
                        <a:rPr b="0" i="0" lang="en-US" sz="1200" u="none" cap="none" strike="noStrike">
                          <a:latin typeface="Calibri"/>
                          <a:ea typeface="Calibri"/>
                          <a:cs typeface="Calibri"/>
                          <a:sym typeface="Calibri"/>
                        </a:rPr>
                        <a:t>6</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2296" marR="0" rtl="0" algn="l">
                        <a:spcBef>
                          <a:spcPts val="0"/>
                        </a:spcBef>
                        <a:spcAft>
                          <a:spcPts val="0"/>
                        </a:spcAft>
                        <a:buNone/>
                      </a:pPr>
                      <a:r>
                        <a:rPr b="0" i="0" lang="en-US" sz="1200" u="none" cap="none" strike="noStrike">
                          <a:latin typeface="Calibri"/>
                          <a:ea typeface="Calibri"/>
                          <a:cs typeface="Calibri"/>
                          <a:sym typeface="Calibri"/>
                        </a:rPr>
                        <a:t>Develop a set of REST API using Express and Node.</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200" u="none" cap="none" strike="noStrike">
                          <a:latin typeface="Calibri"/>
                          <a:ea typeface="Calibri"/>
                          <a:cs typeface="Calibri"/>
                          <a:sym typeface="Calibri"/>
                        </a:rPr>
                        <a:t>08</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200" u="none" cap="none" strike="noStrike">
                          <a:latin typeface="Calibri"/>
                          <a:ea typeface="Calibri"/>
                          <a:cs typeface="Calibri"/>
                          <a:sym typeface="Calibri"/>
                        </a:rPr>
                        <a:t>Week 8, 9</a:t>
                      </a:r>
                      <a:endParaRPr b="0" i="0" sz="1800" u="none" cap="none" strike="noStrike">
                        <a:latin typeface="Calibri"/>
                        <a:ea typeface="Calibri"/>
                        <a:cs typeface="Calibri"/>
                        <a:sym typeface="Calibri"/>
                      </a:endParaRPr>
                    </a:p>
                  </a:txBody>
                  <a:tcPr marT="8625" marB="0" marR="8625" marL="8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2275">
                <a:tc>
                  <a:txBody>
                    <a:bodyPr/>
                    <a:lstStyle/>
                    <a:p>
                      <a:pPr indent="0" lvl="0" marL="0" marR="0" rtl="0" algn="l">
                        <a:spcBef>
                          <a:spcPts val="0"/>
                        </a:spcBef>
                        <a:spcAft>
                          <a:spcPts val="0"/>
                        </a:spcAft>
                        <a:buNone/>
                      </a:pPr>
                      <a:r>
                        <a:rPr b="0" i="0" lang="en-US" sz="105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9144" marR="0" rtl="0" algn="ctr">
                        <a:spcBef>
                          <a:spcPts val="0"/>
                        </a:spcBef>
                        <a:spcAft>
                          <a:spcPts val="0"/>
                        </a:spcAft>
                        <a:buNone/>
                      </a:pPr>
                      <a:r>
                        <a:rPr b="0" i="0" lang="en-US" sz="1200" u="none" cap="none" strike="noStrike">
                          <a:latin typeface="Calibri"/>
                          <a:ea typeface="Calibri"/>
                          <a:cs typeface="Calibri"/>
                          <a:sym typeface="Calibri"/>
                        </a:rPr>
                        <a:t>7</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0" rtl="0" algn="l">
                        <a:lnSpc>
                          <a:spcPct val="115000"/>
                        </a:lnSpc>
                        <a:spcBef>
                          <a:spcPts val="0"/>
                        </a:spcBef>
                        <a:spcAft>
                          <a:spcPts val="0"/>
                        </a:spcAft>
                        <a:buNone/>
                      </a:pPr>
                      <a:r>
                        <a:rPr b="0" i="0" lang="en-US" sz="1200" u="none" cap="none" strike="noStrike">
                          <a:latin typeface="Calibri"/>
                          <a:ea typeface="Calibri"/>
                          <a:cs typeface="Calibri"/>
                          <a:sym typeface="Calibri"/>
                        </a:rPr>
                        <a:t>Develop a full stack web application using MERN stack to perform CRUD operations.</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5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p>
                      <a:pPr indent="0" lvl="0" marL="27432" marR="18288" rtl="0" algn="ctr">
                        <a:spcBef>
                          <a:spcPts val="0"/>
                        </a:spcBef>
                        <a:spcAft>
                          <a:spcPts val="0"/>
                        </a:spcAft>
                        <a:buNone/>
                      </a:pPr>
                      <a:r>
                        <a:rPr b="0" i="0" lang="en-US" sz="1200" u="none" cap="none" strike="noStrike">
                          <a:latin typeface="Calibri"/>
                          <a:ea typeface="Calibri"/>
                          <a:cs typeface="Calibri"/>
                          <a:sym typeface="Calibri"/>
                        </a:rPr>
                        <a:t>12</a:t>
                      </a:r>
                      <a:endParaRPr b="0" i="0" sz="1800" u="none" cap="none" strike="noStrike">
                        <a:latin typeface="Calibri"/>
                        <a:ea typeface="Calibri"/>
                        <a:cs typeface="Calibri"/>
                        <a:sym typeface="Calibri"/>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50" u="none" cap="none" strike="noStrike">
                          <a:latin typeface="Calibri"/>
                          <a:ea typeface="Calibri"/>
                          <a:cs typeface="Calibri"/>
                          <a:sym typeface="Calibri"/>
                        </a:rPr>
                        <a:t>Week 10,11,12</a:t>
                      </a:r>
                      <a:endParaRPr b="0" i="0" sz="1800" u="none" cap="none" strike="noStrike">
                        <a:latin typeface="Calibri"/>
                        <a:ea typeface="Calibri"/>
                        <a:cs typeface="Calibri"/>
                        <a:sym typeface="Calibri"/>
                      </a:endParaRPr>
                    </a:p>
                  </a:txBody>
                  <a:tcPr marT="8625" marB="0" marR="8625" marL="8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200">
                <a:tc>
                  <a:txBody>
                    <a:bodyPr/>
                    <a:lstStyle/>
                    <a:p>
                      <a:pPr indent="0" lvl="0" marL="9144" marR="0" rtl="0" algn="ctr">
                        <a:spcBef>
                          <a:spcPts val="0"/>
                        </a:spcBef>
                        <a:spcAft>
                          <a:spcPts val="0"/>
                        </a:spcAft>
                        <a:buNone/>
                      </a:pPr>
                      <a:r>
                        <a:rPr b="0" i="0" lang="en-US" sz="1100" u="none" cap="none" strike="noStrike">
                          <a:latin typeface="Times New Roman"/>
                          <a:ea typeface="Times New Roman"/>
                          <a:cs typeface="Times New Roman"/>
                          <a:sym typeface="Times New Roman"/>
                        </a:rPr>
                        <a:t>8</a:t>
                      </a:r>
                      <a:endParaRPr b="0" i="0" sz="1600" u="none" cap="none" strike="noStrike">
                        <a:latin typeface="Arial"/>
                        <a:ea typeface="Arial"/>
                        <a:cs typeface="Arial"/>
                        <a:sym typeface="Arial"/>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2296" marR="0" rtl="0" algn="l">
                        <a:spcBef>
                          <a:spcPts val="0"/>
                        </a:spcBef>
                        <a:spcAft>
                          <a:spcPts val="0"/>
                        </a:spcAft>
                        <a:buNone/>
                      </a:pPr>
                      <a:r>
                        <a:rPr b="0" i="0" lang="en-US" sz="1100" u="none" cap="none" strike="noStrike">
                          <a:latin typeface="Times New Roman"/>
                          <a:ea typeface="Times New Roman"/>
                          <a:cs typeface="Times New Roman"/>
                          <a:sym typeface="Times New Roman"/>
                        </a:rPr>
                        <a:t>Mini Project (based on technology stacks learned)</a:t>
                      </a:r>
                      <a:endParaRPr b="0" i="0" sz="1600" u="none" cap="none" strike="noStrike">
                        <a:latin typeface="Arial"/>
                        <a:ea typeface="Arial"/>
                        <a:cs typeface="Arial"/>
                        <a:sym typeface="Arial"/>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100" u="none" cap="none" strike="noStrike">
                          <a:latin typeface="Times New Roman"/>
                          <a:ea typeface="Times New Roman"/>
                          <a:cs typeface="Times New Roman"/>
                          <a:sym typeface="Times New Roman"/>
                        </a:rPr>
                        <a:t>12</a:t>
                      </a:r>
                      <a:endParaRPr b="0" i="0" sz="1600" u="none" cap="none" strike="noStrike">
                        <a:latin typeface="Arial"/>
                        <a:ea typeface="Arial"/>
                        <a:cs typeface="Arial"/>
                        <a:sym typeface="Arial"/>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432" marR="18288" rtl="0" algn="ctr">
                        <a:spcBef>
                          <a:spcPts val="0"/>
                        </a:spcBef>
                        <a:spcAft>
                          <a:spcPts val="0"/>
                        </a:spcAft>
                        <a:buNone/>
                      </a:pPr>
                      <a:r>
                        <a:rPr b="0" i="0" lang="en-US" sz="1100" u="none" cap="none" strike="noStrike">
                          <a:latin typeface="Times New Roman"/>
                          <a:ea typeface="Times New Roman"/>
                          <a:cs typeface="Times New Roman"/>
                          <a:sym typeface="Times New Roman"/>
                        </a:rPr>
                        <a:t> </a:t>
                      </a:r>
                      <a:endParaRPr b="0" i="0" sz="1600" u="none" cap="none" strike="noStrike">
                        <a:latin typeface="Arial"/>
                        <a:ea typeface="Arial"/>
                        <a:cs typeface="Arial"/>
                        <a:sym typeface="Arial"/>
                      </a:endParaRPr>
                    </a:p>
                  </a:txBody>
                  <a:tcPr marT="8625" marB="0" marR="8625" marL="8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2"/>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Course at Glance</a:t>
            </a:r>
            <a:endParaRPr/>
          </a:p>
        </p:txBody>
      </p:sp>
      <p:graphicFrame>
        <p:nvGraphicFramePr>
          <p:cNvPr id="92" name="Google Shape;92;p2"/>
          <p:cNvGraphicFramePr/>
          <p:nvPr/>
        </p:nvGraphicFramePr>
        <p:xfrm>
          <a:off x="4777316" y="1645019"/>
          <a:ext cx="3000000" cy="3000000"/>
        </p:xfrm>
        <a:graphic>
          <a:graphicData uri="http://schemas.openxmlformats.org/drawingml/2006/table">
            <a:tbl>
              <a:tblPr>
                <a:noFill/>
                <a:tableStyleId>{04A85ACD-0AB6-4D35-BDA5-E8DD4B43F089}</a:tableStyleId>
              </a:tblPr>
              <a:tblGrid>
                <a:gridCol w="2228925"/>
                <a:gridCol w="1039700"/>
                <a:gridCol w="1054100"/>
                <a:gridCol w="1420650"/>
                <a:gridCol w="1037325"/>
              </a:tblGrid>
              <a:tr h="391425">
                <a:tc>
                  <a:txBody>
                    <a:bodyPr/>
                    <a:lstStyle/>
                    <a:p>
                      <a:pPr indent="0" lvl="0" marL="73152" marR="0" rtl="0" algn="l">
                        <a:spcBef>
                          <a:spcPts val="0"/>
                        </a:spcBef>
                        <a:spcAft>
                          <a:spcPts val="0"/>
                        </a:spcAft>
                        <a:buNone/>
                      </a:pPr>
                      <a:r>
                        <a:rPr b="1" i="0" lang="en-US" sz="1500" u="none" cap="none" strike="noStrike">
                          <a:latin typeface="Times New Roman"/>
                          <a:ea typeface="Times New Roman"/>
                          <a:cs typeface="Times New Roman"/>
                          <a:sym typeface="Times New Roman"/>
                        </a:rPr>
                        <a:t>Course Code</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0" lvl="0" marL="73152" marR="0" rtl="0" algn="l">
                        <a:spcBef>
                          <a:spcPts val="0"/>
                        </a:spcBef>
                        <a:spcAft>
                          <a:spcPts val="0"/>
                        </a:spcAft>
                        <a:buNone/>
                      </a:pPr>
                      <a:r>
                        <a:rPr b="1" i="0" lang="en-US" sz="1500" u="none" cap="none" strike="noStrike">
                          <a:latin typeface="Times New Roman"/>
                          <a:ea typeface="Times New Roman"/>
                          <a:cs typeface="Times New Roman"/>
                          <a:sym typeface="Times New Roman"/>
                        </a:rPr>
                        <a:t>CET3003B</a:t>
                      </a:r>
                      <a:endParaRPr b="0" i="0" sz="2300" u="none" cap="none" strike="noStrike">
                        <a:latin typeface="Arial"/>
                        <a:ea typeface="Arial"/>
                        <a:cs typeface="Arial"/>
                        <a:sym typeface="Arial"/>
                      </a:endParaRPr>
                    </a:p>
                  </a:txBody>
                  <a:tcPr marT="57550" marB="57550" marR="115125" marL="115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91425">
                <a:tc>
                  <a:txBody>
                    <a:bodyPr/>
                    <a:lstStyle/>
                    <a:p>
                      <a:pPr indent="0" lvl="0" marL="73152" marR="0" rtl="0" algn="l">
                        <a:spcBef>
                          <a:spcPts val="0"/>
                        </a:spcBef>
                        <a:spcAft>
                          <a:spcPts val="0"/>
                        </a:spcAft>
                        <a:buNone/>
                      </a:pPr>
                      <a:r>
                        <a:rPr b="1" i="0" lang="en-US" sz="1500" u="none" cap="none" strike="noStrike">
                          <a:latin typeface="Times New Roman"/>
                          <a:ea typeface="Times New Roman"/>
                          <a:cs typeface="Times New Roman"/>
                          <a:sym typeface="Times New Roman"/>
                        </a:rPr>
                        <a:t>Course Category</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0" lvl="0" marL="73152" marR="0" rtl="0" algn="l">
                        <a:spcBef>
                          <a:spcPts val="0"/>
                        </a:spcBef>
                        <a:spcAft>
                          <a:spcPts val="0"/>
                        </a:spcAft>
                        <a:buNone/>
                      </a:pPr>
                      <a:r>
                        <a:rPr b="0" i="0" lang="en-US" sz="1500" u="none" cap="none" strike="noStrike">
                          <a:latin typeface="Times New Roman"/>
                          <a:ea typeface="Times New Roman"/>
                          <a:cs typeface="Times New Roman"/>
                          <a:sym typeface="Times New Roman"/>
                        </a:rPr>
                        <a:t>Core Engineering</a:t>
                      </a:r>
                      <a:endParaRPr b="0" i="0" sz="2300" u="none" cap="none" strike="noStrike">
                        <a:latin typeface="Arial"/>
                        <a:ea typeface="Arial"/>
                        <a:cs typeface="Arial"/>
                        <a:sym typeface="Arial"/>
                      </a:endParaRPr>
                    </a:p>
                  </a:txBody>
                  <a:tcPr marT="57550" marB="57550" marR="115125" marL="115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91425">
                <a:tc>
                  <a:txBody>
                    <a:bodyPr/>
                    <a:lstStyle/>
                    <a:p>
                      <a:pPr indent="0" lvl="0" marL="73152" marR="0" rtl="0" algn="l">
                        <a:spcBef>
                          <a:spcPts val="0"/>
                        </a:spcBef>
                        <a:spcAft>
                          <a:spcPts val="0"/>
                        </a:spcAft>
                        <a:buNone/>
                      </a:pPr>
                      <a:r>
                        <a:rPr b="1" i="0" lang="en-US" sz="1500" u="none" cap="none" strike="noStrike">
                          <a:latin typeface="Times New Roman"/>
                          <a:ea typeface="Times New Roman"/>
                          <a:cs typeface="Times New Roman"/>
                          <a:sym typeface="Times New Roman"/>
                        </a:rPr>
                        <a:t>Course Title</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0" lvl="0" marL="73152" marR="0" rtl="0" algn="l">
                        <a:spcBef>
                          <a:spcPts val="0"/>
                        </a:spcBef>
                        <a:spcAft>
                          <a:spcPts val="0"/>
                        </a:spcAft>
                        <a:buNone/>
                      </a:pPr>
                      <a:r>
                        <a:rPr b="1" i="0" lang="en-US" sz="1500" u="none" cap="none" strike="noStrike">
                          <a:latin typeface="Times New Roman"/>
                          <a:ea typeface="Times New Roman"/>
                          <a:cs typeface="Times New Roman"/>
                          <a:sym typeface="Times New Roman"/>
                        </a:rPr>
                        <a:t>Full Stack Development Technologies</a:t>
                      </a:r>
                      <a:endParaRPr b="0" i="0" sz="2300" u="none" cap="none" strike="noStrike">
                        <a:latin typeface="Arial"/>
                        <a:ea typeface="Arial"/>
                        <a:cs typeface="Arial"/>
                        <a:sym typeface="Arial"/>
                      </a:endParaRPr>
                    </a:p>
                  </a:txBody>
                  <a:tcPr marT="57550" marB="57550" marR="115125" marL="115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433150">
                <a:tc rowSpan="2">
                  <a:txBody>
                    <a:bodyPr/>
                    <a:lstStyle/>
                    <a:p>
                      <a:pPr indent="0" lvl="0" marL="73152" marR="0" rtl="0" algn="l">
                        <a:lnSpc>
                          <a:spcPct val="91000"/>
                        </a:lnSpc>
                        <a:spcBef>
                          <a:spcPts val="0"/>
                        </a:spcBef>
                        <a:spcAft>
                          <a:spcPts val="0"/>
                        </a:spcAft>
                        <a:buNone/>
                      </a:pPr>
                      <a:r>
                        <a:rPr b="1" i="0" lang="en-US" sz="1500" u="none" cap="none" strike="noStrike">
                          <a:latin typeface="Times New Roman"/>
                          <a:ea typeface="Times New Roman"/>
                          <a:cs typeface="Times New Roman"/>
                          <a:sym typeface="Times New Roman"/>
                        </a:rPr>
                        <a:t>Teaching Scheme and Credits</a:t>
                      </a:r>
                      <a:endParaRPr b="0" i="0" sz="2300" u="none" cap="none" strike="noStrike">
                        <a:latin typeface="Arial"/>
                        <a:ea typeface="Arial"/>
                        <a:cs typeface="Arial"/>
                        <a:sym typeface="Arial"/>
                      </a:endParaRPr>
                    </a:p>
                    <a:p>
                      <a:pPr indent="0" lvl="0" marL="73152" marR="0" rtl="0" algn="l">
                        <a:spcBef>
                          <a:spcPts val="205"/>
                        </a:spcBef>
                        <a:spcAft>
                          <a:spcPts val="0"/>
                        </a:spcAft>
                        <a:buNone/>
                      </a:pPr>
                      <a:r>
                        <a:rPr b="1" i="0" lang="en-US" sz="1500" u="none" cap="none" strike="noStrike">
                          <a:latin typeface="Times New Roman"/>
                          <a:ea typeface="Times New Roman"/>
                          <a:cs typeface="Times New Roman"/>
                          <a:sym typeface="Times New Roman"/>
                        </a:rPr>
                        <a:t>Weekly load hrs</a:t>
                      </a:r>
                      <a:endParaRPr b="0" i="0" sz="2300" u="none" cap="none" strike="noStrike">
                        <a:latin typeface="Arial"/>
                        <a:ea typeface="Arial"/>
                        <a:cs typeface="Arial"/>
                        <a:sym typeface="Arial"/>
                      </a:endParaRPr>
                    </a:p>
                  </a:txBody>
                  <a:tcPr marT="57550" marB="57550" marR="115125" marL="115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3152" marR="64008" rtl="0" algn="ctr">
                        <a:lnSpc>
                          <a:spcPct val="91000"/>
                        </a:lnSpc>
                        <a:spcBef>
                          <a:spcPts val="0"/>
                        </a:spcBef>
                        <a:spcAft>
                          <a:spcPts val="0"/>
                        </a:spcAft>
                        <a:buNone/>
                      </a:pPr>
                      <a:r>
                        <a:rPr b="1" i="0" lang="en-US" sz="1500" u="none" cap="none" strike="noStrike">
                          <a:latin typeface="Times New Roman"/>
                          <a:ea typeface="Times New Roman"/>
                          <a:cs typeface="Times New Roman"/>
                          <a:sym typeface="Times New Roman"/>
                        </a:rPr>
                        <a:t>Lectures</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2296" rtl="0" algn="ctr">
                        <a:lnSpc>
                          <a:spcPct val="91000"/>
                        </a:lnSpc>
                        <a:spcBef>
                          <a:spcPts val="0"/>
                        </a:spcBef>
                        <a:spcAft>
                          <a:spcPts val="0"/>
                        </a:spcAft>
                        <a:buNone/>
                      </a:pPr>
                      <a:r>
                        <a:rPr b="1" i="0" lang="en-US" sz="1500" u="none" cap="none" strike="noStrike">
                          <a:latin typeface="Times New Roman"/>
                          <a:ea typeface="Times New Roman"/>
                          <a:cs typeface="Times New Roman"/>
                          <a:sym typeface="Times New Roman"/>
                        </a:rPr>
                        <a:t>Tutorial</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8016" marR="128016" rtl="0" algn="ctr">
                        <a:lnSpc>
                          <a:spcPct val="91000"/>
                        </a:lnSpc>
                        <a:spcBef>
                          <a:spcPts val="0"/>
                        </a:spcBef>
                        <a:spcAft>
                          <a:spcPts val="0"/>
                        </a:spcAft>
                        <a:buNone/>
                      </a:pPr>
                      <a:r>
                        <a:rPr b="1" i="0" lang="en-US" sz="1500" u="none" cap="none" strike="noStrike">
                          <a:latin typeface="Times New Roman"/>
                          <a:ea typeface="Times New Roman"/>
                          <a:cs typeface="Times New Roman"/>
                          <a:sym typeface="Times New Roman"/>
                        </a:rPr>
                        <a:t>Laboratory</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09728" marR="109728" rtl="0" algn="ctr">
                        <a:lnSpc>
                          <a:spcPct val="91000"/>
                        </a:lnSpc>
                        <a:spcBef>
                          <a:spcPts val="0"/>
                        </a:spcBef>
                        <a:spcAft>
                          <a:spcPts val="0"/>
                        </a:spcAft>
                        <a:buNone/>
                      </a:pPr>
                      <a:r>
                        <a:rPr b="1" i="0" lang="en-US" sz="1500" u="none" cap="none" strike="noStrike">
                          <a:latin typeface="Times New Roman"/>
                          <a:ea typeface="Times New Roman"/>
                          <a:cs typeface="Times New Roman"/>
                          <a:sym typeface="Times New Roman"/>
                        </a:rPr>
                        <a:t>Credits</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7950">
                <a:tc vMerge="1"/>
                <a:tc>
                  <a:txBody>
                    <a:bodyPr/>
                    <a:lstStyle/>
                    <a:p>
                      <a:pPr indent="0" lvl="0" marL="9144" marR="0" rtl="0" algn="ctr">
                        <a:spcBef>
                          <a:spcPts val="0"/>
                        </a:spcBef>
                        <a:spcAft>
                          <a:spcPts val="0"/>
                        </a:spcAft>
                        <a:buNone/>
                      </a:pPr>
                      <a:r>
                        <a:rPr b="1" i="0" lang="en-US" sz="1500" u="none" cap="none" strike="noStrike">
                          <a:latin typeface="Times New Roman"/>
                          <a:ea typeface="Times New Roman"/>
                          <a:cs typeface="Times New Roman"/>
                          <a:sym typeface="Times New Roman"/>
                        </a:rPr>
                        <a:t>-</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 marR="0" rtl="0" algn="ctr">
                        <a:spcBef>
                          <a:spcPts val="0"/>
                        </a:spcBef>
                        <a:spcAft>
                          <a:spcPts val="0"/>
                        </a:spcAft>
                        <a:buNone/>
                      </a:pPr>
                      <a:r>
                        <a:rPr b="1" i="0" lang="en-US" sz="1500" u="none" cap="none" strike="noStrike">
                          <a:latin typeface="Times New Roman"/>
                          <a:ea typeface="Times New Roman"/>
                          <a:cs typeface="Times New Roman"/>
                          <a:sym typeface="Times New Roman"/>
                        </a:rPr>
                        <a:t>-</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500" u="none" cap="none" strike="noStrike">
                          <a:latin typeface="Times New Roman"/>
                          <a:ea typeface="Times New Roman"/>
                          <a:cs typeface="Times New Roman"/>
                          <a:sym typeface="Times New Roman"/>
                        </a:rPr>
                        <a:t>4</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500" u="none" cap="none" strike="noStrike">
                          <a:latin typeface="Times New Roman"/>
                          <a:ea typeface="Times New Roman"/>
                          <a:cs typeface="Times New Roman"/>
                          <a:sym typeface="Times New Roman"/>
                        </a:rPr>
                        <a:t>2</a:t>
                      </a:r>
                      <a:endParaRPr b="0" i="0" sz="2300" u="none" cap="none" strike="noStrike">
                        <a:latin typeface="Arial"/>
                        <a:ea typeface="Arial"/>
                        <a:cs typeface="Arial"/>
                        <a:sym typeface="Arial"/>
                      </a:endParaRPr>
                    </a:p>
                  </a:txBody>
                  <a:tcPr marT="12000" marB="0" marR="12000" marL="12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0275">
                <a:tc gridSpan="5">
                  <a:txBody>
                    <a:bodyPr/>
                    <a:lstStyle/>
                    <a:p>
                      <a:pPr indent="0" lvl="0" marL="73152" marR="0" rtl="0" algn="l">
                        <a:spcBef>
                          <a:spcPts val="0"/>
                        </a:spcBef>
                        <a:spcAft>
                          <a:spcPts val="0"/>
                        </a:spcAft>
                        <a:buNone/>
                      </a:pPr>
                      <a:r>
                        <a:rPr b="1" i="0" lang="en-US" sz="1500" u="sng" cap="none" strike="noStrike">
                          <a:latin typeface="Times New Roman"/>
                          <a:ea typeface="Times New Roman"/>
                          <a:cs typeface="Times New Roman"/>
                          <a:sym typeface="Times New Roman"/>
                        </a:rPr>
                        <a:t>Pre</a:t>
                      </a:r>
                      <a:r>
                        <a:rPr b="1" i="0" lang="en-US" sz="1500" u="none" cap="none" strike="noStrike">
                          <a:latin typeface="Times New Roman"/>
                          <a:ea typeface="Times New Roman"/>
                          <a:cs typeface="Times New Roman"/>
                          <a:sym typeface="Times New Roman"/>
                        </a:rPr>
                        <a:t>-</a:t>
                      </a:r>
                      <a:r>
                        <a:rPr b="1" i="0" lang="en-US" sz="1500" u="sng" cap="none" strike="noStrike">
                          <a:latin typeface="Times New Roman"/>
                          <a:ea typeface="Times New Roman"/>
                          <a:cs typeface="Times New Roman"/>
                          <a:sym typeface="Times New Roman"/>
                        </a:rPr>
                        <a:t>requisites</a:t>
                      </a:r>
                      <a:r>
                        <a:rPr b="0" i="0" lang="en-US" sz="1500" u="none" cap="none" strike="noStrike">
                          <a:latin typeface="Times New Roman"/>
                          <a:ea typeface="Times New Roman"/>
                          <a:cs typeface="Times New Roman"/>
                          <a:sym typeface="Times New Roman"/>
                        </a:rPr>
                        <a:t>:</a:t>
                      </a:r>
                      <a:endParaRPr b="0" i="0" sz="2300" u="none" cap="none" strike="noStrike">
                        <a:latin typeface="Arial"/>
                        <a:ea typeface="Arial"/>
                        <a:cs typeface="Arial"/>
                        <a:sym typeface="Arial"/>
                      </a:endParaRPr>
                    </a:p>
                    <a:p>
                      <a:pPr indent="-347472" lvl="0" marL="347472" marR="0" rtl="0" algn="l">
                        <a:spcBef>
                          <a:spcPts val="120"/>
                        </a:spcBef>
                        <a:spcAft>
                          <a:spcPts val="0"/>
                        </a:spcAft>
                        <a:buNone/>
                      </a:pPr>
                      <a:r>
                        <a:rPr b="0" i="0" lang="en-US" sz="1500" u="none" cap="none" strike="noStrike">
                          <a:latin typeface="Times New Roman"/>
                          <a:ea typeface="Times New Roman"/>
                          <a:cs typeface="Times New Roman"/>
                          <a:sym typeface="Times New Roman"/>
                        </a:rPr>
                        <a:t>Principles of Programming Languages</a:t>
                      </a:r>
                      <a:endParaRPr b="0" i="0" sz="2300" u="none" cap="none" strike="noStrike">
                        <a:latin typeface="Arial"/>
                        <a:ea typeface="Arial"/>
                        <a:cs typeface="Arial"/>
                        <a:sym typeface="Arial"/>
                      </a:endParaRPr>
                    </a:p>
                    <a:p>
                      <a:pPr indent="-347472" lvl="0" marL="347472" marR="0" rtl="0" algn="l">
                        <a:spcBef>
                          <a:spcPts val="120"/>
                        </a:spcBef>
                        <a:spcAft>
                          <a:spcPts val="0"/>
                        </a:spcAft>
                        <a:buNone/>
                      </a:pPr>
                      <a:r>
                        <a:rPr b="0" i="0" lang="en-US" sz="1500" u="none" cap="none" strike="noStrike">
                          <a:latin typeface="Times New Roman"/>
                          <a:ea typeface="Times New Roman"/>
                          <a:cs typeface="Times New Roman"/>
                          <a:sym typeface="Times New Roman"/>
                        </a:rPr>
                        <a:t>Computer Networks</a:t>
                      </a:r>
                      <a:endParaRPr b="0" i="0" sz="2300" u="none" cap="none" strike="noStrike">
                        <a:latin typeface="Arial"/>
                        <a:ea typeface="Arial"/>
                        <a:cs typeface="Arial"/>
                        <a:sym typeface="Arial"/>
                      </a:endParaRPr>
                    </a:p>
                    <a:p>
                      <a:pPr indent="0" lvl="0" marL="73152" marR="0" rtl="0" algn="l">
                        <a:spcBef>
                          <a:spcPts val="915"/>
                        </a:spcBef>
                        <a:spcAft>
                          <a:spcPts val="0"/>
                        </a:spcAft>
                        <a:buNone/>
                      </a:pPr>
                      <a:r>
                        <a:rPr b="1" i="0" lang="en-US" sz="1500" u="sng" cap="none" strike="noStrike">
                          <a:latin typeface="Times New Roman"/>
                          <a:ea typeface="Times New Roman"/>
                          <a:cs typeface="Times New Roman"/>
                          <a:sym typeface="Times New Roman"/>
                        </a:rPr>
                        <a:t>Co-requisite</a:t>
                      </a:r>
                      <a:endParaRPr b="0" i="0" sz="2300" u="none" cap="none" strike="noStrike">
                        <a:latin typeface="Arial"/>
                        <a:ea typeface="Arial"/>
                        <a:cs typeface="Arial"/>
                        <a:sym typeface="Arial"/>
                      </a:endParaRPr>
                    </a:p>
                    <a:p>
                      <a:pPr indent="-347472" lvl="0" marL="347472" marR="0" rtl="0" algn="l">
                        <a:spcBef>
                          <a:spcPts val="210"/>
                        </a:spcBef>
                        <a:spcAft>
                          <a:spcPts val="0"/>
                        </a:spcAft>
                        <a:buNone/>
                      </a:pPr>
                      <a:r>
                        <a:rPr b="0" i="0" lang="en-US" sz="1500" u="none" cap="none" strike="noStrike">
                          <a:latin typeface="Times New Roman"/>
                          <a:ea typeface="Times New Roman"/>
                          <a:cs typeface="Times New Roman"/>
                          <a:sym typeface="Times New Roman"/>
                        </a:rPr>
                        <a:t>Database Management Systems</a:t>
                      </a:r>
                      <a:endParaRPr b="0" i="0" sz="2300" u="none" cap="none" strike="noStrike">
                        <a:latin typeface="Arial"/>
                        <a:ea typeface="Arial"/>
                        <a:cs typeface="Arial"/>
                        <a:sym typeface="Arial"/>
                      </a:endParaRPr>
                    </a:p>
                  </a:txBody>
                  <a:tcPr marT="57550" marB="57550" marR="115125" marL="115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3"/>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Faculties</a:t>
            </a:r>
            <a:endParaRPr/>
          </a:p>
        </p:txBody>
      </p:sp>
      <p:pic>
        <p:nvPicPr>
          <p:cNvPr descr="User with solid fill" id="102" name="Google Shape;102;p3"/>
          <p:cNvPicPr preferRelativeResize="0"/>
          <p:nvPr>
            <p:ph idx="1" type="body"/>
          </p:nvPr>
        </p:nvPicPr>
        <p:blipFill rotWithShape="1">
          <a:blip r:embed="rId3">
            <a:alphaModFix/>
          </a:blip>
          <a:srcRect b="0" l="0" r="0" t="0"/>
          <a:stretch/>
        </p:blipFill>
        <p:spPr>
          <a:xfrm>
            <a:off x="1814125" y="2112579"/>
            <a:ext cx="1458065" cy="1458065"/>
          </a:xfrm>
          <a:prstGeom prst="rect">
            <a:avLst/>
          </a:prstGeom>
          <a:noFill/>
          <a:ln>
            <a:noFill/>
          </a:ln>
        </p:spPr>
      </p:pic>
      <p:pic>
        <p:nvPicPr>
          <p:cNvPr id="103" name="Google Shape;103;p3"/>
          <p:cNvPicPr preferRelativeResize="0"/>
          <p:nvPr/>
        </p:nvPicPr>
        <p:blipFill rotWithShape="1">
          <a:blip r:embed="rId3">
            <a:alphaModFix/>
          </a:blip>
          <a:srcRect b="0" l="0" r="0" t="0"/>
          <a:stretch/>
        </p:blipFill>
        <p:spPr>
          <a:xfrm>
            <a:off x="3964351" y="2112579"/>
            <a:ext cx="1458065" cy="1458065"/>
          </a:xfrm>
          <a:prstGeom prst="rect">
            <a:avLst/>
          </a:prstGeom>
          <a:noFill/>
          <a:ln>
            <a:noFill/>
          </a:ln>
        </p:spPr>
      </p:pic>
      <p:pic>
        <p:nvPicPr>
          <p:cNvPr id="104" name="Google Shape;104;p3"/>
          <p:cNvPicPr preferRelativeResize="0"/>
          <p:nvPr/>
        </p:nvPicPr>
        <p:blipFill rotWithShape="1">
          <a:blip r:embed="rId3">
            <a:alphaModFix/>
          </a:blip>
          <a:srcRect b="0" l="0" r="0" t="0"/>
          <a:stretch/>
        </p:blipFill>
        <p:spPr>
          <a:xfrm>
            <a:off x="6114576" y="2143354"/>
            <a:ext cx="1458065" cy="1458065"/>
          </a:xfrm>
          <a:prstGeom prst="rect">
            <a:avLst/>
          </a:prstGeom>
          <a:noFill/>
          <a:ln>
            <a:noFill/>
          </a:ln>
        </p:spPr>
      </p:pic>
      <p:pic>
        <p:nvPicPr>
          <p:cNvPr id="105" name="Google Shape;105;p3"/>
          <p:cNvPicPr preferRelativeResize="0"/>
          <p:nvPr/>
        </p:nvPicPr>
        <p:blipFill rotWithShape="1">
          <a:blip r:embed="rId3">
            <a:alphaModFix/>
          </a:blip>
          <a:srcRect b="0" l="0" r="0" t="0"/>
          <a:stretch/>
        </p:blipFill>
        <p:spPr>
          <a:xfrm>
            <a:off x="8286872" y="2143355"/>
            <a:ext cx="1458065" cy="1458065"/>
          </a:xfrm>
          <a:prstGeom prst="rect">
            <a:avLst/>
          </a:prstGeom>
          <a:noFill/>
          <a:ln>
            <a:noFill/>
          </a:ln>
        </p:spPr>
      </p:pic>
      <p:pic>
        <p:nvPicPr>
          <p:cNvPr id="106" name="Google Shape;106;p3"/>
          <p:cNvPicPr preferRelativeResize="0"/>
          <p:nvPr/>
        </p:nvPicPr>
        <p:blipFill rotWithShape="1">
          <a:blip r:embed="rId3">
            <a:alphaModFix/>
          </a:blip>
          <a:srcRect b="0" l="0" r="0" t="0"/>
          <a:stretch/>
        </p:blipFill>
        <p:spPr>
          <a:xfrm>
            <a:off x="8461977" y="4270431"/>
            <a:ext cx="1458065" cy="1458065"/>
          </a:xfrm>
          <a:prstGeom prst="rect">
            <a:avLst/>
          </a:prstGeom>
          <a:noFill/>
          <a:ln>
            <a:noFill/>
          </a:ln>
        </p:spPr>
      </p:pic>
      <p:pic>
        <p:nvPicPr>
          <p:cNvPr id="107" name="Google Shape;107;p3"/>
          <p:cNvPicPr preferRelativeResize="0"/>
          <p:nvPr/>
        </p:nvPicPr>
        <p:blipFill rotWithShape="1">
          <a:blip r:embed="rId3">
            <a:alphaModFix/>
          </a:blip>
          <a:srcRect b="0" l="0" r="0" t="0"/>
          <a:stretch/>
        </p:blipFill>
        <p:spPr>
          <a:xfrm>
            <a:off x="1814125" y="4249281"/>
            <a:ext cx="1458065" cy="1458065"/>
          </a:xfrm>
          <a:prstGeom prst="rect">
            <a:avLst/>
          </a:prstGeom>
          <a:noFill/>
          <a:ln>
            <a:noFill/>
          </a:ln>
        </p:spPr>
      </p:pic>
      <p:pic>
        <p:nvPicPr>
          <p:cNvPr id="108" name="Google Shape;108;p3"/>
          <p:cNvPicPr preferRelativeResize="0"/>
          <p:nvPr/>
        </p:nvPicPr>
        <p:blipFill rotWithShape="1">
          <a:blip r:embed="rId3">
            <a:alphaModFix/>
          </a:blip>
          <a:srcRect b="0" l="0" r="0" t="0"/>
          <a:stretch/>
        </p:blipFill>
        <p:spPr>
          <a:xfrm>
            <a:off x="3964351" y="4249281"/>
            <a:ext cx="1458065" cy="1458065"/>
          </a:xfrm>
          <a:prstGeom prst="rect">
            <a:avLst/>
          </a:prstGeom>
          <a:noFill/>
          <a:ln>
            <a:noFill/>
          </a:ln>
        </p:spPr>
      </p:pic>
      <p:sp>
        <p:nvSpPr>
          <p:cNvPr id="109" name="Google Shape;109;p3"/>
          <p:cNvSpPr txBox="1"/>
          <p:nvPr/>
        </p:nvSpPr>
        <p:spPr>
          <a:xfrm>
            <a:off x="5983418" y="5937719"/>
            <a:ext cx="2124306" cy="3550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Mr. Prasad Chitale</a:t>
            </a:r>
            <a:endParaRPr b="0" i="0" sz="1800" u="none" cap="none" strike="noStrike">
              <a:solidFill>
                <a:schemeClr val="dk1"/>
              </a:solidFill>
              <a:latin typeface="Calibri"/>
              <a:ea typeface="Calibri"/>
              <a:cs typeface="Calibri"/>
              <a:sym typeface="Calibri"/>
            </a:endParaRPr>
          </a:p>
        </p:txBody>
      </p:sp>
      <p:sp>
        <p:nvSpPr>
          <p:cNvPr id="110" name="Google Shape;110;p3"/>
          <p:cNvSpPr txBox="1"/>
          <p:nvPr/>
        </p:nvSpPr>
        <p:spPr>
          <a:xfrm>
            <a:off x="3878298" y="5937719"/>
            <a:ext cx="2124306" cy="3550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Dr. Sanket Salvi</a:t>
            </a:r>
            <a:endParaRPr b="0" i="0" sz="1800" u="none" cap="none" strike="noStrike">
              <a:solidFill>
                <a:schemeClr val="dk1"/>
              </a:solidFill>
              <a:latin typeface="Calibri"/>
              <a:ea typeface="Calibri"/>
              <a:cs typeface="Calibri"/>
              <a:sym typeface="Calibri"/>
            </a:endParaRPr>
          </a:p>
        </p:txBody>
      </p:sp>
      <p:sp>
        <p:nvSpPr>
          <p:cNvPr id="111" name="Google Shape;111;p3"/>
          <p:cNvSpPr txBox="1"/>
          <p:nvPr/>
        </p:nvSpPr>
        <p:spPr>
          <a:xfrm>
            <a:off x="1658067" y="5913590"/>
            <a:ext cx="2124306" cy="3550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Prof. Sagar Apune</a:t>
            </a:r>
            <a:endParaRPr b="0" i="0" sz="1800" u="none" cap="none" strike="noStrike">
              <a:solidFill>
                <a:schemeClr val="dk1"/>
              </a:solidFill>
              <a:latin typeface="Calibri"/>
              <a:ea typeface="Calibri"/>
              <a:cs typeface="Calibri"/>
              <a:sym typeface="Calibri"/>
            </a:endParaRPr>
          </a:p>
        </p:txBody>
      </p:sp>
      <p:sp>
        <p:nvSpPr>
          <p:cNvPr id="112" name="Google Shape;112;p3"/>
          <p:cNvSpPr txBox="1"/>
          <p:nvPr/>
        </p:nvSpPr>
        <p:spPr>
          <a:xfrm>
            <a:off x="1481004" y="3679535"/>
            <a:ext cx="2124306" cy="3550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Prof. Aniket Ingawale</a:t>
            </a:r>
            <a:endParaRPr b="0" i="0" sz="1800" u="none" cap="none" strike="noStrike">
              <a:solidFill>
                <a:schemeClr val="dk1"/>
              </a:solidFill>
              <a:latin typeface="Calibri"/>
              <a:ea typeface="Calibri"/>
              <a:cs typeface="Calibri"/>
              <a:sym typeface="Calibri"/>
            </a:endParaRPr>
          </a:p>
        </p:txBody>
      </p:sp>
      <p:sp>
        <p:nvSpPr>
          <p:cNvPr id="113" name="Google Shape;113;p3"/>
          <p:cNvSpPr txBox="1"/>
          <p:nvPr/>
        </p:nvSpPr>
        <p:spPr>
          <a:xfrm>
            <a:off x="7907357" y="3659914"/>
            <a:ext cx="2567306" cy="3550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Prof. Vaishali Suryawanshi</a:t>
            </a:r>
            <a:endParaRPr b="0" i="0" sz="1800" u="none" cap="none" strike="noStrike">
              <a:solidFill>
                <a:schemeClr val="dk1"/>
              </a:solidFill>
              <a:latin typeface="Calibri"/>
              <a:ea typeface="Calibri"/>
              <a:cs typeface="Calibri"/>
              <a:sym typeface="Calibri"/>
            </a:endParaRPr>
          </a:p>
        </p:txBody>
      </p:sp>
      <p:sp>
        <p:nvSpPr>
          <p:cNvPr id="114" name="Google Shape;114;p3"/>
          <p:cNvSpPr txBox="1"/>
          <p:nvPr/>
        </p:nvSpPr>
        <p:spPr>
          <a:xfrm>
            <a:off x="5837329" y="3692081"/>
            <a:ext cx="2085933" cy="3582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Prof. Jyoti Gavhane</a:t>
            </a:r>
            <a:endParaRPr b="0" i="0" sz="1800" u="none" cap="none" strike="noStrike">
              <a:solidFill>
                <a:schemeClr val="dk1"/>
              </a:solidFill>
              <a:latin typeface="Calibri"/>
              <a:ea typeface="Calibri"/>
              <a:cs typeface="Calibri"/>
              <a:sym typeface="Calibri"/>
            </a:endParaRPr>
          </a:p>
        </p:txBody>
      </p:sp>
      <p:sp>
        <p:nvSpPr>
          <p:cNvPr id="115" name="Google Shape;115;p3"/>
          <p:cNvSpPr txBox="1"/>
          <p:nvPr/>
        </p:nvSpPr>
        <p:spPr>
          <a:xfrm>
            <a:off x="3751397" y="3659914"/>
            <a:ext cx="2085933" cy="3550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Prof. Dipali Baviskar</a:t>
            </a:r>
            <a:endParaRPr b="0" i="0" sz="1800" u="none" cap="none" strike="noStrike">
              <a:solidFill>
                <a:schemeClr val="dk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b="0" l="0" r="0" t="0"/>
          <a:stretch/>
        </p:blipFill>
        <p:spPr>
          <a:xfrm>
            <a:off x="6114577" y="4342070"/>
            <a:ext cx="1458065" cy="1458065"/>
          </a:xfrm>
          <a:prstGeom prst="rect">
            <a:avLst/>
          </a:prstGeom>
          <a:noFill/>
          <a:ln>
            <a:noFill/>
          </a:ln>
        </p:spPr>
      </p:pic>
      <p:sp>
        <p:nvSpPr>
          <p:cNvPr id="117" name="Google Shape;117;p3"/>
          <p:cNvSpPr txBox="1"/>
          <p:nvPr/>
        </p:nvSpPr>
        <p:spPr>
          <a:xfrm>
            <a:off x="8267147" y="5877154"/>
            <a:ext cx="2124306" cy="6352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28" u="none" cap="none" strike="noStrike">
                <a:solidFill>
                  <a:schemeClr val="dk1"/>
                </a:solidFill>
                <a:latin typeface="Calibri"/>
                <a:ea typeface="Calibri"/>
                <a:cs typeface="Calibri"/>
                <a:sym typeface="Calibri"/>
              </a:rPr>
              <a:t>Dr. Prasad Purnaye</a:t>
            </a:r>
            <a:br>
              <a:rPr b="0" i="0" lang="en-US" sz="1728" u="none" cap="none" strike="noStrike">
                <a:solidFill>
                  <a:schemeClr val="dk1"/>
                </a:solidFill>
                <a:latin typeface="Calibri"/>
                <a:ea typeface="Calibri"/>
                <a:cs typeface="Calibri"/>
                <a:sym typeface="Calibri"/>
              </a:rPr>
            </a:br>
            <a:r>
              <a:rPr b="1" i="0" lang="en-US" sz="1728" u="none" cap="none" strike="noStrike">
                <a:solidFill>
                  <a:schemeClr val="dk1"/>
                </a:solidFill>
                <a:latin typeface="Calibri"/>
                <a:ea typeface="Calibri"/>
                <a:cs typeface="Calibri"/>
                <a:sym typeface="Calibri"/>
              </a:rPr>
              <a:t>(Course Coordinator)</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About Course</a:t>
            </a:r>
            <a:endParaRPr/>
          </a:p>
        </p:txBody>
      </p:sp>
      <p:sp>
        <p:nvSpPr>
          <p:cNvPr id="123" name="Google Shape;1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Course Objectives</a:t>
            </a:r>
            <a:endParaRPr/>
          </a:p>
          <a:p>
            <a:pPr indent="-228600" lvl="1" marL="685800" rtl="0" algn="l">
              <a:lnSpc>
                <a:spcPct val="90000"/>
              </a:lnSpc>
              <a:spcBef>
                <a:spcPts val="500"/>
              </a:spcBef>
              <a:spcAft>
                <a:spcPts val="0"/>
              </a:spcAft>
              <a:buClr>
                <a:schemeClr val="dk1"/>
              </a:buClr>
              <a:buSzPts val="2400"/>
              <a:buChar char="•"/>
            </a:pPr>
            <a:r>
              <a:rPr lang="en-US"/>
              <a:t>Knowledge </a:t>
            </a:r>
            <a:endParaRPr/>
          </a:p>
          <a:p>
            <a:pPr indent="-228600" lvl="2" marL="1143000" rtl="0" algn="l">
              <a:lnSpc>
                <a:spcPct val="90000"/>
              </a:lnSpc>
              <a:spcBef>
                <a:spcPts val="500"/>
              </a:spcBef>
              <a:spcAft>
                <a:spcPts val="0"/>
              </a:spcAft>
              <a:buClr>
                <a:schemeClr val="dk1"/>
              </a:buClr>
              <a:buSzPts val="2000"/>
              <a:buChar char="•"/>
            </a:pPr>
            <a:r>
              <a:rPr lang="en-US"/>
              <a:t>To understand best practices for web-site project development.</a:t>
            </a:r>
            <a:endParaRPr/>
          </a:p>
          <a:p>
            <a:pPr indent="-228600" lvl="2" marL="1143000" rtl="0" algn="l">
              <a:lnSpc>
                <a:spcPct val="90000"/>
              </a:lnSpc>
              <a:spcBef>
                <a:spcPts val="500"/>
              </a:spcBef>
              <a:spcAft>
                <a:spcPts val="0"/>
              </a:spcAft>
              <a:buClr>
                <a:schemeClr val="dk1"/>
              </a:buClr>
              <a:buSzPts val="2000"/>
              <a:buChar char="•"/>
            </a:pPr>
            <a:r>
              <a:rPr lang="en-US"/>
              <a:t>To understand the frontend and backend technologies for web application development. </a:t>
            </a:r>
            <a:endParaRPr/>
          </a:p>
          <a:p>
            <a:pPr indent="-228600" lvl="1" marL="685800" rtl="0" algn="l">
              <a:lnSpc>
                <a:spcPct val="90000"/>
              </a:lnSpc>
              <a:spcBef>
                <a:spcPts val="500"/>
              </a:spcBef>
              <a:spcAft>
                <a:spcPts val="0"/>
              </a:spcAft>
              <a:buClr>
                <a:schemeClr val="dk1"/>
              </a:buClr>
              <a:buSzPts val="2400"/>
              <a:buChar char="•"/>
            </a:pPr>
            <a:r>
              <a:rPr lang="en-US"/>
              <a:t>Skills </a:t>
            </a:r>
            <a:endParaRPr/>
          </a:p>
          <a:p>
            <a:pPr indent="-228600" lvl="2" marL="1143000" rtl="0" algn="l">
              <a:lnSpc>
                <a:spcPct val="90000"/>
              </a:lnSpc>
              <a:spcBef>
                <a:spcPts val="500"/>
              </a:spcBef>
              <a:spcAft>
                <a:spcPts val="0"/>
              </a:spcAft>
              <a:buClr>
                <a:schemeClr val="dk1"/>
              </a:buClr>
              <a:buSzPts val="2000"/>
              <a:buChar char="•"/>
            </a:pPr>
            <a:r>
              <a:rPr lang="en-US"/>
              <a:t>To acquire skills for developing web applications using frontend and backend technologies. </a:t>
            </a:r>
            <a:endParaRPr/>
          </a:p>
          <a:p>
            <a:pPr indent="-228600" lvl="2" marL="1143000" rtl="0" algn="l">
              <a:lnSpc>
                <a:spcPct val="90000"/>
              </a:lnSpc>
              <a:spcBef>
                <a:spcPts val="500"/>
              </a:spcBef>
              <a:spcAft>
                <a:spcPts val="0"/>
              </a:spcAft>
              <a:buClr>
                <a:schemeClr val="dk1"/>
              </a:buClr>
              <a:buSzPts val="2000"/>
              <a:buChar char="•"/>
            </a:pPr>
            <a:r>
              <a:rPr lang="en-US"/>
              <a:t>To acquire skills for deployment processes for real world web-based applications. </a:t>
            </a:r>
            <a:endParaRPr/>
          </a:p>
          <a:p>
            <a:pPr indent="-228600" lvl="1" marL="685800" rtl="0" algn="l">
              <a:lnSpc>
                <a:spcPct val="90000"/>
              </a:lnSpc>
              <a:spcBef>
                <a:spcPts val="500"/>
              </a:spcBef>
              <a:spcAft>
                <a:spcPts val="0"/>
              </a:spcAft>
              <a:buClr>
                <a:schemeClr val="dk1"/>
              </a:buClr>
              <a:buSzPts val="2400"/>
              <a:buChar char="•"/>
            </a:pPr>
            <a:r>
              <a:rPr lang="en-US"/>
              <a:t>Attitude </a:t>
            </a:r>
            <a:endParaRPr/>
          </a:p>
          <a:p>
            <a:pPr indent="-228600" lvl="2" marL="1143000" rtl="0" algn="l">
              <a:lnSpc>
                <a:spcPct val="90000"/>
              </a:lnSpc>
              <a:spcBef>
                <a:spcPts val="500"/>
              </a:spcBef>
              <a:spcAft>
                <a:spcPts val="0"/>
              </a:spcAft>
              <a:buClr>
                <a:schemeClr val="dk1"/>
              </a:buClr>
              <a:buSzPts val="2000"/>
              <a:buChar char="•"/>
            </a:pPr>
            <a:r>
              <a:rPr lang="en-US"/>
              <a:t>To use best practices for developing a dynamic and responsive website. </a:t>
            </a:r>
            <a:endParaRPr/>
          </a:p>
          <a:p>
            <a:pPr indent="-228600" lvl="2" marL="1143000" rtl="0" algn="l">
              <a:lnSpc>
                <a:spcPct val="90000"/>
              </a:lnSpc>
              <a:spcBef>
                <a:spcPts val="500"/>
              </a:spcBef>
              <a:spcAft>
                <a:spcPts val="0"/>
              </a:spcAft>
              <a:buClr>
                <a:schemeClr val="dk1"/>
              </a:buClr>
              <a:buSzPts val="2000"/>
              <a:buChar char="•"/>
            </a:pPr>
            <a:r>
              <a:rPr lang="en-US"/>
              <a:t>To use various technology stack such as MEAN and MERN for developing a 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Course Outcomes:</a:t>
            </a:r>
            <a:endParaRPr/>
          </a:p>
        </p:txBody>
      </p:sp>
      <p:sp>
        <p:nvSpPr>
          <p:cNvPr id="129" name="Google Shape;1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After completion of the course, the students will be able to: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 apply best practices to design and develop dynamic and responsive web pages.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 select and apply appropriate frontend technologies for responsive User Interface (UI) development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 design and develop web applications using various technology stacks.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Test and deploy real world web-based applications on different platforms.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5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5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500"/>
                                        <p:tgtEl>
                                          <p:spTgt spid="1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Related MOOCs and Certifications (Optional)</a:t>
            </a:r>
            <a:endParaRPr/>
          </a:p>
        </p:txBody>
      </p:sp>
      <p:sp>
        <p:nvSpPr>
          <p:cNvPr id="135" name="Google Shape;13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Introduction to Modern Application Development - NPTEL </a:t>
            </a:r>
            <a:endParaRPr/>
          </a:p>
          <a:p>
            <a:pPr indent="0" lvl="0" marL="0" rtl="0" algn="l">
              <a:lnSpc>
                <a:spcPct val="90000"/>
              </a:lnSpc>
              <a:spcBef>
                <a:spcPts val="1000"/>
              </a:spcBef>
              <a:spcAft>
                <a:spcPts val="0"/>
              </a:spcAft>
              <a:buClr>
                <a:schemeClr val="dk1"/>
              </a:buClr>
              <a:buSzPts val="2800"/>
              <a:buNone/>
            </a:pPr>
            <a:r>
              <a:rPr lang="en-US"/>
              <a:t>2. Full Stack Developer (Summer Training) - IIT Kanpur </a:t>
            </a:r>
            <a:endParaRPr/>
          </a:p>
          <a:p>
            <a:pPr indent="0" lvl="0" marL="0" rtl="0" algn="l">
              <a:lnSpc>
                <a:spcPct val="90000"/>
              </a:lnSpc>
              <a:spcBef>
                <a:spcPts val="1000"/>
              </a:spcBef>
              <a:spcAft>
                <a:spcPts val="0"/>
              </a:spcAft>
              <a:buClr>
                <a:schemeClr val="dk1"/>
              </a:buClr>
              <a:buSzPts val="2800"/>
              <a:buNone/>
            </a:pPr>
            <a:r>
              <a:rPr lang="en-US"/>
              <a:t>3. Full Stack Developer Nanodegree Udacity </a:t>
            </a:r>
            <a:endParaRPr/>
          </a:p>
          <a:p>
            <a:pPr indent="0" lvl="0" marL="0" rtl="0" algn="l">
              <a:lnSpc>
                <a:spcPct val="90000"/>
              </a:lnSpc>
              <a:spcBef>
                <a:spcPts val="1000"/>
              </a:spcBef>
              <a:spcAft>
                <a:spcPts val="0"/>
              </a:spcAft>
              <a:buClr>
                <a:schemeClr val="dk1"/>
              </a:buClr>
              <a:buSzPts val="2800"/>
              <a:buNone/>
            </a:pPr>
            <a:r>
              <a:rPr lang="en-US"/>
              <a:t>4. Full Stack Mobile App Development – Coursera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7"/>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7"/>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Assessment Scheme</a:t>
            </a:r>
            <a:endParaRPr/>
          </a:p>
        </p:txBody>
      </p:sp>
      <p:graphicFrame>
        <p:nvGraphicFramePr>
          <p:cNvPr id="142" name="Google Shape;142;p7"/>
          <p:cNvGraphicFramePr/>
          <p:nvPr/>
        </p:nvGraphicFramePr>
        <p:xfrm>
          <a:off x="4656986" y="662768"/>
          <a:ext cx="7019199" cy="4844998"/>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8"/>
          <p:cNvPicPr preferRelativeResize="0"/>
          <p:nvPr>
            <p:ph idx="1" type="body"/>
          </p:nvPr>
        </p:nvPicPr>
        <p:blipFill rotWithShape="1">
          <a:blip r:embed="rId3">
            <a:alphaModFix/>
          </a:blip>
          <a:srcRect b="0" l="64214" r="0" t="0"/>
          <a:stretch/>
        </p:blipFill>
        <p:spPr>
          <a:xfrm>
            <a:off x="9779535" y="0"/>
            <a:ext cx="2647502" cy="3060190"/>
          </a:xfrm>
          <a:prstGeom prst="rect">
            <a:avLst/>
          </a:prstGeom>
          <a:noFill/>
          <a:ln>
            <a:noFill/>
          </a:ln>
        </p:spPr>
      </p:pic>
      <p:pic>
        <p:nvPicPr>
          <p:cNvPr id="148" name="Google Shape;148;p8"/>
          <p:cNvPicPr preferRelativeResize="0"/>
          <p:nvPr/>
        </p:nvPicPr>
        <p:blipFill rotWithShape="1">
          <a:blip r:embed="rId3">
            <a:alphaModFix/>
          </a:blip>
          <a:srcRect b="0" l="18875" r="47394" t="10187"/>
          <a:stretch/>
        </p:blipFill>
        <p:spPr>
          <a:xfrm>
            <a:off x="7380700" y="0"/>
            <a:ext cx="2775012" cy="3060190"/>
          </a:xfrm>
          <a:prstGeom prst="rect">
            <a:avLst/>
          </a:prstGeom>
          <a:noFill/>
          <a:ln>
            <a:noFill/>
          </a:ln>
        </p:spPr>
      </p:pic>
      <p:sp>
        <p:nvSpPr>
          <p:cNvPr id="149" name="Google Shape;149;p8"/>
          <p:cNvSpPr/>
          <p:nvPr/>
        </p:nvSpPr>
        <p:spPr>
          <a:xfrm>
            <a:off x="7374497" y="260719"/>
            <a:ext cx="2647502" cy="2538752"/>
          </a:xfrm>
          <a:prstGeom prst="pie">
            <a:avLst>
              <a:gd fmla="val 1084542" name="adj1"/>
              <a:gd fmla="val 16200000" name="adj2"/>
            </a:avLst>
          </a:prstGeom>
          <a:solidFill>
            <a:srgbClr val="F8F8F8">
              <a:alpha val="7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0" name="Google Shape;150;p8"/>
          <p:cNvSpPr txBox="1"/>
          <p:nvPr>
            <p:ph type="title"/>
          </p:nvPr>
        </p:nvSpPr>
        <p:spPr>
          <a:xfrm>
            <a:off x="166797" y="2607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Rubrics: Practical Performance</a:t>
            </a:r>
            <a:br>
              <a:rPr lang="en-US"/>
            </a:br>
            <a:r>
              <a:rPr lang="en-US"/>
              <a:t>[30 Marks]</a:t>
            </a:r>
            <a:endParaRPr/>
          </a:p>
        </p:txBody>
      </p:sp>
      <p:graphicFrame>
        <p:nvGraphicFramePr>
          <p:cNvPr id="151" name="Google Shape;151;p8"/>
          <p:cNvGraphicFramePr/>
          <p:nvPr/>
        </p:nvGraphicFramePr>
        <p:xfrm>
          <a:off x="166797" y="2551799"/>
          <a:ext cx="3000000" cy="3000000"/>
        </p:xfrm>
        <a:graphic>
          <a:graphicData uri="http://schemas.openxmlformats.org/drawingml/2006/table">
            <a:tbl>
              <a:tblPr>
                <a:noFill/>
                <a:tableStyleId>{04A85ACD-0AB6-4D35-BDA5-E8DD4B43F089}</a:tableStyleId>
              </a:tblPr>
              <a:tblGrid>
                <a:gridCol w="2371675"/>
                <a:gridCol w="2371675"/>
                <a:gridCol w="2371675"/>
                <a:gridCol w="2371675"/>
                <a:gridCol w="2371675"/>
              </a:tblGrid>
              <a:tr h="163825">
                <a:tc>
                  <a:txBody>
                    <a:bodyPr/>
                    <a:lstStyle/>
                    <a:p>
                      <a:pPr indent="0" lvl="0" marL="0" marR="0" rtl="0" algn="l">
                        <a:spcBef>
                          <a:spcPts val="0"/>
                        </a:spcBef>
                        <a:spcAft>
                          <a:spcPts val="0"/>
                        </a:spcAft>
                        <a:buNone/>
                      </a:pPr>
                      <a:r>
                        <a:rPr b="1" lang="en-US" sz="1200" u="none" cap="none" strike="noStrike"/>
                        <a:t>Excellent (25-30)</a:t>
                      </a:r>
                      <a:endParaRPr/>
                    </a:p>
                  </a:txBody>
                  <a:tcPr marT="9500" marB="9500" marR="19000" marL="1900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l">
                        <a:spcBef>
                          <a:spcPts val="0"/>
                        </a:spcBef>
                        <a:spcAft>
                          <a:spcPts val="0"/>
                        </a:spcAft>
                        <a:buNone/>
                      </a:pPr>
                      <a:r>
                        <a:rPr b="1" lang="en-US" sz="1200" u="none" cap="none" strike="noStrike"/>
                        <a:t>Good (20-24)</a:t>
                      </a:r>
                      <a:endParaRPr/>
                    </a:p>
                  </a:txBody>
                  <a:tcPr marT="9500" marB="9500" marR="19000" marL="1900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l">
                        <a:spcBef>
                          <a:spcPts val="0"/>
                        </a:spcBef>
                        <a:spcAft>
                          <a:spcPts val="0"/>
                        </a:spcAft>
                        <a:buNone/>
                      </a:pPr>
                      <a:r>
                        <a:rPr b="1" lang="en-US" sz="1200" u="none" cap="none" strike="noStrike"/>
                        <a:t>Satisfactory (15-19)</a:t>
                      </a:r>
                      <a:endParaRPr/>
                    </a:p>
                  </a:txBody>
                  <a:tcPr marT="9500" marB="9500" marR="19000" marL="1900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l">
                        <a:spcBef>
                          <a:spcPts val="0"/>
                        </a:spcBef>
                        <a:spcAft>
                          <a:spcPts val="0"/>
                        </a:spcAft>
                        <a:buNone/>
                      </a:pPr>
                      <a:r>
                        <a:rPr b="1" lang="en-US" sz="1200" u="none" cap="none" strike="noStrike"/>
                        <a:t>Needs Improvement (12-15)</a:t>
                      </a:r>
                      <a:endParaRPr/>
                    </a:p>
                  </a:txBody>
                  <a:tcPr marT="9500" marB="9500" marR="19000" marL="1900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b="1" lang="en-US" sz="1200" u="none" cap="none" strike="noStrike"/>
                        <a:t>Poor (&lt;12)</a:t>
                      </a:r>
                      <a:endParaRPr/>
                    </a:p>
                  </a:txBody>
                  <a:tcPr marT="9500" marB="9500" marR="19000" marL="19000">
                    <a:lnL cap="flat" cmpd="sng" w="9525">
                      <a:solidFill>
                        <a:srgbClr val="D9D9E3"/>
                      </a:solidFill>
                      <a:prstDash val="solid"/>
                      <a:round/>
                      <a:headEnd len="sm" w="sm" type="none"/>
                      <a:tailEnd len="sm" w="sm" type="none"/>
                    </a:lnL>
                    <a:lnB cap="flat" cmpd="sng" w="12700">
                      <a:solidFill>
                        <a:srgbClr val="D9D9E3"/>
                      </a:solidFill>
                      <a:prstDash val="solid"/>
                      <a:round/>
                      <a:headEnd len="sm" w="sm" type="none"/>
                      <a:tailEnd len="sm" w="sm" type="none"/>
                    </a:lnB>
                  </a:tcPr>
                </a:tc>
              </a:tr>
              <a:tr h="646050">
                <a:tc>
                  <a:txBody>
                    <a:bodyPr/>
                    <a:lstStyle/>
                    <a:p>
                      <a:pPr indent="0" lvl="0" marL="0" marR="0" rtl="0" algn="l">
                        <a:spcBef>
                          <a:spcPts val="0"/>
                        </a:spcBef>
                        <a:spcAft>
                          <a:spcPts val="0"/>
                        </a:spcAft>
                        <a:buNone/>
                      </a:pPr>
                      <a:r>
                        <a:rPr lang="en-US" sz="1200" u="none" cap="none" strike="noStrike"/>
                        <a:t>Task Accomplishment &amp; Understanding</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Comprehensive understanding. Successful completion of all tasks with high proficiency.</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Accomplished tasks with minor errors. Good understanding, occasional struggles.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Partial completion, limited understanding. Difficulties with key tasks.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Failed to complete essential tasks. Lack of understanding, significant gaps in knowledge.</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r>
              <a:tr h="760050">
                <a:tc>
                  <a:txBody>
                    <a:bodyPr/>
                    <a:lstStyle/>
                    <a:p>
                      <a:pPr indent="0" lvl="0" marL="0" marR="0" rtl="0" algn="l">
                        <a:spcBef>
                          <a:spcPts val="0"/>
                        </a:spcBef>
                        <a:spcAft>
                          <a:spcPts val="0"/>
                        </a:spcAft>
                        <a:buNone/>
                      </a:pPr>
                      <a:r>
                        <a:rPr lang="en-US" sz="1200" u="none" cap="none" strike="noStrike"/>
                        <a:t>Documentation &amp; Organization</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Clear &amp; well-structured documentation. Systematic organization with thorough explanations.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Adequate documentation with occasional gaps. Satisfactory organization.</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Limited &amp; disorganized documentation. Deficiencies in code comments &amp; explanations.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Lacks proper documentation &amp; organization. Poorly explained, challenging to comprehend.</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r>
              <a:tr h="703050">
                <a:tc>
                  <a:txBody>
                    <a:bodyPr/>
                    <a:lstStyle/>
                    <a:p>
                      <a:pPr indent="0" lvl="0" marL="0" marR="0" rtl="0" algn="l">
                        <a:spcBef>
                          <a:spcPts val="0"/>
                        </a:spcBef>
                        <a:spcAft>
                          <a:spcPts val="0"/>
                        </a:spcAft>
                        <a:buNone/>
                      </a:pPr>
                      <a:r>
                        <a:rPr lang="en-US" sz="1200" u="none" cap="none" strike="noStrike"/>
                        <a:t>Technical Skills &amp; Implementation</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Exceptional technical skills. Clean, efficient, &amp; well-structured code.</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Good technical skills. Minor coding issues. Acceptable code quality.</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Some technical proficiency, noticeable problems. Suboptimal or error-prone code.</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Lacks required technical skills. Error-prone, poorly structured &amp; inefficient code.</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r>
              <a:tr h="646050">
                <a:tc>
                  <a:txBody>
                    <a:bodyPr/>
                    <a:lstStyle/>
                    <a:p>
                      <a:pPr indent="0" lvl="0" marL="0" marR="0" rtl="0" algn="l">
                        <a:spcBef>
                          <a:spcPts val="0"/>
                        </a:spcBef>
                        <a:spcAft>
                          <a:spcPts val="0"/>
                        </a:spcAft>
                        <a:buNone/>
                      </a:pPr>
                      <a:r>
                        <a:rPr lang="en-US" sz="1200" u="none" cap="none" strike="noStrike"/>
                        <a:t>Creativity &amp; Innovation</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Highly creative &amp; innovative solution. Unique features enhancing the project.</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Shows creativity, some unique elements. Additional features with moderate impact.</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Limited creativity, conventional approach. Meets basic requirements.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Lacks creativity &amp; innovation. Only fulfills basic requirements, no unique elements.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r>
              <a:tr h="760050">
                <a:tc>
                  <a:txBody>
                    <a:bodyPr/>
                    <a:lstStyle/>
                    <a:p>
                      <a:pPr indent="0" lvl="0" marL="0" marR="0" rtl="0" algn="l">
                        <a:spcBef>
                          <a:spcPts val="0"/>
                        </a:spcBef>
                        <a:spcAft>
                          <a:spcPts val="0"/>
                        </a:spcAft>
                        <a:buNone/>
                      </a:pPr>
                      <a:r>
                        <a:rPr lang="en-US" sz="1200" u="none" cap="none" strike="noStrike"/>
                        <a:t>Problem Solving &amp; Error Handling</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Excellent problem-solving. Robust error handling.</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Satisfactory problem-solving. Basic error handling.</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Struggles with problem-solving &amp; error handling. Requires significant assistance.</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Poor problem-solving &amp; error handling. Numerous unresolved issues. Ineffective error management.</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3366BF"/>
                    </a:solidFill>
                  </a:tcPr>
                </a:tc>
              </a:tr>
              <a:tr h="589050">
                <a:tc>
                  <a:txBody>
                    <a:bodyPr/>
                    <a:lstStyle/>
                    <a:p>
                      <a:pPr indent="0" lvl="0" marL="0" marR="0" rtl="0" algn="l">
                        <a:spcBef>
                          <a:spcPts val="0"/>
                        </a:spcBef>
                        <a:spcAft>
                          <a:spcPts val="0"/>
                        </a:spcAft>
                        <a:buNone/>
                      </a:pPr>
                      <a:r>
                        <a:rPr lang="en-US" sz="1200" u="none" cap="none" strike="noStrike"/>
                        <a:t>Presentation &amp; User Experience</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Polished &amp; professional user experience. Intuitive &amp; visually appealing UI.</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Satisfactory user experience. Some room for improvement.</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Unsatisfactory user experience. Design &amp; usability issues.</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3366BF"/>
                    </a:solidFill>
                  </a:tcPr>
                </a:tc>
                <a:tc>
                  <a:txBody>
                    <a:bodyPr/>
                    <a:lstStyle/>
                    <a:p>
                      <a:pPr indent="0" lvl="0" marL="0" marR="0" rtl="0" algn="l">
                        <a:spcBef>
                          <a:spcPts val="0"/>
                        </a:spcBef>
                        <a:spcAft>
                          <a:spcPts val="0"/>
                        </a:spcAft>
                        <a:buNone/>
                      </a:pPr>
                      <a:r>
                        <a:rPr lang="en-US" sz="1200" u="none" cap="none" strike="noStrike"/>
                        <a:t>Poor user experience. Unappealing &amp; confusing UI.</a:t>
                      </a:r>
                      <a:endParaRPr/>
                    </a:p>
                  </a:txBody>
                  <a:tcPr marT="9500" marB="9500" marR="19000" marL="1900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3366B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9"/>
          <p:cNvPicPr preferRelativeResize="0"/>
          <p:nvPr>
            <p:ph idx="1" type="body"/>
          </p:nvPr>
        </p:nvPicPr>
        <p:blipFill rotWithShape="1">
          <a:blip r:embed="rId3">
            <a:alphaModFix/>
          </a:blip>
          <a:srcRect b="0" l="64214" r="0" t="0"/>
          <a:stretch/>
        </p:blipFill>
        <p:spPr>
          <a:xfrm>
            <a:off x="10108672" y="-45692"/>
            <a:ext cx="2015732" cy="2329940"/>
          </a:xfrm>
          <a:prstGeom prst="rect">
            <a:avLst/>
          </a:prstGeom>
          <a:noFill/>
          <a:ln>
            <a:noFill/>
          </a:ln>
        </p:spPr>
      </p:pic>
      <p:pic>
        <p:nvPicPr>
          <p:cNvPr id="157" name="Google Shape;157;p9"/>
          <p:cNvPicPr preferRelativeResize="0"/>
          <p:nvPr/>
        </p:nvPicPr>
        <p:blipFill rotWithShape="1">
          <a:blip r:embed="rId3">
            <a:alphaModFix/>
          </a:blip>
          <a:srcRect b="0" l="18875" r="47394" t="10187"/>
          <a:stretch/>
        </p:blipFill>
        <p:spPr>
          <a:xfrm>
            <a:off x="7725051" y="-45692"/>
            <a:ext cx="2112814" cy="2329940"/>
          </a:xfrm>
          <a:prstGeom prst="rect">
            <a:avLst/>
          </a:prstGeom>
          <a:noFill/>
          <a:ln>
            <a:noFill/>
          </a:ln>
        </p:spPr>
      </p:pic>
      <p:sp>
        <p:nvSpPr>
          <p:cNvPr id="158" name="Google Shape;158;p9"/>
          <p:cNvSpPr/>
          <p:nvPr/>
        </p:nvSpPr>
        <p:spPr>
          <a:xfrm rot="-6601050">
            <a:off x="7703634" y="152812"/>
            <a:ext cx="2015732" cy="1932932"/>
          </a:xfrm>
          <a:prstGeom prst="pie">
            <a:avLst>
              <a:gd fmla="val 1140197" name="adj1"/>
              <a:gd fmla="val 9944115" name="adj2"/>
            </a:avLst>
          </a:prstGeom>
          <a:solidFill>
            <a:srgbClr val="F8F8F8">
              <a:alpha val="7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aphicFrame>
        <p:nvGraphicFramePr>
          <p:cNvPr id="159" name="Google Shape;159;p9"/>
          <p:cNvGraphicFramePr/>
          <p:nvPr/>
        </p:nvGraphicFramePr>
        <p:xfrm>
          <a:off x="128001" y="2302374"/>
          <a:ext cx="3000000" cy="3000000"/>
        </p:xfrm>
        <a:graphic>
          <a:graphicData uri="http://schemas.openxmlformats.org/drawingml/2006/table">
            <a:tbl>
              <a:tblPr>
                <a:noFill/>
                <a:tableStyleId>{04A85ACD-0AB6-4D35-BDA5-E8DD4B43F089}</a:tableStyleId>
              </a:tblPr>
              <a:tblGrid>
                <a:gridCol w="1557175"/>
                <a:gridCol w="2171825"/>
                <a:gridCol w="1989850"/>
                <a:gridCol w="1941300"/>
                <a:gridCol w="2855425"/>
              </a:tblGrid>
              <a:tr h="265575">
                <a:tc>
                  <a:txBody>
                    <a:bodyPr/>
                    <a:lstStyle/>
                    <a:p>
                      <a:pPr indent="0" lvl="0" marL="0" marR="0" rtl="0" algn="ctr">
                        <a:spcBef>
                          <a:spcPts val="0"/>
                        </a:spcBef>
                        <a:spcAft>
                          <a:spcPts val="0"/>
                        </a:spcAft>
                        <a:buNone/>
                      </a:pPr>
                      <a:r>
                        <a:rPr b="1" lang="en-US" sz="1200" u="none" cap="none" strike="noStrike"/>
                        <a:t>Criteria</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spcBef>
                          <a:spcPts val="0"/>
                        </a:spcBef>
                        <a:spcAft>
                          <a:spcPts val="0"/>
                        </a:spcAft>
                        <a:buNone/>
                      </a:pPr>
                      <a:r>
                        <a:rPr b="1" lang="en-US" sz="1200" u="none" cap="none" strike="noStrike"/>
                        <a:t>Excellent (45-60 marks)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spcBef>
                          <a:spcPts val="0"/>
                        </a:spcBef>
                        <a:spcAft>
                          <a:spcPts val="0"/>
                        </a:spcAft>
                        <a:buNone/>
                      </a:pPr>
                      <a:r>
                        <a:rPr b="1" lang="en-US" sz="1200" u="none" cap="none" strike="noStrike"/>
                        <a:t>Good (35-44 marks)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spcBef>
                          <a:spcPts val="0"/>
                        </a:spcBef>
                        <a:spcAft>
                          <a:spcPts val="0"/>
                        </a:spcAft>
                        <a:buNone/>
                      </a:pPr>
                      <a:r>
                        <a:rPr b="1" lang="en-US" sz="1200" u="none" cap="none" strike="noStrike"/>
                        <a:t>Satisfactory (25-34 marks)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spcBef>
                          <a:spcPts val="0"/>
                        </a:spcBef>
                        <a:spcAft>
                          <a:spcPts val="0"/>
                        </a:spcAft>
                        <a:buNone/>
                      </a:pPr>
                      <a:r>
                        <a:rPr b="1" lang="en-US" sz="1200" u="none" cap="none" strike="noStrike"/>
                        <a:t>Needs Improvement (Below 25 marks)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755875">
                <a:tc>
                  <a:txBody>
                    <a:bodyPr/>
                    <a:lstStyle/>
                    <a:p>
                      <a:pPr indent="0" lvl="0" marL="0" marR="0" rtl="0" algn="l">
                        <a:spcBef>
                          <a:spcPts val="0"/>
                        </a:spcBef>
                        <a:spcAft>
                          <a:spcPts val="0"/>
                        </a:spcAft>
                        <a:buNone/>
                      </a:pPr>
                      <a:r>
                        <a:rPr b="1" lang="en-US" sz="1200" u="none" cap="none" strike="noStrike"/>
                        <a:t>Project Implementation &amp; Functionality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Fully functional and well-implemented project, exceeding requirements with clean code and innovative features.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Mostly functional project with minor bugs, meets most requirements.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Partially functional project with notable problems, struggles with certain aspects.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Incomplete and error-prone project, significant gaps in implementation and features.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r>
              <a:tr h="755875">
                <a:tc>
                  <a:txBody>
                    <a:bodyPr/>
                    <a:lstStyle/>
                    <a:p>
                      <a:pPr indent="0" lvl="0" marL="0" marR="0" rtl="0" algn="l">
                        <a:spcBef>
                          <a:spcPts val="0"/>
                        </a:spcBef>
                        <a:spcAft>
                          <a:spcPts val="0"/>
                        </a:spcAft>
                        <a:buNone/>
                      </a:pPr>
                      <a:r>
                        <a:rPr b="1" lang="en-US" sz="1200" u="none" cap="none" strike="noStrike"/>
                        <a:t>Documentation &amp; Code Quality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Comprehensive documentation, well-commented code adhering to best practices, organized project structure.</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Adequate documentation and code quality, some areas for improvement.</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Limited and disorganized documentation, inconsistent code quality and organization.</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Poor documentation, code lacks comments, chaotic organization, subpar code quality.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r>
              <a:tr h="755875">
                <a:tc>
                  <a:txBody>
                    <a:bodyPr/>
                    <a:lstStyle/>
                    <a:p>
                      <a:pPr indent="0" lvl="0" marL="0" marR="0" rtl="0" algn="l">
                        <a:spcBef>
                          <a:spcPts val="0"/>
                        </a:spcBef>
                        <a:spcAft>
                          <a:spcPts val="0"/>
                        </a:spcAft>
                        <a:buNone/>
                      </a:pPr>
                      <a:r>
                        <a:rPr b="1" lang="en-US" sz="1200" u="none" cap="none" strike="noStrike"/>
                        <a:t>Creativity &amp; Innovation</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Highly creative and innovative project, introducing unique features beyond basic requirements.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Shows creativity with additional elements, but lacks cohesion and major impact.</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Limited creativity, closely follows basic requirements.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c>
                  <a:txBody>
                    <a:bodyPr/>
                    <a:lstStyle/>
                    <a:p>
                      <a:pPr indent="0" lvl="0" marL="0" marR="0" rtl="0" algn="l">
                        <a:spcBef>
                          <a:spcPts val="0"/>
                        </a:spcBef>
                        <a:spcAft>
                          <a:spcPts val="0"/>
                        </a:spcAft>
                        <a:buNone/>
                      </a:pPr>
                      <a:r>
                        <a:rPr lang="en-US" sz="1200" u="none" cap="none" strike="noStrike"/>
                        <a:t>Lacks creativity, no unique elements, and fails to enhance project significantly.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4BF00"/>
                    </a:solidFill>
                  </a:tcPr>
                </a:tc>
              </a:tr>
              <a:tr h="878450">
                <a:tc>
                  <a:txBody>
                    <a:bodyPr/>
                    <a:lstStyle/>
                    <a:p>
                      <a:pPr indent="0" lvl="0" marL="0" marR="0" rtl="0" algn="l">
                        <a:spcBef>
                          <a:spcPts val="0"/>
                        </a:spcBef>
                        <a:spcAft>
                          <a:spcPts val="0"/>
                        </a:spcAft>
                        <a:buNone/>
                      </a:pPr>
                      <a:r>
                        <a:rPr b="1" lang="en-US" sz="1200" u="none" cap="none" strike="noStrike"/>
                        <a:t>Oral Exam &amp; Presentation</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A0A0A0"/>
                    </a:solidFill>
                  </a:tcPr>
                </a:tc>
                <a:tc>
                  <a:txBody>
                    <a:bodyPr/>
                    <a:lstStyle/>
                    <a:p>
                      <a:pPr indent="0" lvl="0" marL="0" marR="0" rtl="0" algn="l">
                        <a:spcBef>
                          <a:spcPts val="0"/>
                        </a:spcBef>
                        <a:spcAft>
                          <a:spcPts val="0"/>
                        </a:spcAft>
                        <a:buNone/>
                      </a:pPr>
                      <a:r>
                        <a:rPr lang="en-US" sz="1200" u="none" cap="none" strike="noStrike"/>
                        <a:t>Thorough understanding, clear and engaging presentation, confidently answers questions with in-depth knowledge.</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A0A0A0"/>
                    </a:solidFill>
                  </a:tcPr>
                </a:tc>
                <a:tc>
                  <a:txBody>
                    <a:bodyPr/>
                    <a:lstStyle/>
                    <a:p>
                      <a:pPr indent="0" lvl="0" marL="0" marR="0" rtl="0" algn="l">
                        <a:spcBef>
                          <a:spcPts val="0"/>
                        </a:spcBef>
                        <a:spcAft>
                          <a:spcPts val="0"/>
                        </a:spcAft>
                        <a:buNone/>
                      </a:pPr>
                      <a:r>
                        <a:rPr lang="en-US" sz="1200" u="none" cap="none" strike="noStrike"/>
                        <a:t>Good understanding, satisfactory presentation, answers questions but may struggle with complexity.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A0A0A0"/>
                    </a:solidFill>
                  </a:tcPr>
                </a:tc>
                <a:tc>
                  <a:txBody>
                    <a:bodyPr/>
                    <a:lstStyle/>
                    <a:p>
                      <a:pPr indent="0" lvl="0" marL="0" marR="0" rtl="0" algn="l">
                        <a:spcBef>
                          <a:spcPts val="0"/>
                        </a:spcBef>
                        <a:spcAft>
                          <a:spcPts val="0"/>
                        </a:spcAft>
                        <a:buNone/>
                      </a:pPr>
                      <a:r>
                        <a:rPr lang="en-US" sz="1200" u="none" cap="none" strike="noStrike"/>
                        <a:t>Limited understanding, disorganized presentation, difficulties in answering questions.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A0A0A0"/>
                    </a:solidFill>
                  </a:tcPr>
                </a:tc>
                <a:tc>
                  <a:txBody>
                    <a:bodyPr/>
                    <a:lstStyle/>
                    <a:p>
                      <a:pPr indent="0" lvl="0" marL="0" marR="0" rtl="0" algn="l">
                        <a:spcBef>
                          <a:spcPts val="0"/>
                        </a:spcBef>
                        <a:spcAft>
                          <a:spcPts val="0"/>
                        </a:spcAft>
                        <a:buNone/>
                      </a:pPr>
                      <a:r>
                        <a:rPr lang="en-US" sz="1200" u="none" cap="none" strike="noStrike"/>
                        <a:t>Poor understanding, unengaging presentation, inadequate responses to questions.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A0A0A0"/>
                    </a:solidFill>
                  </a:tcPr>
                </a:tc>
              </a:tr>
              <a:tr h="939725">
                <a:tc>
                  <a:txBody>
                    <a:bodyPr/>
                    <a:lstStyle/>
                    <a:p>
                      <a:pPr indent="0" lvl="0" marL="0" marR="0" rtl="0" algn="l">
                        <a:spcBef>
                          <a:spcPts val="0"/>
                        </a:spcBef>
                        <a:spcAft>
                          <a:spcPts val="0"/>
                        </a:spcAft>
                        <a:buNone/>
                      </a:pPr>
                      <a:r>
                        <a:rPr b="1" lang="en-US" sz="1200" u="none" cap="none" strike="noStrike"/>
                        <a:t>Overall Project Outcome</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68A3DD"/>
                    </a:solidFill>
                  </a:tcPr>
                </a:tc>
                <a:tc>
                  <a:txBody>
                    <a:bodyPr/>
                    <a:lstStyle/>
                    <a:p>
                      <a:pPr indent="0" lvl="0" marL="0" marR="0" rtl="0" algn="l">
                        <a:spcBef>
                          <a:spcPts val="0"/>
                        </a:spcBef>
                        <a:spcAft>
                          <a:spcPts val="0"/>
                        </a:spcAft>
                        <a:buNone/>
                      </a:pPr>
                      <a:r>
                        <a:rPr lang="en-US" sz="1200" u="none" cap="none" strike="noStrike"/>
                        <a:t>Highly polished and professional outcome, intuitive user experience, meets all requirements with a complete application.</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68A3DD"/>
                    </a:solidFill>
                  </a:tcPr>
                </a:tc>
                <a:tc>
                  <a:txBody>
                    <a:bodyPr/>
                    <a:lstStyle/>
                    <a:p>
                      <a:pPr indent="0" lvl="0" marL="0" marR="0" rtl="0" algn="l">
                        <a:spcBef>
                          <a:spcPts val="0"/>
                        </a:spcBef>
                        <a:spcAft>
                          <a:spcPts val="0"/>
                        </a:spcAft>
                        <a:buNone/>
                      </a:pPr>
                      <a:r>
                        <a:rPr lang="en-US" sz="1200" u="none" cap="none" strike="noStrike"/>
                        <a:t>Mostly polished outcome, satisfactory user experience, meets most requirements.</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68A3DD"/>
                    </a:solidFill>
                  </a:tcPr>
                </a:tc>
                <a:tc>
                  <a:txBody>
                    <a:bodyPr/>
                    <a:lstStyle/>
                    <a:p>
                      <a:pPr indent="0" lvl="0" marL="0" marR="0" rtl="0" algn="l">
                        <a:spcBef>
                          <a:spcPts val="0"/>
                        </a:spcBef>
                        <a:spcAft>
                          <a:spcPts val="0"/>
                        </a:spcAft>
                        <a:buNone/>
                      </a:pPr>
                      <a:r>
                        <a:rPr lang="en-US" sz="1200" u="none" cap="none" strike="noStrike"/>
                        <a:t>Basic outcome with unsatisfactory user experience, missing key elements or functionality.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68A3DD"/>
                    </a:solidFill>
                  </a:tcPr>
                </a:tc>
                <a:tc>
                  <a:txBody>
                    <a:bodyPr/>
                    <a:lstStyle/>
                    <a:p>
                      <a:pPr indent="0" lvl="0" marL="0" marR="0" rtl="0" algn="l">
                        <a:spcBef>
                          <a:spcPts val="0"/>
                        </a:spcBef>
                        <a:spcAft>
                          <a:spcPts val="0"/>
                        </a:spcAft>
                        <a:buNone/>
                      </a:pPr>
                      <a:r>
                        <a:rPr lang="en-US" sz="1200" u="none" cap="none" strike="noStrike"/>
                        <a:t>Poor and unprofessional outcome, confusing user experience, fails to meet requirements significantly.</a:t>
                      </a:r>
                      <a:endParaRPr/>
                    </a:p>
                  </a:txBody>
                  <a:tcPr marT="10225" marB="10225" marR="20425" marL="20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solidFill>
                      <a:srgbClr val="68A3DD"/>
                    </a:solidFill>
                  </a:tcPr>
                </a:tc>
              </a:tr>
            </a:tbl>
          </a:graphicData>
        </a:graphic>
      </p:graphicFrame>
      <p:sp>
        <p:nvSpPr>
          <p:cNvPr id="160" name="Google Shape;160;p9"/>
          <p:cNvSpPr/>
          <p:nvPr/>
        </p:nvSpPr>
        <p:spPr>
          <a:xfrm flipH="1">
            <a:off x="10766555" y="4218793"/>
            <a:ext cx="1174490" cy="1174490"/>
          </a:xfrm>
          <a:prstGeom prst="flowChartMagneticTape">
            <a:avLst/>
          </a:prstGeom>
          <a:solidFill>
            <a:srgbClr val="A0A0A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ORAL</a:t>
            </a:r>
            <a:endParaRPr/>
          </a:p>
        </p:txBody>
      </p:sp>
      <p:sp>
        <p:nvSpPr>
          <p:cNvPr id="161" name="Google Shape;161;p9"/>
          <p:cNvSpPr/>
          <p:nvPr/>
        </p:nvSpPr>
        <p:spPr>
          <a:xfrm flipH="1">
            <a:off x="10766555" y="5318385"/>
            <a:ext cx="1174490" cy="1174490"/>
          </a:xfrm>
          <a:prstGeom prst="flowChartMagneticTape">
            <a:avLst/>
          </a:prstGeom>
          <a:solidFill>
            <a:srgbClr val="68A3DD"/>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Active Learning</a:t>
            </a:r>
            <a:endParaRPr/>
          </a:p>
        </p:txBody>
      </p:sp>
      <p:sp>
        <p:nvSpPr>
          <p:cNvPr id="162" name="Google Shape;162;p9"/>
          <p:cNvSpPr txBox="1"/>
          <p:nvPr/>
        </p:nvSpPr>
        <p:spPr>
          <a:xfrm>
            <a:off x="166797" y="260719"/>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Rubrics: Mini Project + Oral +Active Learning</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[ 40 Marks+ 10 Marks + 10 Marks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2023-07-26T04:19:37Z</dcterms:created>
  <dc:creator>DrPrasadPurnaye</dc:creator>
</cp:coreProperties>
</file>