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47ffc7f5e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47ffc7f5e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476e06854_0_4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476e06854_0_4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47ffc7f5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47ffc7f5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47ffc7f5e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47ffc7f5e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7ffc7f5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47ffc7f5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6de2c284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6de2c284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 or science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6de2c284_0_2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6de2c284_0_2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ff80f11289576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ff80f11289576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76e06854_0_4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76e06854_0_4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76e06854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476e06854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due to limitations of hardware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5522287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5522287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6de2c284_0_2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6de2c284_0_2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476df41f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476df41f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3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11">
    <p:bg>
      <p:bgPr>
        <a:solidFill>
          <a:srgbClr val="2D314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336579" y="333100"/>
            <a:ext cx="8470800" cy="4505700"/>
          </a:xfrm>
          <a:prstGeom prst="rect">
            <a:avLst/>
          </a:prstGeom>
          <a:solidFill>
            <a:srgbClr val="2D314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141725" y="656801"/>
            <a:ext cx="8860500" cy="38583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  <a:defRPr sz="1400">
                <a:solidFill>
                  <a:srgbClr val="F2D7EE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17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21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529200" y="2540450"/>
            <a:ext cx="52953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2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7"/>
          <p:cNvGrpSpPr/>
          <p:nvPr/>
        </p:nvGrpSpPr>
        <p:grpSpPr>
          <a:xfrm>
            <a:off x="4870649" y="2121826"/>
            <a:ext cx="3764843" cy="64502"/>
            <a:chOff x="595675" y="2820050"/>
            <a:chExt cx="7952774" cy="64502"/>
          </a:xfrm>
        </p:grpSpPr>
        <p:sp>
          <p:nvSpPr>
            <p:cNvPr id="73" name="Google Shape;73;p17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7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7">
  <p:cSld name="AUTOLAYOUT_24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2316574" y="3364649"/>
            <a:ext cx="1632000" cy="16320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6118424" y="1414824"/>
            <a:ext cx="1632000" cy="16320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7500225" y="4086700"/>
            <a:ext cx="831300" cy="8313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794188" y="1494263"/>
            <a:ext cx="831300" cy="8313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1080300" y="1677388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4611275" y="1677388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4611300" y="3204100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1080325" y="3204100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347925" y="177290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78875" y="177290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1347900" y="329965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878875" y="329965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25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2316574" y="3364649"/>
            <a:ext cx="1632000" cy="16320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6118424" y="1414824"/>
            <a:ext cx="1632000" cy="16320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7500225" y="4086700"/>
            <a:ext cx="831300" cy="8313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794188" y="1494263"/>
            <a:ext cx="831300" cy="8313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1080300" y="1677414"/>
            <a:ext cx="3452400" cy="302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611275" y="1677414"/>
            <a:ext cx="3452400" cy="302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347900" y="1876875"/>
            <a:ext cx="2917200" cy="263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78875" y="1876925"/>
            <a:ext cx="2917200" cy="263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0">
  <p:cSld name="AUTOLAYOUT_30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08782" y="1640000"/>
            <a:ext cx="8526000" cy="33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2440287" y="1640000"/>
            <a:ext cx="2131500" cy="332100"/>
          </a:xfrm>
          <a:prstGeom prst="rect">
            <a:avLst/>
          </a:pr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4571811" y="1640000"/>
            <a:ext cx="2131500" cy="332100"/>
          </a:xfrm>
          <a:prstGeom prst="rect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308750" y="1640000"/>
            <a:ext cx="2131500" cy="332100"/>
          </a:xfrm>
          <a:prstGeom prst="rect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232550" y="609450"/>
            <a:ext cx="6355200" cy="877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08775" y="2286000"/>
            <a:ext cx="2690400" cy="224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3226538" y="2286000"/>
            <a:ext cx="2690400" cy="224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3" type="body"/>
          </p:nvPr>
        </p:nvSpPr>
        <p:spPr>
          <a:xfrm>
            <a:off x="6140563" y="2286000"/>
            <a:ext cx="2690400" cy="224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9">
  <p:cSld name="AUTOLAYOUT_3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21"/>
          <p:cNvGrpSpPr/>
          <p:nvPr/>
        </p:nvGrpSpPr>
        <p:grpSpPr>
          <a:xfrm>
            <a:off x="311112" y="4512638"/>
            <a:ext cx="2812694" cy="150575"/>
            <a:chOff x="0" y="3797750"/>
            <a:chExt cx="9144000" cy="150575"/>
          </a:xfrm>
        </p:grpSpPr>
        <p:cxnSp>
          <p:nvCxnSpPr>
            <p:cNvPr id="123" name="Google Shape;123;p21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21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21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389600"/>
            <a:ext cx="2808000" cy="288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2">
  <p:cSld name="AUTOLAYOUT_37"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22"/>
          <p:cNvSpPr txBox="1"/>
          <p:nvPr>
            <p:ph type="title"/>
          </p:nvPr>
        </p:nvSpPr>
        <p:spPr>
          <a:xfrm>
            <a:off x="321825" y="694100"/>
            <a:ext cx="2143800" cy="314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1">
  <p:cSld name="AUTOLAYOUT_39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8">
  <p:cSld name="AUTOLAYOUT_40"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449260" y="5311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ensorflow.org/abou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6.jpg"/><Relationship Id="rId6" Type="http://schemas.openxmlformats.org/officeDocument/2006/relationships/hyperlink" Target="https://commons.wikimedia.org/wiki/File:Tensorflow_logo.svg" TargetMode="External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mmons.wikimedia.org/wiki/File:Tensorflow_logo.svg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mmons.wikimedia.org/wiki/File:Artificial_neural_network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Deep Learning</a:t>
            </a:r>
            <a:endParaRPr/>
          </a:p>
        </p:txBody>
      </p:sp>
      <p:sp>
        <p:nvSpPr>
          <p:cNvPr id="153" name="Google Shape;153;p25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Aniket Maurya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232550" y="609450"/>
            <a:ext cx="6355200" cy="8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NN work?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08775" y="2286000"/>
            <a:ext cx="26904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Forward-Propagation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the name suggest data propagates within the network in forward direction.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Traversal from Input first hidden layer to last (output) layer.</a:t>
            </a:r>
            <a:endParaRPr/>
          </a:p>
        </p:txBody>
      </p:sp>
      <p:sp>
        <p:nvSpPr>
          <p:cNvPr id="214" name="Google Shape;214;p34"/>
          <p:cNvSpPr txBox="1"/>
          <p:nvPr>
            <p:ph idx="2" type="body"/>
          </p:nvPr>
        </p:nvSpPr>
        <p:spPr>
          <a:xfrm>
            <a:off x="3226538" y="2286000"/>
            <a:ext cx="26904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 Descent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Updates weights.</a:t>
            </a:r>
            <a:endParaRPr/>
          </a:p>
        </p:txBody>
      </p:sp>
      <p:sp>
        <p:nvSpPr>
          <p:cNvPr id="215" name="Google Shape;215;p34"/>
          <p:cNvSpPr txBox="1"/>
          <p:nvPr>
            <p:ph idx="3" type="body"/>
          </p:nvPr>
        </p:nvSpPr>
        <p:spPr>
          <a:xfrm>
            <a:off x="6140563" y="2286000"/>
            <a:ext cx="26904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Backward-Propagation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propagates within the network in backward direction.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Traversal from last (output) layer to first hidden layer.</a:t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2520875" y="465660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https://www.tensorflow.org/about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63" y="1523450"/>
            <a:ext cx="2720688" cy="54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44" y="3043814"/>
            <a:ext cx="2720667" cy="170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7638" y="2894735"/>
            <a:ext cx="2005379" cy="200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7738" y="1081523"/>
            <a:ext cx="3239505" cy="346630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/>
          <p:nvPr>
            <p:ph idx="4294967295"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Which framework to choose?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your first frameworks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1347925" y="177290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Easy to learn.</a:t>
            </a:r>
            <a:endParaRPr/>
          </a:p>
        </p:txBody>
      </p:sp>
      <p:sp>
        <p:nvSpPr>
          <p:cNvPr id="232" name="Google Shape;232;p36"/>
          <p:cNvSpPr txBox="1"/>
          <p:nvPr>
            <p:ph idx="2" type="body"/>
          </p:nvPr>
        </p:nvSpPr>
        <p:spPr>
          <a:xfrm>
            <a:off x="4878875" y="177290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Open-Source and well documented.</a:t>
            </a:r>
            <a:endParaRPr/>
          </a:p>
        </p:txBody>
      </p:sp>
      <p:sp>
        <p:nvSpPr>
          <p:cNvPr id="233" name="Google Shape;233;p36"/>
          <p:cNvSpPr txBox="1"/>
          <p:nvPr>
            <p:ph idx="3" type="body"/>
          </p:nvPr>
        </p:nvSpPr>
        <p:spPr>
          <a:xfrm>
            <a:off x="1347900" y="329965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Coding style similar to what you have used before.</a:t>
            </a:r>
            <a:endParaRPr/>
          </a:p>
        </p:txBody>
      </p:sp>
      <p:sp>
        <p:nvSpPr>
          <p:cNvPr id="234" name="Google Shape;234;p36"/>
          <p:cNvSpPr txBox="1"/>
          <p:nvPr>
            <p:ph idx="4" type="body"/>
          </p:nvPr>
        </p:nvSpPr>
        <p:spPr>
          <a:xfrm>
            <a:off x="4878875" y="329965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Have plenty of user-base so that you can get help whenever you get stuck.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famous frameworks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1347900" y="1876875"/>
            <a:ext cx="29172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Tensorflow</a:t>
            </a:r>
            <a:r>
              <a:rPr b="1" lang="en"/>
              <a:t>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Created by GoogleBrain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Mostly used for production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so Pythonic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Good userbase</a:t>
            </a:r>
            <a:endParaRPr/>
          </a:p>
        </p:txBody>
      </p:sp>
      <p:sp>
        <p:nvSpPr>
          <p:cNvPr id="241" name="Google Shape;241;p37"/>
          <p:cNvSpPr txBox="1"/>
          <p:nvPr>
            <p:ph idx="2" type="body"/>
          </p:nvPr>
        </p:nvSpPr>
        <p:spPr>
          <a:xfrm>
            <a:off x="4878875" y="1876925"/>
            <a:ext cx="29172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PyTorch</a:t>
            </a:r>
            <a:r>
              <a:rPr b="1" lang="en"/>
              <a:t>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Created by FAIR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Mostly used by Researchers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Good userbase</a:t>
            </a:r>
            <a:endParaRPr/>
          </a:p>
        </p:txBody>
      </p:sp>
      <p:pic>
        <p:nvPicPr>
          <p:cNvPr id="242" name="Google Shape;242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423" y="3810225"/>
            <a:ext cx="789901" cy="84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9750" y="3906625"/>
            <a:ext cx="2104225" cy="6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lets create our image classifier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https://colab.research.google.com/drive/1UemGOQY4oi8LZ_Ps2UIMThmulkmXR0V_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b="30669" l="0" r="0" t="30669"/>
          <a:stretch/>
        </p:blipFill>
        <p:spPr>
          <a:xfrm>
            <a:off x="0" y="0"/>
            <a:ext cx="9144002" cy="220944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will discuss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529200" y="2540450"/>
            <a:ext cx="52953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What is DL?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Why is it taking off so fast and suddenly?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Narrow AI and General AI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How does Neural Networks work?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So many frameworks?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Create your own image classifier.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125" y="977425"/>
            <a:ext cx="4330850" cy="32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>
            <p:ph type="title"/>
          </p:nvPr>
        </p:nvSpPr>
        <p:spPr>
          <a:xfrm>
            <a:off x="597063" y="977425"/>
            <a:ext cx="4252200" cy="1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DL?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524263" y="2651475"/>
            <a:ext cx="42522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Deep Learning is a subset of ML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Where we deal with a special kind of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Architecture Neural Networks.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(https://www.tensorflow.org/about)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9888" l="41086" r="7702" t="36572"/>
          <a:stretch/>
        </p:blipFill>
        <p:spPr>
          <a:xfrm>
            <a:off x="-60650" y="1056200"/>
            <a:ext cx="9204648" cy="408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0" y="0"/>
            <a:ext cx="91440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Any ML or DL algorithm recognises a pattern in the data. And predicts output for unseen data using that pattern.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Narrow AI  									 General 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Narrow AI refers to AI which is able to handle just one particular task.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spam filtering tool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recommended video from YouTube.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Google Home, Amazon’s Alexa or Apple’s  Siri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self-driving car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0" name="Google Shape;180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This refers to a system which is able to cope with any generalised task which is asked of it, much like a human.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Sophia, the Robot.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3072000" y="4173825"/>
            <a:ext cx="30000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https://drive.google.com/file/d/17MqdWNBQMAG1JwLf8o2W6vCz7xquYlja/view?usp=sharing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b="0" l="22259" r="22259" t="0"/>
          <a:stretch/>
        </p:blipFill>
        <p:spPr>
          <a:xfrm>
            <a:off x="0" y="0"/>
            <a:ext cx="4280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taking off suddenly?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4771875" y="2324775"/>
            <a:ext cx="3880800" cy="26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First Perceptron created in 1958.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Back-propagation algo was created in 1975 by P. Werbose.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But still the development didn’t continued well.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Today everyone knows and want to pursue DL.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Thanks to Gamers and Big data!!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375" y="0"/>
            <a:ext cx="622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BIG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5132" l="0" r="0" t="5132"/>
          <a:stretch/>
        </p:blipFill>
        <p:spPr>
          <a:xfrm>
            <a:off x="3412700" y="0"/>
            <a:ext cx="5731299" cy="514302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NN related to brain?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389600"/>
            <a:ext cx="28080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Well! No one exactly knows how a human brain does the computation.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59" r="49" t="0"/>
          <a:stretch/>
        </p:blipFill>
        <p:spPr>
          <a:xfrm>
            <a:off x="3389000" y="0"/>
            <a:ext cx="57549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>
            <p:ph type="title"/>
          </p:nvPr>
        </p:nvSpPr>
        <p:spPr>
          <a:xfrm>
            <a:off x="321825" y="694100"/>
            <a:ext cx="21438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is fed to input layer.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Predictions are generated by output layers.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lines are called weights.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Weights adjust themselves to fit to the pattern of the data.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