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Garamond"/>
      <p:regular r:id="rId17"/>
      <p:bold r:id="rId18"/>
      <p:italic r:id="rId19"/>
      <p:boldItalic r:id="rId20"/>
    </p:embeddedFont>
    <p:embeddedFont>
      <p:font typeface="Corben"/>
      <p:bold r:id="rId21"/>
    </p:embeddedFont>
    <p:embeddedFont>
      <p:font typeface="Abril Fatface"/>
      <p:regular r:id="rId22"/>
    </p:embeddedFont>
    <p:embeddedFont>
      <p:font typeface="Palatino Linotyp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5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Italic.fntdata"/><Relationship Id="rId22" Type="http://schemas.openxmlformats.org/officeDocument/2006/relationships/font" Target="fonts/AbrilFatface-regular.fntdata"/><Relationship Id="rId21" Type="http://schemas.openxmlformats.org/officeDocument/2006/relationships/font" Target="fonts/Corben-bold.fntdata"/><Relationship Id="rId24" Type="http://schemas.openxmlformats.org/officeDocument/2006/relationships/font" Target="fonts/PalatinoLinotype-bold.fntdata"/><Relationship Id="rId23" Type="http://schemas.openxmlformats.org/officeDocument/2006/relationships/font" Target="fonts/PalatinoLinotyp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tinoLinotype-boldItalic.fntdata"/><Relationship Id="rId25" Type="http://schemas.openxmlformats.org/officeDocument/2006/relationships/font" Target="fonts/PalatinoLinotyp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aramond-regular.fntdata"/><Relationship Id="rId16" Type="http://schemas.openxmlformats.org/officeDocument/2006/relationships/slide" Target="slides/slide11.xml"/><Relationship Id="rId19" Type="http://schemas.openxmlformats.org/officeDocument/2006/relationships/font" Target="fonts/Garamond-italic.fntdata"/><Relationship Id="rId1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57902" y="173935"/>
            <a:ext cx="5851525" cy="60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>
            <p:ph idx="2" type="pic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57200" y="1600200"/>
            <a:ext cx="40325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654296" y="1600200"/>
            <a:ext cx="40325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8FBFE"/>
            </a:gs>
            <a:gs pos="27000">
              <a:srgbClr val="81B8EF"/>
            </a:gs>
            <a:gs pos="83000">
              <a:srgbClr val="C5DEF8"/>
            </a:gs>
            <a:gs pos="100000">
              <a:srgbClr val="D8E9FA"/>
            </a:gs>
          </a:gsLst>
          <a:lin ang="135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Bagging an off campus internship in data science</a:t>
            </a:r>
            <a:endParaRPr b="1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602034"/>
            <a:ext cx="6858000" cy="165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trike="noStrike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trike="noStrike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trike="noStrike">
                <a:solidFill>
                  <a:schemeClr val="lt1"/>
                </a:solidFill>
              </a:rPr>
              <a:t>Ritwik Bandyopadhyay</a:t>
            </a:r>
            <a:endParaRPr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30237" y="1141412"/>
            <a:ext cx="606425" cy="435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pic>
        <p:nvPicPr>
          <p:cNvPr descr="resume" id="144" name="Google Shape;14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900" y="-144462"/>
            <a:ext cx="6807200" cy="7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412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bril Fatface"/>
              <a:buNone/>
            </a:pPr>
            <a:r>
              <a:rPr b="0" i="0" lang="en-US" sz="4400" u="non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Say Yes to Unpaid Internships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193925" y="4584700"/>
            <a:ext cx="5102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n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Go get 'em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1B8EF"/>
            </a:gs>
            <a:gs pos="8999">
              <a:srgbClr val="81B8EF"/>
            </a:gs>
            <a:gs pos="22999">
              <a:srgbClr val="C5DEF8"/>
            </a:gs>
            <a:gs pos="77999">
              <a:srgbClr val="000000"/>
            </a:gs>
            <a:gs pos="100000">
              <a:srgbClr val="D8E9FA"/>
            </a:gs>
          </a:gsLst>
          <a:lin ang="1770000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584200"/>
            <a:ext cx="2949575" cy="1055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br>
              <a:rPr b="0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/>
          </a:p>
        </p:txBody>
      </p:sp>
      <p:pic>
        <p:nvPicPr>
          <p:cNvPr descr="cap"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8225" y="1177925"/>
            <a:ext cx="5273675" cy="45037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30237" y="2057400"/>
            <a:ext cx="2949575" cy="381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270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Creating your profile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Reaching out to employers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Creating a resume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1B8EF"/>
            </a:gs>
            <a:gs pos="8999">
              <a:srgbClr val="81B8EF"/>
            </a:gs>
            <a:gs pos="22999">
              <a:srgbClr val="C5DEF8"/>
            </a:gs>
            <a:gs pos="85000">
              <a:srgbClr val="000000"/>
            </a:gs>
            <a:gs pos="100000">
              <a:srgbClr val="D8E9FA"/>
            </a:gs>
          </a:gsLst>
          <a:lin ang="177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29919" y="809625"/>
            <a:ext cx="2948941" cy="8959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</a:pPr>
            <a:r>
              <a:rPr lang="en-US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30237" y="2057400"/>
            <a:ext cx="2949575" cy="381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EVERYBODY wants to be a data scientist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Colleges won't guide students with priority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Too many skills to learn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Very little scope of testing yourself.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Insane demands from companies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8" id="99" name="Google Shape;9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150" y="1704975"/>
            <a:ext cx="5156200" cy="42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8FBFE"/>
            </a:gs>
            <a:gs pos="27000">
              <a:srgbClr val="81B8EF"/>
            </a:gs>
            <a:gs pos="100000">
              <a:srgbClr val="D8E9FA"/>
            </a:gs>
          </a:gsLst>
          <a:lin ang="135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season yourself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Doing projects on your own. You will find a lot of projects online and from courses. Try your own ideas. One ingenious project is better than same old projects.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Try to get at least one publication (easier than it sounds)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Go beyond Python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 result oriented, not process oriented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</a:pPr>
            <a:r>
              <a:rPr lang="en-US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Things other than Python that you can use for data science</a:t>
            </a:r>
            <a:endParaRPr strike="noStrike"/>
          </a:p>
        </p:txBody>
      </p:sp>
      <p:pic>
        <p:nvPicPr>
          <p:cNvPr descr="python++" id="111" name="Google Shape;111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8900" y="1220787"/>
            <a:ext cx="460375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30237" y="2057400"/>
            <a:ext cx="2947987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Matlab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Scala (especially if you know Java)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SQL( advanced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Tableau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Power BI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Julia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JavaScript (Yes!)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MS Azure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Ludwig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79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Good practices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2525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Read blogs: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Towards Data Science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KD nuggets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Analytics Vidhya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Analytics India Magazine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Tech in Asia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Write Blogs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Medium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LinkedIn Publishing</a:t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Follow top data science people on LinkedIn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Follow Data Science handles on Twitter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</a:pPr>
            <a:r>
              <a:rPr lang="en-US" strike="noStrike">
                <a:solidFill>
                  <a:schemeClr val="accent4"/>
                </a:solidFill>
              </a:rPr>
              <a:t>Reaching out to</a:t>
            </a:r>
            <a:r>
              <a:rPr lang="en-US" strike="noStrike">
                <a:solidFill>
                  <a:srgbClr val="FEFEFE"/>
                </a:solidFill>
              </a:rPr>
              <a:t> </a:t>
            </a:r>
            <a:r>
              <a:rPr lang="en-US" strike="noStrike">
                <a:solidFill>
                  <a:schemeClr val="accent4"/>
                </a:solidFill>
              </a:rPr>
              <a:t>employers</a:t>
            </a:r>
            <a:endParaRPr strike="noStrike">
              <a:solidFill>
                <a:schemeClr val="accent4"/>
              </a:solidFill>
            </a:endParaRPr>
          </a:p>
        </p:txBody>
      </p:sp>
      <p:pic>
        <p:nvPicPr>
          <p:cNvPr descr="7" id="124" name="Google Shape;124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6400" y="1122362"/>
            <a:ext cx="3968750" cy="46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30237" y="2057400"/>
            <a:ext cx="2949575" cy="381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Look for startups working in data science.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45BA2"/>
              </a:buClr>
              <a:buSzPts val="2000"/>
              <a:buFont typeface="Garamond"/>
              <a:buNone/>
            </a:pPr>
            <a:r>
              <a:rPr b="0" i="0" lang="en-US" sz="2000" u="none">
                <a:solidFill>
                  <a:srgbClr val="145BA2"/>
                </a:solidFill>
                <a:latin typeface="Garamond"/>
                <a:ea typeface="Garamond"/>
                <a:cs typeface="Garamond"/>
                <a:sym typeface="Garamond"/>
              </a:rPr>
              <a:t>Google “AI startups in c</a:t>
            </a:r>
            <a:r>
              <a:rPr b="0" i="1" lang="en-US" sz="2000" u="none">
                <a:solidFill>
                  <a:srgbClr val="145BA2"/>
                </a:solidFill>
                <a:latin typeface="Garamond"/>
                <a:ea typeface="Garamond"/>
                <a:cs typeface="Garamond"/>
                <a:sym typeface="Garamond"/>
              </a:rPr>
              <a:t>ityname”- </a:t>
            </a:r>
            <a:r>
              <a:rPr b="0" i="0" lang="en-US" sz="2000" u="none">
                <a:solidFill>
                  <a:srgbClr val="145BA2"/>
                </a:solidFill>
                <a:latin typeface="Garamond"/>
                <a:ea typeface="Garamond"/>
                <a:cs typeface="Garamond"/>
                <a:sym typeface="Garamond"/>
              </a:rPr>
              <a:t>You will find blog posts</a:t>
            </a:r>
            <a:endParaRPr b="0" i="1" sz="2000" u="none">
              <a:solidFill>
                <a:srgbClr val="145B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45BA2"/>
              </a:buClr>
              <a:buSzPts val="2000"/>
              <a:buFont typeface="Garamond"/>
              <a:buNone/>
            </a:pPr>
            <a:r>
              <a:rPr b="0" i="0" lang="en-US" sz="2000" u="none">
                <a:solidFill>
                  <a:srgbClr val="145BA2"/>
                </a:solidFill>
                <a:latin typeface="Garamond"/>
                <a:ea typeface="Garamond"/>
                <a:cs typeface="Garamond"/>
                <a:sym typeface="Garamond"/>
              </a:rPr>
              <a:t>Scour LinkedIn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Look for Referrals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Participate in events like this 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412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alatino Linotype"/>
              <a:buNone/>
            </a:pPr>
            <a:r>
              <a:rPr b="0" i="0" lang="en-US" sz="4400" u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Places to look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878012"/>
            <a:ext cx="8229600" cy="488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LinkedIn- best social media ever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Internshala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AngelList- most underrated network ever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to reach out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When you find out a startup, go to the careers page, find an e-mail id send a specific mail.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 Linotyp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Connect with influnetial people at startups on LinkedIn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9E1EA"/>
            </a:gs>
            <a:gs pos="13000">
              <a:srgbClr val="D9E1EA"/>
            </a:gs>
            <a:gs pos="66999">
              <a:srgbClr val="FFFFFF"/>
            </a:gs>
            <a:gs pos="77999">
              <a:srgbClr val="B1D3F5"/>
            </a:gs>
            <a:gs pos="100000">
              <a:srgbClr val="B1D3F5"/>
            </a:gs>
          </a:gsLst>
          <a:lin ang="126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29919" y="457200"/>
            <a:ext cx="2948941" cy="985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</a:pPr>
            <a:r>
              <a:rPr lang="en-US" strike="noStrike">
                <a:solidFill>
                  <a:srgbClr val="FEFEFE"/>
                </a:solidFill>
              </a:rPr>
              <a:t>Making a resume</a:t>
            </a:r>
            <a:endParaRPr strike="noStrike">
              <a:solidFill>
                <a:srgbClr val="FEFEFE"/>
              </a:solidFill>
            </a:endParaRPr>
          </a:p>
        </p:txBody>
      </p:sp>
      <p:pic>
        <p:nvPicPr>
          <p:cNvPr descr="lying on resume" id="137" name="Google Shape;13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75" y="544512"/>
            <a:ext cx="5130800" cy="5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30237" y="1571625"/>
            <a:ext cx="2947987" cy="429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This where you lose all humility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is a fine line between boasting and lying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average HR person spends 9 seconds on a resume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You have to attract attention in these 9 seconds. So, highlight your strengths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