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Nunito SemiBold"/>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2" roundtripDataSignature="AMtx7mjiDRN1E27jrbFXqdZWVdT5LVP2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NunitoSemiBold-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SemiBold-italic.fntdata"/><Relationship Id="rId47" Type="http://schemas.openxmlformats.org/officeDocument/2006/relationships/font" Target="fonts/NunitoSemiBold-bold.fntdata"/><Relationship Id="rId49" Type="http://schemas.openxmlformats.org/officeDocument/2006/relationships/font" Target="fonts/Nunito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5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5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5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5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5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6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6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6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6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6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6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9.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4.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5.png"/><Relationship Id="rId5" Type="http://schemas.openxmlformats.org/officeDocument/2006/relationships/image" Target="../media/image20.png"/><Relationship Id="rId6" Type="http://schemas.openxmlformats.org/officeDocument/2006/relationships/image" Target="../media/image14.png"/><Relationship Id="rId7"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36.png"/><Relationship Id="rId5"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39.png"/><Relationship Id="rId5"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41.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25" y="0"/>
            <a:ext cx="9267000" cy="5143499"/>
          </a:xfrm>
          <a:prstGeom prst="rect">
            <a:avLst/>
          </a:prstGeom>
          <a:noFill/>
          <a:ln>
            <a:noFill/>
          </a:ln>
        </p:spPr>
      </p:pic>
      <p:pic>
        <p:nvPicPr>
          <p:cNvPr id="100" name="Google Shape;100;p1"/>
          <p:cNvPicPr preferRelativeResize="0"/>
          <p:nvPr/>
        </p:nvPicPr>
        <p:blipFill rotWithShape="1">
          <a:blip r:embed="rId4">
            <a:alphaModFix/>
          </a:blip>
          <a:srcRect b="0" l="0" r="0" t="0"/>
          <a:stretch/>
        </p:blipFill>
        <p:spPr>
          <a:xfrm>
            <a:off x="7194152" y="189650"/>
            <a:ext cx="1645773" cy="478950"/>
          </a:xfrm>
          <a:prstGeom prst="rect">
            <a:avLst/>
          </a:prstGeom>
          <a:noFill/>
          <a:ln>
            <a:noFill/>
          </a:ln>
        </p:spPr>
      </p:pic>
      <p:pic>
        <p:nvPicPr>
          <p:cNvPr id="101" name="Google Shape;101;p1"/>
          <p:cNvPicPr preferRelativeResize="0"/>
          <p:nvPr/>
        </p:nvPicPr>
        <p:blipFill rotWithShape="1">
          <a:blip r:embed="rId5">
            <a:alphaModFix/>
          </a:blip>
          <a:srcRect b="0" l="0" r="0" t="0"/>
          <a:stretch/>
        </p:blipFill>
        <p:spPr>
          <a:xfrm>
            <a:off x="298600" y="125300"/>
            <a:ext cx="809876" cy="607649"/>
          </a:xfrm>
          <a:prstGeom prst="rect">
            <a:avLst/>
          </a:prstGeom>
          <a:noFill/>
          <a:ln>
            <a:noFill/>
          </a:ln>
        </p:spPr>
      </p:pic>
      <p:sp>
        <p:nvSpPr>
          <p:cNvPr id="102" name="Google Shape;102;p1"/>
          <p:cNvSpPr txBox="1"/>
          <p:nvPr/>
        </p:nvSpPr>
        <p:spPr>
          <a:xfrm>
            <a:off x="1046850" y="1399850"/>
            <a:ext cx="7050300" cy="1354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b="0" i="0" lang="en" sz="3800" u="none" cap="none" strike="noStrike">
                <a:solidFill>
                  <a:schemeClr val="lt1"/>
                </a:solidFill>
                <a:latin typeface="Montserrat ExtraBold"/>
                <a:ea typeface="Montserrat ExtraBold"/>
                <a:cs typeface="Montserrat ExtraBold"/>
                <a:sym typeface="Montserrat ExtraBold"/>
              </a:rPr>
              <a:t>ML in Natural Language Processing</a:t>
            </a:r>
            <a:endParaRPr b="0" i="0" sz="2900" u="none" cap="none" strike="noStrike">
              <a:solidFill>
                <a:schemeClr val="lt1"/>
              </a:solidFill>
              <a:latin typeface="Montserrat ExtraBold"/>
              <a:ea typeface="Montserrat ExtraBold"/>
              <a:cs typeface="Montserrat ExtraBold"/>
              <a:sym typeface="Montserrat ExtraBold"/>
            </a:endParaRPr>
          </a:p>
        </p:txBody>
      </p:sp>
      <p:sp>
        <p:nvSpPr>
          <p:cNvPr id="103" name="Google Shape;103;p1"/>
          <p:cNvSpPr txBox="1"/>
          <p:nvPr/>
        </p:nvSpPr>
        <p:spPr>
          <a:xfrm>
            <a:off x="2782500" y="2571750"/>
            <a:ext cx="3579000" cy="107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Nunito SemiBold"/>
                <a:ea typeface="Nunito SemiBold"/>
                <a:cs typeface="Nunito SemiBold"/>
                <a:sym typeface="Nunito SemiBold"/>
              </a:rPr>
              <a:t>ABBOUD Massi-Nissa</a:t>
            </a:r>
            <a:endParaRPr b="0" i="0" sz="1800" u="none" cap="none" strike="noStrike">
              <a:solidFill>
                <a:schemeClr val="lt1"/>
              </a:solidFill>
              <a:latin typeface="Nunito SemiBold"/>
              <a:ea typeface="Nunito SemiBold"/>
              <a:cs typeface="Nunito SemiBold"/>
              <a:sym typeface="Nunito SemiBold"/>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Nunito SemiBold"/>
                <a:ea typeface="Nunito SemiBold"/>
                <a:cs typeface="Nunito SemiBold"/>
                <a:sym typeface="Nunito SemiBold"/>
              </a:rPr>
              <a:t>km_abboud@esi.dz</a:t>
            </a:r>
            <a:endParaRPr b="0" i="0" sz="1400" u="none" cap="none" strike="noStrike">
              <a:solidFill>
                <a:schemeClr val="lt1"/>
              </a:solidFill>
              <a:latin typeface="Nunito SemiBold"/>
              <a:ea typeface="Nunito SemiBold"/>
              <a:cs typeface="Nunito SemiBold"/>
              <a:sym typeface="Nunit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177" name="Shape 177"/>
        <p:cNvGrpSpPr/>
        <p:nvPr/>
      </p:nvGrpSpPr>
      <p:grpSpPr>
        <a:xfrm>
          <a:off x="0" y="0"/>
          <a:ext cx="0" cy="0"/>
          <a:chOff x="0" y="0"/>
          <a:chExt cx="0" cy="0"/>
        </a:xfrm>
      </p:grpSpPr>
      <p:pic>
        <p:nvPicPr>
          <p:cNvPr id="178" name="Google Shape;178;p10"/>
          <p:cNvPicPr preferRelativeResize="0"/>
          <p:nvPr/>
        </p:nvPicPr>
        <p:blipFill rotWithShape="1">
          <a:blip r:embed="rId3">
            <a:alphaModFix/>
          </a:blip>
          <a:srcRect b="0" l="0" r="0" t="0"/>
          <a:stretch/>
        </p:blipFill>
        <p:spPr>
          <a:xfrm>
            <a:off x="-28937" y="0"/>
            <a:ext cx="9201874" cy="5143500"/>
          </a:xfrm>
          <a:prstGeom prst="rect">
            <a:avLst/>
          </a:prstGeom>
          <a:noFill/>
          <a:ln>
            <a:noFill/>
          </a:ln>
        </p:spPr>
      </p:pic>
      <p:pic>
        <p:nvPicPr>
          <p:cNvPr id="179" name="Google Shape;179;p10"/>
          <p:cNvPicPr preferRelativeResize="0"/>
          <p:nvPr/>
        </p:nvPicPr>
        <p:blipFill rotWithShape="1">
          <a:blip r:embed="rId4">
            <a:alphaModFix/>
          </a:blip>
          <a:srcRect b="0" l="0" r="0" t="0"/>
          <a:stretch/>
        </p:blipFill>
        <p:spPr>
          <a:xfrm>
            <a:off x="7660775" y="4623875"/>
            <a:ext cx="1117932" cy="325350"/>
          </a:xfrm>
          <a:prstGeom prst="rect">
            <a:avLst/>
          </a:prstGeom>
          <a:noFill/>
          <a:ln>
            <a:noFill/>
          </a:ln>
        </p:spPr>
      </p:pic>
      <p:pic>
        <p:nvPicPr>
          <p:cNvPr id="180" name="Google Shape;180;p10"/>
          <p:cNvPicPr preferRelativeResize="0"/>
          <p:nvPr/>
        </p:nvPicPr>
        <p:blipFill rotWithShape="1">
          <a:blip r:embed="rId5">
            <a:alphaModFix/>
          </a:blip>
          <a:srcRect b="0" l="0" r="0" t="0"/>
          <a:stretch/>
        </p:blipFill>
        <p:spPr>
          <a:xfrm>
            <a:off x="298600" y="4576975"/>
            <a:ext cx="558652" cy="419150"/>
          </a:xfrm>
          <a:prstGeom prst="rect">
            <a:avLst/>
          </a:prstGeom>
          <a:noFill/>
          <a:ln>
            <a:noFill/>
          </a:ln>
        </p:spPr>
      </p:pic>
      <p:sp>
        <p:nvSpPr>
          <p:cNvPr id="181" name="Google Shape;181;p10"/>
          <p:cNvSpPr txBox="1"/>
          <p:nvPr>
            <p:ph idx="1" type="subTitle"/>
          </p:nvPr>
        </p:nvSpPr>
        <p:spPr>
          <a:xfrm>
            <a:off x="154075" y="1554825"/>
            <a:ext cx="8678100" cy="141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300">
                <a:solidFill>
                  <a:schemeClr val="lt1"/>
                </a:solidFill>
                <a:latin typeface="Comic Sans MS"/>
                <a:ea typeface="Comic Sans MS"/>
                <a:cs typeface="Comic Sans MS"/>
                <a:sym typeface="Comic Sans MS"/>
              </a:rPr>
              <a:t>Text Classification</a:t>
            </a:r>
            <a:endParaRPr b="1" sz="3300">
              <a:solidFill>
                <a:schemeClr val="lt1"/>
              </a:solidFill>
              <a:latin typeface="Comic Sans MS"/>
              <a:ea typeface="Comic Sans MS"/>
              <a:cs typeface="Comic Sans MS"/>
              <a:sym typeface="Comic Sans MS"/>
            </a:endParaRPr>
          </a:p>
          <a:p>
            <a:pPr indent="0" lvl="0" marL="0" rtl="0" algn="ctr">
              <a:lnSpc>
                <a:spcPct val="100000"/>
              </a:lnSpc>
              <a:spcBef>
                <a:spcPts val="0"/>
              </a:spcBef>
              <a:spcAft>
                <a:spcPts val="0"/>
              </a:spcAft>
              <a:buSzPts val="2800"/>
              <a:buNone/>
            </a:pPr>
            <a:r>
              <a:rPr b="1" lang="en" sz="3300">
                <a:solidFill>
                  <a:schemeClr val="lt1"/>
                </a:solidFill>
                <a:latin typeface="Comic Sans MS"/>
                <a:ea typeface="Comic Sans MS"/>
                <a:cs typeface="Comic Sans MS"/>
                <a:sym typeface="Comic Sans MS"/>
              </a:rPr>
              <a:t>With</a:t>
            </a:r>
            <a:endParaRPr b="1" sz="3300">
              <a:solidFill>
                <a:schemeClr val="lt1"/>
              </a:solidFill>
              <a:latin typeface="Comic Sans MS"/>
              <a:ea typeface="Comic Sans MS"/>
              <a:cs typeface="Comic Sans MS"/>
              <a:sym typeface="Comic Sans MS"/>
            </a:endParaRPr>
          </a:p>
          <a:p>
            <a:pPr indent="0" lvl="0" marL="0" rtl="0" algn="ctr">
              <a:lnSpc>
                <a:spcPct val="100000"/>
              </a:lnSpc>
              <a:spcBef>
                <a:spcPts val="0"/>
              </a:spcBef>
              <a:spcAft>
                <a:spcPts val="0"/>
              </a:spcAft>
              <a:buSzPts val="2800"/>
              <a:buNone/>
            </a:pPr>
            <a:r>
              <a:rPr b="1" lang="en" sz="3300">
                <a:solidFill>
                  <a:schemeClr val="lt1"/>
                </a:solidFill>
                <a:latin typeface="Comic Sans MS"/>
                <a:ea typeface="Comic Sans MS"/>
                <a:cs typeface="Comic Sans MS"/>
                <a:sym typeface="Comic Sans MS"/>
              </a:rPr>
              <a:t>Naive Bayes &amp; Logistic Regression</a:t>
            </a:r>
            <a:endParaRPr b="1" sz="3300">
              <a:solidFill>
                <a:schemeClr val="lt1"/>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187" name="Google Shape;187;p11"/>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188" name="Google Shape;188;p11"/>
          <p:cNvSpPr txBox="1"/>
          <p:nvPr>
            <p:ph idx="1" type="subTitle"/>
          </p:nvPr>
        </p:nvSpPr>
        <p:spPr>
          <a:xfrm>
            <a:off x="139863" y="3412425"/>
            <a:ext cx="85206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D93744"/>
                </a:solidFill>
              </a:rPr>
              <a:t>Examples:</a:t>
            </a:r>
            <a:endParaRPr b="1" sz="1900">
              <a:solidFill>
                <a:srgbClr val="D93744"/>
              </a:solidFill>
            </a:endParaRPr>
          </a:p>
          <a:p>
            <a:pPr indent="-349250" lvl="0" marL="457200" rtl="0" algn="l">
              <a:lnSpc>
                <a:spcPct val="100000"/>
              </a:lnSpc>
              <a:spcBef>
                <a:spcPts val="0"/>
              </a:spcBef>
              <a:spcAft>
                <a:spcPts val="0"/>
              </a:spcAft>
              <a:buClr>
                <a:srgbClr val="171717"/>
              </a:buClr>
              <a:buSzPts val="1900"/>
              <a:buChar char="●"/>
            </a:pPr>
            <a:r>
              <a:rPr b="1" lang="en" sz="1900">
                <a:solidFill>
                  <a:srgbClr val="171717"/>
                </a:solidFill>
              </a:rPr>
              <a:t>Sentiment Analysis</a:t>
            </a:r>
            <a:endParaRPr b="1" sz="1900">
              <a:solidFill>
                <a:srgbClr val="171717"/>
              </a:solidFill>
            </a:endParaRPr>
          </a:p>
          <a:p>
            <a:pPr indent="-349250" lvl="0" marL="457200" rtl="0" algn="l">
              <a:lnSpc>
                <a:spcPct val="100000"/>
              </a:lnSpc>
              <a:spcBef>
                <a:spcPts val="0"/>
              </a:spcBef>
              <a:spcAft>
                <a:spcPts val="0"/>
              </a:spcAft>
              <a:buClr>
                <a:srgbClr val="171717"/>
              </a:buClr>
              <a:buSzPts val="1900"/>
              <a:buChar char="●"/>
            </a:pPr>
            <a:r>
              <a:rPr b="1" lang="en" sz="1900">
                <a:solidFill>
                  <a:srgbClr val="171717"/>
                </a:solidFill>
              </a:rPr>
              <a:t>Spam detection</a:t>
            </a:r>
            <a:endParaRPr b="1" sz="1900">
              <a:solidFill>
                <a:srgbClr val="171717"/>
              </a:solidFill>
            </a:endParaRPr>
          </a:p>
          <a:p>
            <a:pPr indent="-349250" lvl="0" marL="457200" rtl="0" algn="l">
              <a:lnSpc>
                <a:spcPct val="100000"/>
              </a:lnSpc>
              <a:spcBef>
                <a:spcPts val="0"/>
              </a:spcBef>
              <a:spcAft>
                <a:spcPts val="0"/>
              </a:spcAft>
              <a:buClr>
                <a:srgbClr val="171717"/>
              </a:buClr>
              <a:buSzPts val="1900"/>
              <a:buChar char="●"/>
            </a:pPr>
            <a:r>
              <a:rPr b="1" lang="en" sz="1900">
                <a:solidFill>
                  <a:srgbClr val="171717"/>
                </a:solidFill>
              </a:rPr>
              <a:t>Text categorization</a:t>
            </a:r>
            <a:endParaRPr b="1" sz="1900">
              <a:solidFill>
                <a:srgbClr val="171717"/>
              </a:solidFill>
            </a:endParaRPr>
          </a:p>
          <a:p>
            <a:pPr indent="0" lvl="0" marL="0" rtl="0" algn="l">
              <a:lnSpc>
                <a:spcPct val="100000"/>
              </a:lnSpc>
              <a:spcBef>
                <a:spcPts val="0"/>
              </a:spcBef>
              <a:spcAft>
                <a:spcPts val="0"/>
              </a:spcAft>
              <a:buSzPts val="2800"/>
              <a:buNone/>
            </a:pPr>
            <a:r>
              <a:t/>
            </a:r>
            <a:endParaRPr b="1" sz="3200">
              <a:solidFill>
                <a:srgbClr val="FF0000"/>
              </a:solidFill>
            </a:endParaRPr>
          </a:p>
        </p:txBody>
      </p:sp>
      <p:sp>
        <p:nvSpPr>
          <p:cNvPr id="189" name="Google Shape;189;p11"/>
          <p:cNvSpPr txBox="1"/>
          <p:nvPr>
            <p:ph idx="1" type="subTitle"/>
          </p:nvPr>
        </p:nvSpPr>
        <p:spPr>
          <a:xfrm>
            <a:off x="263950" y="1133725"/>
            <a:ext cx="8520600" cy="155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3300">
                <a:solidFill>
                  <a:srgbClr val="D93744"/>
                </a:solidFill>
              </a:rPr>
              <a:t>Text classification </a:t>
            </a:r>
            <a:r>
              <a:rPr b="1" lang="en" sz="3300">
                <a:solidFill>
                  <a:srgbClr val="171717"/>
                </a:solidFill>
              </a:rPr>
              <a:t>is the process of categorizing or labeling text into predefined categories or classes.</a:t>
            </a:r>
            <a:endParaRPr b="1" sz="3300">
              <a:solidFill>
                <a:srgbClr val="171717"/>
              </a:solidFill>
            </a:endParaRPr>
          </a:p>
          <a:p>
            <a:pPr indent="0" lvl="0" marL="0" rtl="0" algn="ctr">
              <a:lnSpc>
                <a:spcPct val="100000"/>
              </a:lnSpc>
              <a:spcBef>
                <a:spcPts val="0"/>
              </a:spcBef>
              <a:spcAft>
                <a:spcPts val="0"/>
              </a:spcAft>
              <a:buSzPts val="2800"/>
              <a:buNone/>
            </a:pPr>
            <a:r>
              <a:t/>
            </a:r>
            <a:endParaRPr b="1" sz="3300">
              <a:solidFill>
                <a:srgbClr val="FF0000"/>
              </a:solidFill>
            </a:endParaRPr>
          </a:p>
        </p:txBody>
      </p:sp>
      <p:pic>
        <p:nvPicPr>
          <p:cNvPr id="190" name="Google Shape;190;p11"/>
          <p:cNvPicPr preferRelativeResize="0"/>
          <p:nvPr/>
        </p:nvPicPr>
        <p:blipFill rotWithShape="1">
          <a:blip r:embed="rId4">
            <a:alphaModFix/>
          </a:blip>
          <a:srcRect b="0" l="0" r="0" t="0"/>
          <a:stretch/>
        </p:blipFill>
        <p:spPr>
          <a:xfrm>
            <a:off x="4772800" y="3006775"/>
            <a:ext cx="792600" cy="792600"/>
          </a:xfrm>
          <a:prstGeom prst="rect">
            <a:avLst/>
          </a:prstGeom>
          <a:noFill/>
          <a:ln>
            <a:noFill/>
          </a:ln>
        </p:spPr>
      </p:pic>
      <p:sp>
        <p:nvSpPr>
          <p:cNvPr id="191" name="Google Shape;191;p11"/>
          <p:cNvSpPr/>
          <p:nvPr/>
        </p:nvSpPr>
        <p:spPr>
          <a:xfrm>
            <a:off x="5981125" y="3006775"/>
            <a:ext cx="15129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Text classification model</a:t>
            </a:r>
            <a:endParaRPr b="0" i="0" sz="1400" u="none" cap="none" strike="noStrike">
              <a:solidFill>
                <a:srgbClr val="000000"/>
              </a:solidFill>
              <a:latin typeface="Arial"/>
              <a:ea typeface="Arial"/>
              <a:cs typeface="Arial"/>
              <a:sym typeface="Arial"/>
            </a:endParaRPr>
          </a:p>
        </p:txBody>
      </p:sp>
      <p:cxnSp>
        <p:nvCxnSpPr>
          <p:cNvPr id="192" name="Google Shape;192;p11"/>
          <p:cNvCxnSpPr>
            <a:stCxn id="190" idx="3"/>
            <a:endCxn id="191" idx="1"/>
          </p:cNvCxnSpPr>
          <p:nvPr/>
        </p:nvCxnSpPr>
        <p:spPr>
          <a:xfrm>
            <a:off x="5565400" y="3403075"/>
            <a:ext cx="415800" cy="0"/>
          </a:xfrm>
          <a:prstGeom prst="straightConnector1">
            <a:avLst/>
          </a:prstGeom>
          <a:noFill/>
          <a:ln cap="flat" cmpd="sng" w="9525">
            <a:solidFill>
              <a:schemeClr val="dk2"/>
            </a:solidFill>
            <a:prstDash val="solid"/>
            <a:round/>
            <a:headEnd len="sm" w="sm" type="none"/>
            <a:tailEnd len="med" w="med" type="triangle"/>
          </a:ln>
        </p:spPr>
      </p:cxnSp>
      <p:sp>
        <p:nvSpPr>
          <p:cNvPr id="193" name="Google Shape;193;p11"/>
          <p:cNvSpPr txBox="1"/>
          <p:nvPr/>
        </p:nvSpPr>
        <p:spPr>
          <a:xfrm>
            <a:off x="7909750" y="3207025"/>
            <a:ext cx="792600" cy="39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label</a:t>
            </a:r>
            <a:endParaRPr b="0" i="0" sz="1800" u="none" cap="none" strike="noStrike">
              <a:solidFill>
                <a:schemeClr val="dk2"/>
              </a:solidFill>
              <a:latin typeface="Arial"/>
              <a:ea typeface="Arial"/>
              <a:cs typeface="Arial"/>
              <a:sym typeface="Arial"/>
            </a:endParaRPr>
          </a:p>
        </p:txBody>
      </p:sp>
      <p:cxnSp>
        <p:nvCxnSpPr>
          <p:cNvPr id="194" name="Google Shape;194;p11"/>
          <p:cNvCxnSpPr>
            <a:stCxn id="191" idx="3"/>
            <a:endCxn id="193" idx="1"/>
          </p:cNvCxnSpPr>
          <p:nvPr/>
        </p:nvCxnSpPr>
        <p:spPr>
          <a:xfrm>
            <a:off x="7494025" y="3403075"/>
            <a:ext cx="4158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00" name="Google Shape;200;p12"/>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201" name="Google Shape;201;p12"/>
          <p:cNvSpPr txBox="1"/>
          <p:nvPr>
            <p:ph idx="1" type="subTitle"/>
          </p:nvPr>
        </p:nvSpPr>
        <p:spPr>
          <a:xfrm>
            <a:off x="139863" y="3412425"/>
            <a:ext cx="85206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D93744"/>
                </a:solidFill>
              </a:rPr>
              <a:t>Examples of some features:</a:t>
            </a:r>
            <a:endParaRPr b="1" sz="1900">
              <a:solidFill>
                <a:srgbClr val="D93744"/>
              </a:solidFill>
            </a:endParaRPr>
          </a:p>
          <a:p>
            <a:pPr indent="-349250" lvl="0" marL="457200" rtl="0" algn="l">
              <a:lnSpc>
                <a:spcPct val="100000"/>
              </a:lnSpc>
              <a:spcBef>
                <a:spcPts val="0"/>
              </a:spcBef>
              <a:spcAft>
                <a:spcPts val="0"/>
              </a:spcAft>
              <a:buClr>
                <a:srgbClr val="171717"/>
              </a:buClr>
              <a:buSzPts val="1900"/>
              <a:buChar char="●"/>
            </a:pPr>
            <a:r>
              <a:rPr b="1" lang="en" sz="1900">
                <a:solidFill>
                  <a:srgbClr val="171717"/>
                </a:solidFill>
              </a:rPr>
              <a:t>Word counts in a document </a:t>
            </a:r>
            <a:endParaRPr b="1" sz="1900">
              <a:solidFill>
                <a:srgbClr val="171717"/>
              </a:solidFill>
            </a:endParaRPr>
          </a:p>
          <a:p>
            <a:pPr indent="-349250" lvl="0" marL="457200" rtl="0" algn="l">
              <a:lnSpc>
                <a:spcPct val="100000"/>
              </a:lnSpc>
              <a:spcBef>
                <a:spcPts val="0"/>
              </a:spcBef>
              <a:spcAft>
                <a:spcPts val="0"/>
              </a:spcAft>
              <a:buClr>
                <a:srgbClr val="171717"/>
              </a:buClr>
              <a:buSzPts val="1900"/>
              <a:buChar char="●"/>
            </a:pPr>
            <a:r>
              <a:rPr b="1" lang="en" sz="1900">
                <a:solidFill>
                  <a:srgbClr val="171717"/>
                </a:solidFill>
              </a:rPr>
              <a:t>Presence/absence of a word in a document</a:t>
            </a:r>
            <a:endParaRPr b="1" sz="1900">
              <a:solidFill>
                <a:srgbClr val="171717"/>
              </a:solidFill>
            </a:endParaRPr>
          </a:p>
          <a:p>
            <a:pPr indent="-349250" lvl="0" marL="457200" rtl="0" algn="l">
              <a:lnSpc>
                <a:spcPct val="100000"/>
              </a:lnSpc>
              <a:spcBef>
                <a:spcPts val="0"/>
              </a:spcBef>
              <a:spcAft>
                <a:spcPts val="0"/>
              </a:spcAft>
              <a:buClr>
                <a:srgbClr val="171717"/>
              </a:buClr>
              <a:buSzPts val="1900"/>
              <a:buChar char="●"/>
            </a:pPr>
            <a:r>
              <a:rPr b="1" lang="en" sz="1900">
                <a:solidFill>
                  <a:srgbClr val="171717"/>
                </a:solidFill>
              </a:rPr>
              <a:t>Term frequency</a:t>
            </a:r>
            <a:endParaRPr b="1" sz="1900">
              <a:solidFill>
                <a:srgbClr val="171717"/>
              </a:solidFill>
            </a:endParaRPr>
          </a:p>
          <a:p>
            <a:pPr indent="-349250" lvl="0" marL="457200" rtl="0" algn="l">
              <a:lnSpc>
                <a:spcPct val="100000"/>
              </a:lnSpc>
              <a:spcBef>
                <a:spcPts val="0"/>
              </a:spcBef>
              <a:spcAft>
                <a:spcPts val="0"/>
              </a:spcAft>
              <a:buClr>
                <a:srgbClr val="171717"/>
              </a:buClr>
              <a:buSzPts val="1900"/>
              <a:buChar char="●"/>
            </a:pPr>
            <a:r>
              <a:rPr b="1" lang="en" sz="1900">
                <a:solidFill>
                  <a:srgbClr val="000000"/>
                </a:solidFill>
              </a:rPr>
              <a:t>Term Frequency-Inverse Document Frequency (TF-IDF)</a:t>
            </a:r>
            <a:endParaRPr b="1" sz="1900">
              <a:solidFill>
                <a:srgbClr val="171717"/>
              </a:solidFill>
            </a:endParaRPr>
          </a:p>
          <a:p>
            <a:pPr indent="0" lvl="0" marL="0" rtl="0" algn="l">
              <a:lnSpc>
                <a:spcPct val="100000"/>
              </a:lnSpc>
              <a:spcBef>
                <a:spcPts val="0"/>
              </a:spcBef>
              <a:spcAft>
                <a:spcPts val="0"/>
              </a:spcAft>
              <a:buSzPts val="2800"/>
              <a:buNone/>
            </a:pPr>
            <a:r>
              <a:t/>
            </a:r>
            <a:endParaRPr b="1" sz="3200">
              <a:solidFill>
                <a:srgbClr val="FF0000"/>
              </a:solidFill>
            </a:endParaRPr>
          </a:p>
        </p:txBody>
      </p:sp>
      <p:sp>
        <p:nvSpPr>
          <p:cNvPr id="202" name="Google Shape;202;p12"/>
          <p:cNvSpPr txBox="1"/>
          <p:nvPr>
            <p:ph idx="1" type="subTitle"/>
          </p:nvPr>
        </p:nvSpPr>
        <p:spPr>
          <a:xfrm>
            <a:off x="263950" y="1133725"/>
            <a:ext cx="8520600" cy="155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3300">
                <a:solidFill>
                  <a:srgbClr val="171717"/>
                </a:solidFill>
              </a:rPr>
              <a:t>Let’s assume that for each task, we have features </a:t>
            </a:r>
            <a:r>
              <a:rPr b="1" lang="en" sz="3300">
                <a:solidFill>
                  <a:srgbClr val="D93744"/>
                </a:solidFill>
              </a:rPr>
              <a:t>f1,f2,..,fn</a:t>
            </a:r>
            <a:r>
              <a:rPr b="1" lang="en" sz="3300">
                <a:solidFill>
                  <a:srgbClr val="171717"/>
                </a:solidFill>
              </a:rPr>
              <a:t> that will help us classify the text.</a:t>
            </a:r>
            <a:endParaRPr b="1" sz="3300">
              <a:solidFill>
                <a:srgbClr val="171717"/>
              </a:solidFill>
            </a:endParaRPr>
          </a:p>
          <a:p>
            <a:pPr indent="0" lvl="0" marL="0" rtl="0" algn="ctr">
              <a:lnSpc>
                <a:spcPct val="100000"/>
              </a:lnSpc>
              <a:spcBef>
                <a:spcPts val="0"/>
              </a:spcBef>
              <a:spcAft>
                <a:spcPts val="0"/>
              </a:spcAft>
              <a:buSzPts val="2800"/>
              <a:buNone/>
            </a:pPr>
            <a:r>
              <a:t/>
            </a:r>
            <a:endParaRPr b="1" sz="33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08" name="Google Shape;208;p13"/>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209" name="Google Shape;209;p13"/>
          <p:cNvSpPr txBox="1"/>
          <p:nvPr>
            <p:ph idx="1" type="subTitle"/>
          </p:nvPr>
        </p:nvSpPr>
        <p:spPr>
          <a:xfrm>
            <a:off x="263950" y="1133725"/>
            <a:ext cx="8520600" cy="155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300">
                <a:solidFill>
                  <a:srgbClr val="D93744"/>
                </a:solidFill>
              </a:rPr>
              <a:t>Naive Bayes </a:t>
            </a:r>
            <a:r>
              <a:rPr b="1" lang="en" sz="3300">
                <a:solidFill>
                  <a:srgbClr val="171717"/>
                </a:solidFill>
              </a:rPr>
              <a:t>is a probabilistic classifier, meaning that for a document d, out of</a:t>
            </a:r>
            <a:endParaRPr b="1" sz="3300">
              <a:solidFill>
                <a:srgbClr val="171717"/>
              </a:solidFill>
            </a:endParaRPr>
          </a:p>
          <a:p>
            <a:pPr indent="0" lvl="0" marL="0" rtl="0" algn="ctr">
              <a:lnSpc>
                <a:spcPct val="100000"/>
              </a:lnSpc>
              <a:spcBef>
                <a:spcPts val="0"/>
              </a:spcBef>
              <a:spcAft>
                <a:spcPts val="0"/>
              </a:spcAft>
              <a:buSzPts val="2800"/>
              <a:buNone/>
            </a:pPr>
            <a:r>
              <a:rPr b="1" lang="en" sz="3300">
                <a:solidFill>
                  <a:srgbClr val="171717"/>
                </a:solidFill>
              </a:rPr>
              <a:t>all classes c ∈ C the classifier returns the class ĉ which has the maximum posterior</a:t>
            </a:r>
            <a:endParaRPr b="1" sz="3300">
              <a:solidFill>
                <a:srgbClr val="171717"/>
              </a:solidFill>
            </a:endParaRPr>
          </a:p>
          <a:p>
            <a:pPr indent="0" lvl="0" marL="0" rtl="0" algn="ctr">
              <a:lnSpc>
                <a:spcPct val="100000"/>
              </a:lnSpc>
              <a:spcBef>
                <a:spcPts val="0"/>
              </a:spcBef>
              <a:spcAft>
                <a:spcPts val="0"/>
              </a:spcAft>
              <a:buSzPts val="2800"/>
              <a:buNone/>
            </a:pPr>
            <a:r>
              <a:rPr b="1" lang="en" sz="3300">
                <a:solidFill>
                  <a:srgbClr val="171717"/>
                </a:solidFill>
              </a:rPr>
              <a:t>probability given the document.</a:t>
            </a:r>
            <a:endParaRPr b="1" sz="3300">
              <a:solidFill>
                <a:srgbClr val="171717"/>
              </a:solidFill>
            </a:endParaRPr>
          </a:p>
        </p:txBody>
      </p:sp>
      <p:pic>
        <p:nvPicPr>
          <p:cNvPr id="210" name="Google Shape;210;p13"/>
          <p:cNvPicPr preferRelativeResize="0"/>
          <p:nvPr/>
        </p:nvPicPr>
        <p:blipFill rotWithShape="1">
          <a:blip r:embed="rId4">
            <a:alphaModFix/>
          </a:blip>
          <a:srcRect b="0" l="0" r="0" t="0"/>
          <a:stretch/>
        </p:blipFill>
        <p:spPr>
          <a:xfrm>
            <a:off x="2714625" y="3358663"/>
            <a:ext cx="3714750" cy="100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16" name="Google Shape;216;p14"/>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217" name="Google Shape;217;p14"/>
          <p:cNvSpPr txBox="1"/>
          <p:nvPr>
            <p:ph idx="1" type="subTitle"/>
          </p:nvPr>
        </p:nvSpPr>
        <p:spPr>
          <a:xfrm>
            <a:off x="263950" y="447350"/>
            <a:ext cx="8520600" cy="155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171717"/>
                </a:solidFill>
              </a:rPr>
              <a:t>The intuition of </a:t>
            </a:r>
            <a:r>
              <a:rPr b="1" lang="en" sz="1900">
                <a:solidFill>
                  <a:srgbClr val="D93744"/>
                </a:solidFill>
              </a:rPr>
              <a:t>Bayesian classification</a:t>
            </a:r>
            <a:r>
              <a:rPr b="1" lang="en" sz="1900">
                <a:solidFill>
                  <a:srgbClr val="171717"/>
                </a:solidFill>
              </a:rPr>
              <a:t> is to use Bayes’ rule to transform the previous equation into other probabilities that have some useful properties.</a:t>
            </a:r>
            <a:endParaRPr b="1" sz="1900">
              <a:solidFill>
                <a:srgbClr val="171717"/>
              </a:solidFill>
            </a:endParaRPr>
          </a:p>
        </p:txBody>
      </p:sp>
      <p:pic>
        <p:nvPicPr>
          <p:cNvPr id="218" name="Google Shape;218;p14"/>
          <p:cNvPicPr preferRelativeResize="0"/>
          <p:nvPr/>
        </p:nvPicPr>
        <p:blipFill rotWithShape="1">
          <a:blip r:embed="rId4">
            <a:alphaModFix/>
          </a:blip>
          <a:srcRect b="0" l="0" r="0" t="0"/>
          <a:stretch/>
        </p:blipFill>
        <p:spPr>
          <a:xfrm>
            <a:off x="1319763" y="1749788"/>
            <a:ext cx="5972175" cy="971550"/>
          </a:xfrm>
          <a:prstGeom prst="rect">
            <a:avLst/>
          </a:prstGeom>
          <a:noFill/>
          <a:ln>
            <a:noFill/>
          </a:ln>
        </p:spPr>
      </p:pic>
      <p:sp>
        <p:nvSpPr>
          <p:cNvPr id="219" name="Google Shape;219;p14"/>
          <p:cNvSpPr txBox="1"/>
          <p:nvPr/>
        </p:nvSpPr>
        <p:spPr>
          <a:xfrm>
            <a:off x="311700" y="2797175"/>
            <a:ext cx="83448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But P(d) doesn’t change for each class; we are always asking about the most likely class for the same document d, which must have the same probability P(d). which results in the following simplification:</a:t>
            </a:r>
            <a:endParaRPr b="1" i="0" sz="1900" u="none" cap="none" strike="noStrike">
              <a:solidFill>
                <a:srgbClr val="000000"/>
              </a:solidFill>
              <a:latin typeface="Arial"/>
              <a:ea typeface="Arial"/>
              <a:cs typeface="Arial"/>
              <a:sym typeface="Arial"/>
            </a:endParaRPr>
          </a:p>
        </p:txBody>
      </p:sp>
      <p:pic>
        <p:nvPicPr>
          <p:cNvPr id="220" name="Google Shape;220;p14"/>
          <p:cNvPicPr preferRelativeResize="0"/>
          <p:nvPr/>
        </p:nvPicPr>
        <p:blipFill rotWithShape="1">
          <a:blip r:embed="rId5">
            <a:alphaModFix/>
          </a:blip>
          <a:srcRect b="0" l="0" r="0" t="0"/>
          <a:stretch/>
        </p:blipFill>
        <p:spPr>
          <a:xfrm>
            <a:off x="1695325" y="3934988"/>
            <a:ext cx="5657850" cy="79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26" name="Google Shape;226;p15"/>
          <p:cNvPicPr preferRelativeResize="0"/>
          <p:nvPr/>
        </p:nvPicPr>
        <p:blipFill rotWithShape="1">
          <a:blip r:embed="rId3">
            <a:alphaModFix/>
          </a:blip>
          <a:srcRect b="0" l="0" r="0" t="0"/>
          <a:stretch/>
        </p:blipFill>
        <p:spPr>
          <a:xfrm>
            <a:off x="-123950" y="107400"/>
            <a:ext cx="9144000" cy="5143500"/>
          </a:xfrm>
          <a:prstGeom prst="rect">
            <a:avLst/>
          </a:prstGeom>
          <a:noFill/>
          <a:ln>
            <a:noFill/>
          </a:ln>
        </p:spPr>
      </p:pic>
      <p:sp>
        <p:nvSpPr>
          <p:cNvPr id="227" name="Google Shape;227;p15"/>
          <p:cNvSpPr txBox="1"/>
          <p:nvPr>
            <p:ph idx="1" type="subTitle"/>
          </p:nvPr>
        </p:nvSpPr>
        <p:spPr>
          <a:xfrm>
            <a:off x="263950" y="447350"/>
            <a:ext cx="8520600" cy="155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171717"/>
                </a:solidFill>
              </a:rPr>
              <a:t>It is more intuitive to try to predict the probability of having some of the </a:t>
            </a:r>
            <a:r>
              <a:rPr b="1" lang="en" sz="1900">
                <a:solidFill>
                  <a:srgbClr val="D93744"/>
                </a:solidFill>
              </a:rPr>
              <a:t>features</a:t>
            </a:r>
            <a:r>
              <a:rPr b="1" lang="en" sz="1900">
                <a:solidFill>
                  <a:srgbClr val="171717"/>
                </a:solidFill>
              </a:rPr>
              <a:t> in a class ĉ, thus we write:</a:t>
            </a:r>
            <a:endParaRPr b="1" sz="1900">
              <a:solidFill>
                <a:srgbClr val="171717"/>
              </a:solidFill>
            </a:endParaRPr>
          </a:p>
        </p:txBody>
      </p:sp>
      <p:sp>
        <p:nvSpPr>
          <p:cNvPr id="228" name="Google Shape;228;p15"/>
          <p:cNvSpPr txBox="1"/>
          <p:nvPr/>
        </p:nvSpPr>
        <p:spPr>
          <a:xfrm>
            <a:off x="311700" y="2797175"/>
            <a:ext cx="83448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Assuming that the features are independent, we can write:</a:t>
            </a:r>
            <a:endParaRPr b="1"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Arial"/>
              <a:ea typeface="Arial"/>
              <a:cs typeface="Arial"/>
              <a:sym typeface="Arial"/>
            </a:endParaRPr>
          </a:p>
        </p:txBody>
      </p:sp>
      <p:pic>
        <p:nvPicPr>
          <p:cNvPr id="229" name="Google Shape;229;p15"/>
          <p:cNvPicPr preferRelativeResize="0"/>
          <p:nvPr/>
        </p:nvPicPr>
        <p:blipFill rotWithShape="1">
          <a:blip r:embed="rId4">
            <a:alphaModFix/>
          </a:blip>
          <a:srcRect b="0" l="0" r="0" t="0"/>
          <a:stretch/>
        </p:blipFill>
        <p:spPr>
          <a:xfrm>
            <a:off x="1721888" y="1518300"/>
            <a:ext cx="5524426" cy="1400325"/>
          </a:xfrm>
          <a:prstGeom prst="rect">
            <a:avLst/>
          </a:prstGeom>
          <a:noFill/>
          <a:ln>
            <a:noFill/>
          </a:ln>
        </p:spPr>
      </p:pic>
      <p:pic>
        <p:nvPicPr>
          <p:cNvPr id="230" name="Google Shape;230;p15"/>
          <p:cNvPicPr preferRelativeResize="0"/>
          <p:nvPr/>
        </p:nvPicPr>
        <p:blipFill rotWithShape="1">
          <a:blip r:embed="rId5">
            <a:alphaModFix/>
          </a:blip>
          <a:srcRect b="0" l="0" r="0" t="0"/>
          <a:stretch/>
        </p:blipFill>
        <p:spPr>
          <a:xfrm>
            <a:off x="1806950" y="3566675"/>
            <a:ext cx="5198700" cy="9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36" name="Google Shape;236;p16"/>
          <p:cNvPicPr preferRelativeResize="0"/>
          <p:nvPr/>
        </p:nvPicPr>
        <p:blipFill rotWithShape="1">
          <a:blip r:embed="rId3">
            <a:alphaModFix/>
          </a:blip>
          <a:srcRect b="0" l="0" r="0" t="0"/>
          <a:stretch/>
        </p:blipFill>
        <p:spPr>
          <a:xfrm>
            <a:off x="-123950" y="107400"/>
            <a:ext cx="9144000" cy="5143500"/>
          </a:xfrm>
          <a:prstGeom prst="rect">
            <a:avLst/>
          </a:prstGeom>
          <a:noFill/>
          <a:ln>
            <a:noFill/>
          </a:ln>
        </p:spPr>
      </p:pic>
      <p:sp>
        <p:nvSpPr>
          <p:cNvPr id="237" name="Google Shape;237;p16"/>
          <p:cNvSpPr txBox="1"/>
          <p:nvPr>
            <p:ph idx="1" type="subTitle"/>
          </p:nvPr>
        </p:nvSpPr>
        <p:spPr>
          <a:xfrm>
            <a:off x="263950" y="447350"/>
            <a:ext cx="8520600" cy="155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171717"/>
                </a:solidFill>
              </a:rPr>
              <a:t>A very simple feature that we may use is counting the number of times a word appears in the documents of the class.</a:t>
            </a:r>
            <a:endParaRPr b="1" sz="1900">
              <a:solidFill>
                <a:srgbClr val="171717"/>
              </a:solidFill>
            </a:endParaRPr>
          </a:p>
        </p:txBody>
      </p:sp>
      <p:sp>
        <p:nvSpPr>
          <p:cNvPr id="238" name="Google Shape;238;p16"/>
          <p:cNvSpPr txBox="1"/>
          <p:nvPr/>
        </p:nvSpPr>
        <p:spPr>
          <a:xfrm>
            <a:off x="311700" y="2797175"/>
            <a:ext cx="8344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Arial"/>
              <a:ea typeface="Arial"/>
              <a:cs typeface="Arial"/>
              <a:sym typeface="Arial"/>
            </a:endParaRPr>
          </a:p>
        </p:txBody>
      </p:sp>
      <p:pic>
        <p:nvPicPr>
          <p:cNvPr id="239" name="Google Shape;239;p16"/>
          <p:cNvPicPr preferRelativeResize="0"/>
          <p:nvPr/>
        </p:nvPicPr>
        <p:blipFill rotWithShape="1">
          <a:blip r:embed="rId4">
            <a:alphaModFix/>
          </a:blip>
          <a:srcRect b="0" l="0" r="0" t="0"/>
          <a:stretch/>
        </p:blipFill>
        <p:spPr>
          <a:xfrm>
            <a:off x="1614500" y="1701788"/>
            <a:ext cx="5391150" cy="1095375"/>
          </a:xfrm>
          <a:prstGeom prst="rect">
            <a:avLst/>
          </a:prstGeom>
          <a:noFill/>
          <a:ln>
            <a:noFill/>
          </a:ln>
        </p:spPr>
      </p:pic>
      <p:sp>
        <p:nvSpPr>
          <p:cNvPr id="240" name="Google Shape;240;p16"/>
          <p:cNvSpPr txBox="1"/>
          <p:nvPr>
            <p:ph idx="1" type="subTitle"/>
          </p:nvPr>
        </p:nvSpPr>
        <p:spPr>
          <a:xfrm>
            <a:off x="187750" y="2630800"/>
            <a:ext cx="8520600" cy="155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171717"/>
                </a:solidFill>
              </a:rPr>
              <a:t>The probability P(c) can also be determined by counting the proportion of documents of class c in the set of documents of the training set.</a:t>
            </a:r>
            <a:endParaRPr b="1" sz="1900">
              <a:solidFill>
                <a:srgbClr val="171717"/>
              </a:solidFill>
            </a:endParaRPr>
          </a:p>
        </p:txBody>
      </p:sp>
      <p:pic>
        <p:nvPicPr>
          <p:cNvPr id="241" name="Google Shape;241;p16"/>
          <p:cNvPicPr preferRelativeResize="0"/>
          <p:nvPr/>
        </p:nvPicPr>
        <p:blipFill rotWithShape="1">
          <a:blip r:embed="rId5">
            <a:alphaModFix/>
          </a:blip>
          <a:srcRect b="0" l="0" r="0" t="0"/>
          <a:stretch/>
        </p:blipFill>
        <p:spPr>
          <a:xfrm>
            <a:off x="2945206" y="3894050"/>
            <a:ext cx="2729744" cy="109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47" name="Google Shape;247;p17"/>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248" name="Google Shape;248;p17"/>
          <p:cNvSpPr txBox="1"/>
          <p:nvPr>
            <p:ph idx="1" type="subTitle"/>
          </p:nvPr>
        </p:nvSpPr>
        <p:spPr>
          <a:xfrm>
            <a:off x="263950" y="685500"/>
            <a:ext cx="8520600" cy="155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900">
                <a:solidFill>
                  <a:srgbClr val="D93744"/>
                </a:solidFill>
              </a:rPr>
              <a:t>Logistic Regression </a:t>
            </a:r>
            <a:r>
              <a:rPr b="1" lang="en" sz="1900">
                <a:solidFill>
                  <a:srgbClr val="171717"/>
                </a:solidFill>
              </a:rPr>
              <a:t>is a statistical method commonly used for binary classification problems, and it can be adapted for multi-class classification as well. In the context of text classification, logistic regression is employed to predict the probability that a given document belongs to a particular category or class.</a:t>
            </a:r>
            <a:endParaRPr b="1" sz="1900">
              <a:solidFill>
                <a:srgbClr val="171717"/>
              </a:solidFill>
            </a:endParaRPr>
          </a:p>
          <a:p>
            <a:pPr indent="0" lvl="0" marL="0" rtl="0" algn="ctr">
              <a:lnSpc>
                <a:spcPct val="100000"/>
              </a:lnSpc>
              <a:spcBef>
                <a:spcPts val="0"/>
              </a:spcBef>
              <a:spcAft>
                <a:spcPts val="0"/>
              </a:spcAft>
              <a:buSzPts val="2800"/>
              <a:buNone/>
            </a:pPr>
            <a:r>
              <a:rPr b="1" lang="en" sz="1900">
                <a:solidFill>
                  <a:srgbClr val="171717"/>
                </a:solidFill>
              </a:rPr>
              <a:t>It works by learning the weights </a:t>
            </a:r>
            <a:r>
              <a:rPr b="1" i="1" lang="en" sz="1900">
                <a:solidFill>
                  <a:srgbClr val="D93744"/>
                </a:solidFill>
              </a:rPr>
              <a:t>w</a:t>
            </a:r>
            <a:r>
              <a:rPr b="1" lang="en" sz="1900">
                <a:solidFill>
                  <a:srgbClr val="171717"/>
                </a:solidFill>
              </a:rPr>
              <a:t> associated to each </a:t>
            </a:r>
            <a:r>
              <a:rPr b="1" lang="en" sz="1900">
                <a:solidFill>
                  <a:srgbClr val="D93744"/>
                </a:solidFill>
              </a:rPr>
              <a:t>feature </a:t>
            </a:r>
            <a:r>
              <a:rPr b="1" lang="en" sz="1900">
                <a:solidFill>
                  <a:srgbClr val="171717"/>
                </a:solidFill>
              </a:rPr>
              <a:t>that will output when passed to the sigmoid function the corresponding class. </a:t>
            </a:r>
            <a:endParaRPr b="1" sz="1900">
              <a:solidFill>
                <a:srgbClr val="171717"/>
              </a:solidFill>
            </a:endParaRPr>
          </a:p>
        </p:txBody>
      </p:sp>
      <p:pic>
        <p:nvPicPr>
          <p:cNvPr id="249" name="Google Shape;249;p17"/>
          <p:cNvPicPr preferRelativeResize="0"/>
          <p:nvPr/>
        </p:nvPicPr>
        <p:blipFill rotWithShape="1">
          <a:blip r:embed="rId4">
            <a:alphaModFix/>
          </a:blip>
          <a:srcRect b="0" l="0" r="0" t="0"/>
          <a:stretch/>
        </p:blipFill>
        <p:spPr>
          <a:xfrm>
            <a:off x="1420734" y="2629100"/>
            <a:ext cx="6207029" cy="1856925"/>
          </a:xfrm>
          <a:prstGeom prst="rect">
            <a:avLst/>
          </a:prstGeom>
          <a:noFill/>
          <a:ln>
            <a:noFill/>
          </a:ln>
        </p:spPr>
      </p:pic>
      <p:pic>
        <p:nvPicPr>
          <p:cNvPr id="250" name="Google Shape;250;p17"/>
          <p:cNvPicPr preferRelativeResize="0"/>
          <p:nvPr/>
        </p:nvPicPr>
        <p:blipFill rotWithShape="1">
          <a:blip r:embed="rId5">
            <a:alphaModFix/>
          </a:blip>
          <a:srcRect b="0" l="0" r="0" t="0"/>
          <a:stretch/>
        </p:blipFill>
        <p:spPr>
          <a:xfrm>
            <a:off x="6011138" y="3113900"/>
            <a:ext cx="2733675" cy="495300"/>
          </a:xfrm>
          <a:prstGeom prst="rect">
            <a:avLst/>
          </a:prstGeom>
          <a:noFill/>
          <a:ln>
            <a:noFill/>
          </a:ln>
        </p:spPr>
      </p:pic>
      <p:pic>
        <p:nvPicPr>
          <p:cNvPr id="251" name="Google Shape;251;p17"/>
          <p:cNvPicPr preferRelativeResize="0"/>
          <p:nvPr/>
        </p:nvPicPr>
        <p:blipFill rotWithShape="1">
          <a:blip r:embed="rId6">
            <a:alphaModFix/>
          </a:blip>
          <a:srcRect b="0" l="0" r="0" t="0"/>
          <a:stretch/>
        </p:blipFill>
        <p:spPr>
          <a:xfrm>
            <a:off x="6011138" y="3536313"/>
            <a:ext cx="3019425" cy="466725"/>
          </a:xfrm>
          <a:prstGeom prst="rect">
            <a:avLst/>
          </a:prstGeom>
          <a:noFill/>
          <a:ln>
            <a:noFill/>
          </a:ln>
        </p:spPr>
      </p:pic>
      <p:pic>
        <p:nvPicPr>
          <p:cNvPr id="252" name="Google Shape;252;p17"/>
          <p:cNvPicPr preferRelativeResize="0"/>
          <p:nvPr/>
        </p:nvPicPr>
        <p:blipFill rotWithShape="1">
          <a:blip r:embed="rId7">
            <a:alphaModFix/>
          </a:blip>
          <a:srcRect b="0" l="0" r="0" t="0"/>
          <a:stretch/>
        </p:blipFill>
        <p:spPr>
          <a:xfrm>
            <a:off x="2859969" y="4486000"/>
            <a:ext cx="3424056" cy="700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58" name="Google Shape;258;p18"/>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pic>
        <p:nvPicPr>
          <p:cNvPr id="259" name="Google Shape;259;p18"/>
          <p:cNvPicPr preferRelativeResize="0"/>
          <p:nvPr/>
        </p:nvPicPr>
        <p:blipFill rotWithShape="1">
          <a:blip r:embed="rId4">
            <a:alphaModFix/>
          </a:blip>
          <a:srcRect b="0" l="0" r="0" t="0"/>
          <a:stretch/>
        </p:blipFill>
        <p:spPr>
          <a:xfrm>
            <a:off x="2269099" y="249875"/>
            <a:ext cx="4785154" cy="2435225"/>
          </a:xfrm>
          <a:prstGeom prst="rect">
            <a:avLst/>
          </a:prstGeom>
          <a:noFill/>
          <a:ln>
            <a:noFill/>
          </a:ln>
        </p:spPr>
      </p:pic>
      <p:pic>
        <p:nvPicPr>
          <p:cNvPr id="260" name="Google Shape;260;p18"/>
          <p:cNvPicPr preferRelativeResize="0"/>
          <p:nvPr/>
        </p:nvPicPr>
        <p:blipFill rotWithShape="1">
          <a:blip r:embed="rId5">
            <a:alphaModFix/>
          </a:blip>
          <a:srcRect b="0" l="0" r="0" t="0"/>
          <a:stretch/>
        </p:blipFill>
        <p:spPr>
          <a:xfrm>
            <a:off x="1268250" y="2571750"/>
            <a:ext cx="6786849" cy="2229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264" name="Shape 264"/>
        <p:cNvGrpSpPr/>
        <p:nvPr/>
      </p:nvGrpSpPr>
      <p:grpSpPr>
        <a:xfrm>
          <a:off x="0" y="0"/>
          <a:ext cx="0" cy="0"/>
          <a:chOff x="0" y="0"/>
          <a:chExt cx="0" cy="0"/>
        </a:xfrm>
      </p:grpSpPr>
      <p:pic>
        <p:nvPicPr>
          <p:cNvPr id="265" name="Google Shape;265;p19"/>
          <p:cNvPicPr preferRelativeResize="0"/>
          <p:nvPr/>
        </p:nvPicPr>
        <p:blipFill rotWithShape="1">
          <a:blip r:embed="rId3">
            <a:alphaModFix/>
          </a:blip>
          <a:srcRect b="0" l="0" r="0" t="0"/>
          <a:stretch/>
        </p:blipFill>
        <p:spPr>
          <a:xfrm>
            <a:off x="-25" y="0"/>
            <a:ext cx="9267000" cy="5143499"/>
          </a:xfrm>
          <a:prstGeom prst="rect">
            <a:avLst/>
          </a:prstGeom>
          <a:noFill/>
          <a:ln>
            <a:noFill/>
          </a:ln>
        </p:spPr>
      </p:pic>
      <p:pic>
        <p:nvPicPr>
          <p:cNvPr id="266" name="Google Shape;266;p19"/>
          <p:cNvPicPr preferRelativeResize="0"/>
          <p:nvPr/>
        </p:nvPicPr>
        <p:blipFill rotWithShape="1">
          <a:blip r:embed="rId4">
            <a:alphaModFix/>
          </a:blip>
          <a:srcRect b="0" l="0" r="0" t="0"/>
          <a:stretch/>
        </p:blipFill>
        <p:spPr>
          <a:xfrm>
            <a:off x="7194152" y="189650"/>
            <a:ext cx="1645773" cy="478950"/>
          </a:xfrm>
          <a:prstGeom prst="rect">
            <a:avLst/>
          </a:prstGeom>
          <a:noFill/>
          <a:ln>
            <a:noFill/>
          </a:ln>
        </p:spPr>
      </p:pic>
      <p:pic>
        <p:nvPicPr>
          <p:cNvPr id="267" name="Google Shape;267;p19"/>
          <p:cNvPicPr preferRelativeResize="0"/>
          <p:nvPr/>
        </p:nvPicPr>
        <p:blipFill rotWithShape="1">
          <a:blip r:embed="rId5">
            <a:alphaModFix/>
          </a:blip>
          <a:srcRect b="0" l="0" r="0" t="0"/>
          <a:stretch/>
        </p:blipFill>
        <p:spPr>
          <a:xfrm>
            <a:off x="298600" y="125300"/>
            <a:ext cx="809876" cy="607649"/>
          </a:xfrm>
          <a:prstGeom prst="rect">
            <a:avLst/>
          </a:prstGeom>
          <a:noFill/>
          <a:ln>
            <a:noFill/>
          </a:ln>
        </p:spPr>
      </p:pic>
      <p:sp>
        <p:nvSpPr>
          <p:cNvPr id="268" name="Google Shape;268;p19"/>
          <p:cNvSpPr txBox="1"/>
          <p:nvPr/>
        </p:nvSpPr>
        <p:spPr>
          <a:xfrm>
            <a:off x="1543050" y="1565900"/>
            <a:ext cx="60579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lt1"/>
                </a:solidFill>
                <a:latin typeface="Montserrat ExtraBold"/>
                <a:ea typeface="Montserrat ExtraBold"/>
                <a:cs typeface="Montserrat ExtraBold"/>
                <a:sym typeface="Montserrat ExtraBold"/>
              </a:rPr>
              <a:t>Coding</a:t>
            </a:r>
            <a:endParaRPr b="0" i="0" sz="18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28937" y="0"/>
            <a:ext cx="9201874" cy="5143500"/>
          </a:xfrm>
          <a:prstGeom prst="rect">
            <a:avLst/>
          </a:prstGeom>
          <a:noFill/>
          <a:ln>
            <a:noFill/>
          </a:ln>
        </p:spPr>
      </p:pic>
      <p:pic>
        <p:nvPicPr>
          <p:cNvPr id="109" name="Google Shape;109;p2"/>
          <p:cNvPicPr preferRelativeResize="0"/>
          <p:nvPr/>
        </p:nvPicPr>
        <p:blipFill rotWithShape="1">
          <a:blip r:embed="rId4">
            <a:alphaModFix/>
          </a:blip>
          <a:srcRect b="0" l="0" r="0" t="0"/>
          <a:stretch/>
        </p:blipFill>
        <p:spPr>
          <a:xfrm>
            <a:off x="7660775" y="4623875"/>
            <a:ext cx="1117932" cy="325350"/>
          </a:xfrm>
          <a:prstGeom prst="rect">
            <a:avLst/>
          </a:prstGeom>
          <a:noFill/>
          <a:ln>
            <a:noFill/>
          </a:ln>
        </p:spPr>
      </p:pic>
      <p:pic>
        <p:nvPicPr>
          <p:cNvPr id="110" name="Google Shape;110;p2"/>
          <p:cNvPicPr preferRelativeResize="0"/>
          <p:nvPr/>
        </p:nvPicPr>
        <p:blipFill rotWithShape="1">
          <a:blip r:embed="rId5">
            <a:alphaModFix/>
          </a:blip>
          <a:srcRect b="0" l="0" r="0" t="0"/>
          <a:stretch/>
        </p:blipFill>
        <p:spPr>
          <a:xfrm>
            <a:off x="298600" y="4576975"/>
            <a:ext cx="558652" cy="419150"/>
          </a:xfrm>
          <a:prstGeom prst="rect">
            <a:avLst/>
          </a:prstGeom>
          <a:noFill/>
          <a:ln>
            <a:noFill/>
          </a:ln>
        </p:spPr>
      </p:pic>
      <p:sp>
        <p:nvSpPr>
          <p:cNvPr id="111" name="Google Shape;111;p2"/>
          <p:cNvSpPr txBox="1"/>
          <p:nvPr>
            <p:ph idx="1" type="subTitle"/>
          </p:nvPr>
        </p:nvSpPr>
        <p:spPr>
          <a:xfrm>
            <a:off x="340638" y="5721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300">
                <a:solidFill>
                  <a:schemeClr val="lt1"/>
                </a:solidFill>
                <a:latin typeface="Comic Sans MS"/>
                <a:ea typeface="Comic Sans MS"/>
                <a:cs typeface="Comic Sans MS"/>
                <a:sym typeface="Comic Sans MS"/>
              </a:rPr>
              <a:t>What are we going to cover</a:t>
            </a:r>
            <a:endParaRPr b="1" sz="3300">
              <a:solidFill>
                <a:schemeClr val="lt1"/>
              </a:solidFill>
              <a:latin typeface="Comic Sans MS"/>
              <a:ea typeface="Comic Sans MS"/>
              <a:cs typeface="Comic Sans MS"/>
              <a:sym typeface="Comic Sans MS"/>
            </a:endParaRPr>
          </a:p>
        </p:txBody>
      </p:sp>
      <p:sp>
        <p:nvSpPr>
          <p:cNvPr id="112" name="Google Shape;112;p2"/>
          <p:cNvSpPr txBox="1"/>
          <p:nvPr/>
        </p:nvSpPr>
        <p:spPr>
          <a:xfrm>
            <a:off x="514900" y="1681450"/>
            <a:ext cx="7433100" cy="24936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Arial"/>
              <a:buChar char="●"/>
            </a:pPr>
            <a:r>
              <a:rPr b="0" i="0" lang="en" sz="2500" u="none" cap="none" strike="noStrike">
                <a:solidFill>
                  <a:schemeClr val="lt1"/>
                </a:solidFill>
                <a:latin typeface="Arial"/>
                <a:ea typeface="Arial"/>
                <a:cs typeface="Arial"/>
                <a:sym typeface="Arial"/>
              </a:rPr>
              <a:t>Language Modeling with N-Grams</a:t>
            </a:r>
            <a:endParaRPr b="0" i="0" sz="2500" u="none" cap="none" strike="noStrike">
              <a:solidFill>
                <a:schemeClr val="lt1"/>
              </a:solidFill>
              <a:latin typeface="Arial"/>
              <a:ea typeface="Arial"/>
              <a:cs typeface="Arial"/>
              <a:sym typeface="Arial"/>
            </a:endParaRPr>
          </a:p>
          <a:p>
            <a:pPr indent="-387350" lvl="0" marL="457200" marR="0" rtl="0" algn="l">
              <a:lnSpc>
                <a:spcPct val="100000"/>
              </a:lnSpc>
              <a:spcBef>
                <a:spcPts val="0"/>
              </a:spcBef>
              <a:spcAft>
                <a:spcPts val="0"/>
              </a:spcAft>
              <a:buClr>
                <a:schemeClr val="lt1"/>
              </a:buClr>
              <a:buSzPts val="2500"/>
              <a:buFont typeface="Arial"/>
              <a:buChar char="●"/>
            </a:pPr>
            <a:r>
              <a:rPr b="0" i="0" lang="en" sz="2500" u="none" cap="none" strike="noStrike">
                <a:solidFill>
                  <a:schemeClr val="lt1"/>
                </a:solidFill>
                <a:latin typeface="Arial"/>
                <a:ea typeface="Arial"/>
                <a:cs typeface="Arial"/>
                <a:sym typeface="Arial"/>
              </a:rPr>
              <a:t>Text classification with Naive bayes &amp; Logistic regression</a:t>
            </a:r>
            <a:endParaRPr b="0" i="0" sz="2500" u="none" cap="none" strike="noStrike">
              <a:solidFill>
                <a:schemeClr val="lt1"/>
              </a:solidFill>
              <a:latin typeface="Arial"/>
              <a:ea typeface="Arial"/>
              <a:cs typeface="Arial"/>
              <a:sym typeface="Arial"/>
            </a:endParaRPr>
          </a:p>
          <a:p>
            <a:pPr indent="-387350" lvl="0" marL="457200" marR="0" rtl="0" algn="l">
              <a:lnSpc>
                <a:spcPct val="100000"/>
              </a:lnSpc>
              <a:spcBef>
                <a:spcPts val="0"/>
              </a:spcBef>
              <a:spcAft>
                <a:spcPts val="0"/>
              </a:spcAft>
              <a:buClr>
                <a:schemeClr val="lt1"/>
              </a:buClr>
              <a:buSzPts val="2500"/>
              <a:buFont typeface="Arial"/>
              <a:buChar char="●"/>
            </a:pPr>
            <a:r>
              <a:rPr b="0" i="0" lang="en" sz="2500" u="none" cap="none" strike="noStrike">
                <a:solidFill>
                  <a:schemeClr val="lt1"/>
                </a:solidFill>
                <a:latin typeface="Arial"/>
                <a:ea typeface="Arial"/>
                <a:cs typeface="Arial"/>
                <a:sym typeface="Arial"/>
              </a:rPr>
              <a:t>Vectors and semantics for Information retrieval</a:t>
            </a:r>
            <a:endParaRPr b="0" i="0" sz="2500" u="none" cap="none" strike="noStrike">
              <a:solidFill>
                <a:schemeClr val="lt1"/>
              </a:solidFill>
              <a:latin typeface="Arial"/>
              <a:ea typeface="Arial"/>
              <a:cs typeface="Arial"/>
              <a:sym typeface="Arial"/>
            </a:endParaRPr>
          </a:p>
          <a:p>
            <a:pPr indent="-387350" lvl="0" marL="457200" marR="0" rtl="0" algn="l">
              <a:lnSpc>
                <a:spcPct val="100000"/>
              </a:lnSpc>
              <a:spcBef>
                <a:spcPts val="0"/>
              </a:spcBef>
              <a:spcAft>
                <a:spcPts val="0"/>
              </a:spcAft>
              <a:buClr>
                <a:schemeClr val="lt1"/>
              </a:buClr>
              <a:buSzPts val="2500"/>
              <a:buFont typeface="Arial"/>
              <a:buChar char="●"/>
            </a:pPr>
            <a:r>
              <a:rPr b="0" i="0" lang="en" sz="2500" u="none" cap="none" strike="noStrike">
                <a:solidFill>
                  <a:schemeClr val="lt1"/>
                </a:solidFill>
                <a:latin typeface="Arial"/>
                <a:ea typeface="Arial"/>
                <a:cs typeface="Arial"/>
                <a:sym typeface="Arial"/>
              </a:rPr>
              <a:t>CRF for Named Entity Recognition</a:t>
            </a:r>
            <a:endParaRPr b="0" i="0" sz="25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272" name="Shape 272"/>
        <p:cNvGrpSpPr/>
        <p:nvPr/>
      </p:nvGrpSpPr>
      <p:grpSpPr>
        <a:xfrm>
          <a:off x="0" y="0"/>
          <a:ext cx="0" cy="0"/>
          <a:chOff x="0" y="0"/>
          <a:chExt cx="0" cy="0"/>
        </a:xfrm>
      </p:grpSpPr>
      <p:pic>
        <p:nvPicPr>
          <p:cNvPr id="273" name="Google Shape;273;p20"/>
          <p:cNvPicPr preferRelativeResize="0"/>
          <p:nvPr/>
        </p:nvPicPr>
        <p:blipFill rotWithShape="1">
          <a:blip r:embed="rId3">
            <a:alphaModFix/>
          </a:blip>
          <a:srcRect b="0" l="0" r="0" t="0"/>
          <a:stretch/>
        </p:blipFill>
        <p:spPr>
          <a:xfrm>
            <a:off x="-28937" y="0"/>
            <a:ext cx="9201874" cy="5143500"/>
          </a:xfrm>
          <a:prstGeom prst="rect">
            <a:avLst/>
          </a:prstGeom>
          <a:noFill/>
          <a:ln>
            <a:noFill/>
          </a:ln>
        </p:spPr>
      </p:pic>
      <p:pic>
        <p:nvPicPr>
          <p:cNvPr id="274" name="Google Shape;274;p20"/>
          <p:cNvPicPr preferRelativeResize="0"/>
          <p:nvPr/>
        </p:nvPicPr>
        <p:blipFill rotWithShape="1">
          <a:blip r:embed="rId4">
            <a:alphaModFix/>
          </a:blip>
          <a:srcRect b="0" l="0" r="0" t="0"/>
          <a:stretch/>
        </p:blipFill>
        <p:spPr>
          <a:xfrm>
            <a:off x="7660775" y="4623875"/>
            <a:ext cx="1117932" cy="325350"/>
          </a:xfrm>
          <a:prstGeom prst="rect">
            <a:avLst/>
          </a:prstGeom>
          <a:noFill/>
          <a:ln>
            <a:noFill/>
          </a:ln>
        </p:spPr>
      </p:pic>
      <p:pic>
        <p:nvPicPr>
          <p:cNvPr id="275" name="Google Shape;275;p20"/>
          <p:cNvPicPr preferRelativeResize="0"/>
          <p:nvPr/>
        </p:nvPicPr>
        <p:blipFill rotWithShape="1">
          <a:blip r:embed="rId5">
            <a:alphaModFix/>
          </a:blip>
          <a:srcRect b="0" l="0" r="0" t="0"/>
          <a:stretch/>
        </p:blipFill>
        <p:spPr>
          <a:xfrm>
            <a:off x="298600" y="4576975"/>
            <a:ext cx="558652" cy="419150"/>
          </a:xfrm>
          <a:prstGeom prst="rect">
            <a:avLst/>
          </a:prstGeom>
          <a:noFill/>
          <a:ln>
            <a:noFill/>
          </a:ln>
        </p:spPr>
      </p:pic>
      <p:sp>
        <p:nvSpPr>
          <p:cNvPr id="276" name="Google Shape;276;p20"/>
          <p:cNvSpPr txBox="1"/>
          <p:nvPr>
            <p:ph idx="1" type="subTitle"/>
          </p:nvPr>
        </p:nvSpPr>
        <p:spPr>
          <a:xfrm>
            <a:off x="154075" y="1554825"/>
            <a:ext cx="8678100" cy="141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300">
                <a:solidFill>
                  <a:schemeClr val="lt1"/>
                </a:solidFill>
                <a:latin typeface="Comic Sans MS"/>
                <a:ea typeface="Comic Sans MS"/>
                <a:cs typeface="Comic Sans MS"/>
                <a:sym typeface="Comic Sans MS"/>
              </a:rPr>
              <a:t>Vectors &amp; Semantics for Information Retrieval</a:t>
            </a:r>
            <a:endParaRPr b="1" sz="3300">
              <a:solidFill>
                <a:schemeClr val="lt1"/>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82" name="Google Shape;282;p21"/>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283" name="Google Shape;283;p21"/>
          <p:cNvSpPr txBox="1"/>
          <p:nvPr>
            <p:ph idx="1" type="subTitle"/>
          </p:nvPr>
        </p:nvSpPr>
        <p:spPr>
          <a:xfrm>
            <a:off x="395775" y="1469100"/>
            <a:ext cx="8520600" cy="245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900">
                <a:solidFill>
                  <a:srgbClr val="171717"/>
                </a:solidFill>
              </a:rPr>
              <a:t>Ongchoi is delicious sauteed with garlic.</a:t>
            </a:r>
            <a:endParaRPr b="1" sz="1900">
              <a:solidFill>
                <a:srgbClr val="171717"/>
              </a:solidFill>
            </a:endParaRPr>
          </a:p>
          <a:p>
            <a:pPr indent="0" lvl="0" marL="0" rtl="0" algn="ctr">
              <a:lnSpc>
                <a:spcPct val="100000"/>
              </a:lnSpc>
              <a:spcBef>
                <a:spcPts val="0"/>
              </a:spcBef>
              <a:spcAft>
                <a:spcPts val="0"/>
              </a:spcAft>
              <a:buSzPts val="2800"/>
              <a:buNone/>
            </a:pPr>
            <a:r>
              <a:rPr b="1" lang="en" sz="1900">
                <a:solidFill>
                  <a:srgbClr val="171717"/>
                </a:solidFill>
              </a:rPr>
              <a:t>Ongchoi is superb over rice.</a:t>
            </a:r>
            <a:endParaRPr b="1" sz="1900">
              <a:solidFill>
                <a:srgbClr val="171717"/>
              </a:solidFill>
            </a:endParaRPr>
          </a:p>
          <a:p>
            <a:pPr indent="0" lvl="0" marL="0" rtl="0" algn="ctr">
              <a:lnSpc>
                <a:spcPct val="100000"/>
              </a:lnSpc>
              <a:spcBef>
                <a:spcPts val="0"/>
              </a:spcBef>
              <a:spcAft>
                <a:spcPts val="0"/>
              </a:spcAft>
              <a:buSzPts val="2800"/>
              <a:buNone/>
            </a:pPr>
            <a:r>
              <a:rPr b="1" lang="en" sz="1900">
                <a:solidFill>
                  <a:srgbClr val="171717"/>
                </a:solidFill>
              </a:rPr>
              <a:t>...ongchoi leaves with salty sauces...</a:t>
            </a:r>
            <a:endParaRPr b="1" sz="1900">
              <a:solidFill>
                <a:srgbClr val="171717"/>
              </a:solidFill>
            </a:endParaRPr>
          </a:p>
          <a:p>
            <a:pPr indent="0" lvl="0" marL="0" rtl="0" algn="ctr">
              <a:lnSpc>
                <a:spcPct val="100000"/>
              </a:lnSpc>
              <a:spcBef>
                <a:spcPts val="0"/>
              </a:spcBef>
              <a:spcAft>
                <a:spcPts val="0"/>
              </a:spcAft>
              <a:buSzPts val="2800"/>
              <a:buNone/>
            </a:pPr>
            <a:r>
              <a:t/>
            </a:r>
            <a:endParaRPr b="1" sz="1900">
              <a:solidFill>
                <a:srgbClr val="171717"/>
              </a:solidFill>
            </a:endParaRPr>
          </a:p>
          <a:p>
            <a:pPr indent="0" lvl="0" marL="0" rtl="0" algn="ctr">
              <a:lnSpc>
                <a:spcPct val="100000"/>
              </a:lnSpc>
              <a:spcBef>
                <a:spcPts val="0"/>
              </a:spcBef>
              <a:spcAft>
                <a:spcPts val="0"/>
              </a:spcAft>
              <a:buSzPts val="2800"/>
              <a:buNone/>
            </a:pPr>
            <a:r>
              <a:t/>
            </a:r>
            <a:endParaRPr b="1" sz="1900">
              <a:solidFill>
                <a:srgbClr val="171717"/>
              </a:solidFill>
            </a:endParaRPr>
          </a:p>
          <a:p>
            <a:pPr indent="0" lvl="0" marL="0" rtl="0" algn="ctr">
              <a:lnSpc>
                <a:spcPct val="100000"/>
              </a:lnSpc>
              <a:spcBef>
                <a:spcPts val="0"/>
              </a:spcBef>
              <a:spcAft>
                <a:spcPts val="0"/>
              </a:spcAft>
              <a:buSzPts val="2800"/>
              <a:buNone/>
            </a:pPr>
            <a:r>
              <a:rPr b="1" lang="en" sz="1900">
                <a:solidFill>
                  <a:srgbClr val="171717"/>
                </a:solidFill>
              </a:rPr>
              <a:t>...spinach sauteed with garlic over rice...</a:t>
            </a:r>
            <a:endParaRPr b="1" sz="1900">
              <a:solidFill>
                <a:srgbClr val="171717"/>
              </a:solidFill>
            </a:endParaRPr>
          </a:p>
          <a:p>
            <a:pPr indent="0" lvl="0" marL="0" rtl="0" algn="ctr">
              <a:lnSpc>
                <a:spcPct val="100000"/>
              </a:lnSpc>
              <a:spcBef>
                <a:spcPts val="0"/>
              </a:spcBef>
              <a:spcAft>
                <a:spcPts val="0"/>
              </a:spcAft>
              <a:buSzPts val="2800"/>
              <a:buNone/>
            </a:pPr>
            <a:r>
              <a:rPr b="1" lang="en" sz="1900">
                <a:solidFill>
                  <a:srgbClr val="171717"/>
                </a:solidFill>
              </a:rPr>
              <a:t>...chard stems and leaves are delicious...</a:t>
            </a:r>
            <a:endParaRPr b="1" sz="1900">
              <a:solidFill>
                <a:srgbClr val="171717"/>
              </a:solidFill>
            </a:endParaRPr>
          </a:p>
          <a:p>
            <a:pPr indent="0" lvl="0" marL="0" rtl="0" algn="ctr">
              <a:lnSpc>
                <a:spcPct val="100000"/>
              </a:lnSpc>
              <a:spcBef>
                <a:spcPts val="0"/>
              </a:spcBef>
              <a:spcAft>
                <a:spcPts val="0"/>
              </a:spcAft>
              <a:buSzPts val="2800"/>
              <a:buNone/>
            </a:pPr>
            <a:r>
              <a:rPr b="1" lang="en" sz="1900">
                <a:solidFill>
                  <a:srgbClr val="171717"/>
                </a:solidFill>
              </a:rPr>
              <a:t>...collard greens and other salty leafy greens</a:t>
            </a:r>
            <a:endParaRPr b="1" sz="1900">
              <a:solidFill>
                <a:srgbClr val="171717"/>
              </a:solidFill>
            </a:endParaRPr>
          </a:p>
        </p:txBody>
      </p:sp>
      <p:sp>
        <p:nvSpPr>
          <p:cNvPr id="284" name="Google Shape;284;p21"/>
          <p:cNvSpPr txBox="1"/>
          <p:nvPr>
            <p:ph idx="1" type="subTitle"/>
          </p:nvPr>
        </p:nvSpPr>
        <p:spPr>
          <a:xfrm>
            <a:off x="511325" y="364175"/>
            <a:ext cx="8520600" cy="146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900">
                <a:solidFill>
                  <a:srgbClr val="D93744"/>
                </a:solidFill>
              </a:rPr>
              <a:t>Exercise:</a:t>
            </a:r>
            <a:r>
              <a:rPr b="1" lang="en" sz="1900">
                <a:solidFill>
                  <a:srgbClr val="171717"/>
                </a:solidFill>
              </a:rPr>
              <a:t> from the following sentences, try to guess the meaning of the world </a:t>
            </a:r>
            <a:r>
              <a:rPr b="1" lang="en" sz="1900">
                <a:solidFill>
                  <a:srgbClr val="D93744"/>
                </a:solidFill>
              </a:rPr>
              <a:t>Ongchoi</a:t>
            </a:r>
            <a:endParaRPr b="1" sz="1900">
              <a:solidFill>
                <a:srgbClr val="D9374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90" name="Google Shape;290;p22"/>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291" name="Google Shape;291;p22"/>
          <p:cNvSpPr txBox="1"/>
          <p:nvPr>
            <p:ph idx="1" type="subTitle"/>
          </p:nvPr>
        </p:nvSpPr>
        <p:spPr>
          <a:xfrm>
            <a:off x="575650" y="354975"/>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900">
                <a:solidFill>
                  <a:srgbClr val="171717"/>
                </a:solidFill>
              </a:rPr>
              <a:t>The idea of </a:t>
            </a:r>
            <a:r>
              <a:rPr b="1" lang="en" sz="1900">
                <a:solidFill>
                  <a:srgbClr val="D93744"/>
                </a:solidFill>
              </a:rPr>
              <a:t>vector semantics</a:t>
            </a:r>
            <a:r>
              <a:rPr b="1" lang="en" sz="1900">
                <a:solidFill>
                  <a:srgbClr val="171717"/>
                </a:solidFill>
              </a:rPr>
              <a:t> is to represent a word as a point in a multidimensional semantic space that is derived from the distributions of word neighbors. Vectors for representing words are called </a:t>
            </a:r>
            <a:r>
              <a:rPr b="1" lang="en" sz="1900">
                <a:solidFill>
                  <a:srgbClr val="D93744"/>
                </a:solidFill>
              </a:rPr>
              <a:t>embeddings</a:t>
            </a:r>
            <a:r>
              <a:rPr b="1" lang="en" sz="1900">
                <a:solidFill>
                  <a:srgbClr val="171717"/>
                </a:solidFill>
              </a:rPr>
              <a:t>.</a:t>
            </a:r>
            <a:endParaRPr b="1" sz="1900">
              <a:solidFill>
                <a:srgbClr val="171717"/>
              </a:solidFill>
            </a:endParaRPr>
          </a:p>
        </p:txBody>
      </p:sp>
      <p:pic>
        <p:nvPicPr>
          <p:cNvPr id="292" name="Google Shape;292;p22"/>
          <p:cNvPicPr preferRelativeResize="0"/>
          <p:nvPr/>
        </p:nvPicPr>
        <p:blipFill rotWithShape="1">
          <a:blip r:embed="rId4">
            <a:alphaModFix/>
          </a:blip>
          <a:srcRect b="0" l="0" r="0" t="0"/>
          <a:stretch/>
        </p:blipFill>
        <p:spPr>
          <a:xfrm>
            <a:off x="2247026" y="2063000"/>
            <a:ext cx="5177849" cy="2249200"/>
          </a:xfrm>
          <a:prstGeom prst="rect">
            <a:avLst/>
          </a:prstGeom>
          <a:noFill/>
          <a:ln>
            <a:noFill/>
          </a:ln>
        </p:spPr>
      </p:pic>
      <p:sp>
        <p:nvSpPr>
          <p:cNvPr id="293" name="Google Shape;293;p22"/>
          <p:cNvSpPr txBox="1"/>
          <p:nvPr/>
        </p:nvSpPr>
        <p:spPr>
          <a:xfrm>
            <a:off x="1682050" y="4312200"/>
            <a:ext cx="5684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 two-dimensional (t-SNE) projection of embeddings for some words and phrases, showing that words with similar meanings are nearby in space.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299" name="Google Shape;299;p23"/>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300" name="Google Shape;300;p23"/>
          <p:cNvSpPr txBox="1"/>
          <p:nvPr/>
        </p:nvSpPr>
        <p:spPr>
          <a:xfrm>
            <a:off x="112075" y="744575"/>
            <a:ext cx="83343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In a </a:t>
            </a:r>
            <a:r>
              <a:rPr b="1" i="0" lang="en" sz="1900" u="none" cap="none" strike="noStrike">
                <a:solidFill>
                  <a:srgbClr val="D93744"/>
                </a:solidFill>
                <a:latin typeface="Arial"/>
                <a:ea typeface="Arial"/>
                <a:cs typeface="Arial"/>
                <a:sym typeface="Arial"/>
              </a:rPr>
              <a:t>term-document</a:t>
            </a:r>
            <a:r>
              <a:rPr b="1" i="0" lang="en" sz="1900" u="none" cap="none" strike="noStrike">
                <a:solidFill>
                  <a:srgbClr val="000000"/>
                </a:solidFill>
                <a:latin typeface="Arial"/>
                <a:ea typeface="Arial"/>
                <a:cs typeface="Arial"/>
                <a:sym typeface="Arial"/>
              </a:rPr>
              <a:t> matrix, each row represents a word in the vocabulary and each column represents a document from some collection of documents.</a:t>
            </a:r>
            <a:endParaRPr b="1" i="0" sz="1900" u="none" cap="none" strike="noStrike">
              <a:solidFill>
                <a:srgbClr val="000000"/>
              </a:solidFill>
              <a:latin typeface="Arial"/>
              <a:ea typeface="Arial"/>
              <a:cs typeface="Arial"/>
              <a:sym typeface="Arial"/>
            </a:endParaRPr>
          </a:p>
        </p:txBody>
      </p:sp>
      <p:sp>
        <p:nvSpPr>
          <p:cNvPr id="301" name="Google Shape;301;p23"/>
          <p:cNvSpPr txBox="1"/>
          <p:nvPr/>
        </p:nvSpPr>
        <p:spPr>
          <a:xfrm>
            <a:off x="266125" y="3852025"/>
            <a:ext cx="80262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The term-document matrix for four words in four Shakespeare plays. The red boxes show that each document is represented as a column vector of length four.</a:t>
            </a:r>
            <a:endParaRPr b="1" i="0" sz="1300" u="none" cap="none" strike="noStrike">
              <a:solidFill>
                <a:srgbClr val="000000"/>
              </a:solidFill>
              <a:latin typeface="Arial"/>
              <a:ea typeface="Arial"/>
              <a:cs typeface="Arial"/>
              <a:sym typeface="Arial"/>
            </a:endParaRPr>
          </a:p>
        </p:txBody>
      </p:sp>
      <p:pic>
        <p:nvPicPr>
          <p:cNvPr id="302" name="Google Shape;302;p23"/>
          <p:cNvPicPr preferRelativeResize="0"/>
          <p:nvPr/>
        </p:nvPicPr>
        <p:blipFill rotWithShape="1">
          <a:blip r:embed="rId4">
            <a:alphaModFix/>
          </a:blip>
          <a:srcRect b="0" l="0" r="0" t="0"/>
          <a:stretch/>
        </p:blipFill>
        <p:spPr>
          <a:xfrm>
            <a:off x="184313" y="2084836"/>
            <a:ext cx="8189824" cy="137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08" name="Google Shape;308;p24"/>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pic>
        <p:nvPicPr>
          <p:cNvPr id="309" name="Google Shape;309;p24"/>
          <p:cNvPicPr preferRelativeResize="0"/>
          <p:nvPr/>
        </p:nvPicPr>
        <p:blipFill rotWithShape="1">
          <a:blip r:embed="rId4">
            <a:alphaModFix/>
          </a:blip>
          <a:srcRect b="0" l="0" r="0" t="0"/>
          <a:stretch/>
        </p:blipFill>
        <p:spPr>
          <a:xfrm>
            <a:off x="1430525" y="424025"/>
            <a:ext cx="6282949" cy="2693700"/>
          </a:xfrm>
          <a:prstGeom prst="rect">
            <a:avLst/>
          </a:prstGeom>
          <a:noFill/>
          <a:ln>
            <a:noFill/>
          </a:ln>
        </p:spPr>
      </p:pic>
      <p:sp>
        <p:nvSpPr>
          <p:cNvPr id="310" name="Google Shape;310;p24"/>
          <p:cNvSpPr txBox="1"/>
          <p:nvPr/>
        </p:nvSpPr>
        <p:spPr>
          <a:xfrm>
            <a:off x="832050" y="3117725"/>
            <a:ext cx="7479900" cy="164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A spatial visualization of the </a:t>
            </a:r>
            <a:r>
              <a:rPr b="1" i="0" lang="en" sz="1900" u="none" cap="none" strike="noStrike">
                <a:solidFill>
                  <a:srgbClr val="D93744"/>
                </a:solidFill>
                <a:latin typeface="Arial"/>
                <a:ea typeface="Arial"/>
                <a:cs typeface="Arial"/>
                <a:sym typeface="Arial"/>
              </a:rPr>
              <a:t>document vectors</a:t>
            </a:r>
            <a:r>
              <a:rPr b="1" i="0" lang="en" sz="1900" u="none" cap="none" strike="noStrike">
                <a:solidFill>
                  <a:srgbClr val="000000"/>
                </a:solidFill>
                <a:latin typeface="Arial"/>
                <a:ea typeface="Arial"/>
                <a:cs typeface="Arial"/>
                <a:sym typeface="Arial"/>
              </a:rPr>
              <a:t> for the four Shakespeare play documents, showing just two of the dimensions, corresponding to the words battle and fool. The comedies have high values for the fool dimension and low values for the battle dimension.</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16" name="Google Shape;316;p25"/>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317" name="Google Shape;317;p25"/>
          <p:cNvSpPr txBox="1"/>
          <p:nvPr/>
        </p:nvSpPr>
        <p:spPr>
          <a:xfrm>
            <a:off x="652800" y="744575"/>
            <a:ext cx="7838400" cy="164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An alternative to using the term-document matrix to represent words as vectors of document counts, is to use the </a:t>
            </a:r>
            <a:r>
              <a:rPr b="1" i="0" lang="en" sz="1900" u="none" cap="none" strike="noStrike">
                <a:solidFill>
                  <a:srgbClr val="D93744"/>
                </a:solidFill>
                <a:latin typeface="Arial"/>
                <a:ea typeface="Arial"/>
                <a:cs typeface="Arial"/>
                <a:sym typeface="Arial"/>
              </a:rPr>
              <a:t>term-term matrix</a:t>
            </a:r>
            <a:r>
              <a:rPr b="1" i="0" lang="en" sz="1900" u="none" cap="none" strike="noStrike">
                <a:solidFill>
                  <a:srgbClr val="000000"/>
                </a:solidFill>
                <a:latin typeface="Arial"/>
                <a:ea typeface="Arial"/>
                <a:cs typeface="Arial"/>
                <a:sym typeface="Arial"/>
              </a:rPr>
              <a:t>, also called the word-word matrix or the term-context matrix, in which the columns are labeled by words rather than documents.</a:t>
            </a:r>
            <a:endParaRPr b="1" i="0" sz="1900" u="none" cap="none" strike="noStrike">
              <a:solidFill>
                <a:srgbClr val="000000"/>
              </a:solidFill>
              <a:latin typeface="Arial"/>
              <a:ea typeface="Arial"/>
              <a:cs typeface="Arial"/>
              <a:sym typeface="Arial"/>
            </a:endParaRPr>
          </a:p>
        </p:txBody>
      </p:sp>
      <p:sp>
        <p:nvSpPr>
          <p:cNvPr id="318" name="Google Shape;318;p25"/>
          <p:cNvSpPr txBox="1"/>
          <p:nvPr/>
        </p:nvSpPr>
        <p:spPr>
          <a:xfrm>
            <a:off x="979050" y="2503625"/>
            <a:ext cx="75123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…is traditionally followed by </a:t>
            </a:r>
            <a:r>
              <a:rPr b="1" i="0" lang="en" sz="1500" u="none" cap="none" strike="noStrike">
                <a:solidFill>
                  <a:srgbClr val="D93744"/>
                </a:solidFill>
                <a:latin typeface="Arial"/>
                <a:ea typeface="Arial"/>
                <a:cs typeface="Arial"/>
                <a:sym typeface="Arial"/>
              </a:rPr>
              <a:t>cherry</a:t>
            </a:r>
            <a:r>
              <a:rPr b="1" i="0" lang="en" sz="1500" u="none" cap="none" strike="noStrike">
                <a:solidFill>
                  <a:srgbClr val="000000"/>
                </a:solidFill>
                <a:latin typeface="Arial"/>
                <a:ea typeface="Arial"/>
                <a:cs typeface="Arial"/>
                <a:sym typeface="Arial"/>
              </a:rPr>
              <a:t> pie, a traditional dessert…</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…often mixed, such as </a:t>
            </a:r>
            <a:r>
              <a:rPr b="1" i="0" lang="en" sz="1500" u="none" cap="none" strike="noStrike">
                <a:solidFill>
                  <a:srgbClr val="D93744"/>
                </a:solidFill>
                <a:latin typeface="Arial"/>
                <a:ea typeface="Arial"/>
                <a:cs typeface="Arial"/>
                <a:sym typeface="Arial"/>
              </a:rPr>
              <a:t>strawberry</a:t>
            </a:r>
            <a:r>
              <a:rPr b="1" i="0" lang="en" sz="1500" u="none" cap="none" strike="noStrike">
                <a:solidFill>
                  <a:srgbClr val="000000"/>
                </a:solidFill>
                <a:latin typeface="Arial"/>
                <a:ea typeface="Arial"/>
                <a:cs typeface="Arial"/>
                <a:sym typeface="Arial"/>
              </a:rPr>
              <a:t> rhubarb pie. Apple pie…</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…computer peripherals and personal </a:t>
            </a:r>
            <a:r>
              <a:rPr b="1" i="0" lang="en" sz="1500" u="none" cap="none" strike="noStrike">
                <a:solidFill>
                  <a:srgbClr val="D93744"/>
                </a:solidFill>
                <a:latin typeface="Arial"/>
                <a:ea typeface="Arial"/>
                <a:cs typeface="Arial"/>
                <a:sym typeface="Arial"/>
              </a:rPr>
              <a:t>digital</a:t>
            </a:r>
            <a:r>
              <a:rPr b="1" i="0" lang="en" sz="1500" u="none" cap="none" strike="noStrike">
                <a:solidFill>
                  <a:srgbClr val="000000"/>
                </a:solidFill>
                <a:latin typeface="Arial"/>
                <a:ea typeface="Arial"/>
                <a:cs typeface="Arial"/>
                <a:sym typeface="Arial"/>
              </a:rPr>
              <a:t> assistants. These devices usually…</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 computer. This includes </a:t>
            </a:r>
            <a:r>
              <a:rPr b="1" i="0" lang="en" sz="1500" u="none" cap="none" strike="noStrike">
                <a:solidFill>
                  <a:srgbClr val="D93744"/>
                </a:solidFill>
                <a:latin typeface="Arial"/>
                <a:ea typeface="Arial"/>
                <a:cs typeface="Arial"/>
                <a:sym typeface="Arial"/>
              </a:rPr>
              <a:t>information</a:t>
            </a:r>
            <a:r>
              <a:rPr b="1" i="0" lang="en" sz="1500" u="none" cap="none" strike="noStrike">
                <a:solidFill>
                  <a:srgbClr val="000000"/>
                </a:solidFill>
                <a:latin typeface="Arial"/>
                <a:ea typeface="Arial"/>
                <a:cs typeface="Arial"/>
                <a:sym typeface="Arial"/>
              </a:rPr>
              <a:t> available on the internet…</a:t>
            </a:r>
            <a:endParaRPr b="1" i="0" sz="1500" u="none" cap="none" strike="noStrike">
              <a:solidFill>
                <a:srgbClr val="000000"/>
              </a:solidFill>
              <a:latin typeface="Arial"/>
              <a:ea typeface="Arial"/>
              <a:cs typeface="Arial"/>
              <a:sym typeface="Arial"/>
            </a:endParaRPr>
          </a:p>
        </p:txBody>
      </p:sp>
      <p:pic>
        <p:nvPicPr>
          <p:cNvPr id="319" name="Google Shape;319;p25"/>
          <p:cNvPicPr preferRelativeResize="0"/>
          <p:nvPr/>
        </p:nvPicPr>
        <p:blipFill rotWithShape="1">
          <a:blip r:embed="rId4">
            <a:alphaModFix/>
          </a:blip>
          <a:srcRect b="0" l="0" r="0" t="0"/>
          <a:stretch/>
        </p:blipFill>
        <p:spPr>
          <a:xfrm>
            <a:off x="1222448" y="3723875"/>
            <a:ext cx="6464500" cy="1108200"/>
          </a:xfrm>
          <a:prstGeom prst="rect">
            <a:avLst/>
          </a:prstGeom>
          <a:noFill/>
          <a:ln>
            <a:noFill/>
          </a:ln>
        </p:spPr>
      </p:pic>
      <p:sp>
        <p:nvSpPr>
          <p:cNvPr id="320" name="Google Shape;320;p25"/>
          <p:cNvSpPr txBox="1"/>
          <p:nvPr>
            <p:ph idx="1" type="subTitle"/>
          </p:nvPr>
        </p:nvSpPr>
        <p:spPr>
          <a:xfrm>
            <a:off x="311700" y="1845650"/>
            <a:ext cx="1425300" cy="110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D93744"/>
                </a:solidFill>
              </a:rPr>
              <a:t>Example:</a:t>
            </a:r>
            <a:endParaRPr b="1" sz="1900">
              <a:solidFill>
                <a:srgbClr val="D9374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26" name="Google Shape;326;p26"/>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pic>
        <p:nvPicPr>
          <p:cNvPr id="327" name="Google Shape;327;p26"/>
          <p:cNvPicPr preferRelativeResize="0"/>
          <p:nvPr/>
        </p:nvPicPr>
        <p:blipFill rotWithShape="1">
          <a:blip r:embed="rId4">
            <a:alphaModFix/>
          </a:blip>
          <a:srcRect b="0" l="0" r="0" t="0"/>
          <a:stretch/>
        </p:blipFill>
        <p:spPr>
          <a:xfrm>
            <a:off x="2622612" y="492451"/>
            <a:ext cx="3898775" cy="2771275"/>
          </a:xfrm>
          <a:prstGeom prst="rect">
            <a:avLst/>
          </a:prstGeom>
          <a:noFill/>
          <a:ln>
            <a:noFill/>
          </a:ln>
        </p:spPr>
      </p:pic>
      <p:sp>
        <p:nvSpPr>
          <p:cNvPr id="328" name="Google Shape;328;p26"/>
          <p:cNvSpPr txBox="1"/>
          <p:nvPr/>
        </p:nvSpPr>
        <p:spPr>
          <a:xfrm>
            <a:off x="644325" y="3403800"/>
            <a:ext cx="8334300" cy="1062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A spatial visualization of </a:t>
            </a:r>
            <a:r>
              <a:rPr b="1" i="0" lang="en" sz="1900" u="none" cap="none" strike="noStrike">
                <a:solidFill>
                  <a:srgbClr val="D93744"/>
                </a:solidFill>
                <a:latin typeface="Arial"/>
                <a:ea typeface="Arial"/>
                <a:cs typeface="Arial"/>
                <a:sym typeface="Arial"/>
              </a:rPr>
              <a:t>word vectors</a:t>
            </a:r>
            <a:r>
              <a:rPr b="1" i="0" lang="en" sz="1900" u="none" cap="none" strike="noStrike">
                <a:solidFill>
                  <a:srgbClr val="000000"/>
                </a:solidFill>
                <a:latin typeface="Arial"/>
                <a:ea typeface="Arial"/>
                <a:cs typeface="Arial"/>
                <a:sym typeface="Arial"/>
              </a:rPr>
              <a:t> for </a:t>
            </a:r>
            <a:r>
              <a:rPr b="1" i="0" lang="en" sz="1900" u="none" cap="none" strike="noStrike">
                <a:solidFill>
                  <a:srgbClr val="D93744"/>
                </a:solidFill>
                <a:latin typeface="Arial"/>
                <a:ea typeface="Arial"/>
                <a:cs typeface="Arial"/>
                <a:sym typeface="Arial"/>
              </a:rPr>
              <a:t>digital</a:t>
            </a:r>
            <a:r>
              <a:rPr b="1" i="0" lang="en" sz="1900" u="none" cap="none" strike="noStrike">
                <a:solidFill>
                  <a:srgbClr val="000000"/>
                </a:solidFill>
                <a:latin typeface="Arial"/>
                <a:ea typeface="Arial"/>
                <a:cs typeface="Arial"/>
                <a:sym typeface="Arial"/>
              </a:rPr>
              <a:t> and </a:t>
            </a:r>
            <a:r>
              <a:rPr b="1" i="0" lang="en" sz="1900" u="none" cap="none" strike="noStrike">
                <a:solidFill>
                  <a:srgbClr val="D93744"/>
                </a:solidFill>
                <a:latin typeface="Arial"/>
                <a:ea typeface="Arial"/>
                <a:cs typeface="Arial"/>
                <a:sym typeface="Arial"/>
              </a:rPr>
              <a:t>information</a:t>
            </a:r>
            <a:r>
              <a:rPr b="1" i="0" lang="en" sz="1900" u="none" cap="none" strike="noStrike">
                <a:solidFill>
                  <a:srgbClr val="000000"/>
                </a:solidFill>
                <a:latin typeface="Arial"/>
                <a:ea typeface="Arial"/>
                <a:cs typeface="Arial"/>
                <a:sym typeface="Arial"/>
              </a:rPr>
              <a:t>, showing just two of the dimensions, corresponding to the words </a:t>
            </a:r>
            <a:r>
              <a:rPr b="1" i="0" lang="en" sz="1900" u="none" cap="none" strike="noStrike">
                <a:solidFill>
                  <a:srgbClr val="D93744"/>
                </a:solidFill>
                <a:latin typeface="Arial"/>
                <a:ea typeface="Arial"/>
                <a:cs typeface="Arial"/>
                <a:sym typeface="Arial"/>
              </a:rPr>
              <a:t>data</a:t>
            </a:r>
            <a:r>
              <a:rPr b="1" i="0" lang="en" sz="1900" u="none" cap="none" strike="noStrike">
                <a:solidFill>
                  <a:srgbClr val="000000"/>
                </a:solidFill>
                <a:latin typeface="Arial"/>
                <a:ea typeface="Arial"/>
                <a:cs typeface="Arial"/>
                <a:sym typeface="Arial"/>
              </a:rPr>
              <a:t> and </a:t>
            </a:r>
            <a:r>
              <a:rPr b="1" i="0" lang="en" sz="1900" u="none" cap="none" strike="noStrike">
                <a:solidFill>
                  <a:srgbClr val="D93744"/>
                </a:solidFill>
                <a:latin typeface="Arial"/>
                <a:ea typeface="Arial"/>
                <a:cs typeface="Arial"/>
                <a:sym typeface="Arial"/>
              </a:rPr>
              <a:t>computer</a:t>
            </a:r>
            <a:r>
              <a:rPr b="1" i="0" lang="en" sz="1900" u="none" cap="none" strike="noStrike">
                <a:solidFill>
                  <a:srgbClr val="000000"/>
                </a:solidFill>
                <a:latin typeface="Arial"/>
                <a:ea typeface="Arial"/>
                <a:cs typeface="Arial"/>
                <a:sym typeface="Arial"/>
              </a:rPr>
              <a:t>.</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34" name="Google Shape;334;p27"/>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335" name="Google Shape;335;p27"/>
          <p:cNvSpPr txBox="1"/>
          <p:nvPr/>
        </p:nvSpPr>
        <p:spPr>
          <a:xfrm>
            <a:off x="0" y="0"/>
            <a:ext cx="85866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To measure </a:t>
            </a:r>
            <a:r>
              <a:rPr b="1" i="0" lang="en" sz="1900" u="none" cap="none" strike="noStrike">
                <a:solidFill>
                  <a:srgbClr val="D93744"/>
                </a:solidFill>
                <a:latin typeface="Arial"/>
                <a:ea typeface="Arial"/>
                <a:cs typeface="Arial"/>
                <a:sym typeface="Arial"/>
              </a:rPr>
              <a:t>similarity</a:t>
            </a:r>
            <a:r>
              <a:rPr b="1" i="0" lang="en" sz="1900" u="none" cap="none" strike="noStrike">
                <a:solidFill>
                  <a:srgbClr val="000000"/>
                </a:solidFill>
                <a:latin typeface="Arial"/>
                <a:ea typeface="Arial"/>
                <a:cs typeface="Arial"/>
                <a:sym typeface="Arial"/>
              </a:rPr>
              <a:t> between two target words v and w, we need a metric that takes two vectors and gives a measure of their similarity. By far the most common similarity metric is the </a:t>
            </a:r>
            <a:r>
              <a:rPr b="1" i="0" lang="en" sz="1900" u="none" cap="none" strike="noStrike">
                <a:solidFill>
                  <a:srgbClr val="D93744"/>
                </a:solidFill>
                <a:latin typeface="Arial"/>
                <a:ea typeface="Arial"/>
                <a:cs typeface="Arial"/>
                <a:sym typeface="Arial"/>
              </a:rPr>
              <a:t>cosine</a:t>
            </a:r>
            <a:r>
              <a:rPr b="1" i="0" lang="en" sz="1900" u="none" cap="none" strike="noStrike">
                <a:solidFill>
                  <a:srgbClr val="000000"/>
                </a:solidFill>
                <a:latin typeface="Arial"/>
                <a:ea typeface="Arial"/>
                <a:cs typeface="Arial"/>
                <a:sym typeface="Arial"/>
              </a:rPr>
              <a:t> of the angle between the vectors.</a:t>
            </a:r>
            <a:endParaRPr b="1" i="0" sz="1900" u="none" cap="none" strike="noStrike">
              <a:solidFill>
                <a:srgbClr val="000000"/>
              </a:solidFill>
              <a:latin typeface="Arial"/>
              <a:ea typeface="Arial"/>
              <a:cs typeface="Arial"/>
              <a:sym typeface="Arial"/>
            </a:endParaRPr>
          </a:p>
        </p:txBody>
      </p:sp>
      <p:pic>
        <p:nvPicPr>
          <p:cNvPr id="336" name="Google Shape;336;p27"/>
          <p:cNvPicPr preferRelativeResize="0"/>
          <p:nvPr/>
        </p:nvPicPr>
        <p:blipFill rotWithShape="1">
          <a:blip r:embed="rId4">
            <a:alphaModFix/>
          </a:blip>
          <a:srcRect b="0" l="0" r="0" t="0"/>
          <a:stretch/>
        </p:blipFill>
        <p:spPr>
          <a:xfrm>
            <a:off x="2929894" y="1408463"/>
            <a:ext cx="3188719" cy="1354500"/>
          </a:xfrm>
          <a:prstGeom prst="rect">
            <a:avLst/>
          </a:prstGeom>
          <a:noFill/>
          <a:ln>
            <a:noFill/>
          </a:ln>
        </p:spPr>
      </p:pic>
      <p:pic>
        <p:nvPicPr>
          <p:cNvPr id="337" name="Google Shape;337;p27"/>
          <p:cNvPicPr preferRelativeResize="0"/>
          <p:nvPr/>
        </p:nvPicPr>
        <p:blipFill rotWithShape="1">
          <a:blip r:embed="rId5">
            <a:alphaModFix/>
          </a:blip>
          <a:srcRect b="0" l="0" r="0" t="0"/>
          <a:stretch/>
        </p:blipFill>
        <p:spPr>
          <a:xfrm>
            <a:off x="1453740" y="2571750"/>
            <a:ext cx="5890710" cy="2143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43" name="Google Shape;343;p28"/>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344" name="Google Shape;344;p28"/>
          <p:cNvSpPr txBox="1"/>
          <p:nvPr/>
        </p:nvSpPr>
        <p:spPr>
          <a:xfrm>
            <a:off x="84050" y="280150"/>
            <a:ext cx="8670600" cy="193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TF-IDF, which stands for </a:t>
            </a:r>
            <a:r>
              <a:rPr b="1" i="0" lang="en" sz="1900" u="none" cap="none" strike="noStrike">
                <a:solidFill>
                  <a:srgbClr val="D93744"/>
                </a:solidFill>
                <a:latin typeface="Arial"/>
                <a:ea typeface="Arial"/>
                <a:cs typeface="Arial"/>
                <a:sym typeface="Arial"/>
              </a:rPr>
              <a:t>Term Frequency-Inverse Document Frequency</a:t>
            </a:r>
            <a:r>
              <a:rPr b="1" i="0" lang="en" sz="1900" u="none" cap="none" strike="noStrike">
                <a:solidFill>
                  <a:srgbClr val="000000"/>
                </a:solidFill>
                <a:latin typeface="Arial"/>
                <a:ea typeface="Arial"/>
                <a:cs typeface="Arial"/>
                <a:sym typeface="Arial"/>
              </a:rPr>
              <a:t>, is a numerical statistic used in information retrieval and text mining to evaluate the importance of a word in a document relative to its frequency across a collection of documents. It is commonly employed as a feature representation for text data in various NLP tasks, including text classification.</a:t>
            </a:r>
            <a:endParaRPr b="1" i="0" sz="1900" u="none" cap="none" strike="noStrike">
              <a:solidFill>
                <a:srgbClr val="000000"/>
              </a:solidFill>
              <a:latin typeface="Arial"/>
              <a:ea typeface="Arial"/>
              <a:cs typeface="Arial"/>
              <a:sym typeface="Arial"/>
            </a:endParaRPr>
          </a:p>
        </p:txBody>
      </p:sp>
      <p:sp>
        <p:nvSpPr>
          <p:cNvPr id="345" name="Google Shape;345;p28"/>
          <p:cNvSpPr txBox="1"/>
          <p:nvPr/>
        </p:nvSpPr>
        <p:spPr>
          <a:xfrm>
            <a:off x="462225" y="2148150"/>
            <a:ext cx="77181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The tf-idf weighting is the product of </a:t>
            </a:r>
            <a:r>
              <a:rPr b="1" i="0" lang="en" sz="1900" u="none" cap="none" strike="noStrike">
                <a:solidFill>
                  <a:srgbClr val="D93744"/>
                </a:solidFill>
                <a:latin typeface="Arial"/>
                <a:ea typeface="Arial"/>
                <a:cs typeface="Arial"/>
                <a:sym typeface="Arial"/>
              </a:rPr>
              <a:t>two</a:t>
            </a:r>
            <a:r>
              <a:rPr b="1" i="0" lang="en" sz="1900" u="none" cap="none" strike="noStrike">
                <a:solidFill>
                  <a:srgbClr val="000000"/>
                </a:solidFill>
                <a:latin typeface="Arial"/>
                <a:ea typeface="Arial"/>
                <a:cs typeface="Arial"/>
                <a:sym typeface="Arial"/>
              </a:rPr>
              <a:t> terms, each term capturing one of these two intuitions:</a:t>
            </a:r>
            <a:endParaRPr b="1"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Arial"/>
              <a:ea typeface="Arial"/>
              <a:cs typeface="Arial"/>
              <a:sym typeface="Arial"/>
            </a:endParaRPr>
          </a:p>
        </p:txBody>
      </p:sp>
      <p:sp>
        <p:nvSpPr>
          <p:cNvPr id="346" name="Google Shape;346;p28"/>
          <p:cNvSpPr txBox="1"/>
          <p:nvPr/>
        </p:nvSpPr>
        <p:spPr>
          <a:xfrm>
            <a:off x="560275" y="2797175"/>
            <a:ext cx="7129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The first is the </a:t>
            </a:r>
            <a:r>
              <a:rPr b="1" i="0" lang="en" sz="1300" u="none" cap="none" strike="noStrike">
                <a:solidFill>
                  <a:srgbClr val="D93744"/>
                </a:solidFill>
                <a:latin typeface="Arial"/>
                <a:ea typeface="Arial"/>
                <a:cs typeface="Arial"/>
                <a:sym typeface="Arial"/>
              </a:rPr>
              <a:t>term frequency</a:t>
            </a:r>
            <a:r>
              <a:rPr b="1" i="0" lang="en" sz="1300" u="none" cap="none" strike="noStrike">
                <a:solidFill>
                  <a:srgbClr val="000000"/>
                </a:solidFill>
                <a:latin typeface="Arial"/>
                <a:ea typeface="Arial"/>
                <a:cs typeface="Arial"/>
                <a:sym typeface="Arial"/>
              </a:rPr>
              <a:t>: the frequency of the word t in the document d. We can just use the raw count as the term frequency.</a:t>
            </a:r>
            <a:endParaRPr b="1" i="0" sz="1300" u="none" cap="none" strike="noStrike">
              <a:solidFill>
                <a:srgbClr val="000000"/>
              </a:solidFill>
              <a:latin typeface="Arial"/>
              <a:ea typeface="Arial"/>
              <a:cs typeface="Arial"/>
              <a:sym typeface="Arial"/>
            </a:endParaRPr>
          </a:p>
        </p:txBody>
      </p:sp>
      <p:sp>
        <p:nvSpPr>
          <p:cNvPr id="347" name="Google Shape;347;p28"/>
          <p:cNvSpPr txBox="1"/>
          <p:nvPr/>
        </p:nvSpPr>
        <p:spPr>
          <a:xfrm>
            <a:off x="593850" y="3382175"/>
            <a:ext cx="79563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The </a:t>
            </a:r>
            <a:r>
              <a:rPr b="1" i="0" lang="en" sz="1300" u="none" cap="none" strike="noStrike">
                <a:solidFill>
                  <a:srgbClr val="D93744"/>
                </a:solidFill>
                <a:latin typeface="Arial"/>
                <a:ea typeface="Arial"/>
                <a:cs typeface="Arial"/>
                <a:sym typeface="Arial"/>
              </a:rPr>
              <a:t>inverse Document Frequency</a:t>
            </a:r>
            <a:r>
              <a:rPr b="1" i="0" lang="en" sz="1300" u="none" cap="none" strike="noStrike">
                <a:solidFill>
                  <a:srgbClr val="000000"/>
                </a:solidFill>
                <a:latin typeface="Arial"/>
                <a:ea typeface="Arial"/>
                <a:cs typeface="Arial"/>
                <a:sym typeface="Arial"/>
              </a:rPr>
              <a:t> measures the importance of a term across a collection of documents. It is calculated as the logarithm of the ratio of the total number of documents to the number of documents containing the term, with the addition of 1 to prevent division by zero.</a:t>
            </a:r>
            <a:endParaRPr b="1" i="0" sz="1300" u="none" cap="none" strike="noStrike">
              <a:solidFill>
                <a:srgbClr val="000000"/>
              </a:solidFill>
              <a:latin typeface="Arial"/>
              <a:ea typeface="Arial"/>
              <a:cs typeface="Arial"/>
              <a:sym typeface="Arial"/>
            </a:endParaRPr>
          </a:p>
        </p:txBody>
      </p:sp>
      <p:pic>
        <p:nvPicPr>
          <p:cNvPr id="348" name="Google Shape;348;p28"/>
          <p:cNvPicPr preferRelativeResize="0"/>
          <p:nvPr/>
        </p:nvPicPr>
        <p:blipFill rotWithShape="1">
          <a:blip r:embed="rId4">
            <a:alphaModFix/>
          </a:blip>
          <a:srcRect b="0" l="0" r="0" t="0"/>
          <a:stretch/>
        </p:blipFill>
        <p:spPr>
          <a:xfrm>
            <a:off x="1440293" y="4339301"/>
            <a:ext cx="2403232" cy="531325"/>
          </a:xfrm>
          <a:prstGeom prst="rect">
            <a:avLst/>
          </a:prstGeom>
          <a:noFill/>
          <a:ln>
            <a:noFill/>
          </a:ln>
        </p:spPr>
      </p:pic>
      <p:pic>
        <p:nvPicPr>
          <p:cNvPr id="349" name="Google Shape;349;p28"/>
          <p:cNvPicPr preferRelativeResize="0"/>
          <p:nvPr/>
        </p:nvPicPr>
        <p:blipFill rotWithShape="1">
          <a:blip r:embed="rId5">
            <a:alphaModFix/>
          </a:blip>
          <a:srcRect b="0" l="0" r="0" t="0"/>
          <a:stretch/>
        </p:blipFill>
        <p:spPr>
          <a:xfrm>
            <a:off x="4851505" y="4339300"/>
            <a:ext cx="1797045" cy="649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55" name="Google Shape;355;p29"/>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pic>
        <p:nvPicPr>
          <p:cNvPr id="356" name="Google Shape;356;p29"/>
          <p:cNvPicPr preferRelativeResize="0"/>
          <p:nvPr/>
        </p:nvPicPr>
        <p:blipFill rotWithShape="1">
          <a:blip r:embed="rId4">
            <a:alphaModFix/>
          </a:blip>
          <a:srcRect b="0" l="0" r="0" t="0"/>
          <a:stretch/>
        </p:blipFill>
        <p:spPr>
          <a:xfrm>
            <a:off x="712125" y="858663"/>
            <a:ext cx="2705100" cy="3286125"/>
          </a:xfrm>
          <a:prstGeom prst="rect">
            <a:avLst/>
          </a:prstGeom>
          <a:noFill/>
          <a:ln>
            <a:noFill/>
          </a:ln>
        </p:spPr>
      </p:pic>
      <p:sp>
        <p:nvSpPr>
          <p:cNvPr id="357" name="Google Shape;357;p29"/>
          <p:cNvSpPr txBox="1"/>
          <p:nvPr/>
        </p:nvSpPr>
        <p:spPr>
          <a:xfrm>
            <a:off x="3417225" y="1022550"/>
            <a:ext cx="51267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Here are some idf values for some words in the Shakespeare corpus, ranging from extremely informative words which occur in only one play like Romeo, to those that occur in a few like salad or Falstaff, to those which are very common like fool or so common as to be completely non-discriminative since they occur in all 37 plays like good or sweet.</a:t>
            </a:r>
            <a:endParaRPr b="1" i="0" sz="1900" u="none" cap="none" strike="noStrike">
              <a:solidFill>
                <a:srgbClr val="000000"/>
              </a:solidFill>
              <a:latin typeface="Arial"/>
              <a:ea typeface="Arial"/>
              <a:cs typeface="Arial"/>
              <a:sym typeface="Arial"/>
            </a:endParaRPr>
          </a:p>
        </p:txBody>
      </p:sp>
      <p:pic>
        <p:nvPicPr>
          <p:cNvPr id="358" name="Google Shape;358;p29"/>
          <p:cNvPicPr preferRelativeResize="0"/>
          <p:nvPr/>
        </p:nvPicPr>
        <p:blipFill rotWithShape="1">
          <a:blip r:embed="rId5">
            <a:alphaModFix/>
          </a:blip>
          <a:srcRect b="0" l="0" r="0" t="0"/>
          <a:stretch/>
        </p:blipFill>
        <p:spPr>
          <a:xfrm>
            <a:off x="2694163" y="4391013"/>
            <a:ext cx="3248025" cy="75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118" name="Google Shape;118;p3"/>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119" name="Google Shape;119;p3"/>
          <p:cNvSpPr txBox="1"/>
          <p:nvPr>
            <p:ph idx="1" type="subTitle"/>
          </p:nvPr>
        </p:nvSpPr>
        <p:spPr>
          <a:xfrm>
            <a:off x="263950" y="1133725"/>
            <a:ext cx="8520600" cy="155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3300">
                <a:solidFill>
                  <a:srgbClr val="D93744"/>
                </a:solidFill>
              </a:rPr>
              <a:t>Language Modeling </a:t>
            </a:r>
            <a:r>
              <a:rPr b="1" lang="en" sz="3300">
                <a:solidFill>
                  <a:srgbClr val="171717"/>
                </a:solidFill>
              </a:rPr>
              <a:t>is the task of predicting the next word (or sequence of words) in a sentence or text given the context of the preceding words. </a:t>
            </a:r>
            <a:endParaRPr b="1" sz="3300">
              <a:solidFill>
                <a:srgbClr val="171717"/>
              </a:solidFill>
            </a:endParaRPr>
          </a:p>
          <a:p>
            <a:pPr indent="0" lvl="0" marL="0" rtl="0" algn="ctr">
              <a:lnSpc>
                <a:spcPct val="100000"/>
              </a:lnSpc>
              <a:spcBef>
                <a:spcPts val="0"/>
              </a:spcBef>
              <a:spcAft>
                <a:spcPts val="0"/>
              </a:spcAft>
              <a:buSzPts val="2800"/>
              <a:buNone/>
            </a:pPr>
            <a:r>
              <a:t/>
            </a:r>
            <a:endParaRPr b="1" sz="3300">
              <a:solidFill>
                <a:srgbClr val="FF0000"/>
              </a:solidFill>
            </a:endParaRPr>
          </a:p>
        </p:txBody>
      </p:sp>
      <p:sp>
        <p:nvSpPr>
          <p:cNvPr id="120" name="Google Shape;120;p3"/>
          <p:cNvSpPr txBox="1"/>
          <p:nvPr>
            <p:ph idx="1" type="subTitle"/>
          </p:nvPr>
        </p:nvSpPr>
        <p:spPr>
          <a:xfrm>
            <a:off x="125838" y="3734600"/>
            <a:ext cx="85206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D93744"/>
                </a:solidFill>
              </a:rPr>
              <a:t>Question: </a:t>
            </a:r>
            <a:r>
              <a:rPr b="1" lang="en" sz="1900">
                <a:solidFill>
                  <a:srgbClr val="171717"/>
                </a:solidFill>
              </a:rPr>
              <a:t>How do we, as humans, predict the next word of a sequence?</a:t>
            </a:r>
            <a:endParaRPr b="1" sz="1900">
              <a:solidFill>
                <a:srgbClr val="171717"/>
              </a:solidFill>
            </a:endParaRPr>
          </a:p>
          <a:p>
            <a:pPr indent="0" lvl="0" marL="0" rtl="0" algn="l">
              <a:lnSpc>
                <a:spcPct val="100000"/>
              </a:lnSpc>
              <a:spcBef>
                <a:spcPts val="0"/>
              </a:spcBef>
              <a:spcAft>
                <a:spcPts val="0"/>
              </a:spcAft>
              <a:buSzPts val="2800"/>
              <a:buNone/>
            </a:pPr>
            <a:r>
              <a:t/>
            </a:r>
            <a:endParaRPr b="1" sz="320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64" name="Google Shape;364;p30"/>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pic>
        <p:nvPicPr>
          <p:cNvPr id="365" name="Google Shape;365;p30"/>
          <p:cNvPicPr preferRelativeResize="0"/>
          <p:nvPr/>
        </p:nvPicPr>
        <p:blipFill rotWithShape="1">
          <a:blip r:embed="rId4">
            <a:alphaModFix/>
          </a:blip>
          <a:srcRect b="0" l="0" r="0" t="0"/>
          <a:stretch/>
        </p:blipFill>
        <p:spPr>
          <a:xfrm>
            <a:off x="538038" y="1153075"/>
            <a:ext cx="7972425" cy="1352550"/>
          </a:xfrm>
          <a:prstGeom prst="rect">
            <a:avLst/>
          </a:prstGeom>
          <a:noFill/>
          <a:ln>
            <a:noFill/>
          </a:ln>
        </p:spPr>
      </p:pic>
      <p:sp>
        <p:nvSpPr>
          <p:cNvPr id="366" name="Google Shape;366;p30"/>
          <p:cNvSpPr txBox="1"/>
          <p:nvPr/>
        </p:nvSpPr>
        <p:spPr>
          <a:xfrm>
            <a:off x="1106575" y="2571750"/>
            <a:ext cx="7143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 </a:t>
            </a:r>
            <a:r>
              <a:rPr b="1" i="0" lang="en" sz="1400" u="none" cap="none" strike="noStrike">
                <a:solidFill>
                  <a:srgbClr val="D93744"/>
                </a:solidFill>
                <a:latin typeface="Arial"/>
                <a:ea typeface="Arial"/>
                <a:cs typeface="Arial"/>
                <a:sym typeface="Arial"/>
              </a:rPr>
              <a:t>tf-idf</a:t>
            </a:r>
            <a:r>
              <a:rPr b="1" i="0" lang="en" sz="1400" u="none" cap="none" strike="noStrike">
                <a:solidFill>
                  <a:srgbClr val="000000"/>
                </a:solidFill>
                <a:latin typeface="Arial"/>
                <a:ea typeface="Arial"/>
                <a:cs typeface="Arial"/>
                <a:sym typeface="Arial"/>
              </a:rPr>
              <a:t> weighted term-document matrix for four words in four Shakespeare plays, using the counts in the previous figure.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370" name="Shape 370"/>
        <p:cNvGrpSpPr/>
        <p:nvPr/>
      </p:nvGrpSpPr>
      <p:grpSpPr>
        <a:xfrm>
          <a:off x="0" y="0"/>
          <a:ext cx="0" cy="0"/>
          <a:chOff x="0" y="0"/>
          <a:chExt cx="0" cy="0"/>
        </a:xfrm>
      </p:grpSpPr>
      <p:pic>
        <p:nvPicPr>
          <p:cNvPr id="371" name="Google Shape;371;p31"/>
          <p:cNvPicPr preferRelativeResize="0"/>
          <p:nvPr/>
        </p:nvPicPr>
        <p:blipFill rotWithShape="1">
          <a:blip r:embed="rId3">
            <a:alphaModFix/>
          </a:blip>
          <a:srcRect b="0" l="0" r="0" t="0"/>
          <a:stretch/>
        </p:blipFill>
        <p:spPr>
          <a:xfrm>
            <a:off x="-25" y="0"/>
            <a:ext cx="9267000" cy="5143499"/>
          </a:xfrm>
          <a:prstGeom prst="rect">
            <a:avLst/>
          </a:prstGeom>
          <a:noFill/>
          <a:ln>
            <a:noFill/>
          </a:ln>
        </p:spPr>
      </p:pic>
      <p:pic>
        <p:nvPicPr>
          <p:cNvPr id="372" name="Google Shape;372;p31"/>
          <p:cNvPicPr preferRelativeResize="0"/>
          <p:nvPr/>
        </p:nvPicPr>
        <p:blipFill rotWithShape="1">
          <a:blip r:embed="rId4">
            <a:alphaModFix/>
          </a:blip>
          <a:srcRect b="0" l="0" r="0" t="0"/>
          <a:stretch/>
        </p:blipFill>
        <p:spPr>
          <a:xfrm>
            <a:off x="7194152" y="189650"/>
            <a:ext cx="1645773" cy="478950"/>
          </a:xfrm>
          <a:prstGeom prst="rect">
            <a:avLst/>
          </a:prstGeom>
          <a:noFill/>
          <a:ln>
            <a:noFill/>
          </a:ln>
        </p:spPr>
      </p:pic>
      <p:pic>
        <p:nvPicPr>
          <p:cNvPr id="373" name="Google Shape;373;p31"/>
          <p:cNvPicPr preferRelativeResize="0"/>
          <p:nvPr/>
        </p:nvPicPr>
        <p:blipFill rotWithShape="1">
          <a:blip r:embed="rId5">
            <a:alphaModFix/>
          </a:blip>
          <a:srcRect b="0" l="0" r="0" t="0"/>
          <a:stretch/>
        </p:blipFill>
        <p:spPr>
          <a:xfrm>
            <a:off x="298600" y="125300"/>
            <a:ext cx="809876" cy="607649"/>
          </a:xfrm>
          <a:prstGeom prst="rect">
            <a:avLst/>
          </a:prstGeom>
          <a:noFill/>
          <a:ln>
            <a:noFill/>
          </a:ln>
        </p:spPr>
      </p:pic>
      <p:sp>
        <p:nvSpPr>
          <p:cNvPr id="374" name="Google Shape;374;p31"/>
          <p:cNvSpPr txBox="1"/>
          <p:nvPr/>
        </p:nvSpPr>
        <p:spPr>
          <a:xfrm>
            <a:off x="1543050" y="1848450"/>
            <a:ext cx="60579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lt1"/>
                </a:solidFill>
                <a:latin typeface="Montserrat ExtraBold"/>
                <a:ea typeface="Montserrat ExtraBold"/>
                <a:cs typeface="Montserrat ExtraBold"/>
                <a:sym typeface="Montserrat ExtraBold"/>
              </a:rPr>
              <a:t>Coding</a:t>
            </a:r>
            <a:endParaRPr b="0" i="0" sz="18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378" name="Shape 378"/>
        <p:cNvGrpSpPr/>
        <p:nvPr/>
      </p:nvGrpSpPr>
      <p:grpSpPr>
        <a:xfrm>
          <a:off x="0" y="0"/>
          <a:ext cx="0" cy="0"/>
          <a:chOff x="0" y="0"/>
          <a:chExt cx="0" cy="0"/>
        </a:xfrm>
      </p:grpSpPr>
      <p:pic>
        <p:nvPicPr>
          <p:cNvPr id="379" name="Google Shape;379;p32"/>
          <p:cNvPicPr preferRelativeResize="0"/>
          <p:nvPr/>
        </p:nvPicPr>
        <p:blipFill rotWithShape="1">
          <a:blip r:embed="rId3">
            <a:alphaModFix/>
          </a:blip>
          <a:srcRect b="0" l="0" r="0" t="0"/>
          <a:stretch/>
        </p:blipFill>
        <p:spPr>
          <a:xfrm>
            <a:off x="-28937" y="0"/>
            <a:ext cx="9201874" cy="5143500"/>
          </a:xfrm>
          <a:prstGeom prst="rect">
            <a:avLst/>
          </a:prstGeom>
          <a:noFill/>
          <a:ln>
            <a:noFill/>
          </a:ln>
        </p:spPr>
      </p:pic>
      <p:pic>
        <p:nvPicPr>
          <p:cNvPr id="380" name="Google Shape;380;p32"/>
          <p:cNvPicPr preferRelativeResize="0"/>
          <p:nvPr/>
        </p:nvPicPr>
        <p:blipFill rotWithShape="1">
          <a:blip r:embed="rId4">
            <a:alphaModFix/>
          </a:blip>
          <a:srcRect b="0" l="0" r="0" t="0"/>
          <a:stretch/>
        </p:blipFill>
        <p:spPr>
          <a:xfrm>
            <a:off x="7660775" y="4623875"/>
            <a:ext cx="1117932" cy="325350"/>
          </a:xfrm>
          <a:prstGeom prst="rect">
            <a:avLst/>
          </a:prstGeom>
          <a:noFill/>
          <a:ln>
            <a:noFill/>
          </a:ln>
        </p:spPr>
      </p:pic>
      <p:pic>
        <p:nvPicPr>
          <p:cNvPr id="381" name="Google Shape;381;p32"/>
          <p:cNvPicPr preferRelativeResize="0"/>
          <p:nvPr/>
        </p:nvPicPr>
        <p:blipFill rotWithShape="1">
          <a:blip r:embed="rId5">
            <a:alphaModFix/>
          </a:blip>
          <a:srcRect b="0" l="0" r="0" t="0"/>
          <a:stretch/>
        </p:blipFill>
        <p:spPr>
          <a:xfrm>
            <a:off x="298600" y="4576975"/>
            <a:ext cx="558652" cy="419150"/>
          </a:xfrm>
          <a:prstGeom prst="rect">
            <a:avLst/>
          </a:prstGeom>
          <a:noFill/>
          <a:ln>
            <a:noFill/>
          </a:ln>
        </p:spPr>
      </p:pic>
      <p:sp>
        <p:nvSpPr>
          <p:cNvPr id="382" name="Google Shape;382;p32"/>
          <p:cNvSpPr txBox="1"/>
          <p:nvPr>
            <p:ph idx="1" type="subTitle"/>
          </p:nvPr>
        </p:nvSpPr>
        <p:spPr>
          <a:xfrm>
            <a:off x="154075" y="1554825"/>
            <a:ext cx="8678100" cy="141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300">
                <a:solidFill>
                  <a:schemeClr val="lt1"/>
                </a:solidFill>
                <a:latin typeface="Comic Sans MS"/>
                <a:ea typeface="Comic Sans MS"/>
                <a:cs typeface="Comic Sans MS"/>
                <a:sym typeface="Comic Sans MS"/>
              </a:rPr>
              <a:t>Named Entity Recognition</a:t>
            </a:r>
            <a:endParaRPr b="1" sz="3300">
              <a:solidFill>
                <a:schemeClr val="lt1"/>
              </a:solidFill>
              <a:latin typeface="Comic Sans MS"/>
              <a:ea typeface="Comic Sans MS"/>
              <a:cs typeface="Comic Sans MS"/>
              <a:sym typeface="Comic Sans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88" name="Google Shape;388;p33"/>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389" name="Google Shape;389;p33"/>
          <p:cNvSpPr txBox="1"/>
          <p:nvPr/>
        </p:nvSpPr>
        <p:spPr>
          <a:xfrm>
            <a:off x="0" y="182100"/>
            <a:ext cx="8432400" cy="193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A </a:t>
            </a:r>
            <a:r>
              <a:rPr b="1" i="0" lang="en" sz="1900" u="none" cap="none" strike="noStrike">
                <a:solidFill>
                  <a:srgbClr val="D93744"/>
                </a:solidFill>
                <a:latin typeface="Arial"/>
                <a:ea typeface="Arial"/>
                <a:cs typeface="Arial"/>
                <a:sym typeface="Arial"/>
              </a:rPr>
              <a:t>named entity</a:t>
            </a:r>
            <a:r>
              <a:rPr b="1" i="0" lang="en" sz="1900" u="none" cap="none" strike="noStrike">
                <a:solidFill>
                  <a:srgbClr val="000000"/>
                </a:solidFill>
                <a:latin typeface="Arial"/>
                <a:ea typeface="Arial"/>
                <a:cs typeface="Arial"/>
                <a:sym typeface="Arial"/>
              </a:rPr>
              <a:t> is anything that can be referred to with a proper name: a person, a location, an organization. The task of named entity recognition (NER) is to find spans of text that constitute proper names and tag the type of the entity. Four entity tags are most common: </a:t>
            </a:r>
            <a:r>
              <a:rPr b="1" i="0" lang="en" sz="1900" u="none" cap="none" strike="noStrike">
                <a:solidFill>
                  <a:srgbClr val="D93744"/>
                </a:solidFill>
                <a:latin typeface="Arial"/>
                <a:ea typeface="Arial"/>
                <a:cs typeface="Arial"/>
                <a:sym typeface="Arial"/>
              </a:rPr>
              <a:t>PER</a:t>
            </a:r>
            <a:r>
              <a:rPr b="1" i="0" lang="en" sz="1900" u="none" cap="none" strike="noStrike">
                <a:solidFill>
                  <a:srgbClr val="000000"/>
                </a:solidFill>
                <a:latin typeface="Arial"/>
                <a:ea typeface="Arial"/>
                <a:cs typeface="Arial"/>
                <a:sym typeface="Arial"/>
              </a:rPr>
              <a:t> (person), </a:t>
            </a:r>
            <a:r>
              <a:rPr b="1" i="0" lang="en" sz="1900" u="none" cap="none" strike="noStrike">
                <a:solidFill>
                  <a:srgbClr val="D93744"/>
                </a:solidFill>
                <a:latin typeface="Arial"/>
                <a:ea typeface="Arial"/>
                <a:cs typeface="Arial"/>
                <a:sym typeface="Arial"/>
              </a:rPr>
              <a:t>LOC</a:t>
            </a:r>
            <a:r>
              <a:rPr b="1" i="0" lang="en" sz="1900" u="none" cap="none" strike="noStrike">
                <a:solidFill>
                  <a:srgbClr val="000000"/>
                </a:solidFill>
                <a:latin typeface="Arial"/>
                <a:ea typeface="Arial"/>
                <a:cs typeface="Arial"/>
                <a:sym typeface="Arial"/>
              </a:rPr>
              <a:t> (location), </a:t>
            </a:r>
            <a:r>
              <a:rPr b="1" i="0" lang="en" sz="1900" u="none" cap="none" strike="noStrike">
                <a:solidFill>
                  <a:srgbClr val="D93744"/>
                </a:solidFill>
                <a:latin typeface="Arial"/>
                <a:ea typeface="Arial"/>
                <a:cs typeface="Arial"/>
                <a:sym typeface="Arial"/>
              </a:rPr>
              <a:t>ORG</a:t>
            </a:r>
            <a:r>
              <a:rPr b="1" i="0" lang="en" sz="1900" u="none" cap="none" strike="noStrike">
                <a:solidFill>
                  <a:srgbClr val="000000"/>
                </a:solidFill>
                <a:latin typeface="Arial"/>
                <a:ea typeface="Arial"/>
                <a:cs typeface="Arial"/>
                <a:sym typeface="Arial"/>
              </a:rPr>
              <a:t>(organization), or </a:t>
            </a:r>
            <a:r>
              <a:rPr b="1" i="0" lang="en" sz="1900" u="none" cap="none" strike="noStrike">
                <a:solidFill>
                  <a:srgbClr val="D93744"/>
                </a:solidFill>
                <a:latin typeface="Arial"/>
                <a:ea typeface="Arial"/>
                <a:cs typeface="Arial"/>
                <a:sym typeface="Arial"/>
              </a:rPr>
              <a:t>GPE</a:t>
            </a:r>
            <a:r>
              <a:rPr b="1" i="0" lang="en" sz="1900" u="none" cap="none" strike="noStrike">
                <a:solidFill>
                  <a:srgbClr val="000000"/>
                </a:solidFill>
                <a:latin typeface="Arial"/>
                <a:ea typeface="Arial"/>
                <a:cs typeface="Arial"/>
                <a:sym typeface="Arial"/>
              </a:rPr>
              <a:t> (geo-political entity).</a:t>
            </a:r>
            <a:endParaRPr b="1" i="0" sz="1900" u="none" cap="none" strike="noStrike">
              <a:solidFill>
                <a:srgbClr val="000000"/>
              </a:solidFill>
              <a:latin typeface="Arial"/>
              <a:ea typeface="Arial"/>
              <a:cs typeface="Arial"/>
              <a:sym typeface="Arial"/>
            </a:endParaRPr>
          </a:p>
        </p:txBody>
      </p:sp>
      <p:sp>
        <p:nvSpPr>
          <p:cNvPr id="390" name="Google Shape;390;p33"/>
          <p:cNvSpPr txBox="1"/>
          <p:nvPr/>
        </p:nvSpPr>
        <p:spPr>
          <a:xfrm>
            <a:off x="0" y="2009525"/>
            <a:ext cx="84324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It can be extended to include things that aren’t entities, including dates, times, and other kinds of temporal expressions, and even numerical expressions like prices.</a:t>
            </a:r>
            <a:endParaRPr b="1" i="0" sz="1900" u="none" cap="none" strike="noStrike">
              <a:solidFill>
                <a:srgbClr val="000000"/>
              </a:solidFill>
              <a:latin typeface="Arial"/>
              <a:ea typeface="Arial"/>
              <a:cs typeface="Arial"/>
              <a:sym typeface="Arial"/>
            </a:endParaRPr>
          </a:p>
        </p:txBody>
      </p:sp>
      <p:sp>
        <p:nvSpPr>
          <p:cNvPr id="391" name="Google Shape;391;p33"/>
          <p:cNvSpPr txBox="1"/>
          <p:nvPr/>
        </p:nvSpPr>
        <p:spPr>
          <a:xfrm>
            <a:off x="275250" y="3161375"/>
            <a:ext cx="8593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Citing high fuel prices, </a:t>
            </a:r>
            <a:r>
              <a:rPr b="1" i="0" lang="en" sz="1400" u="none" cap="none" strike="noStrike">
                <a:solidFill>
                  <a:srgbClr val="D93744"/>
                </a:solidFill>
                <a:latin typeface="Arial"/>
                <a:ea typeface="Arial"/>
                <a:cs typeface="Arial"/>
                <a:sym typeface="Arial"/>
              </a:rPr>
              <a:t>[ORG United Airlines]</a:t>
            </a:r>
            <a:r>
              <a:rPr b="1" i="0" lang="en" sz="1400" u="none" cap="none" strike="noStrike">
                <a:solidFill>
                  <a:srgbClr val="000000"/>
                </a:solidFill>
                <a:latin typeface="Arial"/>
                <a:ea typeface="Arial"/>
                <a:cs typeface="Arial"/>
                <a:sym typeface="Arial"/>
              </a:rPr>
              <a:t> said </a:t>
            </a:r>
            <a:r>
              <a:rPr b="1" i="0" lang="en" sz="1400" u="none" cap="none" strike="noStrike">
                <a:solidFill>
                  <a:srgbClr val="D93744"/>
                </a:solidFill>
                <a:latin typeface="Arial"/>
                <a:ea typeface="Arial"/>
                <a:cs typeface="Arial"/>
                <a:sym typeface="Arial"/>
              </a:rPr>
              <a:t>[TIME Friday]</a:t>
            </a:r>
            <a:r>
              <a:rPr b="1" i="0" lang="en" sz="1400" u="none" cap="none" strike="noStrike">
                <a:solidFill>
                  <a:srgbClr val="000000"/>
                </a:solidFill>
                <a:latin typeface="Arial"/>
                <a:ea typeface="Arial"/>
                <a:cs typeface="Arial"/>
                <a:sym typeface="Arial"/>
              </a:rPr>
              <a:t> it has increased fares by </a:t>
            </a:r>
            <a:r>
              <a:rPr b="1" i="0" lang="en" sz="1400" u="none" cap="none" strike="noStrike">
                <a:solidFill>
                  <a:srgbClr val="D93744"/>
                </a:solidFill>
                <a:latin typeface="Arial"/>
                <a:ea typeface="Arial"/>
                <a:cs typeface="Arial"/>
                <a:sym typeface="Arial"/>
              </a:rPr>
              <a:t>[MONEY $6]</a:t>
            </a:r>
            <a:r>
              <a:rPr b="1" i="0" lang="en" sz="1400" u="none" cap="none" strike="noStrike">
                <a:solidFill>
                  <a:srgbClr val="000000"/>
                </a:solidFill>
                <a:latin typeface="Arial"/>
                <a:ea typeface="Arial"/>
                <a:cs typeface="Arial"/>
                <a:sym typeface="Arial"/>
              </a:rPr>
              <a:t> per round trip on flights to some cities also served by lower-cost carriers. </a:t>
            </a:r>
            <a:r>
              <a:rPr b="1" i="0" lang="en" sz="1400" u="none" cap="none" strike="noStrike">
                <a:solidFill>
                  <a:srgbClr val="D93744"/>
                </a:solidFill>
                <a:latin typeface="Arial"/>
                <a:ea typeface="Arial"/>
                <a:cs typeface="Arial"/>
                <a:sym typeface="Arial"/>
              </a:rPr>
              <a:t>[ORG American Airlines]</a:t>
            </a:r>
            <a:r>
              <a:rPr b="1" i="0" lang="en" sz="1400" u="none" cap="none" strike="noStrike">
                <a:solidFill>
                  <a:srgbClr val="000000"/>
                </a:solidFill>
                <a:latin typeface="Arial"/>
                <a:ea typeface="Arial"/>
                <a:cs typeface="Arial"/>
                <a:sym typeface="Arial"/>
              </a:rPr>
              <a:t>, a unit of </a:t>
            </a:r>
            <a:r>
              <a:rPr b="1" i="0" lang="en" sz="1400" u="none" cap="none" strike="noStrike">
                <a:solidFill>
                  <a:srgbClr val="D93744"/>
                </a:solidFill>
                <a:latin typeface="Arial"/>
                <a:ea typeface="Arial"/>
                <a:cs typeface="Arial"/>
                <a:sym typeface="Arial"/>
              </a:rPr>
              <a:t>[ORG AMR Corp.]</a:t>
            </a:r>
            <a:r>
              <a:rPr b="1" i="0" lang="en" sz="1400" u="none" cap="none" strike="noStrike">
                <a:solidFill>
                  <a:srgbClr val="000000"/>
                </a:solidFill>
                <a:latin typeface="Arial"/>
                <a:ea typeface="Arial"/>
                <a:cs typeface="Arial"/>
                <a:sym typeface="Arial"/>
              </a:rPr>
              <a:t>, immediately matched the move, spokesman </a:t>
            </a:r>
            <a:r>
              <a:rPr b="1" i="0" lang="en" sz="1400" u="none" cap="none" strike="noStrike">
                <a:solidFill>
                  <a:srgbClr val="D93744"/>
                </a:solidFill>
                <a:latin typeface="Arial"/>
                <a:ea typeface="Arial"/>
                <a:cs typeface="Arial"/>
                <a:sym typeface="Arial"/>
              </a:rPr>
              <a:t>[PER Tim Wagner]</a:t>
            </a:r>
            <a:r>
              <a:rPr b="1" i="0" lang="en" sz="1400" u="none" cap="none" strike="noStrike">
                <a:solidFill>
                  <a:srgbClr val="000000"/>
                </a:solidFill>
                <a:latin typeface="Arial"/>
                <a:ea typeface="Arial"/>
                <a:cs typeface="Arial"/>
                <a:sym typeface="Arial"/>
              </a:rPr>
              <a:t> said. </a:t>
            </a:r>
            <a:r>
              <a:rPr b="1" i="0" lang="en" sz="1400" u="none" cap="none" strike="noStrike">
                <a:solidFill>
                  <a:srgbClr val="D93744"/>
                </a:solidFill>
                <a:latin typeface="Arial"/>
                <a:ea typeface="Arial"/>
                <a:cs typeface="Arial"/>
                <a:sym typeface="Arial"/>
              </a:rPr>
              <a:t>[ORG United]</a:t>
            </a:r>
            <a:r>
              <a:rPr b="1" i="0" lang="en" sz="1400" u="none" cap="none" strike="noStrike">
                <a:solidFill>
                  <a:srgbClr val="000000"/>
                </a:solidFill>
                <a:latin typeface="Arial"/>
                <a:ea typeface="Arial"/>
                <a:cs typeface="Arial"/>
                <a:sym typeface="Arial"/>
              </a:rPr>
              <a:t>, a unit of </a:t>
            </a:r>
            <a:r>
              <a:rPr b="1" i="0" lang="en" sz="1400" u="none" cap="none" strike="noStrike">
                <a:solidFill>
                  <a:srgbClr val="D93744"/>
                </a:solidFill>
                <a:latin typeface="Arial"/>
                <a:ea typeface="Arial"/>
                <a:cs typeface="Arial"/>
                <a:sym typeface="Arial"/>
              </a:rPr>
              <a:t>[ORG UAL Corp.]</a:t>
            </a:r>
            <a:r>
              <a:rPr b="1" i="0" lang="en" sz="1400" u="none" cap="none" strike="noStrike">
                <a:solidFill>
                  <a:srgbClr val="000000"/>
                </a:solidFill>
                <a:latin typeface="Arial"/>
                <a:ea typeface="Arial"/>
                <a:cs typeface="Arial"/>
                <a:sym typeface="Arial"/>
              </a:rPr>
              <a:t>, said the increase took effect </a:t>
            </a:r>
            <a:r>
              <a:rPr b="1" i="0" lang="en" sz="1400" u="none" cap="none" strike="noStrike">
                <a:solidFill>
                  <a:srgbClr val="D93744"/>
                </a:solidFill>
                <a:latin typeface="Arial"/>
                <a:ea typeface="Arial"/>
                <a:cs typeface="Arial"/>
                <a:sym typeface="Arial"/>
              </a:rPr>
              <a:t>[TIME Thursday] </a:t>
            </a:r>
            <a:r>
              <a:rPr b="1" i="0" lang="en" sz="1400" u="none" cap="none" strike="noStrike">
                <a:solidFill>
                  <a:srgbClr val="000000"/>
                </a:solidFill>
                <a:latin typeface="Arial"/>
                <a:ea typeface="Arial"/>
                <a:cs typeface="Arial"/>
                <a:sym typeface="Arial"/>
              </a:rPr>
              <a:t>and applies to most routes where it competes against discount carriers, such as [</a:t>
            </a:r>
            <a:r>
              <a:rPr b="1" i="0" lang="en" sz="1400" u="none" cap="none" strike="noStrike">
                <a:solidFill>
                  <a:srgbClr val="D93744"/>
                </a:solidFill>
                <a:latin typeface="Arial"/>
                <a:ea typeface="Arial"/>
                <a:cs typeface="Arial"/>
                <a:sym typeface="Arial"/>
              </a:rPr>
              <a:t>LOC Chicago]</a:t>
            </a:r>
            <a:r>
              <a:rPr b="1" i="0" lang="en" sz="1400" u="none" cap="none" strike="noStrike">
                <a:solidFill>
                  <a:srgbClr val="000000"/>
                </a:solidFill>
                <a:latin typeface="Arial"/>
                <a:ea typeface="Arial"/>
                <a:cs typeface="Arial"/>
                <a:sym typeface="Arial"/>
              </a:rPr>
              <a:t> to </a:t>
            </a:r>
            <a:r>
              <a:rPr b="1" i="0" lang="en" sz="1400" u="none" cap="none" strike="noStrike">
                <a:solidFill>
                  <a:srgbClr val="D93744"/>
                </a:solidFill>
                <a:latin typeface="Arial"/>
                <a:ea typeface="Arial"/>
                <a:cs typeface="Arial"/>
                <a:sym typeface="Arial"/>
              </a:rPr>
              <a:t>[LOC Dallas]</a:t>
            </a:r>
            <a:r>
              <a:rPr b="1" i="0" lang="en" sz="1400" u="none" cap="none" strike="noStrike">
                <a:solidFill>
                  <a:srgbClr val="000000"/>
                </a:solidFill>
                <a:latin typeface="Arial"/>
                <a:ea typeface="Arial"/>
                <a:cs typeface="Arial"/>
                <a:sym typeface="Arial"/>
              </a:rPr>
              <a:t> and </a:t>
            </a:r>
            <a:r>
              <a:rPr b="1" i="0" lang="en" sz="1400" u="none" cap="none" strike="noStrike">
                <a:solidFill>
                  <a:srgbClr val="D93744"/>
                </a:solidFill>
                <a:latin typeface="Arial"/>
                <a:ea typeface="Arial"/>
                <a:cs typeface="Arial"/>
                <a:sym typeface="Arial"/>
              </a:rPr>
              <a:t>[LOC Denver]</a:t>
            </a:r>
            <a:r>
              <a:rPr b="1" i="0" lang="en" sz="1400" u="none" cap="none" strike="noStrike">
                <a:solidFill>
                  <a:srgbClr val="000000"/>
                </a:solidFill>
                <a:latin typeface="Arial"/>
                <a:ea typeface="Arial"/>
                <a:cs typeface="Arial"/>
                <a:sym typeface="Arial"/>
              </a:rPr>
              <a:t> to </a:t>
            </a:r>
            <a:r>
              <a:rPr b="1" i="0" lang="en" sz="1400" u="none" cap="none" strike="noStrike">
                <a:solidFill>
                  <a:srgbClr val="D93744"/>
                </a:solidFill>
                <a:latin typeface="Arial"/>
                <a:ea typeface="Arial"/>
                <a:cs typeface="Arial"/>
                <a:sym typeface="Arial"/>
              </a:rPr>
              <a:t>[LOC San Francisco]</a:t>
            </a:r>
            <a:r>
              <a:rPr b="1" i="0" lang="en"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397" name="Google Shape;397;p34"/>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398" name="Google Shape;398;p34"/>
          <p:cNvSpPr txBox="1"/>
          <p:nvPr/>
        </p:nvSpPr>
        <p:spPr>
          <a:xfrm>
            <a:off x="78325" y="364175"/>
            <a:ext cx="8432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D93744"/>
                </a:solidFill>
                <a:latin typeface="Arial"/>
                <a:ea typeface="Arial"/>
                <a:cs typeface="Arial"/>
                <a:sym typeface="Arial"/>
              </a:rPr>
              <a:t>Tagging techniques:</a:t>
            </a:r>
            <a:endParaRPr b="1" i="0" sz="1900" u="none" cap="none" strike="noStrike">
              <a:solidFill>
                <a:srgbClr val="D93744"/>
              </a:solidFill>
              <a:latin typeface="Arial"/>
              <a:ea typeface="Arial"/>
              <a:cs typeface="Arial"/>
              <a:sym typeface="Arial"/>
            </a:endParaRPr>
          </a:p>
        </p:txBody>
      </p:sp>
      <p:sp>
        <p:nvSpPr>
          <p:cNvPr id="399" name="Google Shape;399;p34"/>
          <p:cNvSpPr txBox="1"/>
          <p:nvPr/>
        </p:nvSpPr>
        <p:spPr>
          <a:xfrm>
            <a:off x="455200" y="744575"/>
            <a:ext cx="84324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The standard approach to sequence labeling for a span-recognition problem like NER is BIO tagging. Other variants like IO and BIOES are very used as well.</a:t>
            </a:r>
            <a:endParaRPr b="1" i="0" sz="1900" u="none" cap="none" strike="noStrike">
              <a:solidFill>
                <a:srgbClr val="000000"/>
              </a:solidFill>
              <a:latin typeface="Arial"/>
              <a:ea typeface="Arial"/>
              <a:cs typeface="Arial"/>
              <a:sym typeface="Arial"/>
            </a:endParaRPr>
          </a:p>
        </p:txBody>
      </p:sp>
      <p:pic>
        <p:nvPicPr>
          <p:cNvPr id="400" name="Google Shape;400;p34"/>
          <p:cNvPicPr preferRelativeResize="0"/>
          <p:nvPr/>
        </p:nvPicPr>
        <p:blipFill rotWithShape="1">
          <a:blip r:embed="rId4">
            <a:alphaModFix/>
          </a:blip>
          <a:srcRect b="0" l="0" r="0" t="0"/>
          <a:stretch/>
        </p:blipFill>
        <p:spPr>
          <a:xfrm>
            <a:off x="1638876" y="2445300"/>
            <a:ext cx="6065050" cy="2483775"/>
          </a:xfrm>
          <a:prstGeom prst="rect">
            <a:avLst/>
          </a:prstGeom>
          <a:noFill/>
          <a:ln>
            <a:noFill/>
          </a:ln>
        </p:spPr>
      </p:pic>
      <p:sp>
        <p:nvSpPr>
          <p:cNvPr id="401" name="Google Shape;401;p34"/>
          <p:cNvSpPr txBox="1"/>
          <p:nvPr/>
        </p:nvSpPr>
        <p:spPr>
          <a:xfrm>
            <a:off x="0" y="1806575"/>
            <a:ext cx="8236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D93744"/>
                </a:solidFill>
                <a:latin typeface="Arial"/>
                <a:ea typeface="Arial"/>
                <a:cs typeface="Arial"/>
                <a:sym typeface="Arial"/>
              </a:rPr>
              <a:t>[PER Jane Villanueva ]</a:t>
            </a:r>
            <a:r>
              <a:rPr b="1" i="0" lang="en" sz="1500" u="none" cap="none" strike="noStrike">
                <a:solidFill>
                  <a:srgbClr val="000000"/>
                </a:solidFill>
                <a:latin typeface="Arial"/>
                <a:ea typeface="Arial"/>
                <a:cs typeface="Arial"/>
                <a:sym typeface="Arial"/>
              </a:rPr>
              <a:t> of </a:t>
            </a:r>
            <a:r>
              <a:rPr b="1" i="0" lang="en" sz="1500" u="none" cap="none" strike="noStrike">
                <a:solidFill>
                  <a:srgbClr val="D93744"/>
                </a:solidFill>
                <a:latin typeface="Arial"/>
                <a:ea typeface="Arial"/>
                <a:cs typeface="Arial"/>
                <a:sym typeface="Arial"/>
              </a:rPr>
              <a:t>[ORG United] </a:t>
            </a:r>
            <a:r>
              <a:rPr b="1" i="0" lang="en" sz="1500" u="none" cap="none" strike="noStrike">
                <a:solidFill>
                  <a:srgbClr val="000000"/>
                </a:solidFill>
                <a:latin typeface="Arial"/>
                <a:ea typeface="Arial"/>
                <a:cs typeface="Arial"/>
                <a:sym typeface="Arial"/>
              </a:rPr>
              <a:t>, a unit of </a:t>
            </a:r>
            <a:r>
              <a:rPr b="1" i="0" lang="en" sz="1500" u="none" cap="none" strike="noStrike">
                <a:solidFill>
                  <a:srgbClr val="D93744"/>
                </a:solidFill>
                <a:latin typeface="Arial"/>
                <a:ea typeface="Arial"/>
                <a:cs typeface="Arial"/>
                <a:sym typeface="Arial"/>
              </a:rPr>
              <a:t>[ORG United Airlines Holding]</a:t>
            </a:r>
            <a:r>
              <a:rPr b="1" i="0" lang="en" sz="1500" u="none" cap="none" strike="noStrike">
                <a:solidFill>
                  <a:srgbClr val="000000"/>
                </a:solidFill>
                <a:latin typeface="Arial"/>
                <a:ea typeface="Arial"/>
                <a:cs typeface="Arial"/>
                <a:sym typeface="Arial"/>
              </a:rPr>
              <a:t> , said the fare applies to the </a:t>
            </a:r>
            <a:r>
              <a:rPr b="1" i="0" lang="en" sz="1500" u="none" cap="none" strike="noStrike">
                <a:solidFill>
                  <a:srgbClr val="D93744"/>
                </a:solidFill>
                <a:latin typeface="Arial"/>
                <a:ea typeface="Arial"/>
                <a:cs typeface="Arial"/>
                <a:sym typeface="Arial"/>
              </a:rPr>
              <a:t>[LOC Chicago ] </a:t>
            </a:r>
            <a:r>
              <a:rPr b="1" i="0" lang="en" sz="1500" u="none" cap="none" strike="noStrike">
                <a:solidFill>
                  <a:srgbClr val="000000"/>
                </a:solidFill>
                <a:latin typeface="Arial"/>
                <a:ea typeface="Arial"/>
                <a:cs typeface="Arial"/>
                <a:sym typeface="Arial"/>
              </a:rPr>
              <a:t>route.</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407" name="Google Shape;407;p35"/>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408" name="Google Shape;408;p35"/>
          <p:cNvSpPr txBox="1"/>
          <p:nvPr/>
        </p:nvSpPr>
        <p:spPr>
          <a:xfrm>
            <a:off x="78325" y="364175"/>
            <a:ext cx="8432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D93744"/>
                </a:solidFill>
                <a:latin typeface="Arial"/>
                <a:ea typeface="Arial"/>
                <a:cs typeface="Arial"/>
                <a:sym typeface="Arial"/>
              </a:rPr>
              <a:t>Conditional Random Fields (CRFs):</a:t>
            </a:r>
            <a:endParaRPr b="1" i="0" sz="1900" u="none" cap="none" strike="noStrike">
              <a:solidFill>
                <a:srgbClr val="D93744"/>
              </a:solidFill>
              <a:latin typeface="Arial"/>
              <a:ea typeface="Arial"/>
              <a:cs typeface="Arial"/>
              <a:sym typeface="Arial"/>
            </a:endParaRPr>
          </a:p>
        </p:txBody>
      </p:sp>
      <p:sp>
        <p:nvSpPr>
          <p:cNvPr id="409" name="Google Shape;409;p35"/>
          <p:cNvSpPr txBox="1"/>
          <p:nvPr/>
        </p:nvSpPr>
        <p:spPr>
          <a:xfrm>
            <a:off x="455200" y="744575"/>
            <a:ext cx="84324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using X and Y as the input and output sequences. A CRF is a log-linear model that assigns a probability to an entire output (tag) sequence Y given the entire input (word) sequence X. We can think of a CRF as like a giant version of what multinomial logistic regression does for a single token.</a:t>
            </a:r>
            <a:endParaRPr b="1" i="0" sz="1900" u="none" cap="none" strike="noStrike">
              <a:solidFill>
                <a:srgbClr val="000000"/>
              </a:solidFill>
              <a:latin typeface="Arial"/>
              <a:ea typeface="Arial"/>
              <a:cs typeface="Arial"/>
              <a:sym typeface="Arial"/>
            </a:endParaRPr>
          </a:p>
        </p:txBody>
      </p:sp>
      <p:sp>
        <p:nvSpPr>
          <p:cNvPr id="410" name="Google Shape;410;p35"/>
          <p:cNvSpPr txBox="1"/>
          <p:nvPr/>
        </p:nvSpPr>
        <p:spPr>
          <a:xfrm>
            <a:off x="455200" y="2391575"/>
            <a:ext cx="84324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In a CRF, the function F maps an entire input sequence X and an entire output sequence Y to a feature vector. Let’s assume we have K features, with a weight wk for each feature Fk.</a:t>
            </a:r>
            <a:endParaRPr b="1"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Arial"/>
              <a:ea typeface="Arial"/>
              <a:cs typeface="Arial"/>
              <a:sym typeface="Arial"/>
            </a:endParaRPr>
          </a:p>
        </p:txBody>
      </p:sp>
      <p:sp>
        <p:nvSpPr>
          <p:cNvPr id="411" name="Google Shape;411;p35"/>
          <p:cNvSpPr txBox="1"/>
          <p:nvPr/>
        </p:nvSpPr>
        <p:spPr>
          <a:xfrm>
            <a:off x="3978100" y="35577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2" name="Google Shape;412;p35"/>
          <p:cNvPicPr preferRelativeResize="0"/>
          <p:nvPr/>
        </p:nvPicPr>
        <p:blipFill rotWithShape="1">
          <a:blip r:embed="rId4">
            <a:alphaModFix/>
          </a:blip>
          <a:srcRect b="0" l="0" r="0" t="0"/>
          <a:stretch/>
        </p:blipFill>
        <p:spPr>
          <a:xfrm>
            <a:off x="2253293" y="3557700"/>
            <a:ext cx="4082457" cy="1647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418" name="Google Shape;418;p36"/>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419" name="Google Shape;419;p36"/>
          <p:cNvSpPr txBox="1"/>
          <p:nvPr/>
        </p:nvSpPr>
        <p:spPr>
          <a:xfrm>
            <a:off x="399900" y="342100"/>
            <a:ext cx="84324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We’ll call these K functions Fk (X,Y ) global features, since each one is a property of the entire input sequence X and output sequence Y . We compute them by decomposing into a sum of local features for each position i in Y.</a:t>
            </a:r>
            <a:endParaRPr b="1" i="0" sz="1900" u="none" cap="none" strike="noStrike">
              <a:solidFill>
                <a:srgbClr val="000000"/>
              </a:solidFill>
              <a:latin typeface="Arial"/>
              <a:ea typeface="Arial"/>
              <a:cs typeface="Arial"/>
              <a:sym typeface="Arial"/>
            </a:endParaRPr>
          </a:p>
        </p:txBody>
      </p:sp>
      <p:sp>
        <p:nvSpPr>
          <p:cNvPr id="420" name="Google Shape;420;p36"/>
          <p:cNvSpPr txBox="1"/>
          <p:nvPr/>
        </p:nvSpPr>
        <p:spPr>
          <a:xfrm>
            <a:off x="3978100" y="35577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1" name="Google Shape;421;p36"/>
          <p:cNvPicPr preferRelativeResize="0"/>
          <p:nvPr/>
        </p:nvPicPr>
        <p:blipFill rotWithShape="1">
          <a:blip r:embed="rId4">
            <a:alphaModFix/>
          </a:blip>
          <a:srcRect b="0" l="0" r="0" t="0"/>
          <a:stretch/>
        </p:blipFill>
        <p:spPr>
          <a:xfrm>
            <a:off x="2779564" y="1560362"/>
            <a:ext cx="3584875" cy="925125"/>
          </a:xfrm>
          <a:prstGeom prst="rect">
            <a:avLst/>
          </a:prstGeom>
          <a:noFill/>
          <a:ln>
            <a:noFill/>
          </a:ln>
        </p:spPr>
      </p:pic>
      <p:sp>
        <p:nvSpPr>
          <p:cNvPr id="422" name="Google Shape;422;p36"/>
          <p:cNvSpPr txBox="1"/>
          <p:nvPr/>
        </p:nvSpPr>
        <p:spPr>
          <a:xfrm>
            <a:off x="663850" y="2404650"/>
            <a:ext cx="8432400" cy="252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Some examples of features:</a:t>
            </a:r>
            <a:endParaRPr b="1"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1" i="0" lang="en" sz="1900" u="none" cap="none" strike="noStrike">
                <a:solidFill>
                  <a:srgbClr val="000000"/>
                </a:solidFill>
                <a:latin typeface="Arial"/>
                <a:ea typeface="Arial"/>
                <a:cs typeface="Arial"/>
                <a:sym typeface="Arial"/>
              </a:rPr>
              <a:t>The first letter of the word is a capital letter.</a:t>
            </a:r>
            <a:endParaRPr b="1"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1" i="0" lang="en" sz="1900" u="none" cap="none" strike="noStrike">
                <a:solidFill>
                  <a:srgbClr val="000000"/>
                </a:solidFill>
                <a:latin typeface="Arial"/>
                <a:ea typeface="Arial"/>
                <a:cs typeface="Arial"/>
                <a:sym typeface="Arial"/>
              </a:rPr>
              <a:t>The word contains a hyphen.</a:t>
            </a:r>
            <a:endParaRPr b="1"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1" i="0" lang="en" sz="1900" u="none" cap="none" strike="noStrike">
                <a:solidFill>
                  <a:srgbClr val="000000"/>
                </a:solidFill>
                <a:latin typeface="Arial"/>
                <a:ea typeface="Arial"/>
                <a:cs typeface="Arial"/>
                <a:sym typeface="Arial"/>
              </a:rPr>
              <a:t>The previous word begins with a capital letter, and the current token is a dot.</a:t>
            </a:r>
            <a:endParaRPr b="1"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1" i="0" lang="en" sz="1900" u="none" cap="none" strike="noStrike">
                <a:solidFill>
                  <a:srgbClr val="000000"/>
                </a:solidFill>
                <a:latin typeface="Arial"/>
                <a:ea typeface="Arial"/>
                <a:cs typeface="Arial"/>
                <a:sym typeface="Arial"/>
              </a:rPr>
              <a:t>The word belongs to a set of predefined words (eg. a gazetter).</a:t>
            </a:r>
            <a:endParaRPr b="1"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1" i="0" lang="en" sz="1900" u="none" cap="none" strike="noStrike">
                <a:solidFill>
                  <a:srgbClr val="000000"/>
                </a:solidFill>
                <a:latin typeface="Arial"/>
                <a:ea typeface="Arial"/>
                <a:cs typeface="Arial"/>
                <a:sym typeface="Arial"/>
              </a:rPr>
              <a:t>The word ends with a suffix (ly, gy, ing…)</a:t>
            </a:r>
            <a:endParaRPr b="1"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1" i="0" lang="en" sz="1900" u="none" cap="none" strike="noStrike">
                <a:solidFill>
                  <a:srgbClr val="000000"/>
                </a:solidFill>
                <a:latin typeface="Arial"/>
                <a:ea typeface="Arial"/>
                <a:cs typeface="Arial"/>
                <a:sym typeface="Arial"/>
              </a:rPr>
              <a:t>The word begins with one of the predefined prefixes.</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428" name="Google Shape;428;p37"/>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429" name="Google Shape;429;p37"/>
          <p:cNvSpPr txBox="1"/>
          <p:nvPr/>
        </p:nvSpPr>
        <p:spPr>
          <a:xfrm>
            <a:off x="3978100" y="35577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0" name="Google Shape;430;p37"/>
          <p:cNvPicPr preferRelativeResize="0"/>
          <p:nvPr/>
        </p:nvPicPr>
        <p:blipFill rotWithShape="1">
          <a:blip r:embed="rId4">
            <a:alphaModFix/>
          </a:blip>
          <a:srcRect b="0" l="0" r="0" t="0"/>
          <a:stretch/>
        </p:blipFill>
        <p:spPr>
          <a:xfrm>
            <a:off x="1033000" y="744575"/>
            <a:ext cx="7418224" cy="2986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434" name="Shape 434"/>
        <p:cNvGrpSpPr/>
        <p:nvPr/>
      </p:nvGrpSpPr>
      <p:grpSpPr>
        <a:xfrm>
          <a:off x="0" y="0"/>
          <a:ext cx="0" cy="0"/>
          <a:chOff x="0" y="0"/>
          <a:chExt cx="0" cy="0"/>
        </a:xfrm>
      </p:grpSpPr>
      <p:pic>
        <p:nvPicPr>
          <p:cNvPr id="435" name="Google Shape;435;p38"/>
          <p:cNvPicPr preferRelativeResize="0"/>
          <p:nvPr/>
        </p:nvPicPr>
        <p:blipFill rotWithShape="1">
          <a:blip r:embed="rId3">
            <a:alphaModFix/>
          </a:blip>
          <a:srcRect b="0" l="0" r="0" t="0"/>
          <a:stretch/>
        </p:blipFill>
        <p:spPr>
          <a:xfrm>
            <a:off x="-25" y="0"/>
            <a:ext cx="9267000" cy="5143499"/>
          </a:xfrm>
          <a:prstGeom prst="rect">
            <a:avLst/>
          </a:prstGeom>
          <a:noFill/>
          <a:ln>
            <a:noFill/>
          </a:ln>
        </p:spPr>
      </p:pic>
      <p:pic>
        <p:nvPicPr>
          <p:cNvPr id="436" name="Google Shape;436;p38"/>
          <p:cNvPicPr preferRelativeResize="0"/>
          <p:nvPr/>
        </p:nvPicPr>
        <p:blipFill rotWithShape="1">
          <a:blip r:embed="rId4">
            <a:alphaModFix/>
          </a:blip>
          <a:srcRect b="0" l="0" r="0" t="0"/>
          <a:stretch/>
        </p:blipFill>
        <p:spPr>
          <a:xfrm>
            <a:off x="7194152" y="189650"/>
            <a:ext cx="1645773" cy="478950"/>
          </a:xfrm>
          <a:prstGeom prst="rect">
            <a:avLst/>
          </a:prstGeom>
          <a:noFill/>
          <a:ln>
            <a:noFill/>
          </a:ln>
        </p:spPr>
      </p:pic>
      <p:pic>
        <p:nvPicPr>
          <p:cNvPr id="437" name="Google Shape;437;p38"/>
          <p:cNvPicPr preferRelativeResize="0"/>
          <p:nvPr/>
        </p:nvPicPr>
        <p:blipFill rotWithShape="1">
          <a:blip r:embed="rId5">
            <a:alphaModFix/>
          </a:blip>
          <a:srcRect b="0" l="0" r="0" t="0"/>
          <a:stretch/>
        </p:blipFill>
        <p:spPr>
          <a:xfrm>
            <a:off x="298600" y="125300"/>
            <a:ext cx="809876" cy="607649"/>
          </a:xfrm>
          <a:prstGeom prst="rect">
            <a:avLst/>
          </a:prstGeom>
          <a:noFill/>
          <a:ln>
            <a:noFill/>
          </a:ln>
        </p:spPr>
      </p:pic>
      <p:sp>
        <p:nvSpPr>
          <p:cNvPr id="438" name="Google Shape;438;p38"/>
          <p:cNvSpPr txBox="1"/>
          <p:nvPr/>
        </p:nvSpPr>
        <p:spPr>
          <a:xfrm>
            <a:off x="1543050" y="1848450"/>
            <a:ext cx="60579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lt1"/>
                </a:solidFill>
                <a:latin typeface="Montserrat ExtraBold"/>
                <a:ea typeface="Montserrat ExtraBold"/>
                <a:cs typeface="Montserrat ExtraBold"/>
                <a:sym typeface="Montserrat ExtraBold"/>
              </a:rPr>
              <a:t>Coding</a:t>
            </a:r>
            <a:endParaRPr b="0" i="0" sz="18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442" name="Shape 442"/>
        <p:cNvGrpSpPr/>
        <p:nvPr/>
      </p:nvGrpSpPr>
      <p:grpSpPr>
        <a:xfrm>
          <a:off x="0" y="0"/>
          <a:ext cx="0" cy="0"/>
          <a:chOff x="0" y="0"/>
          <a:chExt cx="0" cy="0"/>
        </a:xfrm>
      </p:grpSpPr>
      <p:pic>
        <p:nvPicPr>
          <p:cNvPr id="443" name="Google Shape;443;p39"/>
          <p:cNvPicPr preferRelativeResize="0"/>
          <p:nvPr/>
        </p:nvPicPr>
        <p:blipFill rotWithShape="1">
          <a:blip r:embed="rId3">
            <a:alphaModFix/>
          </a:blip>
          <a:srcRect b="0" l="0" r="0" t="0"/>
          <a:stretch/>
        </p:blipFill>
        <p:spPr>
          <a:xfrm>
            <a:off x="-25" y="0"/>
            <a:ext cx="9267000" cy="5143499"/>
          </a:xfrm>
          <a:prstGeom prst="rect">
            <a:avLst/>
          </a:prstGeom>
          <a:noFill/>
          <a:ln>
            <a:noFill/>
          </a:ln>
        </p:spPr>
      </p:pic>
      <p:pic>
        <p:nvPicPr>
          <p:cNvPr id="444" name="Google Shape;444;p39"/>
          <p:cNvPicPr preferRelativeResize="0"/>
          <p:nvPr/>
        </p:nvPicPr>
        <p:blipFill rotWithShape="1">
          <a:blip r:embed="rId4">
            <a:alphaModFix/>
          </a:blip>
          <a:srcRect b="0" l="0" r="0" t="0"/>
          <a:stretch/>
        </p:blipFill>
        <p:spPr>
          <a:xfrm>
            <a:off x="7194152" y="189650"/>
            <a:ext cx="1645773" cy="478950"/>
          </a:xfrm>
          <a:prstGeom prst="rect">
            <a:avLst/>
          </a:prstGeom>
          <a:noFill/>
          <a:ln>
            <a:noFill/>
          </a:ln>
        </p:spPr>
      </p:pic>
      <p:pic>
        <p:nvPicPr>
          <p:cNvPr id="445" name="Google Shape;445;p39"/>
          <p:cNvPicPr preferRelativeResize="0"/>
          <p:nvPr/>
        </p:nvPicPr>
        <p:blipFill rotWithShape="1">
          <a:blip r:embed="rId5">
            <a:alphaModFix/>
          </a:blip>
          <a:srcRect b="0" l="0" r="0" t="0"/>
          <a:stretch/>
        </p:blipFill>
        <p:spPr>
          <a:xfrm>
            <a:off x="298600" y="125300"/>
            <a:ext cx="809876" cy="607649"/>
          </a:xfrm>
          <a:prstGeom prst="rect">
            <a:avLst/>
          </a:prstGeom>
          <a:noFill/>
          <a:ln>
            <a:noFill/>
          </a:ln>
        </p:spPr>
      </p:pic>
      <p:sp>
        <p:nvSpPr>
          <p:cNvPr id="446" name="Google Shape;446;p39"/>
          <p:cNvSpPr txBox="1"/>
          <p:nvPr/>
        </p:nvSpPr>
        <p:spPr>
          <a:xfrm>
            <a:off x="1543050" y="1504050"/>
            <a:ext cx="60579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lt1"/>
                </a:solidFill>
                <a:latin typeface="Montserrat ExtraBold"/>
                <a:ea typeface="Montserrat ExtraBold"/>
                <a:cs typeface="Montserrat ExtraBold"/>
                <a:sym typeface="Montserrat ExtraBold"/>
              </a:rPr>
              <a:t>Thank you for attending </a:t>
            </a:r>
            <a:endParaRPr b="0" i="0" sz="3500" u="none" cap="none" strike="noStrike">
              <a:solidFill>
                <a:schemeClr val="lt1"/>
              </a:solidFill>
              <a:latin typeface="Montserrat ExtraBold"/>
              <a:ea typeface="Montserrat ExtraBold"/>
              <a:cs typeface="Montserrat ExtraBold"/>
              <a:sym typeface="Montserrat ExtraBold"/>
            </a:endParaRPr>
          </a:p>
        </p:txBody>
      </p:sp>
      <p:sp>
        <p:nvSpPr>
          <p:cNvPr id="447" name="Google Shape;447;p39"/>
          <p:cNvSpPr txBox="1"/>
          <p:nvPr/>
        </p:nvSpPr>
        <p:spPr>
          <a:xfrm>
            <a:off x="3608075" y="2418675"/>
            <a:ext cx="20508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Nunito SemiBold"/>
                <a:ea typeface="Nunito SemiBold"/>
                <a:cs typeface="Nunito SemiBold"/>
                <a:sym typeface="Nunito SemiBold"/>
              </a:rPr>
              <a:t>any questions ?</a:t>
            </a:r>
            <a:endParaRPr b="0" i="0" sz="1800" u="none" cap="none" strike="noStrike">
              <a:solidFill>
                <a:schemeClr val="lt1"/>
              </a:solidFill>
              <a:latin typeface="Nunito SemiBold"/>
              <a:ea typeface="Nunito SemiBold"/>
              <a:cs typeface="Nunito SemiBold"/>
              <a:sym typeface="Nunit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126" name="Google Shape;126;p4"/>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127" name="Google Shape;127;p4"/>
          <p:cNvSpPr txBox="1"/>
          <p:nvPr>
            <p:ph idx="1" type="subTitle"/>
          </p:nvPr>
        </p:nvSpPr>
        <p:spPr>
          <a:xfrm>
            <a:off x="167075" y="736650"/>
            <a:ext cx="8520600" cy="141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D93744"/>
                </a:solidFill>
              </a:rPr>
              <a:t>N-grams: </a:t>
            </a:r>
            <a:r>
              <a:rPr b="1" lang="en" sz="1900">
                <a:solidFill>
                  <a:srgbClr val="171717"/>
                </a:solidFill>
              </a:rPr>
              <a:t>are contiguous sequences of n tokens in a given text or speech. They are often used to model the likelihood of a word given its surrounding context.</a:t>
            </a:r>
            <a:endParaRPr b="1" sz="3200">
              <a:solidFill>
                <a:srgbClr val="FF0000"/>
              </a:solidFill>
            </a:endParaRPr>
          </a:p>
        </p:txBody>
      </p:sp>
      <p:sp>
        <p:nvSpPr>
          <p:cNvPr id="128" name="Google Shape;128;p4"/>
          <p:cNvSpPr txBox="1"/>
          <p:nvPr/>
        </p:nvSpPr>
        <p:spPr>
          <a:xfrm>
            <a:off x="167075" y="2148150"/>
            <a:ext cx="82314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The intuition of the n-gram model is that instead of computing the probability of a word given its entire history, we can approximate the history by just the last few words.</a:t>
            </a:r>
            <a:endParaRPr b="1" i="0" sz="1900" u="none" cap="none" strike="noStrike">
              <a:solidFill>
                <a:srgbClr val="000000"/>
              </a:solidFill>
              <a:latin typeface="Arial"/>
              <a:ea typeface="Arial"/>
              <a:cs typeface="Arial"/>
              <a:sym typeface="Arial"/>
            </a:endParaRPr>
          </a:p>
        </p:txBody>
      </p:sp>
      <p:pic>
        <p:nvPicPr>
          <p:cNvPr id="129" name="Google Shape;129;p4"/>
          <p:cNvPicPr preferRelativeResize="0"/>
          <p:nvPr/>
        </p:nvPicPr>
        <p:blipFill rotWithShape="1">
          <a:blip r:embed="rId4">
            <a:alphaModFix/>
          </a:blip>
          <a:srcRect b="0" l="0" r="0" t="0"/>
          <a:stretch/>
        </p:blipFill>
        <p:spPr>
          <a:xfrm>
            <a:off x="1452375" y="3445150"/>
            <a:ext cx="5950000" cy="68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135" name="Google Shape;135;p5"/>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136" name="Google Shape;136;p5"/>
          <p:cNvSpPr txBox="1"/>
          <p:nvPr>
            <p:ph idx="1" type="subTitle"/>
          </p:nvPr>
        </p:nvSpPr>
        <p:spPr>
          <a:xfrm>
            <a:off x="119350" y="1592850"/>
            <a:ext cx="8460900" cy="19578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b="1" lang="en" sz="1500">
                <a:solidFill>
                  <a:srgbClr val="D93744"/>
                </a:solidFill>
              </a:rPr>
              <a:t>Unigrams (1-grams):</a:t>
            </a:r>
            <a:r>
              <a:rPr lang="en" sz="1500">
                <a:solidFill>
                  <a:srgbClr val="000000"/>
                </a:solidFill>
              </a:rPr>
              <a:t> Single words considered in isolation. For example, in the sentence "The cat is fast," the unigrams are "The," "cat," "is," and "fast."</a:t>
            </a:r>
            <a:endParaRPr sz="1500">
              <a:solidFill>
                <a:srgbClr val="000000"/>
              </a:solidFill>
            </a:endParaRPr>
          </a:p>
          <a:p>
            <a:pPr indent="-323850" lvl="0" marL="457200" rtl="0" algn="l">
              <a:lnSpc>
                <a:spcPct val="115000"/>
              </a:lnSpc>
              <a:spcBef>
                <a:spcPts val="0"/>
              </a:spcBef>
              <a:spcAft>
                <a:spcPts val="0"/>
              </a:spcAft>
              <a:buSzPts val="1500"/>
              <a:buChar char="●"/>
            </a:pPr>
            <a:r>
              <a:rPr b="1" lang="en" sz="1500">
                <a:solidFill>
                  <a:srgbClr val="D93744"/>
                </a:solidFill>
              </a:rPr>
              <a:t>Bigrams (2-grams):</a:t>
            </a:r>
            <a:r>
              <a:rPr lang="en" sz="1500">
                <a:solidFill>
                  <a:srgbClr val="D93744"/>
                </a:solidFill>
              </a:rPr>
              <a:t> </a:t>
            </a:r>
            <a:r>
              <a:rPr lang="en" sz="1500">
                <a:solidFill>
                  <a:srgbClr val="000000"/>
                </a:solidFill>
              </a:rPr>
              <a:t>Pairs of consecutive words. For instance, in the same sentence, the bigrams include "The cat," "cat is," and "is fast."</a:t>
            </a:r>
            <a:endParaRPr sz="1500">
              <a:solidFill>
                <a:srgbClr val="000000"/>
              </a:solidFill>
            </a:endParaRPr>
          </a:p>
          <a:p>
            <a:pPr indent="-323850" lvl="0" marL="457200" rtl="0" algn="l">
              <a:lnSpc>
                <a:spcPct val="115000"/>
              </a:lnSpc>
              <a:spcBef>
                <a:spcPts val="0"/>
              </a:spcBef>
              <a:spcAft>
                <a:spcPts val="0"/>
              </a:spcAft>
              <a:buSzPts val="1500"/>
              <a:buChar char="●"/>
            </a:pPr>
            <a:r>
              <a:rPr b="1" lang="en" sz="1500">
                <a:solidFill>
                  <a:srgbClr val="D93744"/>
                </a:solidFill>
              </a:rPr>
              <a:t>Trigrams (3-grams):</a:t>
            </a:r>
            <a:r>
              <a:rPr lang="en" sz="1500">
                <a:solidFill>
                  <a:srgbClr val="000000"/>
                </a:solidFill>
              </a:rPr>
              <a:t> Three consecutive words. In the example, trigrams include "The cat is" and "cat is fast."</a:t>
            </a:r>
            <a:endParaRPr sz="1500">
              <a:solidFill>
                <a:srgbClr val="000000"/>
              </a:solidFill>
            </a:endParaRPr>
          </a:p>
          <a:p>
            <a:pPr indent="-323850" lvl="0" marL="457200" rtl="0" algn="l">
              <a:lnSpc>
                <a:spcPct val="115000"/>
              </a:lnSpc>
              <a:spcBef>
                <a:spcPts val="0"/>
              </a:spcBef>
              <a:spcAft>
                <a:spcPts val="0"/>
              </a:spcAft>
              <a:buSzPts val="1500"/>
              <a:buChar char="●"/>
            </a:pPr>
            <a:r>
              <a:rPr b="1" lang="en" sz="1500">
                <a:solidFill>
                  <a:srgbClr val="D93744"/>
                </a:solidFill>
              </a:rPr>
              <a:t>4-grams, 5-grams, etc.:</a:t>
            </a:r>
            <a:r>
              <a:rPr lang="en" sz="1500">
                <a:solidFill>
                  <a:srgbClr val="000000"/>
                </a:solidFill>
              </a:rPr>
              <a:t> Sequences of four, five, or more consecutive words.</a:t>
            </a:r>
            <a:endParaRPr sz="1500">
              <a:solidFill>
                <a:srgbClr val="000000"/>
              </a:solidFill>
            </a:endParaRPr>
          </a:p>
          <a:p>
            <a:pPr indent="0" lvl="0" marL="0" rtl="0" algn="l">
              <a:lnSpc>
                <a:spcPct val="100000"/>
              </a:lnSpc>
              <a:spcBef>
                <a:spcPts val="1200"/>
              </a:spcBef>
              <a:spcAft>
                <a:spcPts val="0"/>
              </a:spcAft>
              <a:buSzPts val="2800"/>
              <a:buNone/>
            </a:pPr>
            <a:r>
              <a:t/>
            </a:r>
            <a:endParaRPr b="1" sz="1500">
              <a:solidFill>
                <a:srgbClr val="D93744"/>
              </a:solidFill>
            </a:endParaRPr>
          </a:p>
        </p:txBody>
      </p:sp>
      <p:sp>
        <p:nvSpPr>
          <p:cNvPr id="137" name="Google Shape;137;p5"/>
          <p:cNvSpPr txBox="1"/>
          <p:nvPr>
            <p:ph idx="1" type="subTitle"/>
          </p:nvPr>
        </p:nvSpPr>
        <p:spPr>
          <a:xfrm>
            <a:off x="258750" y="536325"/>
            <a:ext cx="8626500" cy="90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D93744"/>
                </a:solidFill>
              </a:rPr>
              <a:t>Types of N-grams</a:t>
            </a:r>
            <a:endParaRPr b="1" sz="25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143" name="Google Shape;143;p6"/>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144" name="Google Shape;144;p6"/>
          <p:cNvSpPr txBox="1"/>
          <p:nvPr/>
        </p:nvSpPr>
        <p:spPr>
          <a:xfrm>
            <a:off x="306400" y="1217250"/>
            <a:ext cx="84357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An intuitive way to estimate probabilities is called </a:t>
            </a:r>
            <a:r>
              <a:rPr b="1" i="0" lang="en" sz="1900" u="none" cap="none" strike="noStrike">
                <a:solidFill>
                  <a:srgbClr val="D93744"/>
                </a:solidFill>
                <a:latin typeface="Arial"/>
                <a:ea typeface="Arial"/>
                <a:cs typeface="Arial"/>
                <a:sym typeface="Arial"/>
              </a:rPr>
              <a:t>maximum likelihood estimation</a:t>
            </a:r>
            <a:r>
              <a:rPr b="1" i="0" lang="en" sz="1900" u="none" cap="none" strike="noStrike">
                <a:solidFill>
                  <a:srgbClr val="000000"/>
                </a:solidFill>
                <a:latin typeface="Arial"/>
                <a:ea typeface="Arial"/>
                <a:cs typeface="Arial"/>
                <a:sym typeface="Arial"/>
              </a:rPr>
              <a:t> or MLE. We get the MLE estimate for the parameters of an n-gram model by getting counts from a corpus, and normalizing the counts so that they lie between 0 and 1.</a:t>
            </a:r>
            <a:endParaRPr b="1" i="0" sz="1900" u="none" cap="none" strike="noStrike">
              <a:solidFill>
                <a:srgbClr val="000000"/>
              </a:solidFill>
              <a:latin typeface="Arial"/>
              <a:ea typeface="Arial"/>
              <a:cs typeface="Arial"/>
              <a:sym typeface="Arial"/>
            </a:endParaRPr>
          </a:p>
        </p:txBody>
      </p:sp>
      <p:pic>
        <p:nvPicPr>
          <p:cNvPr id="145" name="Google Shape;145;p6"/>
          <p:cNvPicPr preferRelativeResize="0"/>
          <p:nvPr/>
        </p:nvPicPr>
        <p:blipFill rotWithShape="1">
          <a:blip r:embed="rId4">
            <a:alphaModFix/>
          </a:blip>
          <a:srcRect b="0" l="0" r="0" t="0"/>
          <a:stretch/>
        </p:blipFill>
        <p:spPr>
          <a:xfrm>
            <a:off x="2465038" y="3207975"/>
            <a:ext cx="3286125" cy="723900"/>
          </a:xfrm>
          <a:prstGeom prst="rect">
            <a:avLst/>
          </a:prstGeom>
          <a:noFill/>
          <a:ln>
            <a:noFill/>
          </a:ln>
        </p:spPr>
      </p:pic>
      <p:sp>
        <p:nvSpPr>
          <p:cNvPr id="146" name="Google Shape;146;p6"/>
          <p:cNvSpPr txBox="1"/>
          <p:nvPr/>
        </p:nvSpPr>
        <p:spPr>
          <a:xfrm>
            <a:off x="354150" y="2571750"/>
            <a:ext cx="8435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As example, here is the formula to compute the bigram using MLE:</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152" name="Google Shape;152;p7"/>
          <p:cNvPicPr preferRelativeResize="0"/>
          <p:nvPr/>
        </p:nvPicPr>
        <p:blipFill rotWithShape="1">
          <a:blip r:embed="rId3">
            <a:alphaModFix/>
          </a:blip>
          <a:srcRect b="0" l="0" r="0" t="0"/>
          <a:stretch/>
        </p:blipFill>
        <p:spPr>
          <a:xfrm>
            <a:off x="28450" y="107400"/>
            <a:ext cx="9144000" cy="5143500"/>
          </a:xfrm>
          <a:prstGeom prst="rect">
            <a:avLst/>
          </a:prstGeom>
          <a:noFill/>
          <a:ln>
            <a:noFill/>
          </a:ln>
        </p:spPr>
      </p:pic>
      <p:sp>
        <p:nvSpPr>
          <p:cNvPr id="153" name="Google Shape;153;p7"/>
          <p:cNvSpPr txBox="1"/>
          <p:nvPr>
            <p:ph idx="1" type="subTitle"/>
          </p:nvPr>
        </p:nvSpPr>
        <p:spPr>
          <a:xfrm>
            <a:off x="311700" y="489400"/>
            <a:ext cx="8520600" cy="155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900">
                <a:solidFill>
                  <a:srgbClr val="D93744"/>
                </a:solidFill>
              </a:rPr>
              <a:t>Example: </a:t>
            </a:r>
            <a:r>
              <a:rPr b="1" lang="en" sz="1900">
                <a:solidFill>
                  <a:srgbClr val="171717"/>
                </a:solidFill>
              </a:rPr>
              <a:t>Let’s compute the bigram of some of these words:</a:t>
            </a:r>
            <a:endParaRPr b="1" sz="1900">
              <a:solidFill>
                <a:srgbClr val="171717"/>
              </a:solidFill>
            </a:endParaRPr>
          </a:p>
          <a:p>
            <a:pPr indent="0" lvl="0" marL="0" rtl="0" algn="l">
              <a:lnSpc>
                <a:spcPct val="100000"/>
              </a:lnSpc>
              <a:spcBef>
                <a:spcPts val="0"/>
              </a:spcBef>
              <a:spcAft>
                <a:spcPts val="0"/>
              </a:spcAft>
              <a:buSzPts val="2800"/>
              <a:buNone/>
            </a:pPr>
            <a:r>
              <a:rPr b="1" lang="en" sz="1900">
                <a:solidFill>
                  <a:srgbClr val="171717"/>
                </a:solidFill>
              </a:rPr>
              <a:t>&lt;s&gt; I am Sam &lt;/s&gt;</a:t>
            </a:r>
            <a:endParaRPr b="1" sz="1900">
              <a:solidFill>
                <a:srgbClr val="171717"/>
              </a:solidFill>
            </a:endParaRPr>
          </a:p>
          <a:p>
            <a:pPr indent="0" lvl="0" marL="0" rtl="0" algn="l">
              <a:lnSpc>
                <a:spcPct val="100000"/>
              </a:lnSpc>
              <a:spcBef>
                <a:spcPts val="0"/>
              </a:spcBef>
              <a:spcAft>
                <a:spcPts val="0"/>
              </a:spcAft>
              <a:buSzPts val="2800"/>
              <a:buNone/>
            </a:pPr>
            <a:r>
              <a:rPr b="1" lang="en" sz="1900">
                <a:solidFill>
                  <a:srgbClr val="171717"/>
                </a:solidFill>
              </a:rPr>
              <a:t>&lt;s&gt; Sam I am &lt;/s&gt;</a:t>
            </a:r>
            <a:endParaRPr b="1" sz="1900">
              <a:solidFill>
                <a:srgbClr val="171717"/>
              </a:solidFill>
            </a:endParaRPr>
          </a:p>
          <a:p>
            <a:pPr indent="0" lvl="0" marL="0" rtl="0" algn="l">
              <a:lnSpc>
                <a:spcPct val="100000"/>
              </a:lnSpc>
              <a:spcBef>
                <a:spcPts val="0"/>
              </a:spcBef>
              <a:spcAft>
                <a:spcPts val="0"/>
              </a:spcAft>
              <a:buSzPts val="2800"/>
              <a:buNone/>
            </a:pPr>
            <a:r>
              <a:rPr b="1" lang="en" sz="1900">
                <a:solidFill>
                  <a:srgbClr val="171717"/>
                </a:solidFill>
              </a:rPr>
              <a:t>&lt;s&gt; I do not like green eggs and chicken &lt;/s&gt;</a:t>
            </a:r>
            <a:endParaRPr b="1" sz="1900">
              <a:solidFill>
                <a:srgbClr val="171717"/>
              </a:solidFill>
            </a:endParaRPr>
          </a:p>
        </p:txBody>
      </p:sp>
      <p:sp>
        <p:nvSpPr>
          <p:cNvPr id="154" name="Google Shape;154;p7"/>
          <p:cNvSpPr txBox="1"/>
          <p:nvPr/>
        </p:nvSpPr>
        <p:spPr>
          <a:xfrm>
            <a:off x="2541000" y="2241175"/>
            <a:ext cx="40620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Arial"/>
                <a:ea typeface="Arial"/>
                <a:cs typeface="Arial"/>
                <a:sym typeface="Arial"/>
              </a:rPr>
              <a:t>P(I|&lt;s&gt;) = 2/3 = .67</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Arial"/>
                <a:ea typeface="Arial"/>
                <a:cs typeface="Arial"/>
                <a:sym typeface="Arial"/>
              </a:rPr>
              <a:t>P(&lt;/s&gt;|Sam) = 1/2 = 0.5</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Arial"/>
                <a:ea typeface="Arial"/>
                <a:cs typeface="Arial"/>
                <a:sym typeface="Arial"/>
              </a:rPr>
              <a:t>P(Sam|&lt;s&gt;) = 1/3 = .33</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Arial"/>
                <a:ea typeface="Arial"/>
                <a:cs typeface="Arial"/>
                <a:sym typeface="Arial"/>
              </a:rPr>
              <a:t>P(Sam|am) = 1/2 = .5</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Arial"/>
                <a:ea typeface="Arial"/>
                <a:cs typeface="Arial"/>
                <a:sym typeface="Arial"/>
              </a:rPr>
              <a:t>P(am|I) = 2/3 = .67</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Arial"/>
                <a:ea typeface="Arial"/>
                <a:cs typeface="Arial"/>
                <a:sym typeface="Arial"/>
              </a:rPr>
              <a:t>P(do|I) = 1/3 = .33</a:t>
            </a:r>
            <a:endParaRPr b="1" i="0" sz="2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pic>
        <p:nvPicPr>
          <p:cNvPr id="160" name="Google Shape;160;p8"/>
          <p:cNvPicPr preferRelativeResize="0"/>
          <p:nvPr/>
        </p:nvPicPr>
        <p:blipFill rotWithShape="1">
          <a:blip r:embed="rId3">
            <a:alphaModFix/>
          </a:blip>
          <a:srcRect b="0" l="0" r="0" t="0"/>
          <a:stretch/>
        </p:blipFill>
        <p:spPr>
          <a:xfrm>
            <a:off x="-47750" y="107400"/>
            <a:ext cx="9144000" cy="5143500"/>
          </a:xfrm>
          <a:prstGeom prst="rect">
            <a:avLst/>
          </a:prstGeom>
          <a:noFill/>
          <a:ln>
            <a:noFill/>
          </a:ln>
        </p:spPr>
      </p:pic>
      <p:sp>
        <p:nvSpPr>
          <p:cNvPr id="161" name="Google Shape;161;p8"/>
          <p:cNvSpPr txBox="1"/>
          <p:nvPr>
            <p:ph idx="1" type="subTitle"/>
          </p:nvPr>
        </p:nvSpPr>
        <p:spPr>
          <a:xfrm>
            <a:off x="-364200" y="1906350"/>
            <a:ext cx="5176200" cy="1777200"/>
          </a:xfrm>
          <a:prstGeom prst="rect">
            <a:avLst/>
          </a:prstGeom>
          <a:noFill/>
          <a:ln>
            <a:noFill/>
          </a:ln>
        </p:spPr>
        <p:txBody>
          <a:bodyPr anchorCtr="0" anchor="ctr" bIns="91425" lIns="91425" spcFirstLastPara="1" rIns="91425" wrap="square" tIns="91425">
            <a:noAutofit/>
          </a:bodyPr>
          <a:lstStyle/>
          <a:p>
            <a:pPr indent="-349250" lvl="1" marL="914400" rtl="0" algn="l">
              <a:lnSpc>
                <a:spcPct val="115000"/>
              </a:lnSpc>
              <a:spcBef>
                <a:spcPts val="1200"/>
              </a:spcBef>
              <a:spcAft>
                <a:spcPts val="0"/>
              </a:spcAft>
              <a:buClr>
                <a:srgbClr val="171717"/>
              </a:buClr>
              <a:buSzPts val="1900"/>
              <a:buChar char="○"/>
            </a:pPr>
            <a:r>
              <a:rPr b="1" lang="en" sz="1900">
                <a:solidFill>
                  <a:srgbClr val="171717"/>
                </a:solidFill>
              </a:rPr>
              <a:t>Limited Context Understanding</a:t>
            </a:r>
            <a:endParaRPr sz="1900">
              <a:solidFill>
                <a:srgbClr val="171717"/>
              </a:solidFill>
            </a:endParaRPr>
          </a:p>
          <a:p>
            <a:pPr indent="-349250" lvl="1" marL="914400" rtl="0" algn="l">
              <a:lnSpc>
                <a:spcPct val="115000"/>
              </a:lnSpc>
              <a:spcBef>
                <a:spcPts val="0"/>
              </a:spcBef>
              <a:spcAft>
                <a:spcPts val="0"/>
              </a:spcAft>
              <a:buClr>
                <a:srgbClr val="171717"/>
              </a:buClr>
              <a:buSzPts val="1900"/>
              <a:buChar char="○"/>
            </a:pPr>
            <a:r>
              <a:rPr b="1" lang="en" sz="1900">
                <a:solidFill>
                  <a:srgbClr val="171717"/>
                </a:solidFill>
              </a:rPr>
              <a:t>Data Sparsity</a:t>
            </a:r>
            <a:endParaRPr sz="1900">
              <a:solidFill>
                <a:srgbClr val="171717"/>
              </a:solidFill>
            </a:endParaRPr>
          </a:p>
          <a:p>
            <a:pPr indent="-349250" lvl="1" marL="914400" rtl="0" algn="l">
              <a:lnSpc>
                <a:spcPct val="115000"/>
              </a:lnSpc>
              <a:spcBef>
                <a:spcPts val="0"/>
              </a:spcBef>
              <a:spcAft>
                <a:spcPts val="0"/>
              </a:spcAft>
              <a:buClr>
                <a:srgbClr val="171717"/>
              </a:buClr>
              <a:buSzPts val="1900"/>
              <a:buChar char="○"/>
            </a:pPr>
            <a:r>
              <a:rPr b="1" lang="en" sz="1900">
                <a:solidFill>
                  <a:srgbClr val="171717"/>
                </a:solidFill>
              </a:rPr>
              <a:t>Inflexibility to Variations</a:t>
            </a:r>
            <a:endParaRPr sz="1900">
              <a:solidFill>
                <a:srgbClr val="171717"/>
              </a:solidFill>
            </a:endParaRPr>
          </a:p>
          <a:p>
            <a:pPr indent="-349250" lvl="1" marL="914400" rtl="0" algn="l">
              <a:lnSpc>
                <a:spcPct val="115000"/>
              </a:lnSpc>
              <a:spcBef>
                <a:spcPts val="0"/>
              </a:spcBef>
              <a:spcAft>
                <a:spcPts val="0"/>
              </a:spcAft>
              <a:buClr>
                <a:srgbClr val="171717"/>
              </a:buClr>
              <a:buSzPts val="1900"/>
              <a:buChar char="○"/>
            </a:pPr>
            <a:r>
              <a:rPr b="1" lang="en" sz="1900">
                <a:solidFill>
                  <a:srgbClr val="171717"/>
                </a:solidFill>
              </a:rPr>
              <a:t>Zero Probability for Unseen N-grams</a:t>
            </a:r>
            <a:endParaRPr sz="1900">
              <a:solidFill>
                <a:srgbClr val="171717"/>
              </a:solidFill>
            </a:endParaRPr>
          </a:p>
          <a:p>
            <a:pPr indent="0" lvl="0" marL="0" rtl="0" algn="l">
              <a:lnSpc>
                <a:spcPct val="100000"/>
              </a:lnSpc>
              <a:spcBef>
                <a:spcPts val="1200"/>
              </a:spcBef>
              <a:spcAft>
                <a:spcPts val="0"/>
              </a:spcAft>
              <a:buSzPts val="2800"/>
              <a:buNone/>
            </a:pPr>
            <a:r>
              <a:t/>
            </a:r>
            <a:endParaRPr b="1" sz="1900">
              <a:solidFill>
                <a:srgbClr val="171717"/>
              </a:solidFill>
            </a:endParaRPr>
          </a:p>
        </p:txBody>
      </p:sp>
      <p:sp>
        <p:nvSpPr>
          <p:cNvPr id="162" name="Google Shape;162;p8"/>
          <p:cNvSpPr txBox="1"/>
          <p:nvPr>
            <p:ph idx="1" type="subTitle"/>
          </p:nvPr>
        </p:nvSpPr>
        <p:spPr>
          <a:xfrm>
            <a:off x="315150" y="822575"/>
            <a:ext cx="3817500" cy="90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D93744"/>
                </a:solidFill>
              </a:rPr>
              <a:t>Drawbacks of N-grams</a:t>
            </a:r>
            <a:endParaRPr b="1" sz="2500">
              <a:solidFill>
                <a:srgbClr val="FF0000"/>
              </a:solidFill>
            </a:endParaRPr>
          </a:p>
        </p:txBody>
      </p:sp>
      <p:sp>
        <p:nvSpPr>
          <p:cNvPr id="163" name="Google Shape;163;p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8"/>
          <p:cNvSpPr txBox="1"/>
          <p:nvPr>
            <p:ph idx="1" type="subTitle"/>
          </p:nvPr>
        </p:nvSpPr>
        <p:spPr>
          <a:xfrm>
            <a:off x="4812000" y="1206750"/>
            <a:ext cx="4524300" cy="69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900">
                <a:solidFill>
                  <a:srgbClr val="D93744"/>
                </a:solidFill>
              </a:rPr>
              <a:t>Efforts to Overcome N-grams Limitations:</a:t>
            </a:r>
            <a:endParaRPr sz="1900">
              <a:solidFill>
                <a:srgbClr val="D93744"/>
              </a:solidFill>
            </a:endParaRPr>
          </a:p>
          <a:p>
            <a:pPr indent="0" lvl="0" marL="0" rtl="0" algn="ctr">
              <a:lnSpc>
                <a:spcPct val="100000"/>
              </a:lnSpc>
              <a:spcBef>
                <a:spcPts val="0"/>
              </a:spcBef>
              <a:spcAft>
                <a:spcPts val="0"/>
              </a:spcAft>
              <a:buSzPts val="2800"/>
              <a:buNone/>
            </a:pPr>
            <a:r>
              <a:t/>
            </a:r>
            <a:endParaRPr b="1" sz="2500">
              <a:solidFill>
                <a:srgbClr val="D93744"/>
              </a:solidFill>
            </a:endParaRPr>
          </a:p>
        </p:txBody>
      </p:sp>
      <p:sp>
        <p:nvSpPr>
          <p:cNvPr id="165" name="Google Shape;165;p8"/>
          <p:cNvSpPr txBox="1"/>
          <p:nvPr>
            <p:ph idx="1" type="subTitle"/>
          </p:nvPr>
        </p:nvSpPr>
        <p:spPr>
          <a:xfrm>
            <a:off x="4704850" y="2224775"/>
            <a:ext cx="4953600" cy="1777200"/>
          </a:xfrm>
          <a:prstGeom prst="rect">
            <a:avLst/>
          </a:prstGeom>
          <a:noFill/>
          <a:ln>
            <a:noFill/>
          </a:ln>
        </p:spPr>
        <p:txBody>
          <a:bodyPr anchorCtr="0" anchor="ctr" bIns="91425" lIns="91425" spcFirstLastPara="1" rIns="91425" wrap="square" tIns="91425">
            <a:noAutofit/>
          </a:bodyPr>
          <a:lstStyle/>
          <a:p>
            <a:pPr indent="-349250" lvl="1" marL="914400" rtl="0" algn="l">
              <a:lnSpc>
                <a:spcPct val="115000"/>
              </a:lnSpc>
              <a:spcBef>
                <a:spcPts val="1200"/>
              </a:spcBef>
              <a:spcAft>
                <a:spcPts val="0"/>
              </a:spcAft>
              <a:buClr>
                <a:srgbClr val="171717"/>
              </a:buClr>
              <a:buSzPts val="1900"/>
              <a:buChar char="○"/>
            </a:pPr>
            <a:r>
              <a:rPr b="1" lang="en" sz="1900">
                <a:solidFill>
                  <a:srgbClr val="000000"/>
                </a:solidFill>
              </a:rPr>
              <a:t>Laplacian smoothing</a:t>
            </a:r>
            <a:endParaRPr b="1" sz="1900">
              <a:solidFill>
                <a:srgbClr val="000000"/>
              </a:solidFill>
            </a:endParaRPr>
          </a:p>
          <a:p>
            <a:pPr indent="-349250" lvl="1" marL="914400" rtl="0" algn="l">
              <a:lnSpc>
                <a:spcPct val="115000"/>
              </a:lnSpc>
              <a:spcBef>
                <a:spcPts val="0"/>
              </a:spcBef>
              <a:spcAft>
                <a:spcPts val="0"/>
              </a:spcAft>
              <a:buClr>
                <a:srgbClr val="000000"/>
              </a:buClr>
              <a:buSzPts val="1900"/>
              <a:buChar char="○"/>
            </a:pPr>
            <a:r>
              <a:rPr b="1" lang="en" sz="1900">
                <a:solidFill>
                  <a:srgbClr val="000000"/>
                </a:solidFill>
              </a:rPr>
              <a:t>Add-k smoothing</a:t>
            </a:r>
            <a:endParaRPr b="1" sz="1900">
              <a:solidFill>
                <a:srgbClr val="000000"/>
              </a:solidFill>
            </a:endParaRPr>
          </a:p>
          <a:p>
            <a:pPr indent="-349250" lvl="1" marL="914400" rtl="0" algn="l">
              <a:lnSpc>
                <a:spcPct val="115000"/>
              </a:lnSpc>
              <a:spcBef>
                <a:spcPts val="0"/>
              </a:spcBef>
              <a:spcAft>
                <a:spcPts val="0"/>
              </a:spcAft>
              <a:buClr>
                <a:srgbClr val="000000"/>
              </a:buClr>
              <a:buSzPts val="1900"/>
              <a:buChar char="○"/>
            </a:pPr>
            <a:r>
              <a:rPr b="1" lang="en" sz="1900">
                <a:solidFill>
                  <a:srgbClr val="000000"/>
                </a:solidFill>
              </a:rPr>
              <a:t>Backoff &amp; interpolation</a:t>
            </a:r>
            <a:endParaRPr b="1" sz="1900">
              <a:solidFill>
                <a:srgbClr val="000000"/>
              </a:solidFill>
            </a:endParaRPr>
          </a:p>
          <a:p>
            <a:pPr indent="-349250" lvl="1" marL="914400" rtl="0" algn="l">
              <a:lnSpc>
                <a:spcPct val="115000"/>
              </a:lnSpc>
              <a:spcBef>
                <a:spcPts val="0"/>
              </a:spcBef>
              <a:spcAft>
                <a:spcPts val="0"/>
              </a:spcAft>
              <a:buClr>
                <a:srgbClr val="000000"/>
              </a:buClr>
              <a:buSzPts val="1900"/>
              <a:buChar char="○"/>
            </a:pPr>
            <a:r>
              <a:rPr b="1" lang="en" sz="1900">
                <a:solidFill>
                  <a:srgbClr val="000000"/>
                </a:solidFill>
              </a:rPr>
              <a:t>Kneser-Ney Smoothing</a:t>
            </a:r>
            <a:endParaRPr b="1" sz="1900">
              <a:solidFill>
                <a:srgbClr val="000000"/>
              </a:solidFill>
            </a:endParaRPr>
          </a:p>
          <a:p>
            <a:pPr indent="0" lvl="0" marL="0" rtl="0" algn="l">
              <a:lnSpc>
                <a:spcPct val="115000"/>
              </a:lnSpc>
              <a:spcBef>
                <a:spcPts val="1200"/>
              </a:spcBef>
              <a:spcAft>
                <a:spcPts val="0"/>
              </a:spcAft>
              <a:buSzPts val="2800"/>
              <a:buNone/>
            </a:pPr>
            <a:r>
              <a:t/>
            </a:r>
            <a:endParaRPr b="1" sz="1900">
              <a:solidFill>
                <a:srgbClr val="000000"/>
              </a:solidFill>
            </a:endParaRPr>
          </a:p>
          <a:p>
            <a:pPr indent="0" lvl="0" marL="0" rtl="0" algn="l">
              <a:lnSpc>
                <a:spcPct val="100000"/>
              </a:lnSpc>
              <a:spcBef>
                <a:spcPts val="1200"/>
              </a:spcBef>
              <a:spcAft>
                <a:spcPts val="0"/>
              </a:spcAft>
              <a:buSzPts val="2800"/>
              <a:buNone/>
            </a:pPr>
            <a:r>
              <a:t/>
            </a:r>
            <a:endParaRPr b="1" sz="1900">
              <a:solidFill>
                <a:srgbClr val="17171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3744"/>
        </a:solidFill>
      </p:bgPr>
    </p:bg>
    <p:spTree>
      <p:nvGrpSpPr>
        <p:cNvPr id="169" name="Shape 169"/>
        <p:cNvGrpSpPr/>
        <p:nvPr/>
      </p:nvGrpSpPr>
      <p:grpSpPr>
        <a:xfrm>
          <a:off x="0" y="0"/>
          <a:ext cx="0" cy="0"/>
          <a:chOff x="0" y="0"/>
          <a:chExt cx="0" cy="0"/>
        </a:xfrm>
      </p:grpSpPr>
      <p:pic>
        <p:nvPicPr>
          <p:cNvPr id="170" name="Google Shape;170;p9"/>
          <p:cNvPicPr preferRelativeResize="0"/>
          <p:nvPr/>
        </p:nvPicPr>
        <p:blipFill rotWithShape="1">
          <a:blip r:embed="rId3">
            <a:alphaModFix/>
          </a:blip>
          <a:srcRect b="0" l="0" r="0" t="0"/>
          <a:stretch/>
        </p:blipFill>
        <p:spPr>
          <a:xfrm>
            <a:off x="-25" y="0"/>
            <a:ext cx="9267000" cy="5143499"/>
          </a:xfrm>
          <a:prstGeom prst="rect">
            <a:avLst/>
          </a:prstGeom>
          <a:noFill/>
          <a:ln>
            <a:noFill/>
          </a:ln>
        </p:spPr>
      </p:pic>
      <p:pic>
        <p:nvPicPr>
          <p:cNvPr id="171" name="Google Shape;171;p9"/>
          <p:cNvPicPr preferRelativeResize="0"/>
          <p:nvPr/>
        </p:nvPicPr>
        <p:blipFill rotWithShape="1">
          <a:blip r:embed="rId4">
            <a:alphaModFix/>
          </a:blip>
          <a:srcRect b="0" l="0" r="0" t="0"/>
          <a:stretch/>
        </p:blipFill>
        <p:spPr>
          <a:xfrm>
            <a:off x="7194152" y="189650"/>
            <a:ext cx="1645773" cy="478950"/>
          </a:xfrm>
          <a:prstGeom prst="rect">
            <a:avLst/>
          </a:prstGeom>
          <a:noFill/>
          <a:ln>
            <a:noFill/>
          </a:ln>
        </p:spPr>
      </p:pic>
      <p:pic>
        <p:nvPicPr>
          <p:cNvPr id="172" name="Google Shape;172;p9"/>
          <p:cNvPicPr preferRelativeResize="0"/>
          <p:nvPr/>
        </p:nvPicPr>
        <p:blipFill rotWithShape="1">
          <a:blip r:embed="rId5">
            <a:alphaModFix/>
          </a:blip>
          <a:srcRect b="0" l="0" r="0" t="0"/>
          <a:stretch/>
        </p:blipFill>
        <p:spPr>
          <a:xfrm>
            <a:off x="298600" y="125300"/>
            <a:ext cx="809876" cy="607649"/>
          </a:xfrm>
          <a:prstGeom prst="rect">
            <a:avLst/>
          </a:prstGeom>
          <a:noFill/>
          <a:ln>
            <a:noFill/>
          </a:ln>
        </p:spPr>
      </p:pic>
      <p:sp>
        <p:nvSpPr>
          <p:cNvPr id="173" name="Google Shape;173;p9"/>
          <p:cNvSpPr txBox="1"/>
          <p:nvPr/>
        </p:nvSpPr>
        <p:spPr>
          <a:xfrm>
            <a:off x="1543050" y="1565900"/>
            <a:ext cx="60579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lt1"/>
                </a:solidFill>
                <a:latin typeface="Montserrat ExtraBold"/>
                <a:ea typeface="Montserrat ExtraBold"/>
                <a:cs typeface="Montserrat ExtraBold"/>
                <a:sym typeface="Montserrat ExtraBold"/>
              </a:rPr>
              <a:t>Coding</a:t>
            </a:r>
            <a:endParaRPr b="0" i="0" sz="18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666666"/>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