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83" r:id="rId3"/>
    <p:sldId id="285" r:id="rId4"/>
    <p:sldId id="284" r:id="rId5"/>
    <p:sldId id="282" r:id="rId6"/>
    <p:sldId id="257" r:id="rId7"/>
    <p:sldId id="258" r:id="rId8"/>
    <p:sldId id="286" r:id="rId9"/>
    <p:sldId id="287" r:id="rId10"/>
    <p:sldId id="289" r:id="rId11"/>
    <p:sldId id="290" r:id="rId12"/>
    <p:sldId id="295" r:id="rId13"/>
    <p:sldId id="291" r:id="rId14"/>
    <p:sldId id="292" r:id="rId15"/>
    <p:sldId id="297" r:id="rId16"/>
    <p:sldId id="279" r:id="rId17"/>
    <p:sldId id="293" r:id="rId18"/>
    <p:sldId id="280" r:id="rId19"/>
    <p:sldId id="273" r:id="rId20"/>
    <p:sldId id="298" r:id="rId21"/>
    <p:sldId id="275" r:id="rId22"/>
    <p:sldId id="276" r:id="rId23"/>
    <p:sldId id="277" r:id="rId24"/>
    <p:sldId id="278" r:id="rId25"/>
  </p:sldIdLst>
  <p:sldSz cx="9144000" cy="5143500" type="screen16x9"/>
  <p:notesSz cx="6858000" cy="9144000"/>
  <p:embeddedFontLst>
    <p:embeddedFont>
      <p:font typeface="Microsoft JhengHei Light" panose="020B0304030504040204" pitchFamily="34" charset="-120"/>
      <p:regular r:id="rId27"/>
    </p:embeddedFont>
    <p:embeddedFont>
      <p:font typeface="Aldhabi" panose="01000000000000000000" pitchFamily="2" charset="-78"/>
      <p:regular r:id="rId28"/>
    </p:embeddedFont>
    <p:embeddedFont>
      <p:font typeface="Comic Sans MS" panose="030F0702030302020204" pitchFamily="66" charset="0"/>
      <p:regular r:id="rId29"/>
      <p:bold r:id="rId30"/>
      <p:italic r:id="rId31"/>
      <p:boldItalic r:id="rId32"/>
    </p:embeddedFont>
    <p:embeddedFont>
      <p:font typeface="Ebrima" panose="02000000000000000000" pitchFamily="2" charset="0"/>
      <p:regular r:id="rId33"/>
      <p:bold r:id="rId34"/>
    </p:embeddedFont>
    <p:embeddedFont>
      <p:font typeface="Montserrat" panose="020B0604020202020204" charset="0"/>
      <p:regular r:id="rId35"/>
      <p:bold r:id="rId36"/>
      <p:italic r:id="rId37"/>
      <p:boldItalic r:id="rId38"/>
    </p:embeddedFont>
    <p:embeddedFont>
      <p:font typeface="Montserrat ExtraBold" panose="020B0604020202020204" charset="0"/>
      <p:bold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b0813434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b0813434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793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6c85a388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6c85a388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9921f88f6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9921f88f6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379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9921f88f6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9921f88f6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5a3796d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5a3796d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3c1fcab9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3c1fcab9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0e7e7fa3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0e7e7fa3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618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6b9fc1b4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6b9fc1b4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186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6b9fc1b4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6b9fc1b4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30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6b9fc1b4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6b9fc1b4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e7e7fa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e7e7fa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b081343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b081343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b081343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b081343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330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b0813434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b0813434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998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uillaumegenthial.github.io/sequence-to-sequence.html" TargetMode="External"/><Relationship Id="rId3" Type="http://schemas.openxmlformats.org/officeDocument/2006/relationships/hyperlink" Target="https://pytorch.org/tutorials/beginner/chatbot_tutorial.html" TargetMode="External"/><Relationship Id="rId7" Type="http://schemas.openxmlformats.org/officeDocument/2006/relationships/hyperlink" Target="https://towardsdatascience.com/nlp-sequence-to-sequence-networks-part-2-seq2seq-model-encoderdecoder-model-6c22e29fd7e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lah.github.io/posts/2015-08-Understanding-LSTMs/" TargetMode="External"/><Relationship Id="rId5" Type="http://schemas.openxmlformats.org/officeDocument/2006/relationships/hyperlink" Target="https://www.cs.cornell.edu/~cristian/Cornell_Movie-Dialogs_Corpus.html" TargetMode="External"/><Relationship Id="rId4" Type="http://schemas.openxmlformats.org/officeDocument/2006/relationships/hyperlink" Target="https://en.wikipedia.org/wiki/Chatbo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ornell.edu/~cristian/Cornell_Movie-Dialogs_Corpu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858927" y="1524713"/>
            <a:ext cx="5199600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Natural Language Processing Workshop </a:t>
            </a:r>
            <a:endParaRPr sz="32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926659" y="2652938"/>
            <a:ext cx="48009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35B72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Part I: </a:t>
            </a:r>
            <a:r>
              <a:rPr lang="en-CA" sz="1800" dirty="0">
                <a:solidFill>
                  <a:srgbClr val="35B72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Building a Chatbot</a:t>
            </a:r>
            <a:endParaRPr sz="18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1;p16">
            <a:extLst>
              <a:ext uri="{FF2B5EF4-FFF2-40B4-BE49-F238E27FC236}">
                <a16:creationId xmlns:a16="http://schemas.microsoft.com/office/drawing/2014/main" id="{F125B179-C23F-4AE6-9219-B41DFE5E7347}"/>
              </a:ext>
            </a:extLst>
          </p:cNvPr>
          <p:cNvSpPr txBox="1"/>
          <p:nvPr/>
        </p:nvSpPr>
        <p:spPr>
          <a:xfrm>
            <a:off x="1849850" y="140075"/>
            <a:ext cx="72360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CA" sz="30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Data Preprocessing </a:t>
            </a:r>
            <a:endParaRPr sz="30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F33C68-AC08-4B09-B2F5-E777072DA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667" y="1141869"/>
            <a:ext cx="7016933" cy="285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79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1;p16">
            <a:extLst>
              <a:ext uri="{FF2B5EF4-FFF2-40B4-BE49-F238E27FC236}">
                <a16:creationId xmlns:a16="http://schemas.microsoft.com/office/drawing/2014/main" id="{F125B179-C23F-4AE6-9219-B41DFE5E7347}"/>
              </a:ext>
            </a:extLst>
          </p:cNvPr>
          <p:cNvSpPr txBox="1"/>
          <p:nvPr/>
        </p:nvSpPr>
        <p:spPr>
          <a:xfrm>
            <a:off x="1849850" y="140075"/>
            <a:ext cx="72360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CA" sz="30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Data Preprocessing </a:t>
            </a:r>
            <a:endParaRPr sz="30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0CE62E-9205-4884-BD3D-CC0A8AB8C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157" y="1056228"/>
            <a:ext cx="7360693" cy="19569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05CE56-CF7B-4DD1-ADF7-98638543E5DD}"/>
              </a:ext>
            </a:extLst>
          </p:cNvPr>
          <p:cNvSpPr txBox="1"/>
          <p:nvPr/>
        </p:nvSpPr>
        <p:spPr>
          <a:xfrm>
            <a:off x="3927763" y="3211986"/>
            <a:ext cx="519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194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5362B-3B8A-4846-9457-BB26CB4D4E28}"/>
              </a:ext>
            </a:extLst>
          </p:cNvPr>
          <p:cNvSpPr txBox="1"/>
          <p:nvPr/>
        </p:nvSpPr>
        <p:spPr>
          <a:xfrm>
            <a:off x="4572000" y="3191204"/>
            <a:ext cx="519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195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2EB433-77F6-41BA-B78A-8496B3F24EE7}"/>
              </a:ext>
            </a:extLst>
          </p:cNvPr>
          <p:cNvSpPr txBox="1"/>
          <p:nvPr/>
        </p:nvSpPr>
        <p:spPr>
          <a:xfrm>
            <a:off x="3927763" y="3555044"/>
            <a:ext cx="519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195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F4A7EB-99D2-4B29-921C-C0F6D1352FDD}"/>
              </a:ext>
            </a:extLst>
          </p:cNvPr>
          <p:cNvSpPr txBox="1"/>
          <p:nvPr/>
        </p:nvSpPr>
        <p:spPr>
          <a:xfrm>
            <a:off x="4572000" y="3555043"/>
            <a:ext cx="519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196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E4092-C1CE-4D89-803C-3F1F10FEA9BA}"/>
              </a:ext>
            </a:extLst>
          </p:cNvPr>
          <p:cNvSpPr txBox="1"/>
          <p:nvPr/>
        </p:nvSpPr>
        <p:spPr>
          <a:xfrm>
            <a:off x="3927763" y="3898102"/>
            <a:ext cx="519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196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A0F749-4FE2-43CC-8A22-891E66204295}"/>
              </a:ext>
            </a:extLst>
          </p:cNvPr>
          <p:cNvSpPr txBox="1"/>
          <p:nvPr/>
        </p:nvSpPr>
        <p:spPr>
          <a:xfrm>
            <a:off x="4572000" y="3898102"/>
            <a:ext cx="519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197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3076AE-9549-49FE-94A1-D5FA12FB7481}"/>
              </a:ext>
            </a:extLst>
          </p:cNvPr>
          <p:cNvSpPr txBox="1"/>
          <p:nvPr/>
        </p:nvSpPr>
        <p:spPr>
          <a:xfrm>
            <a:off x="3927763" y="4362229"/>
            <a:ext cx="519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198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5C1BEE-A48A-47D6-B3CD-CFE57A534B7A}"/>
              </a:ext>
            </a:extLst>
          </p:cNvPr>
          <p:cNvSpPr txBox="1"/>
          <p:nvPr/>
        </p:nvSpPr>
        <p:spPr>
          <a:xfrm>
            <a:off x="4572000" y="4355964"/>
            <a:ext cx="519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199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0F496-B99C-46A6-A1BA-C1AC01EF3980}"/>
              </a:ext>
            </a:extLst>
          </p:cNvPr>
          <p:cNvSpPr txBox="1"/>
          <p:nvPr/>
        </p:nvSpPr>
        <p:spPr>
          <a:xfrm>
            <a:off x="2009178" y="3595496"/>
            <a:ext cx="1918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Conversations Ordering: 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E3713B-51C6-45E3-AD0A-908700C6E525}"/>
              </a:ext>
            </a:extLst>
          </p:cNvPr>
          <p:cNvCxnSpPr>
            <a:cxnSpLocks/>
          </p:cNvCxnSpPr>
          <p:nvPr/>
        </p:nvCxnSpPr>
        <p:spPr>
          <a:xfrm>
            <a:off x="4384964" y="3365874"/>
            <a:ext cx="277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15E276-34DC-4163-B49C-B5D863F01A4B}"/>
              </a:ext>
            </a:extLst>
          </p:cNvPr>
          <p:cNvCxnSpPr>
            <a:cxnSpLocks/>
          </p:cNvCxnSpPr>
          <p:nvPr/>
        </p:nvCxnSpPr>
        <p:spPr>
          <a:xfrm>
            <a:off x="4384964" y="3715078"/>
            <a:ext cx="277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355624-724E-4BF5-93DE-0DC256EE68F3}"/>
              </a:ext>
            </a:extLst>
          </p:cNvPr>
          <p:cNvCxnSpPr>
            <a:cxnSpLocks/>
          </p:cNvCxnSpPr>
          <p:nvPr/>
        </p:nvCxnSpPr>
        <p:spPr>
          <a:xfrm>
            <a:off x="4384963" y="4054050"/>
            <a:ext cx="277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A1322B-B796-4DAE-B688-0B42347F7A5F}"/>
              </a:ext>
            </a:extLst>
          </p:cNvPr>
          <p:cNvCxnSpPr>
            <a:cxnSpLocks/>
          </p:cNvCxnSpPr>
          <p:nvPr/>
        </p:nvCxnSpPr>
        <p:spPr>
          <a:xfrm>
            <a:off x="4391889" y="4509852"/>
            <a:ext cx="277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577D633-85EA-4664-A894-09299C0BDD5B}"/>
              </a:ext>
            </a:extLst>
          </p:cNvPr>
          <p:cNvSpPr txBox="1"/>
          <p:nvPr/>
        </p:nvSpPr>
        <p:spPr>
          <a:xfrm>
            <a:off x="2757188" y="795620"/>
            <a:ext cx="519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194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23C3E2-1950-4DCB-86F9-65B318D5EA4D}"/>
              </a:ext>
            </a:extLst>
          </p:cNvPr>
          <p:cNvSpPr txBox="1"/>
          <p:nvPr/>
        </p:nvSpPr>
        <p:spPr>
          <a:xfrm>
            <a:off x="7536873" y="793351"/>
            <a:ext cx="519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195</a:t>
            </a:r>
          </a:p>
        </p:txBody>
      </p:sp>
    </p:spTree>
    <p:extLst>
      <p:ext uri="{BB962C8B-B14F-4D97-AF65-F5344CB8AC3E}">
        <p14:creationId xmlns:p14="http://schemas.microsoft.com/office/powerpoint/2010/main" val="544326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1;p16">
            <a:extLst>
              <a:ext uri="{FF2B5EF4-FFF2-40B4-BE49-F238E27FC236}">
                <a16:creationId xmlns:a16="http://schemas.microsoft.com/office/drawing/2014/main" id="{F125B179-C23F-4AE6-9219-B41DFE5E7347}"/>
              </a:ext>
            </a:extLst>
          </p:cNvPr>
          <p:cNvSpPr txBox="1"/>
          <p:nvPr/>
        </p:nvSpPr>
        <p:spPr>
          <a:xfrm>
            <a:off x="1849850" y="140075"/>
            <a:ext cx="72360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CA" sz="30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Data Preprocessing </a:t>
            </a:r>
            <a:endParaRPr sz="30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78D7F8-B159-4E50-BB06-CF7C5C77EAEA}"/>
              </a:ext>
            </a:extLst>
          </p:cNvPr>
          <p:cNvSpPr/>
          <p:nvPr/>
        </p:nvSpPr>
        <p:spPr>
          <a:xfrm>
            <a:off x="1849850" y="678586"/>
            <a:ext cx="62553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62626"/>
                </a:solidFill>
                <a:latin typeface="Aldhabi" panose="01000000000000000000" pitchFamily="2" charset="-78"/>
                <a:ea typeface="Ebrima" panose="02000000000000000000" pitchFamily="2" charset="0"/>
                <a:cs typeface="Aldhabi" panose="01000000000000000000" pitchFamily="2" charset="-78"/>
              </a:rPr>
              <a:t> Create a vocabulary and load query/response sentence pairs into memory</a:t>
            </a:r>
            <a:endParaRPr lang="en-CA" sz="2000" dirty="0">
              <a:latin typeface="Aldhabi" panose="01000000000000000000" pitchFamily="2" charset="-78"/>
              <a:ea typeface="Ebrima" panose="02000000000000000000" pitchFamily="2" charset="0"/>
              <a:cs typeface="Aldhabi" panose="010000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E0DBDB-EE41-4768-888F-0E7B7B38503C}"/>
              </a:ext>
            </a:extLst>
          </p:cNvPr>
          <p:cNvSpPr/>
          <p:nvPr/>
        </p:nvSpPr>
        <p:spPr>
          <a:xfrm>
            <a:off x="1731818" y="1259933"/>
            <a:ext cx="7114309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26262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Sequences of </a:t>
            </a:r>
            <a:r>
              <a:rPr lang="en-US" altLang="en-US" b="1" dirty="0">
                <a:solidFill>
                  <a:srgbClr val="26262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words </a:t>
            </a:r>
            <a:r>
              <a:rPr lang="en-US" altLang="en-US" dirty="0">
                <a:solidFill>
                  <a:srgbClr val="26262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to create mapping to a discrete numerical space.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262626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26262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Create mapping of each unique word encountered in our dataset to an </a:t>
            </a:r>
            <a:r>
              <a:rPr lang="en-US" altLang="en-US" b="1" dirty="0">
                <a:solidFill>
                  <a:srgbClr val="26262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index value</a:t>
            </a:r>
            <a:endParaRPr lang="en-US" altLang="en-US" sz="700" dirty="0">
              <a:solidFill>
                <a:schemeClr val="tx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262626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26262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Define a mapping from </a:t>
            </a:r>
            <a:r>
              <a:rPr lang="en-US" altLang="en-US" b="1" dirty="0">
                <a:solidFill>
                  <a:srgbClr val="26262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words to indexes</a:t>
            </a:r>
            <a:r>
              <a:rPr lang="en-US" altLang="en-US" dirty="0">
                <a:solidFill>
                  <a:srgbClr val="26262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a reverse mapping of </a:t>
            </a:r>
            <a:r>
              <a:rPr lang="en-US" altLang="en-US" b="1" dirty="0">
                <a:solidFill>
                  <a:srgbClr val="26262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indexes to words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262626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26262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Count of each word and a total word count </a:t>
            </a:r>
          </a:p>
          <a:p>
            <a:pPr marL="285750" lvl="5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262626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lvl="5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26262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Add a word to the vocabulary (</a:t>
            </a:r>
            <a:r>
              <a:rPr lang="en-US" altLang="en-US" sz="1000" dirty="0" err="1">
                <a:solidFill>
                  <a:srgbClr val="6C6C6D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addWord</a:t>
            </a:r>
            <a:r>
              <a:rPr lang="en-US" altLang="en-US" dirty="0">
                <a:solidFill>
                  <a:srgbClr val="26262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</a:t>
            </a:r>
          </a:p>
          <a:p>
            <a:pPr marL="2857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262626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26262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Add all words in a sentence (</a:t>
            </a:r>
            <a:r>
              <a:rPr lang="en-US" altLang="en-US" sz="1000" dirty="0" err="1">
                <a:solidFill>
                  <a:srgbClr val="6C6C6D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addSentence</a:t>
            </a:r>
            <a:r>
              <a:rPr lang="en-US" altLang="en-US" dirty="0">
                <a:solidFill>
                  <a:srgbClr val="26262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</a:t>
            </a:r>
          </a:p>
          <a:p>
            <a:pPr marL="2857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262626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26262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Trim infrequently seen words (</a:t>
            </a:r>
            <a:r>
              <a:rPr lang="en-US" altLang="en-US" sz="1000" dirty="0">
                <a:solidFill>
                  <a:srgbClr val="6C6C6D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trim</a:t>
            </a:r>
            <a:r>
              <a:rPr lang="en-US" altLang="en-US" dirty="0">
                <a:solidFill>
                  <a:srgbClr val="26262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</a:t>
            </a:r>
          </a:p>
          <a:p>
            <a:pPr marL="2857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262626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2857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26262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Max sentence length = 10, Start with ‘SOS’ , End with ‘EOS’, PAD short sentences </a:t>
            </a:r>
          </a:p>
          <a:p>
            <a:pPr marL="2857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chemeClr val="tx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185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1;p16">
            <a:extLst>
              <a:ext uri="{FF2B5EF4-FFF2-40B4-BE49-F238E27FC236}">
                <a16:creationId xmlns:a16="http://schemas.microsoft.com/office/drawing/2014/main" id="{F125B179-C23F-4AE6-9219-B41DFE5E7347}"/>
              </a:ext>
            </a:extLst>
          </p:cNvPr>
          <p:cNvSpPr txBox="1"/>
          <p:nvPr/>
        </p:nvSpPr>
        <p:spPr>
          <a:xfrm>
            <a:off x="1849850" y="140075"/>
            <a:ext cx="72360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CA" sz="30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Data Preprocessing </a:t>
            </a:r>
            <a:endParaRPr sz="30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5912685-053E-4ACF-AEAD-BFA9ABC07C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5"/>
          <a:stretch/>
        </p:blipFill>
        <p:spPr>
          <a:xfrm>
            <a:off x="1849850" y="1378527"/>
            <a:ext cx="5220834" cy="3021829"/>
          </a:xfrm>
          <a:prstGeom prst="rect">
            <a:avLst/>
          </a:prstGeom>
        </p:spPr>
      </p:pic>
      <p:sp>
        <p:nvSpPr>
          <p:cNvPr id="23" name="Rectangle 3">
            <a:extLst>
              <a:ext uri="{FF2B5EF4-FFF2-40B4-BE49-F238E27FC236}">
                <a16:creationId xmlns:a16="http://schemas.microsoft.com/office/drawing/2014/main" id="{0A4784B3-03A6-4D89-B587-7B447174F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3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34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1;p16">
            <a:extLst>
              <a:ext uri="{FF2B5EF4-FFF2-40B4-BE49-F238E27FC236}">
                <a16:creationId xmlns:a16="http://schemas.microsoft.com/office/drawing/2014/main" id="{F125B179-C23F-4AE6-9219-B41DFE5E7347}"/>
              </a:ext>
            </a:extLst>
          </p:cNvPr>
          <p:cNvSpPr txBox="1"/>
          <p:nvPr/>
        </p:nvSpPr>
        <p:spPr>
          <a:xfrm>
            <a:off x="1849850" y="140075"/>
            <a:ext cx="72360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CA" sz="30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Data Preprocessing </a:t>
            </a:r>
            <a:endParaRPr sz="30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03BE02-10D7-4220-AC55-87822DD39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3"/>
          <a:stretch/>
        </p:blipFill>
        <p:spPr>
          <a:xfrm>
            <a:off x="1897646" y="1033134"/>
            <a:ext cx="6963382" cy="29013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D58E8D-C5B7-4334-B390-53E5AFE3A587}"/>
              </a:ext>
            </a:extLst>
          </p:cNvPr>
          <p:cNvSpPr/>
          <p:nvPr/>
        </p:nvSpPr>
        <p:spPr>
          <a:xfrm>
            <a:off x="1849850" y="4135118"/>
            <a:ext cx="7058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26262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The matrix is transposed so that indexing across the first dimension returns a time step across all sentences in the batch</a:t>
            </a:r>
            <a:endParaRPr lang="en-US" altLang="en-US" sz="2000" dirty="0">
              <a:solidFill>
                <a:schemeClr val="tx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152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6;p15">
            <a:extLst>
              <a:ext uri="{FF2B5EF4-FFF2-40B4-BE49-F238E27FC236}">
                <a16:creationId xmlns:a16="http://schemas.microsoft.com/office/drawing/2014/main" id="{2C406D75-1C65-4E88-A484-AABB7E68E40F}"/>
              </a:ext>
            </a:extLst>
          </p:cNvPr>
          <p:cNvSpPr txBox="1"/>
          <p:nvPr/>
        </p:nvSpPr>
        <p:spPr>
          <a:xfrm>
            <a:off x="1655850" y="2221400"/>
            <a:ext cx="7488300" cy="15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 Preprocessing </a:t>
            </a:r>
            <a:endParaRPr sz="36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" name="Google Shape;66;p15">
            <a:extLst>
              <a:ext uri="{FF2B5EF4-FFF2-40B4-BE49-F238E27FC236}">
                <a16:creationId xmlns:a16="http://schemas.microsoft.com/office/drawing/2014/main" id="{F08E5DF9-A240-409C-8488-47EC97597C65}"/>
              </a:ext>
            </a:extLst>
          </p:cNvPr>
          <p:cNvSpPr txBox="1"/>
          <p:nvPr/>
        </p:nvSpPr>
        <p:spPr>
          <a:xfrm>
            <a:off x="1808250" y="2373800"/>
            <a:ext cx="7488300" cy="15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Seq2Seq Model</a:t>
            </a:r>
            <a:endParaRPr sz="3600" dirty="0">
              <a:solidFill>
                <a:schemeClr val="tx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86991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1849850" y="140075"/>
            <a:ext cx="72360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-CA" sz="30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Seq2Seq Model</a:t>
            </a:r>
          </a:p>
        </p:txBody>
      </p:sp>
      <p:sp>
        <p:nvSpPr>
          <p:cNvPr id="72" name="Google Shape;72;p16"/>
          <p:cNvSpPr txBox="1"/>
          <p:nvPr/>
        </p:nvSpPr>
        <p:spPr>
          <a:xfrm>
            <a:off x="1694875" y="1018025"/>
            <a:ext cx="7001400" cy="39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CA" sz="1600" dirty="0">
                <a:latin typeface="Montserrat"/>
                <a:ea typeface="Montserrat"/>
                <a:cs typeface="Montserrat"/>
                <a:sym typeface="Montserrat"/>
              </a:rPr>
              <a:t>Contextual awareness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endParaRPr lang="en-CA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CA" sz="1600" dirty="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-CA" sz="1600" b="1" dirty="0">
                <a:latin typeface="Montserrat"/>
                <a:ea typeface="Montserrat"/>
                <a:cs typeface="Montserrat"/>
                <a:sym typeface="Montserrat"/>
              </a:rPr>
              <a:t>clouds </a:t>
            </a:r>
            <a:r>
              <a:rPr lang="en-CA" sz="1600" dirty="0">
                <a:latin typeface="Montserrat"/>
                <a:ea typeface="Montserrat"/>
                <a:cs typeface="Montserrat"/>
                <a:sym typeface="Montserrat"/>
              </a:rPr>
              <a:t>are in the </a:t>
            </a:r>
            <a:r>
              <a:rPr lang="en-CA" sz="1600" b="1" dirty="0">
                <a:latin typeface="Montserrat"/>
                <a:ea typeface="Montserrat"/>
                <a:cs typeface="Montserrat"/>
                <a:sym typeface="Montserrat"/>
              </a:rPr>
              <a:t>Sky</a:t>
            </a:r>
            <a:r>
              <a:rPr lang="en-CA" sz="1600" dirty="0"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endParaRPr lang="e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I grew up in </a:t>
            </a:r>
            <a:r>
              <a:rPr lang="en" sz="1600" b="1" dirty="0">
                <a:latin typeface="Montserrat"/>
                <a:ea typeface="Montserrat"/>
                <a:cs typeface="Montserrat"/>
                <a:sym typeface="Montserrat"/>
              </a:rPr>
              <a:t>France</a:t>
            </a: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CA" sz="1600" dirty="0">
                <a:latin typeface="Montserrat"/>
                <a:ea typeface="Montserrat"/>
                <a:cs typeface="Montserrat"/>
                <a:sym typeface="Montserrat"/>
              </a:rPr>
              <a:t>I speak </a:t>
            </a:r>
            <a:r>
              <a:rPr lang="en-CA" sz="1600" b="1" dirty="0">
                <a:latin typeface="Montserrat"/>
                <a:ea typeface="Montserrat"/>
                <a:cs typeface="Montserrat"/>
                <a:sym typeface="Montserrat"/>
              </a:rPr>
              <a:t>French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endParaRPr lang="en-CA" sz="16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>
              <a:buSzPts val="1600"/>
              <a:buFont typeface="Montserrat"/>
              <a:buChar char="-"/>
            </a:pPr>
            <a:r>
              <a:rPr lang="en-US" sz="1600" dirty="0">
                <a:latin typeface="Montserrat"/>
              </a:rPr>
              <a:t>I am studying </a:t>
            </a:r>
            <a:r>
              <a:rPr lang="en-US" sz="1600" b="1" dirty="0">
                <a:latin typeface="Montserrat"/>
              </a:rPr>
              <a:t>data science</a:t>
            </a:r>
            <a:r>
              <a:rPr lang="en-US" sz="1600" dirty="0">
                <a:latin typeface="Montserrat"/>
              </a:rPr>
              <a:t> at UBC because I want to work as a </a:t>
            </a:r>
            <a:r>
              <a:rPr lang="en-US" sz="1600" b="1" dirty="0">
                <a:latin typeface="Montserrat"/>
              </a:rPr>
              <a:t>data Scientist</a:t>
            </a:r>
            <a:endParaRPr lang="en-CA" sz="1600" b="1" dirty="0">
              <a:latin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endParaRPr lang="en-CA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CA" sz="1600" dirty="0">
                <a:latin typeface="Montserrat"/>
                <a:ea typeface="Montserrat"/>
                <a:cs typeface="Montserrat"/>
                <a:sym typeface="Montserrat"/>
              </a:rPr>
              <a:t>I am from </a:t>
            </a:r>
            <a:r>
              <a:rPr lang="en-CA" sz="1600" b="1" dirty="0">
                <a:latin typeface="Montserrat"/>
                <a:ea typeface="Montserrat"/>
                <a:cs typeface="Montserrat"/>
                <a:sym typeface="Montserrat"/>
              </a:rPr>
              <a:t>India</a:t>
            </a:r>
            <a:r>
              <a:rPr lang="en-CA" sz="1600" dirty="0">
                <a:latin typeface="Montserrat"/>
                <a:ea typeface="Montserrat"/>
                <a:cs typeface="Montserrat"/>
                <a:sym typeface="Montserrat"/>
              </a:rPr>
              <a:t>, this summer I am planning to go back home. I am looking for cheap flights between Vancouver and </a:t>
            </a:r>
            <a:r>
              <a:rPr lang="en-CA" sz="1600" b="1" dirty="0">
                <a:latin typeface="Montserrat"/>
                <a:ea typeface="Montserrat"/>
                <a:cs typeface="Montserrat"/>
                <a:sym typeface="Montserrat"/>
              </a:rPr>
              <a:t>Delhi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lang="e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How will the Chatbot remember this ?</a:t>
            </a:r>
            <a:br>
              <a:rPr lang="en" sz="1600" dirty="0">
                <a:latin typeface="Montserrat"/>
                <a:ea typeface="Montserrat"/>
                <a:cs typeface="Montserrat"/>
                <a:sym typeface="Montserrat"/>
              </a:rPr>
            </a:b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674255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1;p16">
            <a:extLst>
              <a:ext uri="{FF2B5EF4-FFF2-40B4-BE49-F238E27FC236}">
                <a16:creationId xmlns:a16="http://schemas.microsoft.com/office/drawing/2014/main" id="{F125B179-C23F-4AE6-9219-B41DFE5E7347}"/>
              </a:ext>
            </a:extLst>
          </p:cNvPr>
          <p:cNvSpPr txBox="1"/>
          <p:nvPr/>
        </p:nvSpPr>
        <p:spPr>
          <a:xfrm>
            <a:off x="1849850" y="140075"/>
            <a:ext cx="72360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CA" sz="30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Seq2Seq Model</a:t>
            </a:r>
            <a:endParaRPr sz="30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9D721-0469-4957-8223-EB59E8A0F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145" y="1423627"/>
            <a:ext cx="7348065" cy="23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34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1849850" y="140075"/>
            <a:ext cx="72360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CA" sz="30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RNN Vs GRUs </a:t>
            </a:r>
            <a:endParaRPr sz="30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1667166" y="832475"/>
            <a:ext cx="7001400" cy="39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CA" sz="1600" dirty="0">
                <a:latin typeface="Montserrat"/>
                <a:ea typeface="Montserrat"/>
                <a:cs typeface="Montserrat"/>
                <a:sym typeface="Montserrat"/>
              </a:rPr>
              <a:t>Enhanced remembrance of the context.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endParaRPr lang="en-CA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CA" sz="1600" dirty="0">
                <a:latin typeface="Montserrat"/>
                <a:ea typeface="Montserrat"/>
                <a:cs typeface="Montserrat"/>
                <a:sym typeface="Montserrat"/>
              </a:rPr>
              <a:t>Relation between the words far apart in the sentences remains intact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endParaRPr lang="en-CA" sz="1600" dirty="0">
              <a:latin typeface="Montserrat"/>
              <a:sym typeface="Montserrat"/>
            </a:endParaRPr>
          </a:p>
          <a:p>
            <a:pPr marL="457200" indent="-330200">
              <a:buSzPts val="1600"/>
              <a:buFont typeface="Montserrat"/>
              <a:buChar char="-"/>
            </a:pPr>
            <a:r>
              <a:rPr lang="en-US" sz="1600" dirty="0">
                <a:latin typeface="Montserrat"/>
              </a:rPr>
              <a:t>Gated Recurrent Unit (GRU) and both have the same goal of tracking long-term dependencies effectively while mitigating the vanishing/exploding gradient problems</a:t>
            </a:r>
            <a:r>
              <a:rPr lang="en-CA" sz="1600" dirty="0">
                <a:latin typeface="Montserrat"/>
                <a:sym typeface="Montserrat"/>
              </a:rPr>
              <a:t> </a:t>
            </a:r>
            <a:endParaRPr sz="1600" dirty="0"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82174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/>
        </p:nvSpPr>
        <p:spPr>
          <a:xfrm>
            <a:off x="1908975" y="2248525"/>
            <a:ext cx="70773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Q&amp;A</a:t>
            </a:r>
            <a:endParaRPr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56" name="Google Shape;15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9825" y="1733850"/>
            <a:ext cx="2915588" cy="19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858927" y="1524713"/>
            <a:ext cx="5199600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Natural Language Processing Workshop </a:t>
            </a:r>
            <a:endParaRPr sz="32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6ADC0BD4-899C-4267-A8D0-41C46000A300}"/>
              </a:ext>
            </a:extLst>
          </p:cNvPr>
          <p:cNvSpPr txBox="1"/>
          <p:nvPr/>
        </p:nvSpPr>
        <p:spPr>
          <a:xfrm>
            <a:off x="1766686" y="2003686"/>
            <a:ext cx="74883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Workshop</a:t>
            </a:r>
            <a:r>
              <a:rPr lang="en" sz="36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Overview</a:t>
            </a:r>
            <a:endParaRPr sz="3600" dirty="0">
              <a:solidFill>
                <a:schemeClr val="tx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731365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/>
        </p:nvSpPr>
        <p:spPr>
          <a:xfrm>
            <a:off x="1723370" y="890684"/>
            <a:ext cx="6960300" cy="4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>
              <a:buSzPts val="1600"/>
            </a:pPr>
            <a:endParaRPr lang="en-CA" sz="1600" dirty="0">
              <a:latin typeface="Montserrat"/>
              <a:sym typeface="Montserrat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330200">
              <a:buSzPts val="1600"/>
              <a:buFont typeface="Montserrat"/>
              <a:buChar char="-"/>
            </a:pPr>
            <a:r>
              <a:rPr lang="en-CA" sz="1600" dirty="0">
                <a:latin typeface="Montserrat"/>
                <a:ea typeface="Montserrat"/>
                <a:cs typeface="Montserrat"/>
                <a:sym typeface="Montserrat"/>
                <a:hlinkClick r:id="rId4"/>
              </a:rPr>
              <a:t>Chatbots</a:t>
            </a:r>
            <a:r>
              <a:rPr lang="en-CA" sz="1600" dirty="0">
                <a:latin typeface="Montserrat"/>
                <a:ea typeface="Montserrat"/>
                <a:cs typeface="Montserrat"/>
                <a:sym typeface="Montserrat"/>
              </a:rPr>
              <a:t> (Wikipedia)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endParaRPr lang="en-CA" sz="1600" dirty="0">
              <a:latin typeface="Montserrat"/>
              <a:ea typeface="Montserrat"/>
              <a:cs typeface="Montserrat"/>
              <a:sym typeface="Montserrat"/>
              <a:hlinkClick r:id="rId3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CA" sz="1600" dirty="0">
                <a:latin typeface="Montserrat"/>
                <a:ea typeface="Montserrat"/>
                <a:cs typeface="Montserrat"/>
                <a:sym typeface="Montserrat"/>
                <a:hlinkClick r:id="rId3"/>
              </a:rPr>
              <a:t>Chatbot Tutorial </a:t>
            </a:r>
            <a:r>
              <a:rPr lang="en-CA" sz="1600" dirty="0">
                <a:latin typeface="Montserrat"/>
                <a:ea typeface="Montserrat"/>
                <a:cs typeface="Montserrat"/>
                <a:sym typeface="Montserrat"/>
              </a:rPr>
              <a:t>(Tutorial)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endParaRPr lang="en-CA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>
              <a:buSzPts val="1600"/>
              <a:buFont typeface="Montserrat"/>
              <a:buChar char="-"/>
            </a:pPr>
            <a:r>
              <a:rPr lang="en-CA" sz="1600" dirty="0">
                <a:latin typeface="Montserrat"/>
                <a:hlinkClick r:id="rId5"/>
              </a:rPr>
              <a:t>Cornell Movie--Dialogs Corpus</a:t>
            </a:r>
            <a:r>
              <a:rPr lang="en-CA" sz="1600" dirty="0">
                <a:latin typeface="Montserrat"/>
              </a:rPr>
              <a:t> </a:t>
            </a:r>
            <a:r>
              <a:rPr lang="en-CA" sz="1600" dirty="0">
                <a:latin typeface="Montserrat"/>
                <a:sym typeface="Montserrat"/>
              </a:rPr>
              <a:t>(</a:t>
            </a:r>
            <a:r>
              <a:rPr lang="en-CA" sz="1600" dirty="0">
                <a:latin typeface="Montserrat"/>
                <a:ea typeface="Montserrat"/>
                <a:cs typeface="Montserrat"/>
                <a:sym typeface="Montserrat"/>
              </a:rPr>
              <a:t>Data)</a:t>
            </a:r>
          </a:p>
          <a:p>
            <a:pPr marL="457200" lvl="0" indent="-330200">
              <a:buSzPts val="1600"/>
              <a:buFont typeface="Montserrat"/>
              <a:buChar char="-"/>
            </a:pPr>
            <a:endParaRPr lang="en-CA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indent="-330200">
              <a:buSzPts val="1600"/>
              <a:buFont typeface="Montserrat"/>
              <a:buChar char="-"/>
            </a:pPr>
            <a:r>
              <a:rPr lang="en-CA" sz="1600" dirty="0">
                <a:latin typeface="Montserrat"/>
                <a:hlinkClick r:id="rId6"/>
              </a:rPr>
              <a:t>Understanding LSTM Networks</a:t>
            </a:r>
            <a:endParaRPr lang="en-CA" sz="1600" dirty="0">
              <a:latin typeface="Montserrat"/>
            </a:endParaRPr>
          </a:p>
          <a:p>
            <a:pPr marL="457200" lvl="0" indent="-330200">
              <a:buSzPts val="1600"/>
              <a:buFont typeface="Montserrat"/>
              <a:buChar char="-"/>
            </a:pPr>
            <a:endParaRPr lang="en-CA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indent="-330200">
              <a:buSzPts val="1600"/>
              <a:buFont typeface="Montserrat"/>
              <a:buChar char="-"/>
            </a:pPr>
            <a:r>
              <a:rPr lang="en-CA" sz="1600" dirty="0">
                <a:latin typeface="Montserrat"/>
                <a:hlinkClick r:id="rId7"/>
              </a:rPr>
              <a:t>NLP | Seq2seq Model </a:t>
            </a:r>
            <a:r>
              <a:rPr lang="en-CA" sz="1600" dirty="0">
                <a:latin typeface="Montserrat"/>
              </a:rPr>
              <a:t>(Encoder Decoder Model)</a:t>
            </a:r>
          </a:p>
          <a:p>
            <a:pPr marL="457200" indent="-330200">
              <a:buSzPts val="1600"/>
              <a:buFont typeface="Montserrat"/>
              <a:buChar char="-"/>
            </a:pPr>
            <a:endParaRPr lang="en-CA" sz="1600" dirty="0">
              <a:latin typeface="Montserrat"/>
            </a:endParaRPr>
          </a:p>
          <a:p>
            <a:pPr marL="457200" indent="-330200">
              <a:buSzPts val="1600"/>
              <a:buFont typeface="Montserrat"/>
              <a:buChar char="-"/>
            </a:pPr>
            <a:r>
              <a:rPr lang="en-US" sz="1600" dirty="0">
                <a:latin typeface="Montserrat"/>
                <a:hlinkClick r:id="rId8"/>
              </a:rPr>
              <a:t>Seq2Seq with Attention and Beam Search</a:t>
            </a:r>
            <a:endParaRPr lang="en-US" sz="1600" dirty="0">
              <a:latin typeface="Montserrat"/>
            </a:endParaRPr>
          </a:p>
          <a:p>
            <a:pPr marL="457200" indent="-330200">
              <a:buSzPts val="1600"/>
              <a:buFont typeface="Montserrat"/>
              <a:buChar char="-"/>
            </a:pPr>
            <a:endParaRPr lang="en-CA" sz="1600" dirty="0">
              <a:latin typeface="Montserrat"/>
            </a:endParaRPr>
          </a:p>
          <a:p>
            <a:pPr marL="457200" lvl="0" indent="-330200">
              <a:buSzPts val="1600"/>
              <a:buFont typeface="Montserrat"/>
              <a:buChar char="-"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31"/>
          <p:cNvSpPr txBox="1"/>
          <p:nvPr/>
        </p:nvSpPr>
        <p:spPr>
          <a:xfrm>
            <a:off x="1849850" y="140075"/>
            <a:ext cx="70014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Additional Resources</a:t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923595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/>
        </p:nvSpPr>
        <p:spPr>
          <a:xfrm>
            <a:off x="1849850" y="140075"/>
            <a:ext cx="70014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Activity Time!</a:t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313" y="832475"/>
            <a:ext cx="5344484" cy="40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/>
        </p:nvSpPr>
        <p:spPr>
          <a:xfrm>
            <a:off x="1674875" y="832475"/>
            <a:ext cx="6960300" cy="3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Fork the below </a:t>
            </a:r>
            <a:r>
              <a:rPr lang="en-CA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Kaggle Kernel </a:t>
            </a:r>
            <a:r>
              <a:rPr lang="en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follow along: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endParaRPr lang="en" sz="16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endParaRPr lang="en" sz="16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Link to be added once finalized  </a:t>
            </a:r>
            <a:br>
              <a:rPr lang="en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33"/>
          <p:cNvSpPr txBox="1"/>
          <p:nvPr/>
        </p:nvSpPr>
        <p:spPr>
          <a:xfrm>
            <a:off x="1849850" y="140075"/>
            <a:ext cx="70014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Your Task</a:t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/>
        </p:nvSpPr>
        <p:spPr>
          <a:xfrm>
            <a:off x="1849850" y="140075"/>
            <a:ext cx="70014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Venue Sponsor</a:t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80" name="Google Shape;1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375" y="1019175"/>
            <a:ext cx="356235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/>
        </p:nvSpPr>
        <p:spPr>
          <a:xfrm>
            <a:off x="4019350" y="1917150"/>
            <a:ext cx="5199600" cy="13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Montserrat ExtraBold"/>
                <a:ea typeface="Montserrat ExtraBold"/>
                <a:cs typeface="Montserrat ExtraBold"/>
                <a:sym typeface="Montserrat ExtraBold"/>
              </a:rPr>
              <a:t>The End</a:t>
            </a:r>
            <a:endParaRPr sz="72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1849850" y="133147"/>
            <a:ext cx="70014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Overview</a:t>
            </a:r>
          </a:p>
        </p:txBody>
      </p:sp>
      <p:sp>
        <p:nvSpPr>
          <p:cNvPr id="5" name="Google Shape;60;p14">
            <a:extLst>
              <a:ext uri="{FF2B5EF4-FFF2-40B4-BE49-F238E27FC236}">
                <a16:creationId xmlns:a16="http://schemas.microsoft.com/office/drawing/2014/main" id="{DDAA6ECB-1A41-493B-BFBD-48011B7DC1F0}"/>
              </a:ext>
            </a:extLst>
          </p:cNvPr>
          <p:cNvSpPr txBox="1"/>
          <p:nvPr/>
        </p:nvSpPr>
        <p:spPr>
          <a:xfrm>
            <a:off x="1655850" y="2221400"/>
            <a:ext cx="74883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Project Overview</a:t>
            </a:r>
            <a:endParaRPr sz="36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8BB70C-0C3B-4642-BF40-85A02C7C6A1D}"/>
              </a:ext>
            </a:extLst>
          </p:cNvPr>
          <p:cNvGrpSpPr/>
          <p:nvPr/>
        </p:nvGrpSpPr>
        <p:grpSpPr>
          <a:xfrm>
            <a:off x="1778964" y="1206094"/>
            <a:ext cx="6713872" cy="3422074"/>
            <a:chOff x="1778964" y="1206094"/>
            <a:chExt cx="7072286" cy="3422074"/>
          </a:xfrm>
        </p:grpSpPr>
        <p:pic>
          <p:nvPicPr>
            <p:cNvPr id="1026" name="Picture 2" descr="Related image">
              <a:extLst>
                <a:ext uri="{FF2B5EF4-FFF2-40B4-BE49-F238E27FC236}">
                  <a16:creationId xmlns:a16="http://schemas.microsoft.com/office/drawing/2014/main" id="{E7527D10-1266-4B86-A571-6AD6BDA02F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8964" y="1206094"/>
              <a:ext cx="7072286" cy="34220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7ED8D31-3C75-4ACE-93AB-9E0F314AC25C}"/>
                </a:ext>
              </a:extLst>
            </p:cNvPr>
            <p:cNvSpPr txBox="1"/>
            <p:nvPr/>
          </p:nvSpPr>
          <p:spPr>
            <a:xfrm>
              <a:off x="5223164" y="1500628"/>
              <a:ext cx="997527" cy="5078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Comic Sans MS" panose="030F0702030302020204" pitchFamily="66" charset="0"/>
                </a:rPr>
                <a:t>Hi, My name is Alex how may I help you?</a:t>
              </a:r>
              <a:endParaRPr lang="en-CA" sz="900" dirty="0">
                <a:latin typeface="Comic Sans MS" panose="030F0702030302020204" pitchFamily="66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160841-FB4F-4F9F-B969-3690FEEDCDA1}"/>
                </a:ext>
              </a:extLst>
            </p:cNvPr>
            <p:cNvSpPr txBox="1"/>
            <p:nvPr/>
          </p:nvSpPr>
          <p:spPr>
            <a:xfrm>
              <a:off x="4530437" y="2449184"/>
              <a:ext cx="9975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Comic Sans MS" panose="030F0702030302020204" pitchFamily="66" charset="0"/>
                </a:rPr>
                <a:t>Hey, My laptop is not working.</a:t>
              </a:r>
              <a:endParaRPr lang="en-CA" sz="900" dirty="0">
                <a:latin typeface="Comic Sans MS" panose="030F0702030302020204" pitchFamily="66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D713FE-BC96-441B-A6E9-69CAF62D00CC}"/>
                </a:ext>
              </a:extLst>
            </p:cNvPr>
            <p:cNvSpPr txBox="1"/>
            <p:nvPr/>
          </p:nvSpPr>
          <p:spPr>
            <a:xfrm>
              <a:off x="5095011" y="3363584"/>
              <a:ext cx="125383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mic Sans MS" panose="030F0702030302020204" pitchFamily="66" charset="0"/>
                </a:rPr>
                <a:t>May I know the model Number of your laptop</a:t>
              </a:r>
              <a:endParaRPr lang="en-CA" sz="8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3914657-32DA-4204-A8D6-CCD6AD39B702}"/>
              </a:ext>
            </a:extLst>
          </p:cNvPr>
          <p:cNvSpPr/>
          <p:nvPr/>
        </p:nvSpPr>
        <p:spPr>
          <a:xfrm>
            <a:off x="1962353" y="632420"/>
            <a:ext cx="29646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1100"/>
            </a:pPr>
            <a:r>
              <a:rPr lang="en-CA" sz="2000" dirty="0">
                <a:latin typeface="Aldhabi" panose="01000000000000000000" pitchFamily="2" charset="-78"/>
                <a:ea typeface="Montserrat ExtraBold"/>
                <a:cs typeface="Aldhabi" panose="01000000000000000000" pitchFamily="2" charset="-78"/>
                <a:sym typeface="Montserrat ExtraBold"/>
              </a:rPr>
              <a:t>What is a Chatbot?</a:t>
            </a:r>
          </a:p>
        </p:txBody>
      </p:sp>
    </p:spTree>
    <p:extLst>
      <p:ext uri="{BB962C8B-B14F-4D97-AF65-F5344CB8AC3E}">
        <p14:creationId xmlns:p14="http://schemas.microsoft.com/office/powerpoint/2010/main" val="3095682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1849850" y="140075"/>
            <a:ext cx="70014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CA" sz="30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O</a:t>
            </a:r>
            <a:r>
              <a:rPr lang="en" sz="30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verview</a:t>
            </a:r>
            <a:endParaRPr sz="30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1930249" y="870150"/>
            <a:ext cx="7130623" cy="387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">
              <a:lnSpc>
                <a:spcPct val="150000"/>
              </a:lnSpc>
            </a:pPr>
            <a:r>
              <a:rPr lang="en-US" dirty="0"/>
              <a:t>Training Data</a:t>
            </a:r>
            <a:r>
              <a:rPr lang="en-US" sz="1050" dirty="0"/>
              <a:t>:  </a:t>
            </a:r>
            <a:r>
              <a:rPr lang="en-CA" u="sng" dirty="0">
                <a:hlinkClick r:id="rId3"/>
              </a:rPr>
              <a:t>Cornell Movie--Dialogs Corpus</a:t>
            </a:r>
            <a:endParaRPr lang="en-US" sz="900" u="sng" dirty="0"/>
          </a:p>
          <a:p>
            <a:endParaRPr lang="en-US" sz="900" dirty="0"/>
          </a:p>
          <a:p>
            <a:r>
              <a:rPr lang="en-US" sz="1100" dirty="0"/>
              <a:t>DESCRIPTION:</a:t>
            </a:r>
            <a:br>
              <a:rPr lang="en-US" sz="1100" dirty="0"/>
            </a:br>
            <a:endParaRPr lang="en-US" sz="1100" dirty="0"/>
          </a:p>
          <a:p>
            <a:r>
              <a:rPr lang="en-US" sz="1100" dirty="0"/>
              <a:t>This corpus contains a large metadata-rich collection of fictional conversations extracted from raw movie scripts:</a:t>
            </a:r>
            <a:br>
              <a:rPr lang="en-US" sz="1100" dirty="0"/>
            </a:br>
            <a:endParaRPr lang="en-US" sz="1100" dirty="0"/>
          </a:p>
          <a:p>
            <a:pPr fontAlgn="b"/>
            <a:endParaRPr lang="en-US" sz="1100" dirty="0"/>
          </a:p>
          <a:p>
            <a:pPr fontAlgn="b">
              <a:lnSpc>
                <a:spcPct val="150000"/>
              </a:lnSpc>
            </a:pPr>
            <a:r>
              <a:rPr lang="en-US" sz="1100" dirty="0"/>
              <a:t>- </a:t>
            </a:r>
            <a:r>
              <a:rPr lang="en-US" sz="1100" b="1" i="1" dirty="0">
                <a:highlight>
                  <a:srgbClr val="FFFF00"/>
                </a:highlight>
              </a:rPr>
              <a:t>220,579</a:t>
            </a:r>
            <a:r>
              <a:rPr lang="en-US" sz="1100" dirty="0"/>
              <a:t> conversational exchanges between </a:t>
            </a:r>
            <a:r>
              <a:rPr lang="en-US" sz="1100" b="1" i="1" dirty="0">
                <a:highlight>
                  <a:srgbClr val="FFFF00"/>
                </a:highlight>
              </a:rPr>
              <a:t>10,292 pairs of movie characters</a:t>
            </a:r>
          </a:p>
          <a:p>
            <a:pPr fontAlgn="b">
              <a:lnSpc>
                <a:spcPct val="150000"/>
              </a:lnSpc>
            </a:pPr>
            <a:endParaRPr lang="en-US" sz="1100" dirty="0"/>
          </a:p>
          <a:p>
            <a:pPr fontAlgn="b">
              <a:lnSpc>
                <a:spcPct val="150000"/>
              </a:lnSpc>
            </a:pPr>
            <a:r>
              <a:rPr lang="en-US" sz="1100" dirty="0"/>
              <a:t>- Involves </a:t>
            </a:r>
            <a:r>
              <a:rPr lang="en-US" sz="1100" b="1" i="1" dirty="0">
                <a:highlight>
                  <a:srgbClr val="FFFF00"/>
                </a:highlight>
              </a:rPr>
              <a:t>9,035 characters </a:t>
            </a:r>
            <a:r>
              <a:rPr lang="en-US" sz="1100" dirty="0"/>
              <a:t>from </a:t>
            </a:r>
            <a:r>
              <a:rPr lang="en-US" sz="1100" b="1" i="1" dirty="0">
                <a:highlight>
                  <a:srgbClr val="FFFF00"/>
                </a:highlight>
              </a:rPr>
              <a:t>617 movies</a:t>
            </a:r>
          </a:p>
          <a:p>
            <a:pPr fontAlgn="b">
              <a:lnSpc>
                <a:spcPct val="150000"/>
              </a:lnSpc>
            </a:pPr>
            <a:endParaRPr lang="en-US" sz="1100" dirty="0"/>
          </a:p>
          <a:p>
            <a:pPr fontAlgn="b">
              <a:lnSpc>
                <a:spcPct val="150000"/>
              </a:lnSpc>
            </a:pPr>
            <a:r>
              <a:rPr lang="en-US" sz="1100" dirty="0"/>
              <a:t>- In total </a:t>
            </a:r>
            <a:r>
              <a:rPr lang="en-US" sz="1100" b="1" i="1" dirty="0">
                <a:highlight>
                  <a:srgbClr val="FFFF00"/>
                </a:highlight>
              </a:rPr>
              <a:t>304,713 utterances</a:t>
            </a:r>
          </a:p>
          <a:p>
            <a:pPr fontAlgn="b">
              <a:lnSpc>
                <a:spcPct val="150000"/>
              </a:lnSpc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2641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1849850" y="140075"/>
            <a:ext cx="70014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Overview</a:t>
            </a:r>
            <a:endParaRPr sz="30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1930250" y="870149"/>
            <a:ext cx="6840600" cy="2870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CA" sz="16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Workshop </a:t>
            </a:r>
            <a:r>
              <a:rPr lang="en" sz="16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PART I (</a:t>
            </a:r>
            <a:r>
              <a:rPr lang="en-CA" sz="16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July 30</a:t>
            </a:r>
            <a:r>
              <a:rPr lang="en" sz="16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): </a:t>
            </a:r>
          </a:p>
          <a:p>
            <a:pPr marL="4381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CA" sz="16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Data Preprocessing </a:t>
            </a:r>
            <a:endParaRPr lang="en" sz="16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4381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" sz="16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Build the chatbot </a:t>
            </a:r>
            <a:endParaRPr sz="16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152400"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CA" sz="16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Workshop </a:t>
            </a:r>
            <a:r>
              <a:rPr lang="en" sz="16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PART II (</a:t>
            </a:r>
            <a:r>
              <a:rPr lang="en-CA" sz="16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Aug 13</a:t>
            </a:r>
            <a:r>
              <a:rPr lang="en" sz="16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): </a:t>
            </a:r>
          </a:p>
          <a:p>
            <a:pPr marL="4381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" sz="16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Deploy </a:t>
            </a:r>
            <a:r>
              <a:rPr lang="en-CA" sz="16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the model </a:t>
            </a:r>
            <a:endParaRPr lang="en" sz="16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152400"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endParaRPr sz="16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849850" y="133148"/>
            <a:ext cx="17565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Plan</a:t>
            </a:r>
            <a:endParaRPr sz="4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021900" y="1076102"/>
            <a:ext cx="6840600" cy="38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B729"/>
              </a:buClr>
              <a:buSzPts val="1400"/>
              <a:buFont typeface="Montserrat"/>
              <a:buChar char="●"/>
            </a:pPr>
            <a:r>
              <a:rPr lang="en-CA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preprocessing</a:t>
            </a:r>
            <a:endParaRPr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B729"/>
              </a:buClr>
              <a:buSzPts val="1400"/>
              <a:buFont typeface="Montserrat"/>
              <a:buChar char="●"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Seq2Seq</a:t>
            </a:r>
            <a:r>
              <a:rPr lang="en-CA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Concept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B729"/>
              </a:buClr>
              <a:buSzPts val="1400"/>
              <a:buFont typeface="Montserrat"/>
              <a:buChar char="●"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Q&amp;A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B729"/>
              </a:buClr>
              <a:buSzPts val="1400"/>
              <a:buFont typeface="Montserrat"/>
              <a:buChar char="●"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Workshop!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655850" y="2221400"/>
            <a:ext cx="7488300" cy="15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 Preprocessing </a:t>
            </a:r>
            <a:endParaRPr sz="36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C29904-807B-4632-B521-2243149670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259"/>
          <a:stretch/>
        </p:blipFill>
        <p:spPr>
          <a:xfrm>
            <a:off x="1849850" y="1219201"/>
            <a:ext cx="7244620" cy="2803814"/>
          </a:xfrm>
          <a:prstGeom prst="rect">
            <a:avLst/>
          </a:prstGeom>
        </p:spPr>
      </p:pic>
      <p:sp>
        <p:nvSpPr>
          <p:cNvPr id="6" name="Google Shape;71;p16">
            <a:extLst>
              <a:ext uri="{FF2B5EF4-FFF2-40B4-BE49-F238E27FC236}">
                <a16:creationId xmlns:a16="http://schemas.microsoft.com/office/drawing/2014/main" id="{F125B179-C23F-4AE6-9219-B41DFE5E7347}"/>
              </a:ext>
            </a:extLst>
          </p:cNvPr>
          <p:cNvSpPr txBox="1"/>
          <p:nvPr/>
        </p:nvSpPr>
        <p:spPr>
          <a:xfrm>
            <a:off x="1849850" y="140075"/>
            <a:ext cx="7236000" cy="581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CA" sz="30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Data Preprocessing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5920B5-64C1-438C-83AE-D7001FABBFED}"/>
              </a:ext>
            </a:extLst>
          </p:cNvPr>
          <p:cNvSpPr txBox="1"/>
          <p:nvPr/>
        </p:nvSpPr>
        <p:spPr>
          <a:xfrm>
            <a:off x="1915047" y="4294101"/>
            <a:ext cx="533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Line 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62606-E541-4A1A-A1BB-571CDEB983AC}"/>
              </a:ext>
            </a:extLst>
          </p:cNvPr>
          <p:cNvSpPr txBox="1"/>
          <p:nvPr/>
        </p:nvSpPr>
        <p:spPr>
          <a:xfrm>
            <a:off x="2543383" y="4294101"/>
            <a:ext cx="674849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Character</a:t>
            </a:r>
          </a:p>
          <a:p>
            <a:pPr algn="ctr"/>
            <a:r>
              <a:rPr lang="en-US" sz="800" dirty="0"/>
              <a:t>ID</a:t>
            </a:r>
            <a:endParaRPr lang="en-CA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58D8AB-F92D-445B-AE55-03EDF1999183}"/>
              </a:ext>
            </a:extLst>
          </p:cNvPr>
          <p:cNvSpPr txBox="1"/>
          <p:nvPr/>
        </p:nvSpPr>
        <p:spPr>
          <a:xfrm>
            <a:off x="3261253" y="4281763"/>
            <a:ext cx="674855" cy="2308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Movie 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D4A091-0530-43B0-931F-584DC4603234}"/>
              </a:ext>
            </a:extLst>
          </p:cNvPr>
          <p:cNvSpPr txBox="1"/>
          <p:nvPr/>
        </p:nvSpPr>
        <p:spPr>
          <a:xfrm>
            <a:off x="4018029" y="4213974"/>
            <a:ext cx="72043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Character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BECECA-B533-477B-AF5B-74B1A435541C}"/>
              </a:ext>
            </a:extLst>
          </p:cNvPr>
          <p:cNvSpPr txBox="1"/>
          <p:nvPr/>
        </p:nvSpPr>
        <p:spPr>
          <a:xfrm>
            <a:off x="5013504" y="4294101"/>
            <a:ext cx="974169" cy="2308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Text/Utterance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0241D5-FEAA-492C-90CF-749FB4E568AD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880808" y="4016846"/>
            <a:ext cx="0" cy="27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7888C9-EF34-4A46-AE6E-5A872C230C40}"/>
              </a:ext>
            </a:extLst>
          </p:cNvPr>
          <p:cNvCxnSpPr>
            <a:cxnSpLocks/>
          </p:cNvCxnSpPr>
          <p:nvPr/>
        </p:nvCxnSpPr>
        <p:spPr>
          <a:xfrm flipV="1">
            <a:off x="3514098" y="3996845"/>
            <a:ext cx="0" cy="27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10B398-EFBD-400C-890D-9B25D8D12F39}"/>
              </a:ext>
            </a:extLst>
          </p:cNvPr>
          <p:cNvCxnSpPr>
            <a:cxnSpLocks/>
          </p:cNvCxnSpPr>
          <p:nvPr/>
        </p:nvCxnSpPr>
        <p:spPr>
          <a:xfrm flipV="1">
            <a:off x="4283025" y="3979949"/>
            <a:ext cx="0" cy="21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90334A-FF79-4A13-A791-08C38C04F025}"/>
              </a:ext>
            </a:extLst>
          </p:cNvPr>
          <p:cNvCxnSpPr>
            <a:cxnSpLocks/>
          </p:cNvCxnSpPr>
          <p:nvPr/>
        </p:nvCxnSpPr>
        <p:spPr>
          <a:xfrm flipV="1">
            <a:off x="5329043" y="3996845"/>
            <a:ext cx="0" cy="29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5F0DE2-71E8-4F58-A922-FC7A630AEB8C}"/>
              </a:ext>
            </a:extLst>
          </p:cNvPr>
          <p:cNvCxnSpPr>
            <a:cxnSpLocks/>
          </p:cNvCxnSpPr>
          <p:nvPr/>
        </p:nvCxnSpPr>
        <p:spPr>
          <a:xfrm flipV="1">
            <a:off x="2174265" y="3996845"/>
            <a:ext cx="0" cy="27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65205D1-274B-4C64-9FD0-DB766010D67F}"/>
              </a:ext>
            </a:extLst>
          </p:cNvPr>
          <p:cNvSpPr txBox="1"/>
          <p:nvPr/>
        </p:nvSpPr>
        <p:spPr>
          <a:xfrm>
            <a:off x="2174264" y="4822189"/>
            <a:ext cx="3349295" cy="2308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900" dirty="0"/>
              <a:t>Separators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7BE8B8-9915-4EB4-A5AC-D3B5CB12F4BB}"/>
              </a:ext>
            </a:extLst>
          </p:cNvPr>
          <p:cNvCxnSpPr>
            <a:cxnSpLocks/>
          </p:cNvCxnSpPr>
          <p:nvPr/>
        </p:nvCxnSpPr>
        <p:spPr>
          <a:xfrm flipV="1">
            <a:off x="2530425" y="3996845"/>
            <a:ext cx="0" cy="79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E4C66E-918C-408D-BBDB-C8B570A6D8BA}"/>
              </a:ext>
            </a:extLst>
          </p:cNvPr>
          <p:cNvCxnSpPr>
            <a:cxnSpLocks/>
          </p:cNvCxnSpPr>
          <p:nvPr/>
        </p:nvCxnSpPr>
        <p:spPr>
          <a:xfrm flipV="1">
            <a:off x="3216225" y="3996845"/>
            <a:ext cx="0" cy="79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394DAF-1016-4CD9-9F31-4DB33862FC98}"/>
              </a:ext>
            </a:extLst>
          </p:cNvPr>
          <p:cNvCxnSpPr>
            <a:cxnSpLocks/>
          </p:cNvCxnSpPr>
          <p:nvPr/>
        </p:nvCxnSpPr>
        <p:spPr>
          <a:xfrm flipV="1">
            <a:off x="3977117" y="3996845"/>
            <a:ext cx="0" cy="79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6001F68-0B85-4029-B98B-1855A426F897}"/>
              </a:ext>
            </a:extLst>
          </p:cNvPr>
          <p:cNvCxnSpPr>
            <a:cxnSpLocks/>
          </p:cNvCxnSpPr>
          <p:nvPr/>
        </p:nvCxnSpPr>
        <p:spPr>
          <a:xfrm flipV="1">
            <a:off x="4808390" y="3996845"/>
            <a:ext cx="0" cy="79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CCC93ED-29BE-4306-AC5D-AA1EF697A9B1}"/>
              </a:ext>
            </a:extLst>
          </p:cNvPr>
          <p:cNvSpPr/>
          <p:nvPr/>
        </p:nvSpPr>
        <p:spPr>
          <a:xfrm>
            <a:off x="1799517" y="806564"/>
            <a:ext cx="1774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SzPts val="1100"/>
            </a:pPr>
            <a:r>
              <a:rPr lang="en-CA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Montserrat ExtraBold"/>
                <a:sym typeface="Montserrat ExtraBold"/>
              </a:rPr>
              <a:t>File: </a:t>
            </a:r>
            <a:r>
              <a:rPr lang="en-CA" b="1" u="sng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Montserrat ExtraBold"/>
                <a:sym typeface="Montserrat ExtraBold"/>
              </a:rPr>
              <a:t>movie_lines.txt </a:t>
            </a:r>
          </a:p>
        </p:txBody>
      </p:sp>
    </p:spTree>
    <p:extLst>
      <p:ext uri="{BB962C8B-B14F-4D97-AF65-F5344CB8AC3E}">
        <p14:creationId xmlns:p14="http://schemas.microsoft.com/office/powerpoint/2010/main" val="80061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1;p16">
            <a:extLst>
              <a:ext uri="{FF2B5EF4-FFF2-40B4-BE49-F238E27FC236}">
                <a16:creationId xmlns:a16="http://schemas.microsoft.com/office/drawing/2014/main" id="{F125B179-C23F-4AE6-9219-B41DFE5E7347}"/>
              </a:ext>
            </a:extLst>
          </p:cNvPr>
          <p:cNvSpPr txBox="1"/>
          <p:nvPr/>
        </p:nvSpPr>
        <p:spPr>
          <a:xfrm>
            <a:off x="1849850" y="140075"/>
            <a:ext cx="72360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CA" sz="30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Data Preprocessing </a:t>
            </a:r>
            <a:endParaRPr sz="30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ECF278-8B29-4865-BC69-F73D9DF57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721" y="1173996"/>
            <a:ext cx="5348001" cy="163347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53D131A-8370-4351-A0E1-F6F5397D367F}"/>
              </a:ext>
            </a:extLst>
          </p:cNvPr>
          <p:cNvSpPr/>
          <p:nvPr/>
        </p:nvSpPr>
        <p:spPr>
          <a:xfrm>
            <a:off x="1799517" y="806564"/>
            <a:ext cx="25250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SzPts val="1100"/>
            </a:pPr>
            <a:r>
              <a:rPr lang="en-CA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Montserrat ExtraBold"/>
                <a:sym typeface="Montserrat ExtraBold"/>
              </a:rPr>
              <a:t>File: </a:t>
            </a:r>
            <a:r>
              <a:rPr lang="en-CA" b="1" u="sng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Montserrat ExtraBold"/>
                <a:sym typeface="Montserrat ExtraBold"/>
              </a:rPr>
              <a:t>movie_conversations.txt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AD4171-63A3-4965-AD02-47EBFDF9612C}"/>
              </a:ext>
            </a:extLst>
          </p:cNvPr>
          <p:cNvCxnSpPr>
            <a:cxnSpLocks/>
          </p:cNvCxnSpPr>
          <p:nvPr/>
        </p:nvCxnSpPr>
        <p:spPr>
          <a:xfrm flipV="1">
            <a:off x="2732793" y="2782864"/>
            <a:ext cx="0" cy="27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F24944-1832-464F-A317-82A656498D4D}"/>
              </a:ext>
            </a:extLst>
          </p:cNvPr>
          <p:cNvCxnSpPr>
            <a:cxnSpLocks/>
          </p:cNvCxnSpPr>
          <p:nvPr/>
        </p:nvCxnSpPr>
        <p:spPr>
          <a:xfrm flipV="1">
            <a:off x="1969316" y="2773782"/>
            <a:ext cx="0" cy="27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20CBC56-61A2-43BA-A150-335D89F90326}"/>
              </a:ext>
            </a:extLst>
          </p:cNvPr>
          <p:cNvSpPr txBox="1"/>
          <p:nvPr/>
        </p:nvSpPr>
        <p:spPr>
          <a:xfrm>
            <a:off x="1731806" y="2929412"/>
            <a:ext cx="636582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Character</a:t>
            </a:r>
          </a:p>
          <a:p>
            <a:pPr algn="ctr"/>
            <a:r>
              <a:rPr lang="en-US" sz="800" dirty="0"/>
              <a:t>ID 1</a:t>
            </a:r>
            <a:endParaRPr lang="en-CA" sz="8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F1601F-CDC0-43A7-BE21-492E087DAD15}"/>
              </a:ext>
            </a:extLst>
          </p:cNvPr>
          <p:cNvCxnSpPr>
            <a:cxnSpLocks/>
          </p:cNvCxnSpPr>
          <p:nvPr/>
        </p:nvCxnSpPr>
        <p:spPr>
          <a:xfrm flipH="1" flipV="1">
            <a:off x="3512825" y="2775938"/>
            <a:ext cx="6926" cy="38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97C8104-ECC4-4750-B5FC-31D38DC70514}"/>
              </a:ext>
            </a:extLst>
          </p:cNvPr>
          <p:cNvSpPr txBox="1"/>
          <p:nvPr/>
        </p:nvSpPr>
        <p:spPr>
          <a:xfrm>
            <a:off x="4654740" y="3093895"/>
            <a:ext cx="674849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Line IDs</a:t>
            </a:r>
            <a:endParaRPr lang="en-CA" sz="8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CA118A-9A74-45E6-A51B-892A62FB94BB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4992165" y="2897493"/>
            <a:ext cx="0" cy="19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Right Bracket 17">
            <a:extLst>
              <a:ext uri="{FF2B5EF4-FFF2-40B4-BE49-F238E27FC236}">
                <a16:creationId xmlns:a16="http://schemas.microsoft.com/office/drawing/2014/main" id="{A4C2EBC5-1194-4D1A-AB00-420E45392514}"/>
              </a:ext>
            </a:extLst>
          </p:cNvPr>
          <p:cNvSpPr/>
          <p:nvPr/>
        </p:nvSpPr>
        <p:spPr>
          <a:xfrm rot="5400000">
            <a:off x="5316035" y="1706295"/>
            <a:ext cx="105175" cy="2258313"/>
          </a:xfrm>
          <a:prstGeom prst="rightBracket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27746DB-7166-4400-9AC7-0C51BFB78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977" y="3389911"/>
            <a:ext cx="6210675" cy="165533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E3E5D12-F408-415E-98E8-A3103F72F163}"/>
              </a:ext>
            </a:extLst>
          </p:cNvPr>
          <p:cNvSpPr txBox="1"/>
          <p:nvPr/>
        </p:nvSpPr>
        <p:spPr>
          <a:xfrm>
            <a:off x="2524681" y="2951531"/>
            <a:ext cx="674849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Character</a:t>
            </a:r>
          </a:p>
          <a:p>
            <a:pPr algn="ctr"/>
            <a:r>
              <a:rPr lang="en-US" sz="800" dirty="0"/>
              <a:t>ID 2</a:t>
            </a:r>
            <a:endParaRPr lang="en-CA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E02607-698A-49A2-B154-E0B1DA1CE11D}"/>
              </a:ext>
            </a:extLst>
          </p:cNvPr>
          <p:cNvSpPr txBox="1"/>
          <p:nvPr/>
        </p:nvSpPr>
        <p:spPr>
          <a:xfrm>
            <a:off x="3301927" y="3060119"/>
            <a:ext cx="674849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Movie ID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38523174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369</Words>
  <Application>Microsoft Office PowerPoint</Application>
  <PresentationFormat>On-screen Show (16:9)</PresentationFormat>
  <Paragraphs>126</Paragraphs>
  <Slides>24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Montserrat ExtraBold</vt:lpstr>
      <vt:lpstr>Montserrat</vt:lpstr>
      <vt:lpstr>Aldhabi</vt:lpstr>
      <vt:lpstr>Arial</vt:lpstr>
      <vt:lpstr>Comic Sans MS</vt:lpstr>
      <vt:lpstr>Ebrima</vt:lpstr>
      <vt:lpstr>Microsoft JhengHei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Birinder Singh</cp:lastModifiedBy>
  <cp:revision>87</cp:revision>
  <dcterms:modified xsi:type="dcterms:W3CDTF">2019-07-19T03:23:44Z</dcterms:modified>
</cp:coreProperties>
</file>