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6"/>
  </p:notesMasterIdLst>
  <p:sldIdLst>
    <p:sldId id="256" r:id="rId3"/>
    <p:sldId id="283" r:id="rId4"/>
    <p:sldId id="257" r:id="rId5"/>
    <p:sldId id="258" r:id="rId6"/>
    <p:sldId id="259" r:id="rId7"/>
    <p:sldId id="270" r:id="rId8"/>
    <p:sldId id="264" r:id="rId9"/>
    <p:sldId id="260" r:id="rId10"/>
    <p:sldId id="261" r:id="rId11"/>
    <p:sldId id="265" r:id="rId12"/>
    <p:sldId id="262" r:id="rId13"/>
    <p:sldId id="263" r:id="rId14"/>
    <p:sldId id="266" r:id="rId15"/>
    <p:sldId id="267" r:id="rId16"/>
    <p:sldId id="268" r:id="rId17"/>
    <p:sldId id="276" r:id="rId18"/>
    <p:sldId id="279" r:id="rId19"/>
    <p:sldId id="271" r:id="rId20"/>
    <p:sldId id="274" r:id="rId21"/>
    <p:sldId id="275" r:id="rId22"/>
    <p:sldId id="284" r:id="rId23"/>
    <p:sldId id="287" r:id="rId24"/>
    <p:sldId id="2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611" autoAdjust="0"/>
    <p:restoredTop sz="96595" autoAdjust="0"/>
  </p:normalViewPr>
  <p:slideViewPr>
    <p:cSldViewPr>
      <p:cViewPr varScale="1">
        <p:scale>
          <a:sx n="70" d="100"/>
          <a:sy n="70" d="100"/>
        </p:scale>
        <p:origin x="-115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6D9F49-B754-4098-9D93-29355E2F2D49}" type="datetimeFigureOut">
              <a:rPr lang="en-US" smtClean="0"/>
              <a:pPr/>
              <a:t>8/17/2014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497958-59CB-40B2-AD27-53DE8C053A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497958-59CB-40B2-AD27-53DE8C053A3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Any thing that repeats in order</a:t>
            </a:r>
            <a:r>
              <a:rPr lang="en-US" baseline="0" dirty="0" smtClean="0"/>
              <a:t> forms a pattern. In the problem-solution context, any solution which repeats for a certain kind of problems is called as Pattern. (Reuse Design experience, opposed to code experience)</a:t>
            </a:r>
          </a:p>
          <a:p>
            <a:pPr marL="228600" indent="-228600">
              <a:buAutoNum type="arabicPeriod"/>
            </a:pPr>
            <a:r>
              <a:rPr lang="en-US" baseline="0" dirty="0" smtClean="0"/>
              <a:t>Not all patterns provides good solutions sometimes pattern which is repeating also form the frequent pitfalls, such patterns are called Anti Pattern.</a:t>
            </a:r>
          </a:p>
          <a:p>
            <a:pPr marL="228600" indent="-228600">
              <a:buAutoNum type="arabicPeriod"/>
            </a:pPr>
            <a:r>
              <a:rPr lang="en-US" baseline="0" dirty="0" smtClean="0"/>
              <a:t>Design solution which gets repeated form Design Patterns.</a:t>
            </a:r>
          </a:p>
          <a:p>
            <a:pPr marL="228600" indent="-228600">
              <a:buAutoNum type="arabicPeriod"/>
            </a:pPr>
            <a:r>
              <a:rPr lang="en-US" baseline="0" dirty="0" smtClean="0"/>
              <a:t>Design patterns helps us to come up with a good solution for a given problem in a given context.</a:t>
            </a:r>
          </a:p>
          <a:p>
            <a:pPr marL="228600" indent="-228600">
              <a:buAutoNum type="arabicPeriod"/>
            </a:pPr>
            <a:r>
              <a:rPr lang="en-US" baseline="0" dirty="0" smtClean="0"/>
              <a:t>Knowledge on Design patterns also help us to maintain any application Design from Rotting.</a:t>
            </a:r>
          </a:p>
          <a:p>
            <a:pPr marL="228600" indent="-228600">
              <a:buAutoNum type="arabicPeriod"/>
            </a:pPr>
            <a:r>
              <a:rPr lang="en-US" baseline="0" dirty="0" smtClean="0"/>
              <a:t>Applications evolves with the recent changes in the technology or business. Maintenance of good Design also is importance as much as the application functionality.</a:t>
            </a:r>
          </a:p>
          <a:p>
            <a:pPr marL="228600" indent="-228600">
              <a:buAutoNum type="arabicPeriod"/>
            </a:pPr>
            <a:endParaRPr lang="en-US" baseline="0" dirty="0" smtClean="0"/>
          </a:p>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fld id="{A8497958-59CB-40B2-AD27-53DE8C053A3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Rigidity</a:t>
            </a:r>
            <a:r>
              <a:rPr lang="en-US" baseline="0" dirty="0" smtClean="0"/>
              <a:t> – Unable to make changes in the design easily. Requires Cascaded Changes in Dependent Modules.</a:t>
            </a:r>
          </a:p>
          <a:p>
            <a:r>
              <a:rPr lang="en-US" baseline="0" dirty="0" smtClean="0"/>
              <a:t>Fragility – Changes creates unpredictable outcomes.</a:t>
            </a:r>
          </a:p>
          <a:p>
            <a:r>
              <a:rPr lang="en-US" baseline="0" dirty="0" smtClean="0"/>
              <a:t>Immobility – Unable to use a part of the module in some other System.</a:t>
            </a:r>
          </a:p>
          <a:p>
            <a:r>
              <a:rPr lang="en-US" baseline="0" dirty="0" smtClean="0"/>
              <a:t>Viscosity – Hacking the system is easy than using a proper design.</a:t>
            </a:r>
          </a:p>
          <a:p>
            <a:endParaRPr lang="en-US" dirty="0"/>
          </a:p>
        </p:txBody>
      </p:sp>
      <p:sp>
        <p:nvSpPr>
          <p:cNvPr id="4" name="Slide Number Placeholder 3"/>
          <p:cNvSpPr>
            <a:spLocks noGrp="1"/>
          </p:cNvSpPr>
          <p:nvPr>
            <p:ph type="sldNum" sz="quarter" idx="10"/>
          </p:nvPr>
        </p:nvSpPr>
        <p:spPr/>
        <p:txBody>
          <a:bodyPr/>
          <a:lstStyle/>
          <a:p>
            <a:fld id="{A8497958-59CB-40B2-AD27-53DE8C053A3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497958-59CB-40B2-AD27-53DE8C053A3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We create a product and</a:t>
            </a:r>
            <a:r>
              <a:rPr lang="en-US" baseline="0" dirty="0" smtClean="0"/>
              <a:t> release it into the market.</a:t>
            </a:r>
          </a:p>
          <a:p>
            <a:pPr marL="228600" indent="-228600">
              <a:buAutoNum type="arabicPeriod"/>
            </a:pPr>
            <a:r>
              <a:rPr lang="en-US" baseline="0" dirty="0" smtClean="0"/>
              <a:t>Product should have reusable parts which could be easily replaceable either for enhancement or for bugs/repairs.</a:t>
            </a:r>
          </a:p>
          <a:p>
            <a:pPr marL="228600" indent="-228600">
              <a:buAutoNum type="arabicPeriod"/>
            </a:pPr>
            <a:r>
              <a:rPr lang="en-US" baseline="0" dirty="0" smtClean="0"/>
              <a:t>The components should serve unique purposes with a common idea.</a:t>
            </a:r>
          </a:p>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fld id="{A8497958-59CB-40B2-AD27-53DE8C053A3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8497958-59CB-40B2-AD27-53DE8C053A3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AADCA1-B4A0-48DB-AC41-FFC97B975C5A}" type="datetimeFigureOut">
              <a:rPr lang="en-US" smtClean="0"/>
              <a:pPr/>
              <a:t>8/17/2014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BFE9FBB-A59C-439C-A0B0-AF56C095EACF}"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AADCA1-B4A0-48DB-AC41-FFC97B975C5A}" type="datetimeFigureOut">
              <a:rPr lang="en-US" smtClean="0"/>
              <a:pPr/>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E9FBB-A59C-439C-A0B0-AF56C095EAC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AADCA1-B4A0-48DB-AC41-FFC97B975C5A}" type="datetimeFigureOut">
              <a:rPr lang="en-US" smtClean="0"/>
              <a:pPr/>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BFE9FBB-A59C-439C-A0B0-AF56C095EAC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AADCA1-B4A0-48DB-AC41-FFC97B975C5A}" type="datetimeFigureOut">
              <a:rPr lang="en-US" smtClean="0"/>
              <a:pPr/>
              <a:t>8/17/2014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E9FBB-A59C-439C-A0B0-AF56C095EAC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AADCA1-B4A0-48DB-AC41-FFC97B975C5A}" type="datetimeFigureOut">
              <a:rPr lang="en-US" smtClean="0"/>
              <a:pPr/>
              <a:t>8/17/2014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E9FBB-A59C-439C-A0B0-AF56C095EAC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AADCA1-B4A0-48DB-AC41-FFC97B975C5A}" type="datetimeFigureOut">
              <a:rPr lang="en-US" smtClean="0"/>
              <a:pPr/>
              <a:t>8/17/2014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E9FBB-A59C-439C-A0B0-AF56C095EAC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ADCA1-B4A0-48DB-AC41-FFC97B975C5A}" type="datetimeFigureOut">
              <a:rPr lang="en-US" smtClean="0"/>
              <a:pPr/>
              <a:t>8/17/2014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E9FBB-A59C-439C-A0B0-AF56C095EAC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AADCA1-B4A0-48DB-AC41-FFC97B975C5A}" type="datetimeFigureOut">
              <a:rPr lang="en-US" smtClean="0"/>
              <a:pPr/>
              <a:t>8/17/2014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E9FBB-A59C-439C-A0B0-AF56C095EA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95250"/>
            <a:ext cx="6019800" cy="715962"/>
          </a:xfrm>
        </p:spPr>
        <p:txBody>
          <a:bodyPr/>
          <a:lstStyle>
            <a:lvl1pPr>
              <a:defRPr sz="2800" b="1">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65237"/>
            <a:ext cx="8229600" cy="4525963"/>
          </a:xfrm>
        </p:spPr>
        <p:txBody>
          <a:bodyPr/>
          <a:lstStyle>
            <a:lvl1pPr>
              <a:defRPr sz="2000" b="1">
                <a:solidFill>
                  <a:srgbClr val="990000"/>
                </a:solidFill>
                <a:latin typeface="Arial" pitchFamily="34" charset="0"/>
                <a:cs typeface="Arial" pitchFamily="34" charset="0"/>
              </a:defRPr>
            </a:lvl1pPr>
            <a:lvl2pPr>
              <a:defRPr sz="1800">
                <a:solidFill>
                  <a:schemeClr val="bg1">
                    <a:lumMod val="50000"/>
                  </a:schemeClr>
                </a:solidFill>
                <a:latin typeface="Arial" pitchFamily="34" charset="0"/>
                <a:cs typeface="Arial" pitchFamily="34" charset="0"/>
              </a:defRPr>
            </a:lvl2pPr>
            <a:lvl3pPr>
              <a:defRPr sz="1600">
                <a:solidFill>
                  <a:schemeClr val="bg1">
                    <a:lumMod val="50000"/>
                  </a:schemeClr>
                </a:solidFill>
                <a:latin typeface="Arial" pitchFamily="34" charset="0"/>
                <a:cs typeface="Arial" pitchFamily="34" charset="0"/>
              </a:defRPr>
            </a:lvl3pPr>
            <a:lvl4pPr>
              <a:defRPr sz="1400">
                <a:solidFill>
                  <a:schemeClr val="bg1">
                    <a:lumMod val="50000"/>
                  </a:schemeClr>
                </a:solidFill>
                <a:latin typeface="Arial" pitchFamily="34" charset="0"/>
                <a:cs typeface="Arial" pitchFamily="34" charset="0"/>
              </a:defRPr>
            </a:lvl4pPr>
            <a:lvl5pPr>
              <a:defRPr sz="120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AADCA1-B4A0-48DB-AC41-FFC97B975C5A}" type="datetimeFigureOut">
              <a:rPr lang="en-US" smtClean="0"/>
              <a:pPr/>
              <a:t>8/17/2014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E9FBB-A59C-439C-A0B0-AF56C095EAC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AADCA1-B4A0-48DB-AC41-FFC97B975C5A}" type="datetimeFigureOut">
              <a:rPr lang="en-US" smtClean="0"/>
              <a:pPr/>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E9FBB-A59C-439C-A0B0-AF56C095EAC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AADCA1-B4A0-48DB-AC41-FFC97B975C5A}" type="datetimeFigureOut">
              <a:rPr lang="en-US" smtClean="0"/>
              <a:pPr/>
              <a:t>8/17/2014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E9FBB-A59C-439C-A0B0-AF56C095EA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8"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9"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4"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5"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3"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4"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EFAADCA1-B4A0-48DB-AC41-FFC97B975C5A}" type="datetimeFigureOut">
              <a:rPr lang="en-US" smtClean="0"/>
              <a:pPr/>
              <a:t>8/17/2014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5BFE9FBB-A59C-439C-A0B0-AF56C095EA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inside page ppt copy.jpg"/>
          <p:cNvPicPr>
            <a:picLocks noChangeAspect="1"/>
          </p:cNvPicPr>
          <p:nvPr/>
        </p:nvPicPr>
        <p:blipFill>
          <a:blip r:embed="rId13" cstate="print"/>
          <a:srcRect/>
          <a:stretch>
            <a:fillRect/>
          </a:stretch>
        </p:blipFill>
        <p:spPr bwMode="auto">
          <a:xfrm>
            <a:off x="0" y="0"/>
            <a:ext cx="9144000" cy="862013"/>
          </a:xfrm>
          <a:prstGeom prst="rect">
            <a:avLst/>
          </a:prstGeom>
          <a:noFill/>
          <a:ln w="9525">
            <a:noFill/>
            <a:miter lim="800000"/>
            <a:headEnd/>
            <a:tailEnd/>
          </a:ln>
        </p:spPr>
      </p:pic>
      <p:sp>
        <p:nvSpPr>
          <p:cNvPr id="15" name="Text Box 9"/>
          <p:cNvSpPr txBox="1">
            <a:spLocks noChangeArrowheads="1"/>
          </p:cNvSpPr>
          <p:nvPr/>
        </p:nvSpPr>
        <p:spPr bwMode="auto">
          <a:xfrm>
            <a:off x="1195388" y="6616700"/>
            <a:ext cx="1604962" cy="214313"/>
          </a:xfrm>
          <a:prstGeom prst="rect">
            <a:avLst/>
          </a:prstGeom>
          <a:noFill/>
          <a:ln w="9525">
            <a:noFill/>
            <a:miter lim="800000"/>
            <a:headEnd/>
            <a:tailEnd/>
          </a:ln>
        </p:spPr>
        <p:txBody>
          <a:bodyPr wrap="none">
            <a:spAutoFit/>
          </a:bodyPr>
          <a:lstStyle/>
          <a:p>
            <a:pPr>
              <a:defRPr/>
            </a:pPr>
            <a:r>
              <a:rPr lang="en-US" altLang="ja-JP" sz="800" dirty="0">
                <a:latin typeface="Lucida Sans Unicode" pitchFamily="34" charset="0"/>
                <a:ea typeface="ＭＳ Ｐゴシック"/>
                <a:cs typeface="ＭＳ Ｐゴシック"/>
              </a:rPr>
              <a:t>Proprietary and Confidential</a:t>
            </a:r>
            <a:r>
              <a:rPr lang="en-US" altLang="ja-JP" sz="800" b="1" i="1" dirty="0">
                <a:latin typeface="Verdana" pitchFamily="34" charset="0"/>
                <a:ea typeface="ＭＳ Ｐゴシック"/>
                <a:cs typeface="ＭＳ Ｐゴシック"/>
              </a:rPr>
              <a:t> </a:t>
            </a:r>
          </a:p>
        </p:txBody>
      </p:sp>
      <p:sp>
        <p:nvSpPr>
          <p:cNvPr id="16" name="Rectangle 20"/>
          <p:cNvSpPr txBox="1">
            <a:spLocks noChangeArrowheads="1"/>
          </p:cNvSpPr>
          <p:nvPr/>
        </p:nvSpPr>
        <p:spPr>
          <a:xfrm>
            <a:off x="365125" y="6619875"/>
            <a:ext cx="1219200" cy="228600"/>
          </a:xfrm>
          <a:prstGeom prst="rect">
            <a:avLst/>
          </a:prstGeom>
          <a:noFill/>
        </p:spPr>
        <p:txBody>
          <a:bodyPr/>
          <a:lstStyle/>
          <a:p>
            <a:pPr>
              <a:defRPr/>
            </a:pPr>
            <a:fld id="{634B1AA2-1421-4123-B46B-C773544C4A12}" type="datetime4">
              <a:rPr lang="en-US" sz="800">
                <a:latin typeface="Arial" pitchFamily="34" charset="0"/>
                <a:ea typeface="MS PGothic"/>
                <a:cs typeface="MS PGothic"/>
              </a:rPr>
              <a:pPr>
                <a:defRPr/>
              </a:pPr>
              <a:t>August 17, 2014</a:t>
            </a:fld>
            <a:endParaRPr lang="en-US" sz="800" dirty="0">
              <a:latin typeface="Arial" pitchFamily="34" charset="0"/>
              <a:ea typeface="MS PGothic"/>
              <a:cs typeface="MS PGothic"/>
            </a:endParaRPr>
          </a:p>
        </p:txBody>
      </p:sp>
      <p:sp>
        <p:nvSpPr>
          <p:cNvPr id="1029"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Text Box 5"/>
          <p:cNvSpPr txBox="1">
            <a:spLocks noChangeArrowheads="1"/>
          </p:cNvSpPr>
          <p:nvPr/>
        </p:nvSpPr>
        <p:spPr bwMode="gray">
          <a:xfrm>
            <a:off x="8542338" y="6662738"/>
            <a:ext cx="222250" cy="10795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a:solidFill>
                  <a:srgbClr val="000000"/>
                </a:solidFill>
                <a:ea typeface="ＭＳ Ｐゴシック"/>
                <a:cs typeface="ＭＳ Ｐゴシック"/>
              </a:rPr>
              <a:t>- </a:t>
            </a:r>
            <a:fld id="{5111BE5B-C1C2-4202-9F33-7A74C6497518}" type="slidenum">
              <a:rPr lang="en-US" sz="700">
                <a:solidFill>
                  <a:srgbClr val="000000"/>
                </a:solidFill>
                <a:ea typeface="ＭＳ Ｐゴシック"/>
                <a:cs typeface="ＭＳ Ｐゴシック"/>
              </a:rPr>
              <a:pPr algn="ctr" eaLnBrk="0" hangingPunct="0">
                <a:buClr>
                  <a:srgbClr val="000000"/>
                </a:buClr>
                <a:buSzPct val="65000"/>
                <a:buFont typeface="Wingdings" pitchFamily="2" charset="2"/>
                <a:buNone/>
                <a:defRPr/>
              </a:pPr>
              <a:t>‹#›</a:t>
            </a:fld>
            <a:r>
              <a:rPr lang="en-US" sz="700" dirty="0">
                <a:solidFill>
                  <a:srgbClr val="000000"/>
                </a:solidFill>
                <a:ea typeface="ＭＳ Ｐゴシック"/>
                <a:cs typeface="ＭＳ Ｐゴシック"/>
              </a:rPr>
              <a:t> -</a:t>
            </a:r>
          </a:p>
        </p:txBody>
      </p:sp>
      <p:cxnSp>
        <p:nvCxnSpPr>
          <p:cNvPr id="22" name="Straight Connector 21"/>
          <p:cNvCxnSpPr/>
          <p:nvPr/>
        </p:nvCxnSpPr>
        <p:spPr>
          <a:xfrm>
            <a:off x="447675" y="6619875"/>
            <a:ext cx="8248650"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B97365-EBCA-4027-87D5-99FC1D4DF0BB}" type="datetimeFigureOut">
              <a:rPr lang="en-US" smtClean="0"/>
              <a:pPr/>
              <a:t>8/17/2014</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c2.com/cgi/wiki?PortlandPatternRepository"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hyperlink" Target="http://www.objectmentor.com/" TargetMode="External"/><Relationship Id="rId5" Type="http://schemas.openxmlformats.org/officeDocument/2006/relationships/hyperlink" Target="https://www.it.uu.se/edu/course/homepage/devgui2/vt09/tip/html/TIPatterns.htm" TargetMode="External"/><Relationship Id="rId4" Type="http://schemas.openxmlformats.org/officeDocument/2006/relationships/hyperlink" Target="http://hillside.net/pattern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6">
                    <a:lumMod val="50000"/>
                  </a:schemeClr>
                </a:solidFill>
              </a:rPr>
              <a:t>Design Patterns &amp; Principles</a:t>
            </a:r>
            <a:endParaRPr lang="en-US" b="1" dirty="0">
              <a:solidFill>
                <a:schemeClr val="accent6">
                  <a:lumMod val="50000"/>
                </a:schemeClr>
              </a:solidFill>
            </a:endParaRPr>
          </a:p>
        </p:txBody>
      </p:sp>
      <p:sp>
        <p:nvSpPr>
          <p:cNvPr id="3" name="Subtitle 2"/>
          <p:cNvSpPr>
            <a:spLocks noGrp="1"/>
          </p:cNvSpPr>
          <p:nvPr>
            <p:ph type="subTitle" idx="1"/>
          </p:nvPr>
        </p:nvSpPr>
        <p:spPr/>
        <p:txBody>
          <a:bodyPr/>
          <a:lstStyle/>
          <a:p>
            <a:r>
              <a:rPr lang="en-US" dirty="0" smtClean="0"/>
              <a:t>Narendran </a:t>
            </a:r>
            <a:r>
              <a:rPr lang="en-US" dirty="0" err="1" smtClean="0"/>
              <a:t>Solai</a:t>
            </a:r>
            <a:r>
              <a:rPr lang="en-US" dirty="0" smtClean="0"/>
              <a:t> </a:t>
            </a:r>
            <a:r>
              <a:rPr lang="en-US" dirty="0" err="1" smtClean="0"/>
              <a:t>Sridharan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Package Architecture</a:t>
            </a:r>
            <a:endParaRPr lang="en-US" dirty="0"/>
          </a:p>
        </p:txBody>
      </p:sp>
      <p:sp>
        <p:nvSpPr>
          <p:cNvPr id="3" name="Content Placeholder 2"/>
          <p:cNvSpPr>
            <a:spLocks noGrp="1"/>
          </p:cNvSpPr>
          <p:nvPr>
            <p:ph idx="1"/>
          </p:nvPr>
        </p:nvSpPr>
        <p:spPr/>
        <p:txBody>
          <a:bodyPr/>
          <a:lstStyle/>
          <a:p>
            <a:endParaRPr lang="en-US" i="1" dirty="0" smtClean="0"/>
          </a:p>
          <a:p>
            <a:endParaRPr lang="en-US" i="1" dirty="0" smtClean="0"/>
          </a:p>
          <a:p>
            <a:endParaRPr lang="en-US" i="1" dirty="0" smtClean="0"/>
          </a:p>
          <a:p>
            <a:endParaRPr lang="en-US" i="1" dirty="0" smtClean="0"/>
          </a:p>
          <a:p>
            <a:endParaRPr lang="en-US" i="1" dirty="0" smtClean="0"/>
          </a:p>
          <a:p>
            <a:pPr algn="ctr">
              <a:buNone/>
            </a:pPr>
            <a:r>
              <a:rPr lang="en-US" dirty="0" smtClean="0"/>
              <a:t>The Package Coupling Principles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t>Principles</a:t>
            </a:r>
            <a:r>
              <a:rPr lang="en-US" dirty="0" smtClean="0"/>
              <a:t> of Package Architecture</a:t>
            </a:r>
            <a:endParaRPr lang="en-US" dirty="0"/>
          </a:p>
        </p:txBody>
      </p:sp>
      <p:sp>
        <p:nvSpPr>
          <p:cNvPr id="3" name="Content Placeholder 2"/>
          <p:cNvSpPr>
            <a:spLocks noGrp="1"/>
          </p:cNvSpPr>
          <p:nvPr>
            <p:ph idx="1"/>
          </p:nvPr>
        </p:nvSpPr>
        <p:spPr/>
        <p:txBody>
          <a:bodyPr/>
          <a:lstStyle/>
          <a:p>
            <a:r>
              <a:rPr lang="en-US" dirty="0" smtClean="0"/>
              <a:t>The Acyclic Dependencies Principle (ADP) - </a:t>
            </a:r>
            <a:r>
              <a:rPr lang="en-US" i="1" dirty="0" smtClean="0"/>
              <a:t>The dependencies between packages must not form cycles.</a:t>
            </a:r>
          </a:p>
          <a:p>
            <a:r>
              <a:rPr lang="en-US" i="1" dirty="0" smtClean="0"/>
              <a:t>DIP &amp; ISP can be used to break Cyclic dependency.</a:t>
            </a:r>
          </a:p>
          <a:p>
            <a:endParaRPr lang="en-US" i="1" dirty="0" smtClean="0"/>
          </a:p>
          <a:p>
            <a:endParaRPr lang="en-US" i="1" dirty="0" smtClean="0"/>
          </a:p>
          <a:p>
            <a:endParaRPr lang="en-US" dirty="0" smtClean="0"/>
          </a:p>
          <a:p>
            <a:pPr>
              <a:buNone/>
            </a:pPr>
            <a:endParaRPr lang="en-US" dirty="0" smtClean="0"/>
          </a:p>
          <a:p>
            <a:pPr>
              <a:buNone/>
            </a:pP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800600" y="3733800"/>
            <a:ext cx="2963713" cy="2300288"/>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990600" y="3733800"/>
            <a:ext cx="3069045" cy="250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t>Principles</a:t>
            </a:r>
            <a:r>
              <a:rPr lang="en-US" dirty="0" smtClean="0"/>
              <a:t> of Package Architecture</a:t>
            </a:r>
            <a:endParaRPr lang="en-US" dirty="0"/>
          </a:p>
        </p:txBody>
      </p:sp>
      <p:sp>
        <p:nvSpPr>
          <p:cNvPr id="3" name="Content Placeholder 2"/>
          <p:cNvSpPr>
            <a:spLocks noGrp="1"/>
          </p:cNvSpPr>
          <p:nvPr>
            <p:ph idx="1"/>
          </p:nvPr>
        </p:nvSpPr>
        <p:spPr/>
        <p:txBody>
          <a:bodyPr/>
          <a:lstStyle/>
          <a:p>
            <a:pPr>
              <a:buNone/>
            </a:pPr>
            <a:r>
              <a:rPr lang="en-US" dirty="0" smtClean="0"/>
              <a:t>The Stable Dependencies Principle (SDP) - </a:t>
            </a:r>
            <a:r>
              <a:rPr lang="en-US" i="1" dirty="0" smtClean="0"/>
              <a:t>Depend in the direction of stability.</a:t>
            </a:r>
            <a:endParaRPr lang="en-US" dirty="0" smtClean="0"/>
          </a:p>
          <a:p>
            <a:pPr>
              <a:buNone/>
            </a:pPr>
            <a:endParaRPr lang="en-US" dirty="0" smtClean="0"/>
          </a:p>
          <a:p>
            <a:pPr>
              <a:buNone/>
            </a:pPr>
            <a:r>
              <a:rPr lang="en-US" dirty="0" smtClean="0"/>
              <a:t>Stability is related to the amount of work required to make a change – if work is huge, it is very stable.</a:t>
            </a:r>
          </a:p>
          <a:p>
            <a:pPr>
              <a:buNone/>
            </a:pPr>
            <a:endParaRPr lang="en-US" dirty="0" smtClean="0"/>
          </a:p>
          <a:p>
            <a:pPr>
              <a:buNone/>
            </a:pPr>
            <a:endParaRPr lang="en-US" dirty="0" smtClean="0"/>
          </a:p>
          <a:p>
            <a:pPr>
              <a:buNone/>
            </a:pPr>
            <a:endParaRPr lang="en-US" dirty="0" smtClean="0"/>
          </a:p>
          <a:p>
            <a:pPr>
              <a:buNone/>
            </a:pPr>
            <a:endParaRPr lang="en-US" dirty="0"/>
          </a:p>
        </p:txBody>
      </p:sp>
      <p:pic>
        <p:nvPicPr>
          <p:cNvPr id="6" name="Picture 2"/>
          <p:cNvPicPr>
            <a:picLocks noChangeAspect="1" noChangeArrowheads="1"/>
          </p:cNvPicPr>
          <p:nvPr/>
        </p:nvPicPr>
        <p:blipFill>
          <a:blip r:embed="rId3" cstate="print"/>
          <a:srcRect/>
          <a:stretch>
            <a:fillRect/>
          </a:stretch>
        </p:blipFill>
        <p:spPr bwMode="auto">
          <a:xfrm>
            <a:off x="457200" y="4419600"/>
            <a:ext cx="3886200" cy="221932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724400" y="4343400"/>
            <a:ext cx="3457575" cy="2144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t>Principles</a:t>
            </a:r>
            <a:r>
              <a:rPr lang="en-US" dirty="0" smtClean="0"/>
              <a:t> of Package Architecture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Stability Metrics</a:t>
            </a:r>
          </a:p>
          <a:p>
            <a:r>
              <a:rPr lang="en-US" i="1" dirty="0" smtClean="0"/>
              <a:t>Instability. I = </a:t>
            </a:r>
            <a:r>
              <a:rPr lang="en-US" i="1" dirty="0" err="1" smtClean="0"/>
              <a:t>Ce</a:t>
            </a:r>
            <a:r>
              <a:rPr lang="en-US" i="1" dirty="0" smtClean="0"/>
              <a:t> / (Ca + </a:t>
            </a:r>
            <a:r>
              <a:rPr lang="en-US" i="1" dirty="0" err="1" smtClean="0"/>
              <a:t>Ce</a:t>
            </a:r>
            <a:r>
              <a:rPr lang="en-US" i="1" dirty="0" smtClean="0"/>
              <a:t>)  This is a metric that has the range: [0,1].</a:t>
            </a:r>
          </a:p>
          <a:p>
            <a:r>
              <a:rPr lang="en-US" i="1" dirty="0" smtClean="0"/>
              <a:t>Ca Afferent Coupling. </a:t>
            </a:r>
            <a:r>
              <a:rPr lang="en-US" dirty="0" smtClean="0"/>
              <a:t>(i.e. incoming dependencies)</a:t>
            </a:r>
          </a:p>
          <a:p>
            <a:r>
              <a:rPr lang="en-US" i="1" dirty="0" err="1" smtClean="0"/>
              <a:t>Ce</a:t>
            </a:r>
            <a:r>
              <a:rPr lang="en-US" i="1" dirty="0" smtClean="0"/>
              <a:t> Efferent Coupling. </a:t>
            </a:r>
            <a:r>
              <a:rPr lang="en-US" dirty="0" smtClean="0"/>
              <a:t>(i.e. outgoing dependencies)</a:t>
            </a:r>
          </a:p>
          <a:p>
            <a:pPr>
              <a:buNone/>
            </a:pPr>
            <a:endParaRPr lang="en-US" dirty="0" smtClean="0"/>
          </a:p>
          <a:p>
            <a:pPr>
              <a:buNone/>
            </a:pPr>
            <a:r>
              <a:rPr lang="en-US" dirty="0" smtClean="0"/>
              <a:t>Software that is flexible in the presence of changing requirements is thought well of. Yet that software is instable by our definition. Indeed, we greatly desire that portions of our software be instable. We want certain modules to be easy to change so that when requirements drift, the design can respond with ease</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t>Principles</a:t>
            </a:r>
            <a:r>
              <a:rPr lang="en-US" dirty="0" smtClean="0"/>
              <a:t> of Package Architecture</a:t>
            </a:r>
            <a:endParaRPr lang="en-US" dirty="0"/>
          </a:p>
        </p:txBody>
      </p:sp>
      <p:sp>
        <p:nvSpPr>
          <p:cNvPr id="3" name="Content Placeholder 2"/>
          <p:cNvSpPr>
            <a:spLocks noGrp="1"/>
          </p:cNvSpPr>
          <p:nvPr>
            <p:ph idx="1"/>
          </p:nvPr>
        </p:nvSpPr>
        <p:spPr/>
        <p:txBody>
          <a:bodyPr>
            <a:normAutofit lnSpcReduction="10000"/>
          </a:bodyPr>
          <a:lstStyle/>
          <a:p>
            <a:r>
              <a:rPr lang="en-US" sz="1800" dirty="0" smtClean="0"/>
              <a:t>The Stable Abstractions Principle (SAP) - </a:t>
            </a:r>
            <a:r>
              <a:rPr lang="en-US" sz="1800" i="1" dirty="0" smtClean="0"/>
              <a:t>Stable packages should be abstract packages.</a:t>
            </a:r>
          </a:p>
          <a:p>
            <a:endParaRPr lang="en-US" sz="1800" i="1" dirty="0" smtClean="0"/>
          </a:p>
          <a:p>
            <a:endParaRPr lang="en-US" sz="1800" i="1" dirty="0" smtClean="0"/>
          </a:p>
          <a:p>
            <a:endParaRPr lang="en-US" sz="1800" i="1" dirty="0" smtClean="0"/>
          </a:p>
          <a:p>
            <a:endParaRPr lang="en-US" sz="1800" i="1" dirty="0" smtClean="0"/>
          </a:p>
          <a:p>
            <a:endParaRPr lang="en-US" sz="1800" i="1" dirty="0" smtClean="0"/>
          </a:p>
          <a:p>
            <a:endParaRPr lang="en-US" sz="1800" i="1" dirty="0" smtClean="0"/>
          </a:p>
          <a:p>
            <a:r>
              <a:rPr lang="en-US" sz="1800" dirty="0" smtClean="0"/>
              <a:t>Clearly, the more packages that are hard to change, the less flexible our overall design will be. However, there is a loophole we can crawl through. The highly stable packages at the bottom of the dependency network may be very difficult to change, but according to the OCP they do not have to be difficult to extend!</a:t>
            </a:r>
          </a:p>
          <a:p>
            <a:r>
              <a:rPr lang="en-US" sz="1800" dirty="0" smtClean="0"/>
              <a:t>it is possible to compose our application from instable packages that are easy to change, and stable packages that are easy to extend by making the stable part abstract. Thus, the SAP is just a restatement of the DIP.</a:t>
            </a:r>
          </a:p>
          <a:p>
            <a:endParaRPr lang="en-US" i="1" dirty="0" smtClean="0"/>
          </a:p>
          <a:p>
            <a:endParaRPr lang="en-US" i="1" dirty="0" smtClean="0"/>
          </a:p>
        </p:txBody>
      </p:sp>
      <p:pic>
        <p:nvPicPr>
          <p:cNvPr id="8" name="Picture 4"/>
          <p:cNvPicPr>
            <a:picLocks noChangeAspect="1" noChangeArrowheads="1"/>
          </p:cNvPicPr>
          <p:nvPr/>
        </p:nvPicPr>
        <p:blipFill>
          <a:blip r:embed="rId3" cstate="print"/>
          <a:srcRect/>
          <a:stretch>
            <a:fillRect/>
          </a:stretch>
        </p:blipFill>
        <p:spPr bwMode="auto">
          <a:xfrm>
            <a:off x="3048000" y="2057400"/>
            <a:ext cx="32766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t>Principles</a:t>
            </a:r>
            <a:r>
              <a:rPr lang="en-US" dirty="0" smtClean="0"/>
              <a:t> of Package Architecture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The Abstractness Metrics</a:t>
            </a:r>
          </a:p>
          <a:p>
            <a:pPr>
              <a:buNone/>
            </a:pPr>
            <a:r>
              <a:rPr lang="en-US" dirty="0" smtClean="0"/>
              <a:t>Abstractness A = Na / </a:t>
            </a:r>
            <a:r>
              <a:rPr lang="en-US" dirty="0" err="1" smtClean="0"/>
              <a:t>Nc</a:t>
            </a:r>
            <a:endParaRPr lang="en-US" dirty="0" smtClean="0"/>
          </a:p>
          <a:p>
            <a:pPr>
              <a:buNone/>
            </a:pPr>
            <a:r>
              <a:rPr lang="en-US" i="1" dirty="0" err="1" smtClean="0"/>
              <a:t>Nc</a:t>
            </a:r>
            <a:r>
              <a:rPr lang="en-US" i="1" dirty="0" smtClean="0"/>
              <a:t> Number of classes in the package</a:t>
            </a:r>
          </a:p>
          <a:p>
            <a:pPr>
              <a:buNone/>
            </a:pPr>
            <a:r>
              <a:rPr lang="en-US" i="1" dirty="0" smtClean="0"/>
              <a:t>Na </a:t>
            </a:r>
            <a:r>
              <a:rPr lang="en-US" dirty="0" smtClean="0"/>
              <a:t>Number of abstract classes in </a:t>
            </a:r>
            <a:endParaRPr lang="en-US" dirty="0" smtClean="0"/>
          </a:p>
          <a:p>
            <a:pPr>
              <a:buNone/>
            </a:pPr>
            <a:r>
              <a:rPr lang="en-US" dirty="0" smtClean="0"/>
              <a:t>the </a:t>
            </a:r>
            <a:r>
              <a:rPr lang="en-US" dirty="0" smtClean="0"/>
              <a:t>package.</a:t>
            </a:r>
          </a:p>
          <a:p>
            <a:pPr>
              <a:buNone/>
            </a:pPr>
            <a:r>
              <a:rPr lang="en-US" dirty="0" smtClean="0"/>
              <a:t>The I </a:t>
            </a:r>
            <a:r>
              <a:rPr lang="en-US" dirty="0" err="1" smtClean="0"/>
              <a:t>vs</a:t>
            </a:r>
            <a:r>
              <a:rPr lang="en-US" dirty="0" smtClean="0"/>
              <a:t> A graph</a:t>
            </a:r>
          </a:p>
          <a:p>
            <a:pPr>
              <a:buNone/>
            </a:pPr>
            <a:endParaRPr lang="en-US" dirty="0" smtClean="0"/>
          </a:p>
          <a:p>
            <a:pPr>
              <a:buNone/>
            </a:pPr>
            <a:r>
              <a:rPr lang="en-US" dirty="0" smtClean="0"/>
              <a:t>Distance Metrics – To measure distance from </a:t>
            </a:r>
          </a:p>
          <a:p>
            <a:pPr>
              <a:buNone/>
            </a:pPr>
            <a:r>
              <a:rPr lang="en-US" dirty="0" smtClean="0"/>
              <a:t>Main Sequence.</a:t>
            </a:r>
          </a:p>
          <a:p>
            <a:pPr>
              <a:buNone/>
            </a:pPr>
            <a:r>
              <a:rPr lang="en-US" dirty="0" smtClean="0"/>
              <a:t>Distance D = |A+I -1| / √2,  </a:t>
            </a:r>
            <a:r>
              <a:rPr lang="en-US" dirty="0" err="1" smtClean="0"/>
              <a:t>Noramalised</a:t>
            </a:r>
            <a:r>
              <a:rPr lang="en-US" dirty="0" smtClean="0"/>
              <a:t> Distance  D’ = |A+I -1|. </a:t>
            </a:r>
          </a:p>
          <a:p>
            <a:pPr>
              <a:buNone/>
            </a:pPr>
            <a:r>
              <a:rPr lang="en-US" dirty="0" smtClean="0"/>
              <a:t>D’=0, Package directly on Main Sequence.</a:t>
            </a:r>
          </a:p>
          <a:p>
            <a:pPr>
              <a:buNone/>
            </a:pPr>
            <a:r>
              <a:rPr lang="en-US" dirty="0" smtClean="0"/>
              <a:t>D’=1, Package far away from Main Sequence.</a:t>
            </a:r>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4099" name="Picture 3"/>
          <p:cNvPicPr>
            <a:picLocks noChangeAspect="1" noChangeArrowheads="1"/>
          </p:cNvPicPr>
          <p:nvPr/>
        </p:nvPicPr>
        <p:blipFill>
          <a:blip r:embed="rId3" cstate="print"/>
          <a:srcRect/>
          <a:stretch>
            <a:fillRect/>
          </a:stretch>
        </p:blipFill>
        <p:spPr bwMode="auto">
          <a:xfrm>
            <a:off x="5638800" y="1516566"/>
            <a:ext cx="2879123" cy="25982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Design Pattern</a:t>
            </a:r>
            <a:endParaRPr lang="en-US" dirty="0"/>
          </a:p>
        </p:txBody>
      </p:sp>
      <p:sp>
        <p:nvSpPr>
          <p:cNvPr id="3" name="Content Placeholder 2"/>
          <p:cNvSpPr>
            <a:spLocks noGrp="1"/>
          </p:cNvSpPr>
          <p:nvPr>
            <p:ph idx="1"/>
          </p:nvPr>
        </p:nvSpPr>
        <p:spPr/>
        <p:txBody>
          <a:bodyPr/>
          <a:lstStyle/>
          <a:p>
            <a:r>
              <a:rPr lang="en-US" dirty="0" smtClean="0"/>
              <a:t>Design Pattern Specific to Java Programming Language form the Java Design Pattern.</a:t>
            </a:r>
          </a:p>
          <a:p>
            <a:endParaRPr lang="en-US" dirty="0" smtClean="0"/>
          </a:p>
          <a:p>
            <a:r>
              <a:rPr lang="en-US" dirty="0" smtClean="0"/>
              <a:t>Java Language already have some semantics to support some the design pattern.</a:t>
            </a:r>
          </a:p>
          <a:p>
            <a:endParaRPr lang="en-US" dirty="0" smtClean="0"/>
          </a:p>
          <a:p>
            <a:r>
              <a:rPr lang="en-US" dirty="0" smtClean="0"/>
              <a:t>Any New changes coming up in Java also will help us to construct new patterns and also to enhance/deprecate the existing patterns.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Java Patterns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600200" y="1219200"/>
            <a:ext cx="6034790" cy="5105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Design Patterns – 23 GOF</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838199" y="1219200"/>
            <a:ext cx="1841957" cy="15240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063027" y="1828800"/>
            <a:ext cx="1737573" cy="1957387"/>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5181600" y="3352800"/>
            <a:ext cx="1752601" cy="2827113"/>
          </a:xfrm>
          <a:prstGeom prst="rect">
            <a:avLst/>
          </a:prstGeom>
          <a:noFill/>
          <a:ln w="9525">
            <a:noFill/>
            <a:miter lim="800000"/>
            <a:headEnd/>
            <a:tailEnd/>
          </a:ln>
        </p:spPr>
      </p:pic>
      <p:sp>
        <p:nvSpPr>
          <p:cNvPr id="6" name="Rectangle 5"/>
          <p:cNvSpPr/>
          <p:nvPr/>
        </p:nvSpPr>
        <p:spPr>
          <a:xfrm>
            <a:off x="685800" y="2895600"/>
            <a:ext cx="2107308" cy="369332"/>
          </a:xfrm>
          <a:prstGeom prst="rect">
            <a:avLst/>
          </a:prstGeom>
        </p:spPr>
        <p:txBody>
          <a:bodyPr wrap="none">
            <a:spAutoFit/>
          </a:bodyPr>
          <a:lstStyle/>
          <a:p>
            <a:r>
              <a:rPr lang="en-US" dirty="0" smtClean="0"/>
              <a:t>Constructing objects</a:t>
            </a:r>
            <a:endParaRPr lang="en-US" dirty="0"/>
          </a:p>
        </p:txBody>
      </p:sp>
      <p:sp>
        <p:nvSpPr>
          <p:cNvPr id="7" name="Rectangle 6"/>
          <p:cNvSpPr/>
          <p:nvPr/>
        </p:nvSpPr>
        <p:spPr>
          <a:xfrm>
            <a:off x="2743200" y="3810000"/>
            <a:ext cx="2371162" cy="369332"/>
          </a:xfrm>
          <a:prstGeom prst="rect">
            <a:avLst/>
          </a:prstGeom>
        </p:spPr>
        <p:txBody>
          <a:bodyPr wrap="none">
            <a:spAutoFit/>
          </a:bodyPr>
          <a:lstStyle/>
          <a:p>
            <a:r>
              <a:rPr lang="en-US" dirty="0" smtClean="0"/>
              <a:t>Controlling heap layout</a:t>
            </a:r>
            <a:endParaRPr lang="en-US" dirty="0"/>
          </a:p>
        </p:txBody>
      </p:sp>
      <p:sp>
        <p:nvSpPr>
          <p:cNvPr id="8" name="Rectangle 7"/>
          <p:cNvSpPr/>
          <p:nvPr/>
        </p:nvSpPr>
        <p:spPr>
          <a:xfrm>
            <a:off x="7010400" y="5410200"/>
            <a:ext cx="1676400" cy="646331"/>
          </a:xfrm>
          <a:prstGeom prst="rect">
            <a:avLst/>
          </a:prstGeom>
        </p:spPr>
        <p:txBody>
          <a:bodyPr wrap="square">
            <a:spAutoFit/>
          </a:bodyPr>
          <a:lstStyle/>
          <a:p>
            <a:r>
              <a:rPr lang="en-US" dirty="0" smtClean="0"/>
              <a:t>Affecting object</a:t>
            </a:r>
          </a:p>
          <a:p>
            <a:r>
              <a:rPr lang="en-US" dirty="0" smtClean="0"/>
              <a:t>semantics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Design Patterns</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685800" y="1866900"/>
            <a:ext cx="2162175" cy="13335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3276600" y="2209800"/>
            <a:ext cx="2124075" cy="1047750"/>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5867400" y="2209800"/>
            <a:ext cx="1257300" cy="238125"/>
          </a:xfrm>
          <a:prstGeom prst="rect">
            <a:avLst/>
          </a:prstGeom>
          <a:noFill/>
          <a:ln w="9525">
            <a:noFill/>
            <a:miter lim="800000"/>
            <a:headEnd/>
            <a:tailEnd/>
          </a:ln>
        </p:spPr>
      </p:pic>
      <p:pic>
        <p:nvPicPr>
          <p:cNvPr id="4102" name="Picture 6"/>
          <p:cNvPicPr>
            <a:picLocks noChangeAspect="1" noChangeArrowheads="1"/>
          </p:cNvPicPr>
          <p:nvPr/>
        </p:nvPicPr>
        <p:blipFill>
          <a:blip r:embed="rId6" cstate="print"/>
          <a:srcRect/>
          <a:stretch>
            <a:fillRect/>
          </a:stretch>
        </p:blipFill>
        <p:spPr bwMode="auto">
          <a:xfrm>
            <a:off x="5867400" y="2438400"/>
            <a:ext cx="2438400" cy="419100"/>
          </a:xfrm>
          <a:prstGeom prst="rect">
            <a:avLst/>
          </a:prstGeom>
          <a:noFill/>
          <a:ln w="9525">
            <a:noFill/>
            <a:miter lim="800000"/>
            <a:headEnd/>
            <a:tailEnd/>
          </a:ln>
        </p:spPr>
      </p:pic>
      <p:pic>
        <p:nvPicPr>
          <p:cNvPr id="4103" name="Picture 7"/>
          <p:cNvPicPr>
            <a:picLocks noChangeAspect="1" noChangeArrowheads="1"/>
          </p:cNvPicPr>
          <p:nvPr/>
        </p:nvPicPr>
        <p:blipFill>
          <a:blip r:embed="rId7" cstate="print"/>
          <a:srcRect/>
          <a:stretch>
            <a:fillRect/>
          </a:stretch>
        </p:blipFill>
        <p:spPr bwMode="auto">
          <a:xfrm>
            <a:off x="5895975" y="1905000"/>
            <a:ext cx="885825" cy="304800"/>
          </a:xfrm>
          <a:prstGeom prst="rect">
            <a:avLst/>
          </a:prstGeom>
          <a:noFill/>
          <a:ln w="9525">
            <a:noFill/>
            <a:miter lim="800000"/>
            <a:headEnd/>
            <a:tailEnd/>
          </a:ln>
        </p:spPr>
      </p:pic>
      <p:pic>
        <p:nvPicPr>
          <p:cNvPr id="4104" name="Picture 8"/>
          <p:cNvPicPr>
            <a:picLocks noChangeAspect="1" noChangeArrowheads="1"/>
          </p:cNvPicPr>
          <p:nvPr/>
        </p:nvPicPr>
        <p:blipFill>
          <a:blip r:embed="rId8" cstate="print"/>
          <a:srcRect/>
          <a:stretch>
            <a:fillRect/>
          </a:stretch>
        </p:blipFill>
        <p:spPr bwMode="auto">
          <a:xfrm>
            <a:off x="3276600" y="1828800"/>
            <a:ext cx="847725" cy="22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a pattern? </a:t>
            </a:r>
          </a:p>
          <a:p>
            <a:endParaRPr lang="en-US" dirty="0" smtClean="0"/>
          </a:p>
          <a:p>
            <a:r>
              <a:rPr lang="en-US" dirty="0" smtClean="0"/>
              <a:t>What is an Anti Pattern? </a:t>
            </a:r>
          </a:p>
          <a:p>
            <a:endParaRPr lang="en-US" dirty="0" smtClean="0"/>
          </a:p>
          <a:p>
            <a:r>
              <a:rPr lang="en-US" dirty="0" smtClean="0"/>
              <a:t>What is design pattern?</a:t>
            </a:r>
          </a:p>
          <a:p>
            <a:endParaRPr lang="en-US" dirty="0" smtClean="0"/>
          </a:p>
          <a:p>
            <a:r>
              <a:rPr lang="en-US" dirty="0" smtClean="0"/>
              <a:t>Why is it necessary to know about Design Patterns?</a:t>
            </a:r>
          </a:p>
          <a:p>
            <a:endParaRPr lang="en-US" dirty="0" smtClean="0"/>
          </a:p>
          <a:p>
            <a:r>
              <a:rPr lang="en-US" dirty="0" smtClean="0"/>
              <a:t>Do Designs need to be Maintained?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J2EE Patterns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3810000" y="1600200"/>
            <a:ext cx="1590675" cy="194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Pattern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1.Fast Path: Improving response time by reducing process time required for dominant workloads.</a:t>
            </a:r>
          </a:p>
          <a:p>
            <a:pPr>
              <a:buNone/>
            </a:pPr>
            <a:endParaRPr lang="en-US" dirty="0" smtClean="0"/>
          </a:p>
          <a:p>
            <a:pPr>
              <a:buNone/>
            </a:pPr>
            <a:r>
              <a:rPr lang="en-US" dirty="0" smtClean="0"/>
              <a:t>2.First Things First: Omit the least important tasks if it is not possible to execute all tasks in given time.</a:t>
            </a:r>
          </a:p>
          <a:p>
            <a:pPr>
              <a:buNone/>
            </a:pPr>
            <a:endParaRPr lang="en-US" dirty="0" smtClean="0"/>
          </a:p>
          <a:p>
            <a:pPr>
              <a:buNone/>
            </a:pPr>
            <a:r>
              <a:rPr lang="en-US" dirty="0" smtClean="0"/>
              <a:t>3.Coupling: Aggregate frequently used data / functions to reduce number of interactions.</a:t>
            </a:r>
          </a:p>
          <a:p>
            <a:pPr>
              <a:buNone/>
            </a:pPr>
            <a:endParaRPr lang="en-US" dirty="0" smtClean="0"/>
          </a:p>
          <a:p>
            <a:pPr>
              <a:buNone/>
            </a:pPr>
            <a:r>
              <a:rPr lang="en-US" dirty="0" smtClean="0"/>
              <a:t>4.Batching: Combine requests into a batch for saving on overhead processing time.</a:t>
            </a:r>
          </a:p>
          <a:p>
            <a:pPr>
              <a:buNone/>
            </a:pPr>
            <a:endParaRPr lang="en-US" dirty="0" smtClean="0"/>
          </a:p>
          <a:p>
            <a:pPr>
              <a:buNone/>
            </a:pPr>
            <a:r>
              <a:rPr lang="en-US" dirty="0" smtClean="0"/>
              <a:t>5.Alternate routes: Spread high usage objects spatially to reduce contention time. </a:t>
            </a:r>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Pattern</a:t>
            </a:r>
            <a:endParaRPr lang="en-US" dirty="0"/>
          </a:p>
        </p:txBody>
      </p:sp>
      <p:sp>
        <p:nvSpPr>
          <p:cNvPr id="3" name="Content Placeholder 2"/>
          <p:cNvSpPr>
            <a:spLocks noGrp="1"/>
          </p:cNvSpPr>
          <p:nvPr>
            <p:ph idx="1"/>
          </p:nvPr>
        </p:nvSpPr>
        <p:spPr/>
        <p:txBody>
          <a:bodyPr>
            <a:normAutofit lnSpcReduction="10000"/>
          </a:bodyPr>
          <a:lstStyle/>
          <a:p>
            <a:r>
              <a:rPr lang="en-US" dirty="0" smtClean="0"/>
              <a:t>Amortization</a:t>
            </a:r>
          </a:p>
          <a:p>
            <a:r>
              <a:rPr lang="en-US" dirty="0" smtClean="0"/>
              <a:t>Simplification</a:t>
            </a:r>
          </a:p>
          <a:p>
            <a:r>
              <a:rPr lang="en-US" dirty="0" smtClean="0"/>
              <a:t>Profiling</a:t>
            </a:r>
          </a:p>
          <a:p>
            <a:r>
              <a:rPr lang="en-US" dirty="0" smtClean="0"/>
              <a:t>Indexing</a:t>
            </a:r>
          </a:p>
          <a:p>
            <a:r>
              <a:rPr lang="en-US" dirty="0" smtClean="0"/>
              <a:t>Partitioning</a:t>
            </a:r>
          </a:p>
          <a:p>
            <a:r>
              <a:rPr lang="en-US" dirty="0" smtClean="0"/>
              <a:t>Redundancy Reduction</a:t>
            </a:r>
          </a:p>
          <a:p>
            <a:r>
              <a:rPr lang="en-US" dirty="0" smtClean="0"/>
              <a:t>Parallel Processing – Threading</a:t>
            </a:r>
          </a:p>
          <a:p>
            <a:r>
              <a:rPr lang="en-US" dirty="0" smtClean="0"/>
              <a:t>Asynchronous Processing</a:t>
            </a:r>
          </a:p>
          <a:p>
            <a:r>
              <a:rPr lang="en-US" dirty="0" smtClean="0"/>
              <a:t>Caching</a:t>
            </a:r>
          </a:p>
          <a:p>
            <a:r>
              <a:rPr lang="en-US" dirty="0" smtClean="0"/>
              <a:t>Proxy, Prototype, Object Pooling</a:t>
            </a:r>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More Patterns</a:t>
            </a:r>
          </a:p>
          <a:p>
            <a:pPr>
              <a:buNone/>
            </a:pPr>
            <a:r>
              <a:rPr lang="en-US" dirty="0" smtClean="0">
                <a:hlinkClick r:id="rId3"/>
              </a:rPr>
              <a:t>http://c2.com/cgi/wiki?PortlandPatternRepository</a:t>
            </a:r>
            <a:endParaRPr lang="en-US" dirty="0" smtClean="0"/>
          </a:p>
          <a:p>
            <a:pPr>
              <a:buNone/>
            </a:pPr>
            <a:r>
              <a:rPr lang="en-US" dirty="0" smtClean="0">
                <a:hlinkClick r:id="rId4"/>
              </a:rPr>
              <a:t>http://hillside.net/patterns/</a:t>
            </a:r>
            <a:endParaRPr lang="en-US" dirty="0" smtClean="0"/>
          </a:p>
          <a:p>
            <a:pPr>
              <a:buNone/>
            </a:pPr>
            <a:r>
              <a:rPr lang="en-US" dirty="0" smtClean="0">
                <a:hlinkClick r:id="rId5"/>
              </a:rPr>
              <a:t>https://www.it.uu.se/edu/course/homepage/devgui2/vt09/tip/html/TIPatterns.htm</a:t>
            </a:r>
            <a:endParaRPr lang="en-US" dirty="0" smtClean="0"/>
          </a:p>
          <a:p>
            <a:pPr>
              <a:buNone/>
            </a:pPr>
            <a:endParaRPr lang="en-US" dirty="0" smtClean="0"/>
          </a:p>
          <a:p>
            <a:pPr>
              <a:buNone/>
            </a:pPr>
            <a:r>
              <a:rPr lang="en-US" dirty="0" smtClean="0"/>
              <a:t>Material Reference</a:t>
            </a:r>
          </a:p>
          <a:p>
            <a:r>
              <a:rPr lang="en-US" dirty="0" smtClean="0"/>
              <a:t>Design Principles and Design Patterns by Robert C. Martin</a:t>
            </a:r>
          </a:p>
          <a:p>
            <a:pPr>
              <a:buNone/>
            </a:pPr>
            <a:r>
              <a:rPr lang="en-US" dirty="0" smtClean="0">
                <a:hlinkClick r:id="rId6"/>
              </a:rPr>
              <a:t>http://www.objectmentor.com/</a:t>
            </a:r>
            <a:endParaRPr lang="en-US" dirty="0" smtClean="0"/>
          </a:p>
          <a:p>
            <a:pPr>
              <a:buNone/>
            </a:pPr>
            <a:endParaRPr lang="en-US" b="0" dirty="0" smtClean="0"/>
          </a:p>
          <a:p>
            <a:r>
              <a:rPr lang="en-US" dirty="0" smtClean="0"/>
              <a:t>Software Architecture Design Patterns in Java by  Partha </a:t>
            </a:r>
            <a:r>
              <a:rPr lang="en-US" dirty="0" err="1" smtClean="0"/>
              <a:t>Kuchana</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Symptoms of Rotting Design</a:t>
            </a:r>
            <a:endParaRPr lang="en-US" dirty="0"/>
          </a:p>
        </p:txBody>
      </p:sp>
      <p:sp>
        <p:nvSpPr>
          <p:cNvPr id="3" name="Content Placeholder 2"/>
          <p:cNvSpPr>
            <a:spLocks noGrp="1"/>
          </p:cNvSpPr>
          <p:nvPr>
            <p:ph idx="1"/>
          </p:nvPr>
        </p:nvSpPr>
        <p:spPr/>
        <p:txBody>
          <a:bodyPr/>
          <a:lstStyle/>
          <a:p>
            <a:r>
              <a:rPr lang="en-US" b="1" dirty="0" smtClean="0"/>
              <a:t>Rigidity – not </a:t>
            </a:r>
            <a:r>
              <a:rPr lang="en-US" dirty="0" smtClean="0"/>
              <a:t>F</a:t>
            </a:r>
            <a:r>
              <a:rPr lang="en-US" b="1" dirty="0" smtClean="0"/>
              <a:t>lexible</a:t>
            </a:r>
          </a:p>
          <a:p>
            <a:endParaRPr lang="en-US" b="1" dirty="0" smtClean="0"/>
          </a:p>
          <a:p>
            <a:r>
              <a:rPr lang="en-US" b="1" dirty="0" smtClean="0"/>
              <a:t>Fragility – not Robust</a:t>
            </a:r>
          </a:p>
          <a:p>
            <a:endParaRPr lang="en-US" b="1" dirty="0" smtClean="0"/>
          </a:p>
          <a:p>
            <a:r>
              <a:rPr lang="en-US" b="1" dirty="0" smtClean="0"/>
              <a:t>Immobility – not Modular to reuse</a:t>
            </a:r>
          </a:p>
          <a:p>
            <a:endParaRPr lang="en-US" b="1" dirty="0" smtClean="0"/>
          </a:p>
          <a:p>
            <a:r>
              <a:rPr lang="en-US" b="1" dirty="0" smtClean="0"/>
              <a:t>Viscosity – Complex Designs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for Rot</a:t>
            </a:r>
            <a:endParaRPr lang="en-US" dirty="0"/>
          </a:p>
        </p:txBody>
      </p:sp>
      <p:sp>
        <p:nvSpPr>
          <p:cNvPr id="3" name="Content Placeholder 2"/>
          <p:cNvSpPr>
            <a:spLocks noGrp="1"/>
          </p:cNvSpPr>
          <p:nvPr>
            <p:ph idx="1"/>
          </p:nvPr>
        </p:nvSpPr>
        <p:spPr/>
        <p:txBody>
          <a:bodyPr/>
          <a:lstStyle/>
          <a:p>
            <a:r>
              <a:rPr lang="en-US" b="1" dirty="0"/>
              <a:t>Changing </a:t>
            </a:r>
            <a:r>
              <a:rPr lang="en-US" b="1" dirty="0" smtClean="0"/>
              <a:t>Requirements (Requirement Document – Most Volatile) – Design Change should be </a:t>
            </a:r>
            <a:r>
              <a:rPr lang="en-US" dirty="0" smtClean="0"/>
              <a:t>resilient to Requirement Changes</a:t>
            </a:r>
            <a:r>
              <a:rPr lang="en-US" b="1" dirty="0" smtClean="0"/>
              <a:t>.</a:t>
            </a:r>
          </a:p>
          <a:p>
            <a:endParaRPr lang="en-US" b="1" dirty="0" smtClean="0"/>
          </a:p>
          <a:p>
            <a:r>
              <a:rPr lang="en-US" b="1" dirty="0"/>
              <a:t>Dependency </a:t>
            </a:r>
            <a:r>
              <a:rPr lang="en-US" b="1" dirty="0" smtClean="0"/>
              <a:t>Management not properly done – Create Dependency Firewalls to evade Unwanted dependency.</a:t>
            </a:r>
          </a:p>
          <a:p>
            <a:endParaRPr lang="en-US" b="1" dirty="0"/>
          </a:p>
          <a:p>
            <a:endParaRPr lang="en-US" b="1"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OOCD – Principles - Major</a:t>
            </a:r>
            <a:endParaRPr lang="en-US" dirty="0"/>
          </a:p>
        </p:txBody>
      </p:sp>
      <p:sp>
        <p:nvSpPr>
          <p:cNvPr id="3" name="Content Placeholder 2"/>
          <p:cNvSpPr>
            <a:spLocks noGrp="1"/>
          </p:cNvSpPr>
          <p:nvPr>
            <p:ph idx="1"/>
          </p:nvPr>
        </p:nvSpPr>
        <p:spPr/>
        <p:txBody>
          <a:bodyPr>
            <a:noAutofit/>
          </a:bodyPr>
          <a:lstStyle/>
          <a:p>
            <a:r>
              <a:rPr lang="en-US" sz="2000" b="1" dirty="0"/>
              <a:t>The Open Closed Principle (OCP</a:t>
            </a:r>
            <a:r>
              <a:rPr lang="en-US" sz="2000" b="1" dirty="0" smtClean="0"/>
              <a:t>)</a:t>
            </a:r>
            <a:r>
              <a:rPr lang="en-US" sz="2000" i="1" dirty="0"/>
              <a:t> </a:t>
            </a:r>
            <a:r>
              <a:rPr lang="en-US" sz="2000" i="1" dirty="0" smtClean="0"/>
              <a:t>- A </a:t>
            </a:r>
            <a:r>
              <a:rPr lang="en-US" sz="2000" i="1" dirty="0"/>
              <a:t>module should be open for extension but closed for </a:t>
            </a:r>
            <a:r>
              <a:rPr lang="en-US" sz="2000" i="1" dirty="0" smtClean="0"/>
              <a:t>modification.</a:t>
            </a:r>
          </a:p>
          <a:p>
            <a:endParaRPr lang="en-US" sz="2000" i="1" dirty="0" smtClean="0"/>
          </a:p>
          <a:p>
            <a:r>
              <a:rPr lang="en-US" sz="2000" b="1" dirty="0"/>
              <a:t>The </a:t>
            </a:r>
            <a:r>
              <a:rPr lang="en-US" sz="2000" b="1" dirty="0" err="1"/>
              <a:t>Liskov</a:t>
            </a:r>
            <a:r>
              <a:rPr lang="en-US" sz="2000" b="1" dirty="0"/>
              <a:t> Substitution Principle (LSP</a:t>
            </a:r>
            <a:r>
              <a:rPr lang="en-US" sz="2000" b="1" dirty="0" smtClean="0"/>
              <a:t>) </a:t>
            </a:r>
            <a:r>
              <a:rPr lang="en-US" sz="2000" b="0" dirty="0" smtClean="0"/>
              <a:t>-</a:t>
            </a:r>
            <a:r>
              <a:rPr lang="en-US" sz="2000" i="1" dirty="0" smtClean="0"/>
              <a:t>Subclasses </a:t>
            </a:r>
            <a:r>
              <a:rPr lang="en-US" sz="2000" i="1" dirty="0"/>
              <a:t>should be substitutable for their base </a:t>
            </a:r>
            <a:r>
              <a:rPr lang="en-US" sz="2000" i="1" dirty="0" smtClean="0"/>
              <a:t>classes.</a:t>
            </a:r>
          </a:p>
          <a:p>
            <a:endParaRPr lang="en-US" sz="2000" i="1" dirty="0" smtClean="0"/>
          </a:p>
          <a:p>
            <a:r>
              <a:rPr lang="en-US" sz="2000" b="1" dirty="0"/>
              <a:t>The Dependency Inversion Principle (DIP</a:t>
            </a:r>
            <a:r>
              <a:rPr lang="en-US" sz="2000" b="1" dirty="0" smtClean="0"/>
              <a:t>) - </a:t>
            </a:r>
            <a:r>
              <a:rPr lang="en-US" sz="2000" i="1" dirty="0" smtClean="0"/>
              <a:t>Depend </a:t>
            </a:r>
            <a:r>
              <a:rPr lang="en-US" sz="2000" i="1" dirty="0"/>
              <a:t>upon Abstractions. Do not depend upon concretions</a:t>
            </a:r>
            <a:r>
              <a:rPr lang="en-US" sz="2000" i="1" dirty="0" smtClean="0"/>
              <a:t>.</a:t>
            </a:r>
          </a:p>
          <a:p>
            <a:endParaRPr lang="en-US" sz="2000" i="1" dirty="0" smtClean="0"/>
          </a:p>
          <a:p>
            <a:r>
              <a:rPr lang="en-US" sz="2000" b="1" dirty="0"/>
              <a:t>The Interface Segregation Principle (ISP</a:t>
            </a:r>
            <a:r>
              <a:rPr lang="en-US" sz="2000" b="1" dirty="0" smtClean="0"/>
              <a:t>) - </a:t>
            </a:r>
            <a:r>
              <a:rPr lang="en-US" sz="2000" i="1" dirty="0"/>
              <a:t>Many client specific interfaces are better than one general purpose </a:t>
            </a:r>
            <a:r>
              <a:rPr lang="en-US" sz="2000" i="1" dirty="0" smtClean="0"/>
              <a:t>interface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OOCD – Principles - Minor</a:t>
            </a:r>
            <a:endParaRPr lang="en-US" dirty="0"/>
          </a:p>
        </p:txBody>
      </p:sp>
      <p:sp>
        <p:nvSpPr>
          <p:cNvPr id="3" name="Content Placeholder 2"/>
          <p:cNvSpPr>
            <a:spLocks noGrp="1"/>
          </p:cNvSpPr>
          <p:nvPr>
            <p:ph idx="1"/>
          </p:nvPr>
        </p:nvSpPr>
        <p:spPr/>
        <p:txBody>
          <a:bodyPr>
            <a:normAutofit fontScale="92500"/>
          </a:bodyPr>
          <a:lstStyle/>
          <a:p>
            <a:r>
              <a:rPr lang="en-US" i="1" dirty="0" err="1" smtClean="0"/>
              <a:t>HollyWood</a:t>
            </a:r>
            <a:r>
              <a:rPr lang="en-US" i="1" dirty="0" smtClean="0"/>
              <a:t> Principle – Don’t call us, We will call you.</a:t>
            </a:r>
          </a:p>
          <a:p>
            <a:endParaRPr lang="en-US" i="1" dirty="0" smtClean="0"/>
          </a:p>
          <a:p>
            <a:r>
              <a:rPr lang="en-US" i="1" dirty="0" smtClean="0"/>
              <a:t>Encapsulate what varies. </a:t>
            </a:r>
          </a:p>
          <a:p>
            <a:endParaRPr lang="en-US" i="1" dirty="0" smtClean="0"/>
          </a:p>
          <a:p>
            <a:r>
              <a:rPr lang="en-US" i="1" dirty="0" smtClean="0"/>
              <a:t>Favor Composition over Inheritance.</a:t>
            </a:r>
          </a:p>
          <a:p>
            <a:endParaRPr lang="en-US" i="1" dirty="0" smtClean="0"/>
          </a:p>
          <a:p>
            <a:r>
              <a:rPr lang="en-US" dirty="0" smtClean="0"/>
              <a:t>one class one responsibility.</a:t>
            </a:r>
          </a:p>
          <a:p>
            <a:endParaRPr lang="en-US" dirty="0" smtClean="0"/>
          </a:p>
          <a:p>
            <a:r>
              <a:rPr lang="en-US" dirty="0" smtClean="0"/>
              <a:t>Principle of Least Knowledge - talk only to your immediate friends – Law of Demeter</a:t>
            </a:r>
          </a:p>
          <a:p>
            <a:endParaRPr lang="en-US"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Package Architecture</a:t>
            </a:r>
            <a:endParaRPr lang="en-US" dirty="0"/>
          </a:p>
        </p:txBody>
      </p:sp>
      <p:sp>
        <p:nvSpPr>
          <p:cNvPr id="3" name="Content Placeholder 2"/>
          <p:cNvSpPr>
            <a:spLocks noGrp="1"/>
          </p:cNvSpPr>
          <p:nvPr>
            <p:ph idx="1"/>
          </p:nvPr>
        </p:nvSpPr>
        <p:spPr/>
        <p:txBody>
          <a:bodyPr/>
          <a:lstStyle/>
          <a:p>
            <a:endParaRPr lang="en-US" i="1" dirty="0" smtClean="0"/>
          </a:p>
          <a:p>
            <a:endParaRPr lang="en-US" i="1" dirty="0" smtClean="0"/>
          </a:p>
          <a:p>
            <a:endParaRPr lang="en-US" i="1" dirty="0" smtClean="0"/>
          </a:p>
          <a:p>
            <a:endParaRPr lang="en-US" i="1" dirty="0" smtClean="0"/>
          </a:p>
          <a:p>
            <a:endParaRPr lang="en-US" i="1" dirty="0" smtClean="0"/>
          </a:p>
          <a:p>
            <a:pPr algn="ctr">
              <a:buNone/>
            </a:pPr>
            <a:r>
              <a:rPr lang="en-US" i="1" dirty="0" smtClean="0"/>
              <a:t>Package Cohesion Principles</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Principles of Package Architecture</a:t>
            </a:r>
            <a:endParaRPr lang="en-US" dirty="0"/>
          </a:p>
        </p:txBody>
      </p:sp>
      <p:sp>
        <p:nvSpPr>
          <p:cNvPr id="3" name="Content Placeholder 2"/>
          <p:cNvSpPr>
            <a:spLocks noGrp="1"/>
          </p:cNvSpPr>
          <p:nvPr>
            <p:ph idx="1"/>
          </p:nvPr>
        </p:nvSpPr>
        <p:spPr/>
        <p:txBody>
          <a:bodyPr>
            <a:normAutofit lnSpcReduction="10000"/>
          </a:bodyPr>
          <a:lstStyle/>
          <a:p>
            <a:pPr>
              <a:buNone/>
            </a:pPr>
            <a:endParaRPr lang="en-US" dirty="0" smtClean="0"/>
          </a:p>
          <a:p>
            <a:r>
              <a:rPr lang="en-US" dirty="0" smtClean="0"/>
              <a:t>The Release Reuse Equivalency Principle (REP) -</a:t>
            </a:r>
            <a:r>
              <a:rPr lang="en-US" i="1" dirty="0" smtClean="0"/>
              <a:t>The granule of reuse is the granule of release.</a:t>
            </a:r>
          </a:p>
          <a:p>
            <a:endParaRPr lang="en-US" i="1" dirty="0" smtClean="0"/>
          </a:p>
          <a:p>
            <a:r>
              <a:rPr lang="en-US" dirty="0" smtClean="0"/>
              <a:t>The Common Closure Principle (CCP) - </a:t>
            </a:r>
            <a:r>
              <a:rPr lang="en-US" i="1" dirty="0" smtClean="0"/>
              <a:t>Classes that change together, belong together.</a:t>
            </a:r>
          </a:p>
          <a:p>
            <a:endParaRPr lang="en-US" i="1" dirty="0" smtClean="0"/>
          </a:p>
          <a:p>
            <a:r>
              <a:rPr lang="en-US" dirty="0" smtClean="0"/>
              <a:t>The Common Reuse Principle (CRP) - </a:t>
            </a:r>
            <a:r>
              <a:rPr lang="en-US" i="1" dirty="0" smtClean="0"/>
              <a:t>Classes that aren’t reused together should not be grouped together.</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t>Principles</a:t>
            </a:r>
            <a:r>
              <a:rPr lang="en-US" dirty="0" smtClean="0"/>
              <a:t> of Package Architecture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REP and CRP makes life easy for </a:t>
            </a:r>
            <a:r>
              <a:rPr lang="en-US" dirty="0" err="1" smtClean="0"/>
              <a:t>reusers</a:t>
            </a:r>
            <a:r>
              <a:rPr lang="en-US" dirty="0" smtClean="0"/>
              <a:t>, whereas the CCP makes life easier for maintainers.</a:t>
            </a:r>
          </a:p>
          <a:p>
            <a:endParaRPr lang="en-US" dirty="0" smtClean="0"/>
          </a:p>
          <a:p>
            <a:r>
              <a:rPr lang="en-US" dirty="0" smtClean="0"/>
              <a:t>The CCP strives to make packages as large as possible (after all, if all the classes live in just one package, then only one package will ever change). The CRP, however, tries to make packages very small.</a:t>
            </a:r>
          </a:p>
          <a:p>
            <a:endParaRPr lang="en-US" dirty="0" smtClean="0"/>
          </a:p>
          <a:p>
            <a:r>
              <a:rPr lang="en-US" dirty="0" smtClean="0"/>
              <a:t>Early in a project, architects may set up the package structure such that CCP dominates and development and maintenance is aided. Later, as the architecture stabilizes, the architects may refractor the package structure to maximize REP and CRP for the external </a:t>
            </a:r>
            <a:r>
              <a:rPr lang="en-US" dirty="0" err="1" smtClean="0"/>
              <a:t>reusers</a:t>
            </a:r>
            <a:r>
              <a:rPr lang="en-US" dirty="0" smtClean="0"/>
              <a:t>.</a:t>
            </a:r>
          </a:p>
          <a:p>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GAT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iGATE Theme 1</Template>
  <TotalTime>24345</TotalTime>
  <Words>1271</Words>
  <Application>Microsoft Office PowerPoint</Application>
  <PresentationFormat>On-screen Show (4:3)</PresentationFormat>
  <Paragraphs>199</Paragraphs>
  <Slides>23</Slides>
  <Notes>23</Notes>
  <HiddenSlides>2</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iGATE Theme</vt:lpstr>
      <vt:lpstr>Apex</vt:lpstr>
      <vt:lpstr>Design Patterns &amp; Principles</vt:lpstr>
      <vt:lpstr>Design Pattern</vt:lpstr>
      <vt:lpstr>Symptoms of Rotting Design</vt:lpstr>
      <vt:lpstr>Causes for Rot</vt:lpstr>
      <vt:lpstr>OOCD – Principles - Major</vt:lpstr>
      <vt:lpstr>OOCD – Principles - Minor</vt:lpstr>
      <vt:lpstr>Principles of Package Architecture</vt:lpstr>
      <vt:lpstr>Principles of Package Architecture</vt:lpstr>
      <vt:lpstr>Principles of Package Architecture</vt:lpstr>
      <vt:lpstr>Principles of Package Architecture</vt:lpstr>
      <vt:lpstr>Principles of Package Architecture</vt:lpstr>
      <vt:lpstr>Principles of Package Architecture</vt:lpstr>
      <vt:lpstr>Principles of Package Architecture</vt:lpstr>
      <vt:lpstr>Principles of Package Architecture</vt:lpstr>
      <vt:lpstr>Principles of Package Architecture</vt:lpstr>
      <vt:lpstr>Java Design Pattern</vt:lpstr>
      <vt:lpstr>Basic Java Patterns</vt:lpstr>
      <vt:lpstr>Types of Design Patterns – 23 GOF</vt:lpstr>
      <vt:lpstr>Other Design Patterns</vt:lpstr>
      <vt:lpstr>J2EE Patterns</vt:lpstr>
      <vt:lpstr>Performance Pattern</vt:lpstr>
      <vt:lpstr>Performance Pattern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712926</dc:creator>
  <cp:lastModifiedBy>Narendran</cp:lastModifiedBy>
  <cp:revision>117</cp:revision>
  <dcterms:created xsi:type="dcterms:W3CDTF">2013-06-24T14:21:56Z</dcterms:created>
  <dcterms:modified xsi:type="dcterms:W3CDTF">2014-08-17T04:06:24Z</dcterms:modified>
</cp:coreProperties>
</file>