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3"/>
  </p:notesMasterIdLst>
  <p:sldIdLst>
    <p:sldId id="256" r:id="rId3"/>
    <p:sldId id="257" r:id="rId4"/>
    <p:sldId id="258" r:id="rId5"/>
    <p:sldId id="265" r:id="rId6"/>
    <p:sldId id="266" r:id="rId7"/>
    <p:sldId id="261" r:id="rId8"/>
    <p:sldId id="262" r:id="rId9"/>
    <p:sldId id="264" r:id="rId10"/>
    <p:sldId id="259"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9A69BE-6706-476B-AD5E-BBCDE5275928}" type="datetimeFigureOut">
              <a:rPr lang="en-US" smtClean="0"/>
              <a:pPr/>
              <a:t>7/26/2014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9D59B9-7D63-4585-ACBB-91F09E74336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9D59B9-7D63-4585-ACBB-91F09E74336A}" type="slidenum">
              <a:rPr lang="en-IN" smtClean="0"/>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9D59B9-7D63-4585-ACBB-91F09E74336A}" type="slidenum">
              <a:rPr lang="en-IN" smtClean="0"/>
              <a:pPr/>
              <a:t>10</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9D59B9-7D63-4585-ACBB-91F09E74336A}" type="slidenum">
              <a:rPr lang="en-IN" smtClean="0"/>
              <a:pPr/>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9D59B9-7D63-4585-ACBB-91F09E74336A}" type="slidenum">
              <a:rPr lang="en-IN" smtClean="0"/>
              <a:pPr/>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9D59B9-7D63-4585-ACBB-91F09E74336A}" type="slidenum">
              <a:rPr lang="en-IN" smtClean="0"/>
              <a:pPr/>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9D59B9-7D63-4585-ACBB-91F09E74336A}" type="slidenum">
              <a:rPr lang="en-IN" smtClean="0"/>
              <a:pPr/>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9D59B9-7D63-4585-ACBB-91F09E74336A}" type="slidenum">
              <a:rPr lang="en-IN" smtClean="0"/>
              <a:pPr/>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9D59B9-7D63-4585-ACBB-91F09E74336A}" type="slidenum">
              <a:rPr lang="en-IN" smtClean="0"/>
              <a:pPr/>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9D59B9-7D63-4585-ACBB-91F09E74336A}" type="slidenum">
              <a:rPr lang="en-IN" smtClean="0"/>
              <a:pPr/>
              <a:t>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9D59B9-7D63-4585-ACBB-91F09E74336A}"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7/26/2014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7/26/2014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7675" y="95250"/>
            <a:ext cx="6019800" cy="715962"/>
          </a:xfrm>
        </p:spPr>
        <p:txBody>
          <a:bodyPr/>
          <a:lstStyle>
            <a:lvl1pPr>
              <a:defRPr sz="2800" b="1">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65237"/>
            <a:ext cx="8229600" cy="4525963"/>
          </a:xfrm>
        </p:spPr>
        <p:txBody>
          <a:bodyPr/>
          <a:lstStyle>
            <a:lvl1pPr>
              <a:defRPr sz="2000" b="1">
                <a:solidFill>
                  <a:srgbClr val="990000"/>
                </a:solidFill>
                <a:latin typeface="Arial" pitchFamily="34" charset="0"/>
                <a:cs typeface="Arial" pitchFamily="34" charset="0"/>
              </a:defRPr>
            </a:lvl1pPr>
            <a:lvl2pPr>
              <a:defRPr sz="1800">
                <a:solidFill>
                  <a:schemeClr val="bg1">
                    <a:lumMod val="50000"/>
                  </a:schemeClr>
                </a:solidFill>
                <a:latin typeface="Arial" pitchFamily="34" charset="0"/>
                <a:cs typeface="Arial" pitchFamily="34" charset="0"/>
              </a:defRPr>
            </a:lvl2pPr>
            <a:lvl3pPr>
              <a:defRPr sz="1600">
                <a:solidFill>
                  <a:schemeClr val="bg1">
                    <a:lumMod val="50000"/>
                  </a:schemeClr>
                </a:solidFill>
                <a:latin typeface="Arial" pitchFamily="34" charset="0"/>
                <a:cs typeface="Arial" pitchFamily="34" charset="0"/>
              </a:defRPr>
            </a:lvl3pPr>
            <a:lvl4pPr>
              <a:defRPr sz="1400">
                <a:solidFill>
                  <a:schemeClr val="bg1">
                    <a:lumMod val="50000"/>
                  </a:schemeClr>
                </a:solidFill>
                <a:latin typeface="Arial" pitchFamily="34" charset="0"/>
                <a:cs typeface="Arial" pitchFamily="34" charset="0"/>
              </a:defRPr>
            </a:lvl4pPr>
            <a:lvl5pPr>
              <a:defRPr sz="120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8"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9"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4"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5"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3"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4"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9" descr="inside page ppt copy.jpg"/>
          <p:cNvPicPr>
            <a:picLocks noChangeAspect="1"/>
          </p:cNvPicPr>
          <p:nvPr/>
        </p:nvPicPr>
        <p:blipFill>
          <a:blip r:embed="rId13" cstate="print"/>
          <a:srcRect/>
          <a:stretch>
            <a:fillRect/>
          </a:stretch>
        </p:blipFill>
        <p:spPr bwMode="auto">
          <a:xfrm>
            <a:off x="0" y="0"/>
            <a:ext cx="9144000" cy="862013"/>
          </a:xfrm>
          <a:prstGeom prst="rect">
            <a:avLst/>
          </a:prstGeom>
          <a:noFill/>
          <a:ln w="9525">
            <a:noFill/>
            <a:miter lim="800000"/>
            <a:headEnd/>
            <a:tailEnd/>
          </a:ln>
        </p:spPr>
      </p:pic>
      <p:sp>
        <p:nvSpPr>
          <p:cNvPr id="15" name="Text Box 9"/>
          <p:cNvSpPr txBox="1">
            <a:spLocks noChangeArrowheads="1"/>
          </p:cNvSpPr>
          <p:nvPr/>
        </p:nvSpPr>
        <p:spPr bwMode="auto">
          <a:xfrm>
            <a:off x="1195388" y="6616700"/>
            <a:ext cx="1604962" cy="214313"/>
          </a:xfrm>
          <a:prstGeom prst="rect">
            <a:avLst/>
          </a:prstGeom>
          <a:noFill/>
          <a:ln w="9525">
            <a:noFill/>
            <a:miter lim="800000"/>
            <a:headEnd/>
            <a:tailEnd/>
          </a:ln>
        </p:spPr>
        <p:txBody>
          <a:bodyPr wrap="none">
            <a:spAutoFit/>
          </a:bodyPr>
          <a:lstStyle/>
          <a:p>
            <a:pPr>
              <a:defRPr/>
            </a:pPr>
            <a:r>
              <a:rPr lang="en-US" altLang="ja-JP" sz="800" dirty="0">
                <a:latin typeface="Lucida Sans Unicode" pitchFamily="34" charset="0"/>
                <a:ea typeface="ＭＳ Ｐゴシック"/>
                <a:cs typeface="ＭＳ Ｐゴシック"/>
              </a:rPr>
              <a:t>Proprietary and Confidential</a:t>
            </a:r>
            <a:r>
              <a:rPr lang="en-US" altLang="ja-JP" sz="800" b="1" i="1" dirty="0">
                <a:latin typeface="Verdana" pitchFamily="34" charset="0"/>
                <a:ea typeface="ＭＳ Ｐゴシック"/>
                <a:cs typeface="ＭＳ Ｐゴシック"/>
              </a:rPr>
              <a:t> </a:t>
            </a:r>
          </a:p>
        </p:txBody>
      </p:sp>
      <p:sp>
        <p:nvSpPr>
          <p:cNvPr id="16" name="Rectangle 20"/>
          <p:cNvSpPr txBox="1">
            <a:spLocks noChangeArrowheads="1"/>
          </p:cNvSpPr>
          <p:nvPr/>
        </p:nvSpPr>
        <p:spPr>
          <a:xfrm>
            <a:off x="365125" y="6619875"/>
            <a:ext cx="1219200" cy="228600"/>
          </a:xfrm>
          <a:prstGeom prst="rect">
            <a:avLst/>
          </a:prstGeom>
          <a:noFill/>
        </p:spPr>
        <p:txBody>
          <a:bodyPr/>
          <a:lstStyle/>
          <a:p>
            <a:pPr>
              <a:defRPr/>
            </a:pPr>
            <a:fld id="{634B1AA2-1421-4123-B46B-C773544C4A12}" type="datetime4">
              <a:rPr lang="en-US" sz="800">
                <a:latin typeface="Arial" pitchFamily="34" charset="0"/>
                <a:ea typeface="MS PGothic"/>
                <a:cs typeface="MS PGothic"/>
              </a:rPr>
              <a:pPr>
                <a:defRPr/>
              </a:pPr>
              <a:t>July 26, 2014</a:t>
            </a:fld>
            <a:endParaRPr lang="en-US" sz="800" dirty="0">
              <a:latin typeface="Arial" pitchFamily="34" charset="0"/>
              <a:ea typeface="MS PGothic"/>
              <a:cs typeface="MS PGothic"/>
            </a:endParaRPr>
          </a:p>
        </p:txBody>
      </p:sp>
      <p:sp>
        <p:nvSpPr>
          <p:cNvPr id="1029" name="Title Placeholder 1"/>
          <p:cNvSpPr>
            <a:spLocks noGrp="1"/>
          </p:cNvSpPr>
          <p:nvPr>
            <p:ph type="title"/>
          </p:nvPr>
        </p:nvSpPr>
        <p:spPr bwMode="auto">
          <a:xfrm>
            <a:off x="457200" y="274638"/>
            <a:ext cx="8229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 name="Text Box 5"/>
          <p:cNvSpPr txBox="1">
            <a:spLocks noChangeArrowheads="1"/>
          </p:cNvSpPr>
          <p:nvPr/>
        </p:nvSpPr>
        <p:spPr bwMode="gray">
          <a:xfrm>
            <a:off x="8542338" y="6662738"/>
            <a:ext cx="222250" cy="107950"/>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700" dirty="0">
                <a:solidFill>
                  <a:srgbClr val="000000"/>
                </a:solidFill>
                <a:ea typeface="ＭＳ Ｐゴシック"/>
                <a:cs typeface="ＭＳ Ｐゴシック"/>
              </a:rPr>
              <a:t>- </a:t>
            </a:r>
            <a:fld id="{5111BE5B-C1C2-4202-9F33-7A74C6497518}" type="slidenum">
              <a:rPr lang="en-US" sz="700">
                <a:solidFill>
                  <a:srgbClr val="000000"/>
                </a:solidFill>
                <a:ea typeface="ＭＳ Ｐゴシック"/>
                <a:cs typeface="ＭＳ Ｐゴシック"/>
              </a:rPr>
              <a:pPr algn="ctr" eaLnBrk="0" hangingPunct="0">
                <a:buClr>
                  <a:srgbClr val="000000"/>
                </a:buClr>
                <a:buSzPct val="65000"/>
                <a:buFont typeface="Wingdings" pitchFamily="2" charset="2"/>
                <a:buNone/>
                <a:defRPr/>
              </a:pPr>
              <a:t>‹#›</a:t>
            </a:fld>
            <a:r>
              <a:rPr lang="en-US" sz="700" dirty="0">
                <a:solidFill>
                  <a:srgbClr val="000000"/>
                </a:solidFill>
                <a:ea typeface="ＭＳ Ｐゴシック"/>
                <a:cs typeface="ＭＳ Ｐゴシック"/>
              </a:rPr>
              <a:t> -</a:t>
            </a:r>
          </a:p>
        </p:txBody>
      </p:sp>
      <p:cxnSp>
        <p:nvCxnSpPr>
          <p:cNvPr id="22" name="Straight Connector 21"/>
          <p:cNvCxnSpPr/>
          <p:nvPr/>
        </p:nvCxnSpPr>
        <p:spPr>
          <a:xfrm>
            <a:off x="447675" y="6619875"/>
            <a:ext cx="8248650" cy="1588"/>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Calibri" pitchFamily="34" charset="0"/>
        </a:defRPr>
      </a:lvl2pPr>
      <a:lvl3pPr algn="l" rtl="0" eaLnBrk="1" fontAlgn="base" hangingPunct="1">
        <a:spcBef>
          <a:spcPct val="0"/>
        </a:spcBef>
        <a:spcAft>
          <a:spcPct val="0"/>
        </a:spcAft>
        <a:defRPr sz="3200">
          <a:solidFill>
            <a:schemeClr val="bg1"/>
          </a:solidFill>
          <a:latin typeface="Calibri" pitchFamily="34" charset="0"/>
        </a:defRPr>
      </a:lvl3pPr>
      <a:lvl4pPr algn="l" rtl="0" eaLnBrk="1" fontAlgn="base" hangingPunct="1">
        <a:spcBef>
          <a:spcPct val="0"/>
        </a:spcBef>
        <a:spcAft>
          <a:spcPct val="0"/>
        </a:spcAft>
        <a:defRPr sz="3200">
          <a:solidFill>
            <a:schemeClr val="bg1"/>
          </a:solidFill>
          <a:latin typeface="Calibri" pitchFamily="34" charset="0"/>
        </a:defRPr>
      </a:lvl4pPr>
      <a:lvl5pPr algn="l" rtl="0" eaLnBrk="1" fontAlgn="base" hangingPunct="1">
        <a:spcBef>
          <a:spcPct val="0"/>
        </a:spcBef>
        <a:spcAft>
          <a:spcPct val="0"/>
        </a:spcAft>
        <a:defRPr sz="3200">
          <a:solidFill>
            <a:schemeClr val="bg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8CFA630-13BB-46C4-BD44-B2C5F9B66074}" type="datetimeFigureOut">
              <a:rPr lang="en-US" smtClean="0"/>
              <a:pPr/>
              <a:t>7/26/2014</a:t>
            </a:fld>
            <a:endParaRPr lang="en-US" sz="1000" dirty="0">
              <a:solidFill>
                <a:schemeClr val="tx2"/>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r" eaLnBrk="1" latinLnBrk="0" hangingPunct="1"/>
            <a:fld id="{BC5217A8-0E06-4059-AC45-433E2E67A85D}" type="slidenum">
              <a:rPr kumimoji="0" lang="en-US" smtClean="0"/>
              <a:pPr algn="r" eaLnBrk="1" latinLnBrk="0" hangingPunct="1"/>
              <a:t>‹#›</a:t>
            </a:fld>
            <a:endParaRPr kumimoji="0" lang="en-US" sz="11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ourcemaking.com/design_patterns/abstract_factory"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Factory Pattern</a:t>
            </a:r>
            <a:endParaRPr lang="en-US" dirty="0"/>
          </a:p>
        </p:txBody>
      </p:sp>
      <p:sp>
        <p:nvSpPr>
          <p:cNvPr id="6" name="Subtitle 2"/>
          <p:cNvSpPr txBox="1">
            <a:spLocks/>
          </p:cNvSpPr>
          <p:nvPr/>
        </p:nvSpPr>
        <p:spPr bwMode="auto">
          <a:xfrm>
            <a:off x="1219200" y="4724400"/>
            <a:ext cx="64008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dirty="0">
              <a:ln>
                <a:noFill/>
              </a:ln>
              <a:solidFill>
                <a:schemeClr val="bg2">
                  <a:lumMod val="25000"/>
                </a:schemeClr>
              </a:solidFill>
              <a:effectLst/>
              <a:uLnTx/>
              <a:uFillTx/>
              <a:latin typeface="+mn-lt"/>
              <a:ea typeface="+mn-ea"/>
              <a:cs typeface="+mn-cs"/>
            </a:endParaRPr>
          </a:p>
        </p:txBody>
      </p:sp>
      <p:sp>
        <p:nvSpPr>
          <p:cNvPr id="5" name="Subtitle 2"/>
          <p:cNvSpPr txBox="1">
            <a:spLocks/>
          </p:cNvSpPr>
          <p:nvPr/>
        </p:nvSpPr>
        <p:spPr>
          <a:xfrm>
            <a:off x="1371600" y="4876800"/>
            <a:ext cx="6400800" cy="685800"/>
          </a:xfrm>
          <a:prstGeom prst="rect">
            <a:avLst/>
          </a:prstGeom>
        </p:spPr>
        <p:txBody>
          <a:bodyPr vert="horz" lIns="45720" tIns="0" rIns="45720" bIns="0">
            <a:normAutofit lnSpcReduction="10000"/>
          </a:bodyPr>
          <a:lstStyle/>
          <a:p>
            <a:pPr marL="0" marR="0" lvl="0" indent="0" algn="r" defTabSz="914400" rtl="0" eaLnBrk="1" fontAlgn="auto" latinLnBrk="0" hangingPunct="1">
              <a:lnSpc>
                <a:spcPct val="100000"/>
              </a:lnSpc>
              <a:spcBef>
                <a:spcPts val="600"/>
              </a:spcBef>
              <a:spcAft>
                <a:spcPts val="0"/>
              </a:spcAft>
              <a:buClr>
                <a:schemeClr val="tx2"/>
              </a:buClr>
              <a:buSzPct val="73000"/>
              <a:buFont typeface="Wingdings 2"/>
              <a:buNone/>
              <a:tabLst/>
              <a:defRPr/>
            </a:pPr>
            <a:r>
              <a:rPr kumimoji="0" lang="en-US" sz="2200" b="0" i="0" u="none" strike="noStrike" kern="1200" cap="none" spc="0" normalizeH="0" baseline="0" noProof="0" smtClean="0">
                <a:ln>
                  <a:noFill/>
                </a:ln>
                <a:solidFill>
                  <a:schemeClr val="bg2">
                    <a:lumMod val="25000"/>
                  </a:schemeClr>
                </a:solidFill>
                <a:effectLst/>
                <a:uLnTx/>
                <a:uFillTx/>
                <a:latin typeface="+mn-lt"/>
                <a:ea typeface="+mn-ea"/>
                <a:cs typeface="+mn-cs"/>
              </a:rPr>
              <a:t>By</a:t>
            </a:r>
          </a:p>
          <a:p>
            <a:pPr marL="0" marR="0" lvl="0" indent="0" algn="r" defTabSz="914400" rtl="0" eaLnBrk="1" fontAlgn="auto" latinLnBrk="0" hangingPunct="1">
              <a:lnSpc>
                <a:spcPct val="100000"/>
              </a:lnSpc>
              <a:spcBef>
                <a:spcPts val="600"/>
              </a:spcBef>
              <a:spcAft>
                <a:spcPts val="0"/>
              </a:spcAft>
              <a:buClr>
                <a:schemeClr val="tx2"/>
              </a:buClr>
              <a:buSzPct val="73000"/>
              <a:buFont typeface="Wingdings 2"/>
              <a:buNone/>
              <a:tabLst/>
              <a:defRPr/>
            </a:pPr>
            <a:r>
              <a:rPr kumimoji="0" lang="en-US" sz="2200" b="0" i="0" u="none" strike="noStrike" kern="1200" cap="none" spc="0" normalizeH="0" baseline="0" noProof="0" smtClean="0">
                <a:ln>
                  <a:noFill/>
                </a:ln>
                <a:solidFill>
                  <a:schemeClr val="bg2">
                    <a:lumMod val="25000"/>
                  </a:schemeClr>
                </a:solidFill>
                <a:effectLst/>
                <a:uLnTx/>
                <a:uFillTx/>
                <a:latin typeface="+mn-lt"/>
                <a:ea typeface="+mn-ea"/>
                <a:cs typeface="+mn-cs"/>
              </a:rPr>
              <a:t>Narendran, S S</a:t>
            </a:r>
            <a:endParaRPr kumimoji="0" lang="en-US" sz="2200" b="0" i="0" u="none" strike="noStrike" kern="1200" cap="none" spc="0" normalizeH="0" baseline="0" noProof="0" dirty="0">
              <a:ln>
                <a:noFill/>
              </a:ln>
              <a:solidFill>
                <a:schemeClr val="bg2">
                  <a:lumMod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3"/>
              </a:rPr>
              <a:t>http://sourcemaking.com/design_patterns/abstract_factory</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Items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Factory Pattern?</a:t>
            </a:r>
          </a:p>
          <a:p>
            <a:r>
              <a:rPr lang="en-US" dirty="0" smtClean="0"/>
              <a:t>Factory Pattern</a:t>
            </a:r>
          </a:p>
          <a:p>
            <a:r>
              <a:rPr lang="en-US" dirty="0" smtClean="0"/>
              <a:t>Factory Method Pattern – Virtual Constructors, Template Methods</a:t>
            </a:r>
          </a:p>
          <a:p>
            <a:r>
              <a:rPr lang="en-US" dirty="0" smtClean="0"/>
              <a:t>Abstract Factory Pattern</a:t>
            </a:r>
          </a:p>
          <a:p>
            <a:r>
              <a:rPr lang="en-US" dirty="0" smtClean="0"/>
              <a:t>Factory Pattern with Registry, Reflection - OCP</a:t>
            </a:r>
          </a:p>
          <a:p>
            <a:r>
              <a:rPr lang="en-US" dirty="0" smtClean="0"/>
              <a:t>Factory Pattern with Registry, without Reflection</a:t>
            </a:r>
          </a:p>
          <a:p>
            <a:r>
              <a:rPr lang="en-US" dirty="0" smtClean="0"/>
              <a:t>Static Factory Pattern – Private Constructor</a:t>
            </a:r>
          </a:p>
          <a:p>
            <a:r>
              <a:rPr lang="en-US" dirty="0" smtClean="0"/>
              <a:t>Factory Pattern with Singleton</a:t>
            </a: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Factory Pattern?</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r>
              <a:rPr lang="en-US" sz="1400" dirty="0" smtClean="0"/>
              <a:t>SELECT on DEMAND &amp; CREATE on DEMAND (Selection &amp; Creation)</a:t>
            </a:r>
          </a:p>
          <a:p>
            <a:pPr>
              <a:buNone/>
            </a:pPr>
            <a:r>
              <a:rPr lang="en-US" sz="1400" dirty="0" smtClean="0"/>
              <a:t>	Creates objects without exposing the instantiation logic to the client</a:t>
            </a:r>
          </a:p>
          <a:p>
            <a:pPr>
              <a:buNone/>
            </a:pPr>
            <a:r>
              <a:rPr lang="en-US" sz="1400" dirty="0" smtClean="0"/>
              <a:t>	Refers to the newly created object through a common interface</a:t>
            </a:r>
          </a:p>
          <a:p>
            <a:pPr>
              <a:buNone/>
            </a:pPr>
            <a:endParaRPr lang="en-US" dirty="0" smtClean="0"/>
          </a:p>
          <a:p>
            <a:pPr>
              <a:buNone/>
            </a:pPr>
            <a:r>
              <a:rPr lang="en-US" sz="1400" dirty="0" smtClean="0"/>
              <a:t>A factory is the location of a concrete class in the code at which objects are constructed. The intent in employing the pattern is to insulate the creation of objects from their usage and to create families of related objects without having to depend on their concrete classes. This allows for new derived types to be introduced with no change to the code that uses the base class.</a:t>
            </a:r>
          </a:p>
          <a:p>
            <a:pPr>
              <a:buNone/>
            </a:pPr>
            <a:endParaRPr lang="en-US" dirty="0" smtClean="0"/>
          </a:p>
          <a:p>
            <a:pPr>
              <a:buNone/>
            </a:pPr>
            <a:r>
              <a:rPr lang="en-US" dirty="0" smtClean="0"/>
              <a:t/>
            </a:r>
            <a:br>
              <a:rPr lang="en-US" dirty="0" smtClean="0"/>
            </a:br>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Factory Method Pattern - UML</a:t>
            </a:r>
            <a:endParaRPr lang="en-US" dirty="0"/>
          </a:p>
        </p:txBody>
      </p:sp>
      <p:pic>
        <p:nvPicPr>
          <p:cNvPr id="2051" name="Picture 3" descr="C:\Documents and Settings\712926\Desktop\factory%20method%20implementation%20-%20uml%20class%20diagram.gif"/>
          <p:cNvPicPr>
            <a:picLocks noChangeAspect="1" noChangeArrowheads="1"/>
          </p:cNvPicPr>
          <p:nvPr/>
        </p:nvPicPr>
        <p:blipFill>
          <a:blip r:embed="rId3" cstate="print"/>
          <a:srcRect/>
          <a:stretch>
            <a:fillRect/>
          </a:stretch>
        </p:blipFill>
        <p:spPr bwMode="auto">
          <a:xfrm>
            <a:off x="990600" y="1828800"/>
            <a:ext cx="6392053" cy="322897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 - UML</a:t>
            </a:r>
            <a:endParaRPr lang="en-US" dirty="0"/>
          </a:p>
        </p:txBody>
      </p:sp>
      <p:pic>
        <p:nvPicPr>
          <p:cNvPr id="3074" name="Picture 2" descr="C:\Documents and Settings\712926\Desktop\factory%20implementation.gif"/>
          <p:cNvPicPr>
            <a:picLocks noChangeAspect="1" noChangeArrowheads="1"/>
          </p:cNvPicPr>
          <p:nvPr/>
        </p:nvPicPr>
        <p:blipFill>
          <a:blip r:embed="rId3" cstate="print"/>
          <a:srcRect/>
          <a:stretch>
            <a:fillRect/>
          </a:stretch>
        </p:blipFill>
        <p:spPr bwMode="auto">
          <a:xfrm>
            <a:off x="1371600" y="2133600"/>
            <a:ext cx="4952999" cy="331564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 UML</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990600" y="1905000"/>
            <a:ext cx="5661969"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&amp; other Patterns</a:t>
            </a:r>
            <a:endParaRPr lang="en-US" dirty="0"/>
          </a:p>
        </p:txBody>
      </p:sp>
      <p:sp>
        <p:nvSpPr>
          <p:cNvPr id="3" name="Content Placeholder 2"/>
          <p:cNvSpPr>
            <a:spLocks noGrp="1"/>
          </p:cNvSpPr>
          <p:nvPr>
            <p:ph idx="1"/>
          </p:nvPr>
        </p:nvSpPr>
        <p:spPr/>
        <p:txBody>
          <a:bodyPr>
            <a:normAutofit lnSpcReduction="10000"/>
          </a:bodyPr>
          <a:lstStyle/>
          <a:p>
            <a:r>
              <a:rPr lang="en-US" sz="1400" dirty="0" smtClean="0"/>
              <a:t>Sometimes creational patterns are competitors: there are cases when either Prototype or Abstract Factory could be used profitably. At other times they are complementary: Abstract Factory might store a set of Prototypes from which to clone and return product objects, Builder can use one of the other patterns to implement which components get built. Abstract Factory, Builder, and Prototype can use Singleton in their implementation.</a:t>
            </a:r>
          </a:p>
          <a:p>
            <a:endParaRPr lang="en-US" sz="1400" dirty="0" smtClean="0"/>
          </a:p>
          <a:p>
            <a:r>
              <a:rPr lang="en-US" sz="1400" dirty="0" smtClean="0"/>
              <a:t>Abstract Factory, Builder, and </a:t>
            </a:r>
            <a:r>
              <a:rPr lang="en-US" sz="1400" dirty="0" smtClean="0">
                <a:solidFill>
                  <a:srgbClr val="FF0000"/>
                </a:solidFill>
              </a:rPr>
              <a:t>Prototype</a:t>
            </a:r>
            <a:r>
              <a:rPr lang="en-US" sz="1400" dirty="0" smtClean="0"/>
              <a:t> define a factory object that’s responsible for knowing and creating the class of product objects, and make it a parameter of the system. Abstract Factory has the factory object producing objects of several classes. Builder has the factory object building a complex product incrementally using a correspondingly complex protocol. Prototype has the factory object (aka prototype) building a product by copying a prototype object.</a:t>
            </a:r>
          </a:p>
          <a:p>
            <a:endParaRPr lang="en-US" sz="1400" dirty="0" smtClean="0"/>
          </a:p>
          <a:p>
            <a:r>
              <a:rPr lang="en-US" sz="1400" dirty="0" smtClean="0">
                <a:solidFill>
                  <a:srgbClr val="FF0000"/>
                </a:solidFill>
              </a:rPr>
              <a:t>Factory Method</a:t>
            </a:r>
            <a:r>
              <a:rPr lang="en-US" sz="1400" dirty="0" smtClean="0"/>
              <a:t>: creation through inheritance. </a:t>
            </a:r>
            <a:r>
              <a:rPr lang="en-US" sz="1400" dirty="0" smtClean="0">
                <a:solidFill>
                  <a:srgbClr val="FF0000"/>
                </a:solidFill>
              </a:rPr>
              <a:t>Prototype</a:t>
            </a:r>
            <a:r>
              <a:rPr lang="en-US" sz="1400" dirty="0" smtClean="0"/>
              <a:t>: creation through delegation.</a:t>
            </a:r>
          </a:p>
          <a:p>
            <a:endParaRPr lang="en-US" sz="1400" dirty="0" smtClean="0"/>
          </a:p>
          <a:p>
            <a:r>
              <a:rPr lang="en-US" sz="1400" dirty="0" smtClean="0"/>
              <a:t>Factory Methods are usually called within </a:t>
            </a:r>
            <a:r>
              <a:rPr lang="en-US" sz="1400" dirty="0" smtClean="0">
                <a:solidFill>
                  <a:srgbClr val="FF0000"/>
                </a:solidFill>
              </a:rPr>
              <a:t>Template Methods</a:t>
            </a:r>
            <a:r>
              <a:rPr lang="en-US" sz="1400" dirty="0" smtClean="0"/>
              <a:t>.</a:t>
            </a:r>
          </a:p>
          <a:p>
            <a:endParaRPr lang="en-US" sz="1400" dirty="0" smtClean="0"/>
          </a:p>
          <a:p>
            <a:r>
              <a:rPr lang="en-US" sz="1400" dirty="0" smtClean="0">
                <a:solidFill>
                  <a:srgbClr val="FF0000"/>
                </a:solidFill>
              </a:rPr>
              <a:t>Prototype</a:t>
            </a:r>
            <a:r>
              <a:rPr lang="en-US" sz="1400" dirty="0" smtClean="0"/>
              <a:t> doesn’t require </a:t>
            </a:r>
            <a:r>
              <a:rPr lang="en-US" sz="1400" dirty="0" err="1" smtClean="0"/>
              <a:t>subclassing</a:t>
            </a:r>
            <a:r>
              <a:rPr lang="en-US" sz="1400" dirty="0" smtClean="0"/>
              <a:t>, but it does require an Initialize operation. Factory Method requires </a:t>
            </a:r>
            <a:r>
              <a:rPr lang="en-US" sz="1400" dirty="0" err="1" smtClean="0"/>
              <a:t>subclassing</a:t>
            </a:r>
            <a:r>
              <a:rPr lang="en-US" sz="1400" dirty="0" smtClean="0"/>
              <a:t>, but doesn’t require Initialize.</a:t>
            </a:r>
          </a:p>
          <a:p>
            <a:endParaRPr lang="en-US" sz="1400"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&amp; other Patterns</a:t>
            </a:r>
            <a:endParaRPr lang="en-US" dirty="0"/>
          </a:p>
        </p:txBody>
      </p:sp>
      <p:sp>
        <p:nvSpPr>
          <p:cNvPr id="3" name="Content Placeholder 2"/>
          <p:cNvSpPr>
            <a:spLocks noGrp="1"/>
          </p:cNvSpPr>
          <p:nvPr>
            <p:ph idx="1"/>
          </p:nvPr>
        </p:nvSpPr>
        <p:spPr/>
        <p:txBody>
          <a:bodyPr/>
          <a:lstStyle/>
          <a:p>
            <a:r>
              <a:rPr lang="en-US" sz="1400" dirty="0" smtClean="0"/>
              <a:t>Abstract Factory classes are often implemented with Factory Methods, but they can also be implemented using </a:t>
            </a:r>
            <a:r>
              <a:rPr lang="en-US" sz="1400" dirty="0" smtClean="0">
                <a:solidFill>
                  <a:srgbClr val="FF0000"/>
                </a:solidFill>
              </a:rPr>
              <a:t>Prototype</a:t>
            </a:r>
            <a:r>
              <a:rPr lang="en-US" sz="1400" dirty="0" smtClean="0"/>
              <a:t>.</a:t>
            </a:r>
          </a:p>
          <a:p>
            <a:endParaRPr lang="en-US" sz="1400" dirty="0" smtClean="0"/>
          </a:p>
          <a:p>
            <a:r>
              <a:rPr lang="en-US" sz="1400" dirty="0" smtClean="0"/>
              <a:t>Abstract Factory can be used as an alternative to </a:t>
            </a:r>
            <a:r>
              <a:rPr lang="en-US" sz="1400" dirty="0" smtClean="0">
                <a:solidFill>
                  <a:srgbClr val="FF0000"/>
                </a:solidFill>
              </a:rPr>
              <a:t>Facade</a:t>
            </a:r>
            <a:r>
              <a:rPr lang="en-US" sz="1400" dirty="0" smtClean="0"/>
              <a:t> to hide platform-specific classes.</a:t>
            </a:r>
          </a:p>
          <a:p>
            <a:endParaRPr lang="en-US" sz="1400" dirty="0" smtClean="0"/>
          </a:p>
          <a:p>
            <a:r>
              <a:rPr lang="en-US" sz="1400" dirty="0" smtClean="0">
                <a:solidFill>
                  <a:srgbClr val="FF0000"/>
                </a:solidFill>
              </a:rPr>
              <a:t>Builder</a:t>
            </a:r>
            <a:r>
              <a:rPr lang="en-US" sz="1400" dirty="0" smtClean="0"/>
              <a:t> focuses on constructing a complex object step by step. Abstract Factory emphasizes a family of product objects (either simple or complex). </a:t>
            </a:r>
            <a:r>
              <a:rPr lang="en-US" sz="1400" dirty="0" smtClean="0">
                <a:solidFill>
                  <a:srgbClr val="FF0000"/>
                </a:solidFill>
              </a:rPr>
              <a:t>Builder</a:t>
            </a:r>
            <a:r>
              <a:rPr lang="en-US" sz="1400" dirty="0" smtClean="0"/>
              <a:t> returns the product as a final step, but as far as the Abstract Factory is concerned, the product gets returned immediately.</a:t>
            </a:r>
          </a:p>
          <a:p>
            <a:endParaRPr lang="en-US" sz="1400" dirty="0" smtClean="0"/>
          </a:p>
          <a:p>
            <a:r>
              <a:rPr lang="en-US" sz="1400" dirty="0" smtClean="0"/>
              <a:t>Often, designs start out using </a:t>
            </a:r>
            <a:r>
              <a:rPr lang="en-US" sz="1400" dirty="0" smtClean="0">
                <a:solidFill>
                  <a:srgbClr val="FF0000"/>
                </a:solidFill>
              </a:rPr>
              <a:t>Factory Method </a:t>
            </a:r>
            <a:r>
              <a:rPr lang="en-US" sz="1400" dirty="0" smtClean="0"/>
              <a:t>(less complicated, more customizable, subclasses proliferate) and evolve toward Abstract Factory, Prototype, or Builder (more flexible, more complex) as the designer discovers where more flexibility is needed.</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&amp; Cons</a:t>
            </a:r>
            <a:endParaRPr lang="en-US" dirty="0"/>
          </a:p>
        </p:txBody>
      </p:sp>
      <p:sp>
        <p:nvSpPr>
          <p:cNvPr id="3" name="Content Placeholder 2"/>
          <p:cNvSpPr>
            <a:spLocks noGrp="1"/>
          </p:cNvSpPr>
          <p:nvPr>
            <p:ph idx="1"/>
          </p:nvPr>
        </p:nvSpPr>
        <p:spPr/>
        <p:txBody>
          <a:bodyPr/>
          <a:lstStyle/>
          <a:p>
            <a:pPr>
              <a:buNone/>
            </a:pPr>
            <a:r>
              <a:rPr lang="en-US" dirty="0" smtClean="0"/>
              <a:t>Pros</a:t>
            </a:r>
          </a:p>
          <a:p>
            <a:r>
              <a:rPr lang="en-US" dirty="0" smtClean="0"/>
              <a:t>Provide an interface for creating families of related or dependent objects without specifying their concrete classes.</a:t>
            </a:r>
          </a:p>
          <a:p>
            <a:r>
              <a:rPr lang="en-US" dirty="0" smtClean="0"/>
              <a:t>Encapsulates </a:t>
            </a:r>
            <a:r>
              <a:rPr lang="en-US" smtClean="0"/>
              <a:t>object Creation.</a:t>
            </a:r>
            <a:endParaRPr lang="en-US" dirty="0" smtClean="0"/>
          </a:p>
          <a:p>
            <a:pPr>
              <a:buNone/>
            </a:pPr>
            <a:endParaRPr lang="en-US" dirty="0" smtClean="0"/>
          </a:p>
          <a:p>
            <a:pPr>
              <a:buNone/>
            </a:pPr>
            <a:r>
              <a:rPr lang="en-US" dirty="0" smtClean="0"/>
              <a:t>Cons</a:t>
            </a:r>
          </a:p>
          <a:p>
            <a:r>
              <a:rPr lang="en-US" dirty="0" smtClean="0"/>
              <a:t>Introduces Indirection.</a:t>
            </a: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GAT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iGATE Theme 1</Template>
  <TotalTime>5302</TotalTime>
  <Words>212</Words>
  <Application>Microsoft Office PowerPoint</Application>
  <PresentationFormat>On-screen Show (4:3)</PresentationFormat>
  <Paragraphs>63</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iGATE Theme</vt:lpstr>
      <vt:lpstr>Opulent</vt:lpstr>
      <vt:lpstr>Factory Pattern</vt:lpstr>
      <vt:lpstr>Key Items</vt:lpstr>
      <vt:lpstr>What is Factory Pattern?</vt:lpstr>
      <vt:lpstr>Factory Method Pattern - UML</vt:lpstr>
      <vt:lpstr>Factory Pattern - UML</vt:lpstr>
      <vt:lpstr>Abstract Factory - UML</vt:lpstr>
      <vt:lpstr>Factory &amp; other Patterns</vt:lpstr>
      <vt:lpstr>Factory &amp; other Patterns</vt:lpstr>
      <vt:lpstr>Pros &amp; Cons</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Narendran</cp:lastModifiedBy>
  <cp:revision>50</cp:revision>
  <dcterms:created xsi:type="dcterms:W3CDTF">2006-08-16T00:00:00Z</dcterms:created>
  <dcterms:modified xsi:type="dcterms:W3CDTF">2014-07-26T12:38:21Z</dcterms:modified>
</cp:coreProperties>
</file>