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2"/>
  </p:notesMasterIdLst>
  <p:sldIdLst>
    <p:sldId id="256" r:id="rId3"/>
    <p:sldId id="257" r:id="rId4"/>
    <p:sldId id="258" r:id="rId5"/>
    <p:sldId id="259" r:id="rId6"/>
    <p:sldId id="263" r:id="rId7"/>
    <p:sldId id="264" r:id="rId8"/>
    <p:sldId id="262"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717261-9511-4CED-BBD4-52809F97C556}" type="datetimeFigureOut">
              <a:rPr lang="en-US" smtClean="0"/>
              <a:t>7/26/2014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A58E72-B7D4-4355-BA48-2751C466341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7A58E72-B7D4-4355-BA48-2751C4663415}"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7A58E72-B7D4-4355-BA48-2751C4663415}"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7A58E72-B7D4-4355-BA48-2751C4663415}" type="slidenum">
              <a:rPr lang="en-IN" smtClean="0"/>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7A58E72-B7D4-4355-BA48-2751C4663415}" type="slidenum">
              <a:rPr lang="en-IN" smtClean="0"/>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7A58E72-B7D4-4355-BA48-2751C4663415}" type="slidenum">
              <a:rPr lang="en-IN" smtClean="0"/>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7A58E72-B7D4-4355-BA48-2751C4663415}" type="slidenum">
              <a:rPr lang="en-IN" smtClean="0"/>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7A58E72-B7D4-4355-BA48-2751C4663415}" type="slidenum">
              <a:rPr lang="en-IN" smtClean="0"/>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7A58E72-B7D4-4355-BA48-2751C4663415}" type="slidenum">
              <a:rPr lang="en-IN" smtClean="0"/>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7A58E72-B7D4-4355-BA48-2751C4663415}"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7/26/2014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7/26/2014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95250"/>
            <a:ext cx="6019800" cy="715962"/>
          </a:xfrm>
        </p:spPr>
        <p:txBody>
          <a:bodyPr/>
          <a:lstStyle>
            <a:lvl1pPr>
              <a:defRPr sz="2800" b="1">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65237"/>
            <a:ext cx="8229600" cy="4525963"/>
          </a:xfrm>
        </p:spPr>
        <p:txBody>
          <a:bodyPr/>
          <a:lstStyle>
            <a:lvl1pPr>
              <a:defRPr sz="2000" b="1">
                <a:solidFill>
                  <a:srgbClr val="990000"/>
                </a:solidFill>
                <a:latin typeface="Arial" pitchFamily="34" charset="0"/>
                <a:cs typeface="Arial" pitchFamily="34" charset="0"/>
              </a:defRPr>
            </a:lvl1pPr>
            <a:lvl2pPr>
              <a:defRPr sz="1800">
                <a:solidFill>
                  <a:schemeClr val="bg1">
                    <a:lumMod val="50000"/>
                  </a:schemeClr>
                </a:solidFill>
                <a:latin typeface="Arial" pitchFamily="34" charset="0"/>
                <a:cs typeface="Arial" pitchFamily="34" charset="0"/>
              </a:defRPr>
            </a:lvl2pPr>
            <a:lvl3pPr>
              <a:defRPr sz="1600">
                <a:solidFill>
                  <a:schemeClr val="bg1">
                    <a:lumMod val="50000"/>
                  </a:schemeClr>
                </a:solidFill>
                <a:latin typeface="Arial" pitchFamily="34" charset="0"/>
                <a:cs typeface="Arial" pitchFamily="34" charset="0"/>
              </a:defRPr>
            </a:lvl3pPr>
            <a:lvl4pPr>
              <a:defRPr sz="1400">
                <a:solidFill>
                  <a:schemeClr val="bg1">
                    <a:lumMod val="50000"/>
                  </a:schemeClr>
                </a:solidFill>
                <a:latin typeface="Arial" pitchFamily="34" charset="0"/>
                <a:cs typeface="Arial" pitchFamily="34" charset="0"/>
              </a:defRPr>
            </a:lvl4pPr>
            <a:lvl5pPr>
              <a:defRPr sz="120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8"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9"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4"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5"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3"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4"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descr="inside page ppt copy.jpg"/>
          <p:cNvPicPr>
            <a:picLocks noChangeAspect="1"/>
          </p:cNvPicPr>
          <p:nvPr/>
        </p:nvPicPr>
        <p:blipFill>
          <a:blip r:embed="rId13" cstate="print"/>
          <a:srcRect/>
          <a:stretch>
            <a:fillRect/>
          </a:stretch>
        </p:blipFill>
        <p:spPr bwMode="auto">
          <a:xfrm>
            <a:off x="0" y="0"/>
            <a:ext cx="9144000" cy="862013"/>
          </a:xfrm>
          <a:prstGeom prst="rect">
            <a:avLst/>
          </a:prstGeom>
          <a:noFill/>
          <a:ln w="9525">
            <a:noFill/>
            <a:miter lim="800000"/>
            <a:headEnd/>
            <a:tailEnd/>
          </a:ln>
        </p:spPr>
      </p:pic>
      <p:sp>
        <p:nvSpPr>
          <p:cNvPr id="15" name="Text Box 9"/>
          <p:cNvSpPr txBox="1">
            <a:spLocks noChangeArrowheads="1"/>
          </p:cNvSpPr>
          <p:nvPr/>
        </p:nvSpPr>
        <p:spPr bwMode="auto">
          <a:xfrm>
            <a:off x="1195388" y="6616700"/>
            <a:ext cx="1604962" cy="214313"/>
          </a:xfrm>
          <a:prstGeom prst="rect">
            <a:avLst/>
          </a:prstGeom>
          <a:noFill/>
          <a:ln w="9525">
            <a:noFill/>
            <a:miter lim="800000"/>
            <a:headEnd/>
            <a:tailEnd/>
          </a:ln>
        </p:spPr>
        <p:txBody>
          <a:bodyPr wrap="none">
            <a:spAutoFit/>
          </a:bodyPr>
          <a:lstStyle/>
          <a:p>
            <a:pPr>
              <a:defRPr/>
            </a:pPr>
            <a:r>
              <a:rPr lang="en-US" altLang="ja-JP" sz="800" dirty="0">
                <a:latin typeface="Lucida Sans Unicode" pitchFamily="34" charset="0"/>
                <a:ea typeface="ＭＳ Ｐゴシック"/>
                <a:cs typeface="ＭＳ Ｐゴシック"/>
              </a:rPr>
              <a:t>Proprietary and Confidential</a:t>
            </a:r>
            <a:r>
              <a:rPr lang="en-US" altLang="ja-JP" sz="800" b="1" i="1" dirty="0">
                <a:latin typeface="Verdana" pitchFamily="34" charset="0"/>
                <a:ea typeface="ＭＳ Ｐゴシック"/>
                <a:cs typeface="ＭＳ Ｐゴシック"/>
              </a:rPr>
              <a:t> </a:t>
            </a:r>
          </a:p>
        </p:txBody>
      </p:sp>
      <p:sp>
        <p:nvSpPr>
          <p:cNvPr id="16" name="Rectangle 20"/>
          <p:cNvSpPr txBox="1">
            <a:spLocks noChangeArrowheads="1"/>
          </p:cNvSpPr>
          <p:nvPr/>
        </p:nvSpPr>
        <p:spPr>
          <a:xfrm>
            <a:off x="365125" y="6619875"/>
            <a:ext cx="1219200" cy="228600"/>
          </a:xfrm>
          <a:prstGeom prst="rect">
            <a:avLst/>
          </a:prstGeom>
          <a:noFill/>
        </p:spPr>
        <p:txBody>
          <a:bodyPr/>
          <a:lstStyle/>
          <a:p>
            <a:pPr>
              <a:defRPr/>
            </a:pPr>
            <a:fld id="{634B1AA2-1421-4123-B46B-C773544C4A12}" type="datetime4">
              <a:rPr lang="en-US" sz="800">
                <a:latin typeface="Arial" pitchFamily="34" charset="0"/>
                <a:ea typeface="MS PGothic"/>
                <a:cs typeface="MS PGothic"/>
              </a:rPr>
              <a:pPr>
                <a:defRPr/>
              </a:pPr>
              <a:t>July 26, 2014</a:t>
            </a:fld>
            <a:endParaRPr lang="en-US" sz="800" dirty="0">
              <a:latin typeface="Arial" pitchFamily="34" charset="0"/>
              <a:ea typeface="MS PGothic"/>
              <a:cs typeface="MS PGothic"/>
            </a:endParaRPr>
          </a:p>
        </p:txBody>
      </p:sp>
      <p:sp>
        <p:nvSpPr>
          <p:cNvPr id="1029" name="Title Placeholder 1"/>
          <p:cNvSpPr>
            <a:spLocks noGrp="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 name="Text Box 5"/>
          <p:cNvSpPr txBox="1">
            <a:spLocks noChangeArrowheads="1"/>
          </p:cNvSpPr>
          <p:nvPr/>
        </p:nvSpPr>
        <p:spPr bwMode="gray">
          <a:xfrm>
            <a:off x="8542338" y="6662738"/>
            <a:ext cx="222250" cy="107950"/>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a:solidFill>
                  <a:srgbClr val="000000"/>
                </a:solidFill>
                <a:ea typeface="ＭＳ Ｐゴシック"/>
                <a:cs typeface="ＭＳ Ｐゴシック"/>
              </a:rPr>
              <a:t>- </a:t>
            </a:r>
            <a:fld id="{5111BE5B-C1C2-4202-9F33-7A74C6497518}" type="slidenum">
              <a:rPr lang="en-US" sz="700">
                <a:solidFill>
                  <a:srgbClr val="000000"/>
                </a:solidFill>
                <a:ea typeface="ＭＳ Ｐゴシック"/>
                <a:cs typeface="ＭＳ Ｐゴシック"/>
              </a:rPr>
              <a:pPr algn="ctr" eaLnBrk="0" hangingPunct="0">
                <a:buClr>
                  <a:srgbClr val="000000"/>
                </a:buClr>
                <a:buSzPct val="65000"/>
                <a:buFont typeface="Wingdings" pitchFamily="2" charset="2"/>
                <a:buNone/>
                <a:defRPr/>
              </a:pPr>
              <a:t>‹#›</a:t>
            </a:fld>
            <a:r>
              <a:rPr lang="en-US" sz="700" dirty="0">
                <a:solidFill>
                  <a:srgbClr val="000000"/>
                </a:solidFill>
                <a:ea typeface="ＭＳ Ｐゴシック"/>
                <a:cs typeface="ＭＳ Ｐゴシック"/>
              </a:rPr>
              <a:t> -</a:t>
            </a:r>
          </a:p>
        </p:txBody>
      </p:sp>
      <p:cxnSp>
        <p:nvCxnSpPr>
          <p:cNvPr id="22" name="Straight Connector 21"/>
          <p:cNvCxnSpPr/>
          <p:nvPr/>
        </p:nvCxnSpPr>
        <p:spPr>
          <a:xfrm>
            <a:off x="447675" y="6619875"/>
            <a:ext cx="8248650"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pitchFamily="34" charset="0"/>
        </a:defRPr>
      </a:lvl2pPr>
      <a:lvl3pPr algn="l" rtl="0" eaLnBrk="1" fontAlgn="base" hangingPunct="1">
        <a:spcBef>
          <a:spcPct val="0"/>
        </a:spcBef>
        <a:spcAft>
          <a:spcPct val="0"/>
        </a:spcAft>
        <a:defRPr sz="3200">
          <a:solidFill>
            <a:schemeClr val="bg1"/>
          </a:solidFill>
          <a:latin typeface="Calibri" pitchFamily="34" charset="0"/>
        </a:defRPr>
      </a:lvl3pPr>
      <a:lvl4pPr algn="l" rtl="0" eaLnBrk="1" fontAlgn="base" hangingPunct="1">
        <a:spcBef>
          <a:spcPct val="0"/>
        </a:spcBef>
        <a:spcAft>
          <a:spcPct val="0"/>
        </a:spcAft>
        <a:defRPr sz="3200">
          <a:solidFill>
            <a:schemeClr val="bg1"/>
          </a:solidFill>
          <a:latin typeface="Calibri" pitchFamily="34" charset="0"/>
        </a:defRPr>
      </a:lvl4pPr>
      <a:lvl5pPr algn="l" rtl="0" eaLnBrk="1" fontAlgn="base" hangingPunct="1">
        <a:spcBef>
          <a:spcPct val="0"/>
        </a:spcBef>
        <a:spcAft>
          <a:spcPct val="0"/>
        </a:spcAft>
        <a:defRPr sz="3200">
          <a:solidFill>
            <a:schemeClr val="bg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7/26/2014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ourcemaking.com/design_patterns/object_pool"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en.wikipedia.org/wiki/Object_pool_patte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Object Pool Pattern</a:t>
            </a:r>
            <a:endParaRPr lang="en-US" b="1" dirty="0"/>
          </a:p>
        </p:txBody>
      </p:sp>
      <p:sp>
        <p:nvSpPr>
          <p:cNvPr id="3" name="Subtitle 2"/>
          <p:cNvSpPr>
            <a:spLocks noGrp="1"/>
          </p:cNvSpPr>
          <p:nvPr>
            <p:ph type="subTitle" idx="1"/>
          </p:nvPr>
        </p:nvSpPr>
        <p:spPr>
          <a:xfrm>
            <a:off x="1219200" y="4724400"/>
            <a:ext cx="6400800" cy="685800"/>
          </a:xfrm>
        </p:spPr>
        <p:txBody>
          <a:bodyPr>
            <a:normAutofit lnSpcReduction="10000"/>
          </a:bodyPr>
          <a:lstStyle/>
          <a:p>
            <a:r>
              <a:rPr lang="en-US" dirty="0" smtClean="0">
                <a:solidFill>
                  <a:schemeClr val="bg2">
                    <a:lumMod val="25000"/>
                  </a:schemeClr>
                </a:solidFill>
              </a:rPr>
              <a:t>By</a:t>
            </a:r>
          </a:p>
          <a:p>
            <a:r>
              <a:rPr lang="en-US" dirty="0" smtClean="0">
                <a:solidFill>
                  <a:schemeClr val="bg2">
                    <a:lumMod val="25000"/>
                  </a:schemeClr>
                </a:solidFill>
              </a:rPr>
              <a:t>Narendran, S </a:t>
            </a:r>
            <a:r>
              <a:rPr lang="en-US" dirty="0" err="1" smtClean="0">
                <a:solidFill>
                  <a:schemeClr val="bg2">
                    <a:lumMod val="25000"/>
                  </a:schemeClr>
                </a:solidFill>
              </a:rPr>
              <a:t>S</a:t>
            </a:r>
            <a:endParaRPr lang="en-U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Items</a:t>
            </a:r>
            <a:endParaRPr lang="en-US" dirty="0"/>
          </a:p>
        </p:txBody>
      </p:sp>
      <p:sp>
        <p:nvSpPr>
          <p:cNvPr id="3" name="Content Placeholder 2"/>
          <p:cNvSpPr>
            <a:spLocks noGrp="1"/>
          </p:cNvSpPr>
          <p:nvPr>
            <p:ph idx="1"/>
          </p:nvPr>
        </p:nvSpPr>
        <p:spPr/>
        <p:txBody>
          <a:bodyPr/>
          <a:lstStyle/>
          <a:p>
            <a:r>
              <a:rPr lang="en-US" dirty="0" smtClean="0"/>
              <a:t>Manage Object Pool</a:t>
            </a:r>
          </a:p>
          <a:p>
            <a:r>
              <a:rPr lang="en-US" dirty="0" smtClean="0"/>
              <a:t>Acquiring and Releasing Objects</a:t>
            </a:r>
          </a:p>
          <a:p>
            <a:r>
              <a:rPr lang="en-US" dirty="0" smtClean="0"/>
              <a:t>Object Pool – </a:t>
            </a:r>
            <a:r>
              <a:rPr lang="en-US" dirty="0" err="1" smtClean="0"/>
              <a:t>Antipattern</a:t>
            </a:r>
            <a:r>
              <a:rPr lang="en-US" dirty="0" smtClean="0"/>
              <a:t> </a:t>
            </a:r>
            <a:r>
              <a:rPr lang="en-US" smtClean="0"/>
              <a:t>– Cesspools</a:t>
            </a:r>
            <a:endParaRPr lang="en-US" dirty="0" smtClean="0"/>
          </a:p>
          <a:p>
            <a:r>
              <a:rPr lang="en-US" dirty="0" smtClean="0"/>
              <a:t>Object Pool in concurrent</a:t>
            </a:r>
          </a:p>
          <a:p>
            <a:r>
              <a:rPr lang="en-US" dirty="0" smtClean="0"/>
              <a:t>Thread Starving, Leaking</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Pool Pattern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pPr>
              <a:buNone/>
            </a:pPr>
            <a:endParaRPr lang="en-US" dirty="0" smtClean="0"/>
          </a:p>
          <a:p>
            <a:pPr>
              <a:buNone/>
            </a:pPr>
            <a:r>
              <a:rPr lang="en-US" sz="1600" dirty="0" smtClean="0"/>
              <a:t>The object pool pattern is a software creational design pattern that uses a set of initialized objects kept ready to use, rather than allocating and destroying them on demand. A client of the pool will request an object from the pool and perform operations on the returned object. When the client has finished, it returns the object, which is a specific type of factory object, to the pool rather than destroying it.</a:t>
            </a: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Pattern - UML</a:t>
            </a:r>
            <a:endParaRPr lang="en-US" dirty="0"/>
          </a:p>
        </p:txBody>
      </p:sp>
      <p:pic>
        <p:nvPicPr>
          <p:cNvPr id="1026" name="Picture 2" descr="C:\Documents and Settings\712926\Desktop\objectpool%20implementation%20-%20uml%20class%20schema.gif"/>
          <p:cNvPicPr>
            <a:picLocks noChangeAspect="1" noChangeArrowheads="1"/>
          </p:cNvPicPr>
          <p:nvPr/>
        </p:nvPicPr>
        <p:blipFill>
          <a:blip r:embed="rId3" cstate="print"/>
          <a:srcRect/>
          <a:stretch>
            <a:fillRect/>
          </a:stretch>
        </p:blipFill>
        <p:spPr bwMode="auto">
          <a:xfrm>
            <a:off x="1143000" y="2362200"/>
            <a:ext cx="5715000" cy="28575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Antipattern</a:t>
            </a:r>
            <a:endParaRPr lang="en-US" dirty="0"/>
          </a:p>
        </p:txBody>
      </p:sp>
      <p:sp>
        <p:nvSpPr>
          <p:cNvPr id="3" name="Content Placeholder 2"/>
          <p:cNvSpPr>
            <a:spLocks noGrp="1"/>
          </p:cNvSpPr>
          <p:nvPr>
            <p:ph idx="1"/>
          </p:nvPr>
        </p:nvSpPr>
        <p:spPr/>
        <p:txBody>
          <a:bodyPr/>
          <a:lstStyle/>
          <a:p>
            <a:r>
              <a:rPr lang="en-US" dirty="0" smtClean="0"/>
              <a:t>Object pools full of objects with dangerously stale state are sometimes called object </a:t>
            </a:r>
            <a:r>
              <a:rPr lang="en-US" dirty="0" smtClean="0">
                <a:solidFill>
                  <a:srgbClr val="FF0000"/>
                </a:solidFill>
              </a:rPr>
              <a:t>cesspools</a:t>
            </a:r>
            <a:r>
              <a:rPr lang="en-US" dirty="0" smtClean="0"/>
              <a:t> and regarded as an anti-pattern.</a:t>
            </a:r>
          </a:p>
          <a:p>
            <a:r>
              <a:rPr lang="en-US" dirty="0" smtClean="0"/>
              <a:t>The pool is responsible for resetting the objects, not the clients.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Support</a:t>
            </a:r>
            <a:endParaRPr lang="en-US" dirty="0"/>
          </a:p>
        </p:txBody>
      </p:sp>
      <p:sp>
        <p:nvSpPr>
          <p:cNvPr id="3" name="Content Placeholder 2"/>
          <p:cNvSpPr>
            <a:spLocks noGrp="1"/>
          </p:cNvSpPr>
          <p:nvPr>
            <p:ph idx="1"/>
          </p:nvPr>
        </p:nvSpPr>
        <p:spPr/>
        <p:txBody>
          <a:bodyPr/>
          <a:lstStyle/>
          <a:p>
            <a:r>
              <a:rPr lang="en-US" dirty="0" smtClean="0"/>
              <a:t>Java supports thread pooling via </a:t>
            </a:r>
            <a:r>
              <a:rPr lang="en-US" dirty="0" err="1" smtClean="0"/>
              <a:t>java.util.concurrent.ExecutorService</a:t>
            </a:r>
            <a:r>
              <a:rPr lang="en-US" dirty="0" smtClean="0"/>
              <a:t> and other related classes</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Thumb</a:t>
            </a:r>
            <a:endParaRPr lang="en-US" dirty="0"/>
          </a:p>
        </p:txBody>
      </p:sp>
      <p:sp>
        <p:nvSpPr>
          <p:cNvPr id="3" name="Content Placeholder 2"/>
          <p:cNvSpPr>
            <a:spLocks noGrp="1"/>
          </p:cNvSpPr>
          <p:nvPr>
            <p:ph idx="1"/>
          </p:nvPr>
        </p:nvSpPr>
        <p:spPr/>
        <p:txBody>
          <a:bodyPr>
            <a:noAutofit/>
          </a:bodyPr>
          <a:lstStyle/>
          <a:p>
            <a:r>
              <a:rPr lang="en-US" sz="1800" dirty="0" smtClean="0"/>
              <a:t>The Factory Method pattern can be used to encapsulate the creation logic for objects. However, it does not manage them after their creation, the object pool pattern keeps track of the objects it creates.</a:t>
            </a:r>
          </a:p>
          <a:p>
            <a:endParaRPr lang="en-US" sz="1800" dirty="0" smtClean="0"/>
          </a:p>
          <a:p>
            <a:r>
              <a:rPr lang="en-US" sz="1800" dirty="0" smtClean="0"/>
              <a:t>Object Pools are usually implemented as Singletons. (It is desirable to keep all Reusable objects that are not currently in use in the same object pool so that they can be managed by one coherent policy. To achieve this, the Reusable Pool class is designed to be a singleton class.)</a:t>
            </a:r>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p:txBody>
          <a:bodyPr>
            <a:noAutofit/>
          </a:bodyPr>
          <a:lstStyle/>
          <a:p>
            <a:pPr>
              <a:buNone/>
            </a:pPr>
            <a:r>
              <a:rPr lang="en-US" sz="1800" dirty="0" smtClean="0"/>
              <a:t>Pros</a:t>
            </a:r>
          </a:p>
          <a:p>
            <a:r>
              <a:rPr lang="en-US" sz="1800" dirty="0" smtClean="0"/>
              <a:t>Object pooling can offer a significant performance boost in situations where the cost of initializing a class instance is high, the rate of instantiation of a class is high, and the number of instances in use at any one time is low. The pooled object is obtained in predictable time when creation of the new objects (especially over network) may take variable time.</a:t>
            </a:r>
          </a:p>
          <a:p>
            <a:pPr>
              <a:buNone/>
            </a:pPr>
            <a:r>
              <a:rPr lang="en-US" sz="1800" dirty="0" smtClean="0"/>
              <a:t>Cons</a:t>
            </a:r>
          </a:p>
          <a:p>
            <a:r>
              <a:rPr lang="en-US" sz="1800" dirty="0" smtClean="0"/>
              <a:t>However these benefits are mostly true for objects that are expensive with respect to time, such as database connections, socket connections, threads and large graphic objects like fonts or bitmaps. In certain situations, simple object pooling (that hold no external resources, but only occupy memory) may not be efficient and could decrease performance</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3"/>
              </a:rPr>
              <a:t>http://sourcemaking.com/design_patterns/object_pool</a:t>
            </a:r>
            <a:endParaRPr lang="en-US" dirty="0" smtClean="0"/>
          </a:p>
          <a:p>
            <a:r>
              <a:rPr lang="en-US" dirty="0" smtClean="0">
                <a:hlinkClick r:id="rId4"/>
              </a:rPr>
              <a:t>http://en.wikipedia.org/wiki/Object_pool_pattern</a:t>
            </a:r>
            <a:endParaRPr lang="en-US" dirty="0" smtClean="0"/>
          </a:p>
          <a:p>
            <a:endParaRPr lang="en-US" dirty="0" smtClean="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GAT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iGATE Theme 1</Template>
  <TotalTime>69</TotalTime>
  <Words>353</Words>
  <Application>Microsoft Office PowerPoint</Application>
  <PresentationFormat>On-screen Show (4:3)</PresentationFormat>
  <Paragraphs>41</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iGATE Theme</vt:lpstr>
      <vt:lpstr>Opulent</vt:lpstr>
      <vt:lpstr>Object Pool Pattern</vt:lpstr>
      <vt:lpstr>Key Items</vt:lpstr>
      <vt:lpstr>Object Pool Pattern</vt:lpstr>
      <vt:lpstr>Prototype Pattern - UML</vt:lpstr>
      <vt:lpstr>Antipattern</vt:lpstr>
      <vt:lpstr>JAVA Support</vt:lpstr>
      <vt:lpstr>Rule of Thumb</vt:lpstr>
      <vt:lpstr>Pros and Cons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Pool Pattern</dc:title>
  <dc:creator/>
  <cp:lastModifiedBy>Narendran</cp:lastModifiedBy>
  <cp:revision>29</cp:revision>
  <dcterms:created xsi:type="dcterms:W3CDTF">2006-08-16T00:00:00Z</dcterms:created>
  <dcterms:modified xsi:type="dcterms:W3CDTF">2014-07-26T12:32:31Z</dcterms:modified>
</cp:coreProperties>
</file>