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1"/>
  </p:notesMasterIdLst>
  <p:sldIdLst>
    <p:sldId id="256" r:id="rId3"/>
    <p:sldId id="258" r:id="rId4"/>
    <p:sldId id="259" r:id="rId5"/>
    <p:sldId id="260" r:id="rId6"/>
    <p:sldId id="263" r:id="rId7"/>
    <p:sldId id="264"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527BF4-3E4E-4DB4-921A-281D728EBA1D}" type="datetimeFigureOut">
              <a:rPr lang="en-US" smtClean="0"/>
              <a:t>7/26/2014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385D15-43D4-4ADF-86D4-C3188DF4344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385D15-43D4-4ADF-86D4-C3188DF4344A}"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385D15-43D4-4ADF-86D4-C3188DF4344A}"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385D15-43D4-4ADF-86D4-C3188DF4344A}" type="slidenum">
              <a:rPr lang="en-IN" smtClean="0"/>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385D15-43D4-4ADF-86D4-C3188DF4344A}" type="slidenum">
              <a:rPr lang="en-IN" smtClean="0"/>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385D15-43D4-4ADF-86D4-C3188DF4344A}" type="slidenum">
              <a:rPr lang="en-IN" smtClean="0"/>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385D15-43D4-4ADF-86D4-C3188DF4344A}" type="slidenum">
              <a:rPr lang="en-IN" smtClean="0"/>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385D15-43D4-4ADF-86D4-C3188DF4344A}" type="slidenum">
              <a:rPr lang="en-IN" smtClean="0"/>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0385D15-43D4-4ADF-86D4-C3188DF4344A}"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7/26/2014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7/26/2014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95250"/>
            <a:ext cx="6019800" cy="715962"/>
          </a:xfrm>
        </p:spPr>
        <p:txBody>
          <a:bodyPr/>
          <a:lstStyle>
            <a:lvl1pPr>
              <a:defRPr sz="2800" b="1">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65237"/>
            <a:ext cx="8229600" cy="4525963"/>
          </a:xfrm>
        </p:spPr>
        <p:txBody>
          <a:bodyPr/>
          <a:lstStyle>
            <a:lvl1pPr>
              <a:defRPr sz="2000" b="1">
                <a:solidFill>
                  <a:srgbClr val="990000"/>
                </a:solidFill>
                <a:latin typeface="Arial" pitchFamily="34" charset="0"/>
                <a:cs typeface="Arial" pitchFamily="34" charset="0"/>
              </a:defRPr>
            </a:lvl1pPr>
            <a:lvl2pPr>
              <a:defRPr sz="1800">
                <a:solidFill>
                  <a:schemeClr val="bg1">
                    <a:lumMod val="50000"/>
                  </a:schemeClr>
                </a:solidFill>
                <a:latin typeface="Arial" pitchFamily="34" charset="0"/>
                <a:cs typeface="Arial" pitchFamily="34" charset="0"/>
              </a:defRPr>
            </a:lvl2pPr>
            <a:lvl3pPr>
              <a:defRPr sz="1600">
                <a:solidFill>
                  <a:schemeClr val="bg1">
                    <a:lumMod val="50000"/>
                  </a:schemeClr>
                </a:solidFill>
                <a:latin typeface="Arial" pitchFamily="34" charset="0"/>
                <a:cs typeface="Arial" pitchFamily="34" charset="0"/>
              </a:defRPr>
            </a:lvl3pPr>
            <a:lvl4pPr>
              <a:defRPr sz="1400">
                <a:solidFill>
                  <a:schemeClr val="bg1">
                    <a:lumMod val="50000"/>
                  </a:schemeClr>
                </a:solidFill>
                <a:latin typeface="Arial" pitchFamily="34" charset="0"/>
                <a:cs typeface="Arial" pitchFamily="34" charset="0"/>
              </a:defRPr>
            </a:lvl4pPr>
            <a:lvl5pPr>
              <a:defRPr sz="120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8"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9"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4"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5"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3"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4"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descr="inside page ppt copy.jpg"/>
          <p:cNvPicPr>
            <a:picLocks noChangeAspect="1"/>
          </p:cNvPicPr>
          <p:nvPr/>
        </p:nvPicPr>
        <p:blipFill>
          <a:blip r:embed="rId13" cstate="print"/>
          <a:srcRect/>
          <a:stretch>
            <a:fillRect/>
          </a:stretch>
        </p:blipFill>
        <p:spPr bwMode="auto">
          <a:xfrm>
            <a:off x="0" y="0"/>
            <a:ext cx="9144000" cy="862013"/>
          </a:xfrm>
          <a:prstGeom prst="rect">
            <a:avLst/>
          </a:prstGeom>
          <a:noFill/>
          <a:ln w="9525">
            <a:noFill/>
            <a:miter lim="800000"/>
            <a:headEnd/>
            <a:tailEnd/>
          </a:ln>
        </p:spPr>
      </p:pic>
      <p:sp>
        <p:nvSpPr>
          <p:cNvPr id="15" name="Text Box 9"/>
          <p:cNvSpPr txBox="1">
            <a:spLocks noChangeArrowheads="1"/>
          </p:cNvSpPr>
          <p:nvPr/>
        </p:nvSpPr>
        <p:spPr bwMode="auto">
          <a:xfrm>
            <a:off x="1195388" y="6616700"/>
            <a:ext cx="1604962" cy="214313"/>
          </a:xfrm>
          <a:prstGeom prst="rect">
            <a:avLst/>
          </a:prstGeom>
          <a:noFill/>
          <a:ln w="9525">
            <a:noFill/>
            <a:miter lim="800000"/>
            <a:headEnd/>
            <a:tailEnd/>
          </a:ln>
        </p:spPr>
        <p:txBody>
          <a:bodyPr wrap="none">
            <a:spAutoFit/>
          </a:bodyPr>
          <a:lstStyle/>
          <a:p>
            <a:pPr>
              <a:defRPr/>
            </a:pPr>
            <a:r>
              <a:rPr lang="en-US" altLang="ja-JP" sz="800" dirty="0">
                <a:latin typeface="Lucida Sans Unicode" pitchFamily="34" charset="0"/>
                <a:ea typeface="ＭＳ Ｐゴシック"/>
                <a:cs typeface="ＭＳ Ｐゴシック"/>
              </a:rPr>
              <a:t>Proprietary and Confidential</a:t>
            </a:r>
            <a:r>
              <a:rPr lang="en-US" altLang="ja-JP" sz="800" b="1" i="1" dirty="0">
                <a:latin typeface="Verdana" pitchFamily="34" charset="0"/>
                <a:ea typeface="ＭＳ Ｐゴシック"/>
                <a:cs typeface="ＭＳ Ｐゴシック"/>
              </a:rPr>
              <a:t> </a:t>
            </a:r>
          </a:p>
        </p:txBody>
      </p:sp>
      <p:sp>
        <p:nvSpPr>
          <p:cNvPr id="16" name="Rectangle 20"/>
          <p:cNvSpPr txBox="1">
            <a:spLocks noChangeArrowheads="1"/>
          </p:cNvSpPr>
          <p:nvPr/>
        </p:nvSpPr>
        <p:spPr>
          <a:xfrm>
            <a:off x="365125" y="6619875"/>
            <a:ext cx="1219200" cy="228600"/>
          </a:xfrm>
          <a:prstGeom prst="rect">
            <a:avLst/>
          </a:prstGeom>
          <a:noFill/>
        </p:spPr>
        <p:txBody>
          <a:bodyPr/>
          <a:lstStyle/>
          <a:p>
            <a:pPr>
              <a:defRPr/>
            </a:pPr>
            <a:fld id="{634B1AA2-1421-4123-B46B-C773544C4A12}" type="datetime4">
              <a:rPr lang="en-US" sz="800">
                <a:latin typeface="Arial" pitchFamily="34" charset="0"/>
                <a:ea typeface="MS PGothic"/>
                <a:cs typeface="MS PGothic"/>
              </a:rPr>
              <a:pPr>
                <a:defRPr/>
              </a:pPr>
              <a:t>July 26, 2014</a:t>
            </a:fld>
            <a:endParaRPr lang="en-US" sz="800" dirty="0">
              <a:latin typeface="Arial" pitchFamily="34" charset="0"/>
              <a:ea typeface="MS PGothic"/>
              <a:cs typeface="MS PGothic"/>
            </a:endParaRPr>
          </a:p>
        </p:txBody>
      </p:sp>
      <p:sp>
        <p:nvSpPr>
          <p:cNvPr id="1029" name="Title Placeholder 1"/>
          <p:cNvSpPr>
            <a:spLocks noGrp="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 name="Text Box 5"/>
          <p:cNvSpPr txBox="1">
            <a:spLocks noChangeArrowheads="1"/>
          </p:cNvSpPr>
          <p:nvPr/>
        </p:nvSpPr>
        <p:spPr bwMode="gray">
          <a:xfrm>
            <a:off x="8542338" y="6662738"/>
            <a:ext cx="222250" cy="107950"/>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a:solidFill>
                  <a:srgbClr val="000000"/>
                </a:solidFill>
                <a:ea typeface="ＭＳ Ｐゴシック"/>
                <a:cs typeface="ＭＳ Ｐゴシック"/>
              </a:rPr>
              <a:t>- </a:t>
            </a:r>
            <a:fld id="{5111BE5B-C1C2-4202-9F33-7A74C6497518}" type="slidenum">
              <a:rPr lang="en-US" sz="700">
                <a:solidFill>
                  <a:srgbClr val="000000"/>
                </a:solidFill>
                <a:ea typeface="ＭＳ Ｐゴシック"/>
                <a:cs typeface="ＭＳ Ｐゴシック"/>
              </a:rPr>
              <a:pPr algn="ctr" eaLnBrk="0" hangingPunct="0">
                <a:buClr>
                  <a:srgbClr val="000000"/>
                </a:buClr>
                <a:buSzPct val="65000"/>
                <a:buFont typeface="Wingdings" pitchFamily="2" charset="2"/>
                <a:buNone/>
                <a:defRPr/>
              </a:pPr>
              <a:t>‹#›</a:t>
            </a:fld>
            <a:r>
              <a:rPr lang="en-US" sz="700" dirty="0">
                <a:solidFill>
                  <a:srgbClr val="000000"/>
                </a:solidFill>
                <a:ea typeface="ＭＳ Ｐゴシック"/>
                <a:cs typeface="ＭＳ Ｐゴシック"/>
              </a:rPr>
              <a:t> -</a:t>
            </a:r>
          </a:p>
        </p:txBody>
      </p:sp>
      <p:cxnSp>
        <p:nvCxnSpPr>
          <p:cNvPr id="22" name="Straight Connector 21"/>
          <p:cNvCxnSpPr/>
          <p:nvPr/>
        </p:nvCxnSpPr>
        <p:spPr>
          <a:xfrm>
            <a:off x="447675" y="6619875"/>
            <a:ext cx="8248650"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pitchFamily="34" charset="0"/>
        </a:defRPr>
      </a:lvl2pPr>
      <a:lvl3pPr algn="l" rtl="0" eaLnBrk="1" fontAlgn="base" hangingPunct="1">
        <a:spcBef>
          <a:spcPct val="0"/>
        </a:spcBef>
        <a:spcAft>
          <a:spcPct val="0"/>
        </a:spcAft>
        <a:defRPr sz="3200">
          <a:solidFill>
            <a:schemeClr val="bg1"/>
          </a:solidFill>
          <a:latin typeface="Calibri" pitchFamily="34" charset="0"/>
        </a:defRPr>
      </a:lvl3pPr>
      <a:lvl4pPr algn="l" rtl="0" eaLnBrk="1" fontAlgn="base" hangingPunct="1">
        <a:spcBef>
          <a:spcPct val="0"/>
        </a:spcBef>
        <a:spcAft>
          <a:spcPct val="0"/>
        </a:spcAft>
        <a:defRPr sz="3200">
          <a:solidFill>
            <a:schemeClr val="bg1"/>
          </a:solidFill>
          <a:latin typeface="Calibri" pitchFamily="34" charset="0"/>
        </a:defRPr>
      </a:lvl4pPr>
      <a:lvl5pPr algn="l" rtl="0" eaLnBrk="1" fontAlgn="base" hangingPunct="1">
        <a:spcBef>
          <a:spcPct val="0"/>
        </a:spcBef>
        <a:spcAft>
          <a:spcPct val="0"/>
        </a:spcAft>
        <a:defRPr sz="3200">
          <a:solidFill>
            <a:schemeClr val="bg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7/26/2014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howtodoinjava.com/2013/01/04/prototype-design-pattern-in-java/"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ourcemaking.com/design_patterns/prototype" TargetMode="External"/><Relationship Id="rId4" Type="http://schemas.openxmlformats.org/officeDocument/2006/relationships/hyperlink" Target="http://ima.udg.edu/~sellares/EINF-ES1/PrototypeToni.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Prototype Pattern</a:t>
            </a:r>
            <a:endParaRPr lang="en-US" b="1" dirty="0"/>
          </a:p>
        </p:txBody>
      </p:sp>
      <p:sp>
        <p:nvSpPr>
          <p:cNvPr id="3" name="Subtitle 2"/>
          <p:cNvSpPr>
            <a:spLocks noGrp="1"/>
          </p:cNvSpPr>
          <p:nvPr>
            <p:ph type="subTitle" idx="1"/>
          </p:nvPr>
        </p:nvSpPr>
        <p:spPr>
          <a:xfrm>
            <a:off x="1219200" y="4724400"/>
            <a:ext cx="6400800" cy="685800"/>
          </a:xfrm>
        </p:spPr>
        <p:txBody>
          <a:bodyPr>
            <a:normAutofit lnSpcReduction="10000"/>
          </a:bodyPr>
          <a:lstStyle/>
          <a:p>
            <a:r>
              <a:rPr lang="en-US" dirty="0" smtClean="0">
                <a:solidFill>
                  <a:schemeClr val="bg2">
                    <a:lumMod val="25000"/>
                  </a:schemeClr>
                </a:solidFill>
              </a:rPr>
              <a:t>By</a:t>
            </a:r>
          </a:p>
          <a:p>
            <a:r>
              <a:rPr lang="en-US" dirty="0" smtClean="0">
                <a:solidFill>
                  <a:schemeClr val="bg2">
                    <a:lumMod val="25000"/>
                  </a:schemeClr>
                </a:solidFill>
              </a:rPr>
              <a:t>Narendran, S </a:t>
            </a:r>
            <a:r>
              <a:rPr lang="en-US" dirty="0" err="1" smtClean="0">
                <a:solidFill>
                  <a:schemeClr val="bg2">
                    <a:lumMod val="25000"/>
                  </a:schemeClr>
                </a:solidFill>
              </a:rPr>
              <a:t>S</a:t>
            </a:r>
            <a:endParaRPr lang="en-U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Items</a:t>
            </a:r>
            <a:endParaRPr lang="en-US" dirty="0"/>
          </a:p>
        </p:txBody>
      </p:sp>
      <p:sp>
        <p:nvSpPr>
          <p:cNvPr id="3" name="Content Placeholder 2"/>
          <p:cNvSpPr>
            <a:spLocks noGrp="1"/>
          </p:cNvSpPr>
          <p:nvPr>
            <p:ph idx="1"/>
          </p:nvPr>
        </p:nvSpPr>
        <p:spPr/>
        <p:txBody>
          <a:bodyPr/>
          <a:lstStyle/>
          <a:p>
            <a:r>
              <a:rPr lang="en-US" dirty="0" err="1" smtClean="0"/>
              <a:t>Cloaning</a:t>
            </a:r>
            <a:endParaRPr lang="en-US" dirty="0" smtClean="0"/>
          </a:p>
          <a:p>
            <a:r>
              <a:rPr lang="en-US" dirty="0" smtClean="0"/>
              <a:t>Shallow / Deep Copy</a:t>
            </a:r>
          </a:p>
          <a:p>
            <a:r>
              <a:rPr lang="en-US" dirty="0" smtClean="0"/>
              <a:t>Copy Factory</a:t>
            </a:r>
          </a:p>
          <a:p>
            <a:r>
              <a:rPr lang="en-US" dirty="0" smtClean="0"/>
              <a:t>Copy Constructor</a:t>
            </a:r>
          </a:p>
          <a:p>
            <a:r>
              <a:rPr lang="en-US" dirty="0" smtClean="0"/>
              <a:t>Copy Methods</a:t>
            </a:r>
          </a:p>
          <a:p>
            <a:r>
              <a:rPr lang="en-US" dirty="0" smtClean="0"/>
              <a:t>Defensive Copying</a:t>
            </a:r>
          </a:p>
          <a:p>
            <a:r>
              <a:rPr lang="en-US" dirty="0" smtClean="0"/>
              <a:t>Prototype Factory, Builders &amp; Registry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Pattern</a:t>
            </a:r>
            <a:endParaRPr lang="en-US" dirty="0"/>
          </a:p>
        </p:txBody>
      </p:sp>
      <p:sp>
        <p:nvSpPr>
          <p:cNvPr id="3" name="Content Placeholder 2"/>
          <p:cNvSpPr>
            <a:spLocks noGrp="1"/>
          </p:cNvSpPr>
          <p:nvPr>
            <p:ph idx="1"/>
          </p:nvPr>
        </p:nvSpPr>
        <p:spPr>
          <a:xfrm>
            <a:off x="381000" y="1600200"/>
            <a:ext cx="7239000" cy="4474536"/>
          </a:xfrm>
        </p:spPr>
        <p:txBody>
          <a:bodyPr>
            <a:normAutofit/>
          </a:bodyPr>
          <a:lstStyle/>
          <a:p>
            <a:endParaRPr lang="en-US" dirty="0" smtClean="0"/>
          </a:p>
          <a:p>
            <a:pPr>
              <a:buNone/>
            </a:pPr>
            <a:r>
              <a:rPr lang="en-US" sz="1800" dirty="0" smtClean="0"/>
              <a:t>The </a:t>
            </a:r>
            <a:r>
              <a:rPr lang="en-US" sz="1800" dirty="0" smtClean="0"/>
              <a:t>Prototype Pattern specify the kind of objects to create using a prototypical instance, and create new objects by copying this prototype.</a:t>
            </a:r>
          </a:p>
          <a:p>
            <a:pPr>
              <a:buNone/>
            </a:pPr>
            <a:endParaRPr lang="en-US" sz="1800" dirty="0" smtClean="0"/>
          </a:p>
          <a:p>
            <a:pPr>
              <a:buNone/>
            </a:pPr>
            <a:r>
              <a:rPr lang="en-US" sz="1800" dirty="0" smtClean="0"/>
              <a:t>In Java, </a:t>
            </a:r>
          </a:p>
          <a:p>
            <a:pPr>
              <a:buNone/>
            </a:pPr>
            <a:r>
              <a:rPr lang="en-US" sz="1800" dirty="0" smtClean="0"/>
              <a:t>Every object is itself a factory</a:t>
            </a:r>
          </a:p>
          <a:p>
            <a:pPr>
              <a:buNone/>
            </a:pPr>
            <a:r>
              <a:rPr lang="en-US" sz="1800" dirty="0" smtClean="0"/>
              <a:t>Each class contains a clone method that creates a copy of </a:t>
            </a:r>
            <a:r>
              <a:rPr lang="en-US" sz="1800" dirty="0" smtClean="0"/>
              <a:t>the receiver </a:t>
            </a:r>
            <a:r>
              <a:rPr lang="en-US" sz="1800" dirty="0" smtClean="0"/>
              <a:t>object</a:t>
            </a: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 </a:t>
            </a:r>
            <a:r>
              <a:rPr lang="en-US" dirty="0" smtClean="0"/>
              <a:t>Pattern - UML</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752601" y="1524000"/>
            <a:ext cx="5214938"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Prototype &amp; Other Patterns</a:t>
            </a:r>
            <a:endParaRPr lang="en-US" dirty="0"/>
          </a:p>
        </p:txBody>
      </p:sp>
      <p:sp>
        <p:nvSpPr>
          <p:cNvPr id="3" name="Content Placeholder 2"/>
          <p:cNvSpPr>
            <a:spLocks noGrp="1"/>
          </p:cNvSpPr>
          <p:nvPr>
            <p:ph idx="1"/>
          </p:nvPr>
        </p:nvSpPr>
        <p:spPr/>
        <p:txBody>
          <a:bodyPr>
            <a:normAutofit fontScale="92500"/>
          </a:bodyPr>
          <a:lstStyle/>
          <a:p>
            <a:r>
              <a:rPr lang="en-US" sz="1400" dirty="0" smtClean="0"/>
              <a:t>Sometimes creational patterns are competitors: there are cases when either Prototype or Abstract Factory could be used properly. At other times they are complementary: Abstract Factory might store a set of Prototypes from which to clone and return product objects. Abstract Factory, Builder, and Prototype can use Singleton in their implementations.</a:t>
            </a:r>
          </a:p>
          <a:p>
            <a:endParaRPr lang="en-US" sz="1400" dirty="0" smtClean="0"/>
          </a:p>
          <a:p>
            <a:r>
              <a:rPr lang="en-US" sz="1400" dirty="0" smtClean="0"/>
              <a:t>Abstract Factory classes are often implemented with Factory Methods, but they can be implemented using Prototype.</a:t>
            </a:r>
          </a:p>
          <a:p>
            <a:endParaRPr lang="en-US" sz="1400" dirty="0" smtClean="0"/>
          </a:p>
          <a:p>
            <a:r>
              <a:rPr lang="en-US" sz="1400" dirty="0" smtClean="0"/>
              <a:t>Factory Method: creation through inheritance. Prototype: creation through delegation.</a:t>
            </a:r>
          </a:p>
          <a:p>
            <a:endParaRPr lang="en-US" sz="1400" dirty="0" smtClean="0"/>
          </a:p>
          <a:p>
            <a:r>
              <a:rPr lang="en-US" sz="1400" dirty="0" smtClean="0"/>
              <a:t>Prototype doesn’t require sub classing, but it does require an “initialize” operation. Factory Method requires sub classing, but doesn’t require Initialize.</a:t>
            </a:r>
          </a:p>
          <a:p>
            <a:endParaRPr lang="en-US" sz="1400" dirty="0" smtClean="0"/>
          </a:p>
          <a:p>
            <a:r>
              <a:rPr lang="en-US" sz="1400" dirty="0" smtClean="0"/>
              <a:t>Often, designs start out using Factory Method (less complicated, more customizable, subclasses proliferate) and evolve toward Abstract Factory, Prototype, or Builder (more flexible, more complex) as the designer discovers where more flexibility is needed.</a:t>
            </a:r>
          </a:p>
          <a:p>
            <a:endParaRPr lang="en-US" sz="1400" dirty="0" smtClean="0"/>
          </a:p>
          <a:p>
            <a:r>
              <a:rPr lang="en-US" sz="1400" dirty="0" smtClean="0"/>
              <a:t>Designs that make heavy use of the Composite and Decorator patterns often can benefit from Prototype as well.</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Prototype &amp; Other Patterns</a:t>
            </a:r>
            <a:endParaRPr lang="en-US" dirty="0"/>
          </a:p>
        </p:txBody>
      </p:sp>
      <p:sp>
        <p:nvSpPr>
          <p:cNvPr id="3" name="Content Placeholder 2"/>
          <p:cNvSpPr>
            <a:spLocks noGrp="1"/>
          </p:cNvSpPr>
          <p:nvPr>
            <p:ph idx="1"/>
          </p:nvPr>
        </p:nvSpPr>
        <p:spPr/>
        <p:txBody>
          <a:bodyPr/>
          <a:lstStyle/>
          <a:p>
            <a:r>
              <a:rPr lang="en-US" sz="1400" dirty="0" smtClean="0"/>
              <a:t>Prototype co-opts one instance of a class for use as a breeder of all future instances.</a:t>
            </a:r>
          </a:p>
          <a:p>
            <a:endParaRPr lang="en-US" sz="1400" dirty="0" smtClean="0"/>
          </a:p>
          <a:p>
            <a:r>
              <a:rPr lang="en-US" sz="1400" dirty="0" smtClean="0"/>
              <a:t>Prototypes are useful when object initialization is expensive, and you anticipate few variations on the initialization parameters. In this context, Prototype can avoid expensive “creation from scratch”, and support cheap cloning of a pre-initialized prototype.</a:t>
            </a:r>
          </a:p>
          <a:p>
            <a:endParaRPr lang="en-US" sz="1400" dirty="0" smtClean="0"/>
          </a:p>
          <a:p>
            <a:r>
              <a:rPr lang="en-US" sz="1400" dirty="0" smtClean="0"/>
              <a:t>Prototype is unique among the other creational patterns in that it doesn’t require a class – only an object. Object-oriented languages like Self and Omega that do away with classes completely rely on prototypes for creating new objects.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p:txBody>
          <a:bodyPr/>
          <a:lstStyle/>
          <a:p>
            <a:pPr>
              <a:buNone/>
            </a:pPr>
            <a:r>
              <a:rPr lang="en-US" sz="1800" dirty="0" smtClean="0"/>
              <a:t>Pros</a:t>
            </a:r>
          </a:p>
          <a:p>
            <a:r>
              <a:rPr lang="en-US" sz="1800" dirty="0" smtClean="0"/>
              <a:t>Reduces time in creation of Complex Objects similar to Builder pattern (Same construction process will create different objects unlike Prototype).</a:t>
            </a:r>
          </a:p>
          <a:p>
            <a:r>
              <a:rPr lang="en-US" sz="1800" dirty="0" smtClean="0"/>
              <a:t>To Improve performance, to generate code</a:t>
            </a:r>
          </a:p>
          <a:p>
            <a:r>
              <a:rPr lang="en-US" sz="1800" dirty="0" smtClean="0"/>
              <a:t>Hides the complexities of making new instances from the client,</a:t>
            </a:r>
          </a:p>
          <a:p>
            <a:r>
              <a:rPr lang="en-US" sz="1800" dirty="0" smtClean="0"/>
              <a:t>Provides the option for the client to generate objects whose type is not known,</a:t>
            </a:r>
          </a:p>
          <a:p>
            <a:r>
              <a:rPr lang="en-US" sz="1800" dirty="0" smtClean="0"/>
              <a:t>In some circumstances, copying an object can be more efficient than creating a new object.</a:t>
            </a:r>
          </a:p>
          <a:p>
            <a:pPr>
              <a:buNone/>
            </a:pPr>
            <a:r>
              <a:rPr lang="en-US" sz="1800" dirty="0" smtClean="0"/>
              <a:t>Cons</a:t>
            </a:r>
          </a:p>
          <a:p>
            <a:r>
              <a:rPr lang="en-US" sz="1800" dirty="0" smtClean="0"/>
              <a:t>Shallow Copying &amp; Deep Copying should be properly understood.</a:t>
            </a:r>
          </a:p>
          <a:p>
            <a:r>
              <a:rPr lang="en-US" sz="1800" dirty="0" smtClean="0"/>
              <a:t>A drawback to using the Prototype is that making a copy of an object can sometimes be complicated.</a:t>
            </a:r>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hlinkClick r:id="rId3"/>
              </a:rPr>
              <a:t>http://howtodoinjava.com/2013/01/04/prototype-design-pattern-in-java/</a:t>
            </a:r>
            <a:endParaRPr lang="en-US" dirty="0" smtClean="0"/>
          </a:p>
          <a:p>
            <a:endParaRPr lang="en-US" dirty="0" smtClean="0"/>
          </a:p>
          <a:p>
            <a:r>
              <a:rPr lang="en-US" dirty="0" smtClean="0">
                <a:hlinkClick r:id="rId4"/>
              </a:rPr>
              <a:t>http://ima.udg.edu/~sellares/EINF-ES1/PrototypeToni.pdf</a:t>
            </a:r>
            <a:endParaRPr lang="en-US" dirty="0" smtClean="0"/>
          </a:p>
          <a:p>
            <a:endParaRPr lang="en-US" dirty="0" smtClean="0"/>
          </a:p>
          <a:p>
            <a:r>
              <a:rPr lang="en-US" dirty="0" smtClean="0">
                <a:hlinkClick r:id="rId5"/>
              </a:rPr>
              <a:t>http://sourcemaking.com/design_patterns/prototype</a:t>
            </a:r>
            <a:endParaRPr lang="en-US" dirty="0" smtClean="0"/>
          </a:p>
          <a:p>
            <a:endParaRPr lang="en-US" dirty="0" smtClean="0"/>
          </a:p>
          <a:p>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GAT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iGATE Theme 1</Template>
  <TotalTime>1544</TotalTime>
  <Words>287</Words>
  <Application>Microsoft Office PowerPoint</Application>
  <PresentationFormat>On-screen Show (4:3)</PresentationFormat>
  <Paragraphs>61</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iGATE Theme</vt:lpstr>
      <vt:lpstr>Opulent</vt:lpstr>
      <vt:lpstr>Prototype Pattern</vt:lpstr>
      <vt:lpstr>Key Items</vt:lpstr>
      <vt:lpstr>Prototype Pattern</vt:lpstr>
      <vt:lpstr>Prototype Pattern - UML</vt:lpstr>
      <vt:lpstr>Prototype &amp; Other Patterns</vt:lpstr>
      <vt:lpstr>Prototype &amp; Other Patterns</vt:lpstr>
      <vt:lpstr>Pros and Cons</vt:lpstr>
      <vt:lpstr>Reference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Pool Pattern</dc:title>
  <dc:creator/>
  <cp:lastModifiedBy>Narendran</cp:lastModifiedBy>
  <cp:revision>49</cp:revision>
  <dcterms:created xsi:type="dcterms:W3CDTF">2006-08-16T00:00:00Z</dcterms:created>
  <dcterms:modified xsi:type="dcterms:W3CDTF">2014-07-26T12:31:08Z</dcterms:modified>
</cp:coreProperties>
</file>