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1"/>
  </p:notesMasterIdLst>
  <p:sldIdLst>
    <p:sldId id="256" r:id="rId3"/>
    <p:sldId id="258" r:id="rId4"/>
    <p:sldId id="259" r:id="rId5"/>
    <p:sldId id="263" r:id="rId6"/>
    <p:sldId id="257" r:id="rId7"/>
    <p:sldId id="260"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F18739-BE6D-4D17-AE82-1D3A7E4DA292}" type="datetimeFigureOut">
              <a:rPr lang="en-US" smtClean="0"/>
              <a:t>7/26/2014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9B651A-385C-4FC1-9AB9-B3787EAF95C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99B651A-385C-4FC1-9AB9-B3787EAF95CD}"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99B651A-385C-4FC1-9AB9-B3787EAF95CD}"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99B651A-385C-4FC1-9AB9-B3787EAF95CD}" type="slidenum">
              <a:rPr lang="en-IN" smtClean="0"/>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99B651A-385C-4FC1-9AB9-B3787EAF95CD}" type="slidenum">
              <a:rPr lang="en-IN" smtClean="0"/>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99B651A-385C-4FC1-9AB9-B3787EAF95CD}" type="slidenum">
              <a:rPr lang="en-IN" smtClean="0"/>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99B651A-385C-4FC1-9AB9-B3787EAF95CD}" type="slidenum">
              <a:rPr lang="en-IN" smtClean="0"/>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99B651A-385C-4FC1-9AB9-B3787EAF95CD}" type="slidenum">
              <a:rPr lang="en-IN" smtClean="0"/>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99B651A-385C-4FC1-9AB9-B3787EAF95CD}"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r>
              <a:rPr lang="en-US" smtClean="0"/>
              <a:t>iGATE Patni Internal</a:t>
            </a:r>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7/26/2014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r>
              <a:rPr lang="en-US" smtClean="0"/>
              <a:t>iGATE Patni Internal</a:t>
            </a:r>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7/26/2014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5" y="95250"/>
            <a:ext cx="6019800" cy="715962"/>
          </a:xfrm>
        </p:spPr>
        <p:txBody>
          <a:bodyPr/>
          <a:lstStyle>
            <a:lvl1pPr>
              <a:defRPr sz="2800" b="1">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65237"/>
            <a:ext cx="8229600" cy="4525963"/>
          </a:xfrm>
        </p:spPr>
        <p:txBody>
          <a:bodyPr/>
          <a:lstStyle>
            <a:lvl1pPr>
              <a:defRPr sz="2000" b="1">
                <a:solidFill>
                  <a:srgbClr val="990000"/>
                </a:solidFill>
                <a:latin typeface="Arial" pitchFamily="34" charset="0"/>
                <a:cs typeface="Arial" pitchFamily="34" charset="0"/>
              </a:defRPr>
            </a:lvl1pPr>
            <a:lvl2pPr>
              <a:defRPr sz="1800">
                <a:solidFill>
                  <a:schemeClr val="bg1">
                    <a:lumMod val="50000"/>
                  </a:schemeClr>
                </a:solidFill>
                <a:latin typeface="Arial" pitchFamily="34" charset="0"/>
                <a:cs typeface="Arial" pitchFamily="34" charset="0"/>
              </a:defRPr>
            </a:lvl2pPr>
            <a:lvl3pPr>
              <a:defRPr sz="1600">
                <a:solidFill>
                  <a:schemeClr val="bg1">
                    <a:lumMod val="50000"/>
                  </a:schemeClr>
                </a:solidFill>
                <a:latin typeface="Arial" pitchFamily="34" charset="0"/>
                <a:cs typeface="Arial" pitchFamily="34" charset="0"/>
              </a:defRPr>
            </a:lvl3pPr>
            <a:lvl4pPr>
              <a:defRPr sz="1400">
                <a:solidFill>
                  <a:schemeClr val="bg1">
                    <a:lumMod val="50000"/>
                  </a:schemeClr>
                </a:solidFill>
                <a:latin typeface="Arial" pitchFamily="34" charset="0"/>
                <a:cs typeface="Arial" pitchFamily="34" charset="0"/>
              </a:defRPr>
            </a:lvl4pPr>
            <a:lvl5pPr>
              <a:defRPr sz="120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8"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9"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4"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5"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3"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4"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9" descr="inside page ppt copy.jpg"/>
          <p:cNvPicPr>
            <a:picLocks noChangeAspect="1"/>
          </p:cNvPicPr>
          <p:nvPr/>
        </p:nvPicPr>
        <p:blipFill>
          <a:blip r:embed="rId13" cstate="print"/>
          <a:srcRect/>
          <a:stretch>
            <a:fillRect/>
          </a:stretch>
        </p:blipFill>
        <p:spPr bwMode="auto">
          <a:xfrm>
            <a:off x="0" y="0"/>
            <a:ext cx="9144000" cy="862013"/>
          </a:xfrm>
          <a:prstGeom prst="rect">
            <a:avLst/>
          </a:prstGeom>
          <a:noFill/>
          <a:ln w="9525">
            <a:noFill/>
            <a:miter lim="800000"/>
            <a:headEnd/>
            <a:tailEnd/>
          </a:ln>
        </p:spPr>
      </p:pic>
      <p:sp>
        <p:nvSpPr>
          <p:cNvPr id="15" name="Text Box 9"/>
          <p:cNvSpPr txBox="1">
            <a:spLocks noChangeArrowheads="1"/>
          </p:cNvSpPr>
          <p:nvPr/>
        </p:nvSpPr>
        <p:spPr bwMode="auto">
          <a:xfrm>
            <a:off x="1195388" y="6616700"/>
            <a:ext cx="1604962" cy="214313"/>
          </a:xfrm>
          <a:prstGeom prst="rect">
            <a:avLst/>
          </a:prstGeom>
          <a:noFill/>
          <a:ln w="9525">
            <a:noFill/>
            <a:miter lim="800000"/>
            <a:headEnd/>
            <a:tailEnd/>
          </a:ln>
        </p:spPr>
        <p:txBody>
          <a:bodyPr wrap="none">
            <a:spAutoFit/>
          </a:bodyPr>
          <a:lstStyle/>
          <a:p>
            <a:pPr>
              <a:defRPr/>
            </a:pPr>
            <a:r>
              <a:rPr lang="en-US" altLang="ja-JP" sz="800" dirty="0">
                <a:latin typeface="Lucida Sans Unicode" pitchFamily="34" charset="0"/>
                <a:ea typeface="ＭＳ Ｐゴシック"/>
                <a:cs typeface="ＭＳ Ｐゴシック"/>
              </a:rPr>
              <a:t>Proprietary and Confidential</a:t>
            </a:r>
            <a:r>
              <a:rPr lang="en-US" altLang="ja-JP" sz="800" b="1" i="1" dirty="0">
                <a:latin typeface="Verdana" pitchFamily="34" charset="0"/>
                <a:ea typeface="ＭＳ Ｐゴシック"/>
                <a:cs typeface="ＭＳ Ｐゴシック"/>
              </a:rPr>
              <a:t> </a:t>
            </a:r>
          </a:p>
        </p:txBody>
      </p:sp>
      <p:sp>
        <p:nvSpPr>
          <p:cNvPr id="16" name="Rectangle 20"/>
          <p:cNvSpPr txBox="1">
            <a:spLocks noChangeArrowheads="1"/>
          </p:cNvSpPr>
          <p:nvPr/>
        </p:nvSpPr>
        <p:spPr>
          <a:xfrm>
            <a:off x="365125" y="6619875"/>
            <a:ext cx="1219200" cy="228600"/>
          </a:xfrm>
          <a:prstGeom prst="rect">
            <a:avLst/>
          </a:prstGeom>
          <a:noFill/>
        </p:spPr>
        <p:txBody>
          <a:bodyPr/>
          <a:lstStyle/>
          <a:p>
            <a:pPr>
              <a:defRPr/>
            </a:pPr>
            <a:fld id="{634B1AA2-1421-4123-B46B-C773544C4A12}" type="datetime4">
              <a:rPr lang="en-US" sz="800">
                <a:latin typeface="Arial" pitchFamily="34" charset="0"/>
                <a:ea typeface="MS PGothic"/>
                <a:cs typeface="MS PGothic"/>
              </a:rPr>
              <a:pPr>
                <a:defRPr/>
              </a:pPr>
              <a:t>July 26, 2014</a:t>
            </a:fld>
            <a:endParaRPr lang="en-US" sz="800" dirty="0">
              <a:latin typeface="Arial" pitchFamily="34" charset="0"/>
              <a:ea typeface="MS PGothic"/>
              <a:cs typeface="MS PGothic"/>
            </a:endParaRPr>
          </a:p>
        </p:txBody>
      </p:sp>
      <p:sp>
        <p:nvSpPr>
          <p:cNvPr id="1029" name="Title Placeholder 1"/>
          <p:cNvSpPr>
            <a:spLocks noGrp="1"/>
          </p:cNvSpPr>
          <p:nvPr>
            <p:ph type="title"/>
          </p:nvPr>
        </p:nvSpPr>
        <p:spPr bwMode="auto">
          <a:xfrm>
            <a:off x="457200" y="274638"/>
            <a:ext cx="8229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 name="Text Box 5"/>
          <p:cNvSpPr txBox="1">
            <a:spLocks noChangeArrowheads="1"/>
          </p:cNvSpPr>
          <p:nvPr/>
        </p:nvSpPr>
        <p:spPr bwMode="gray">
          <a:xfrm>
            <a:off x="8542338" y="6662738"/>
            <a:ext cx="222250" cy="107950"/>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700" dirty="0">
                <a:solidFill>
                  <a:srgbClr val="000000"/>
                </a:solidFill>
                <a:ea typeface="ＭＳ Ｐゴシック"/>
                <a:cs typeface="ＭＳ Ｐゴシック"/>
              </a:rPr>
              <a:t>- </a:t>
            </a:r>
            <a:fld id="{5111BE5B-C1C2-4202-9F33-7A74C6497518}" type="slidenum">
              <a:rPr lang="en-US" sz="700">
                <a:solidFill>
                  <a:srgbClr val="000000"/>
                </a:solidFill>
                <a:ea typeface="ＭＳ Ｐゴシック"/>
                <a:cs typeface="ＭＳ Ｐゴシック"/>
              </a:rPr>
              <a:pPr algn="ctr" eaLnBrk="0" hangingPunct="0">
                <a:buClr>
                  <a:srgbClr val="000000"/>
                </a:buClr>
                <a:buSzPct val="65000"/>
                <a:buFont typeface="Wingdings" pitchFamily="2" charset="2"/>
                <a:buNone/>
                <a:defRPr/>
              </a:pPr>
              <a:t>‹#›</a:t>
            </a:fld>
            <a:r>
              <a:rPr lang="en-US" sz="700" dirty="0">
                <a:solidFill>
                  <a:srgbClr val="000000"/>
                </a:solidFill>
                <a:ea typeface="ＭＳ Ｐゴシック"/>
                <a:cs typeface="ＭＳ Ｐゴシック"/>
              </a:rPr>
              <a:t> -</a:t>
            </a:r>
          </a:p>
        </p:txBody>
      </p:sp>
      <p:cxnSp>
        <p:nvCxnSpPr>
          <p:cNvPr id="22" name="Straight Connector 21"/>
          <p:cNvCxnSpPr/>
          <p:nvPr/>
        </p:nvCxnSpPr>
        <p:spPr>
          <a:xfrm>
            <a:off x="447675" y="6619875"/>
            <a:ext cx="8248650" cy="158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Calibri" pitchFamily="34" charset="0"/>
        </a:defRPr>
      </a:lvl2pPr>
      <a:lvl3pPr algn="l" rtl="0" eaLnBrk="1" fontAlgn="base" hangingPunct="1">
        <a:spcBef>
          <a:spcPct val="0"/>
        </a:spcBef>
        <a:spcAft>
          <a:spcPct val="0"/>
        </a:spcAft>
        <a:defRPr sz="3200">
          <a:solidFill>
            <a:schemeClr val="bg1"/>
          </a:solidFill>
          <a:latin typeface="Calibri" pitchFamily="34" charset="0"/>
        </a:defRPr>
      </a:lvl3pPr>
      <a:lvl4pPr algn="l" rtl="0" eaLnBrk="1" fontAlgn="base" hangingPunct="1">
        <a:spcBef>
          <a:spcPct val="0"/>
        </a:spcBef>
        <a:spcAft>
          <a:spcPct val="0"/>
        </a:spcAft>
        <a:defRPr sz="3200">
          <a:solidFill>
            <a:schemeClr val="bg1"/>
          </a:solidFill>
          <a:latin typeface="Calibri" pitchFamily="34" charset="0"/>
        </a:defRPr>
      </a:lvl4pPr>
      <a:lvl5pPr algn="l" rtl="0" eaLnBrk="1" fontAlgn="base" hangingPunct="1">
        <a:spcBef>
          <a:spcPct val="0"/>
        </a:spcBef>
        <a:spcAft>
          <a:spcPct val="0"/>
        </a:spcAft>
        <a:defRPr sz="3200">
          <a:solidFill>
            <a:schemeClr val="bg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7/26/2014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www.ibm.com/developerworks/java/library/j-dcl/index.html"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javarevisited.blogspot.in/2011/03/10-interview-questions-on-singlet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Singleton Pattern</a:t>
            </a:r>
            <a:endParaRPr lang="en-US" dirty="0"/>
          </a:p>
        </p:txBody>
      </p:sp>
      <p:sp>
        <p:nvSpPr>
          <p:cNvPr id="3" name="Subtitle 2"/>
          <p:cNvSpPr>
            <a:spLocks noGrp="1"/>
          </p:cNvSpPr>
          <p:nvPr>
            <p:ph type="subTitle" idx="1"/>
          </p:nvPr>
        </p:nvSpPr>
        <p:spPr>
          <a:xfrm>
            <a:off x="1219200" y="4724400"/>
            <a:ext cx="6400800" cy="685800"/>
          </a:xfrm>
        </p:spPr>
        <p:txBody>
          <a:bodyPr>
            <a:normAutofit lnSpcReduction="10000"/>
          </a:bodyPr>
          <a:lstStyle/>
          <a:p>
            <a:r>
              <a:rPr lang="en-US" dirty="0" smtClean="0">
                <a:solidFill>
                  <a:schemeClr val="bg2">
                    <a:lumMod val="25000"/>
                  </a:schemeClr>
                </a:solidFill>
              </a:rPr>
              <a:t>By</a:t>
            </a:r>
          </a:p>
          <a:p>
            <a:r>
              <a:rPr lang="en-US" dirty="0" smtClean="0">
                <a:solidFill>
                  <a:schemeClr val="bg2">
                    <a:lumMod val="25000"/>
                  </a:schemeClr>
                </a:solidFill>
              </a:rPr>
              <a:t>Narendran, S </a:t>
            </a:r>
            <a:r>
              <a:rPr lang="en-US" dirty="0" err="1" smtClean="0">
                <a:solidFill>
                  <a:schemeClr val="bg2">
                    <a:lumMod val="25000"/>
                  </a:schemeClr>
                </a:solidFill>
              </a:rPr>
              <a:t>S</a:t>
            </a:r>
            <a:endParaRPr lang="en-US"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Items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What is Singleton?</a:t>
            </a:r>
          </a:p>
          <a:p>
            <a:r>
              <a:rPr lang="en-US" dirty="0" smtClean="0"/>
              <a:t>Where Application of Singleton Pattern to be done</a:t>
            </a:r>
          </a:p>
          <a:p>
            <a:r>
              <a:rPr lang="en-US" dirty="0" smtClean="0"/>
              <a:t>Early and Lazy Initialization</a:t>
            </a:r>
          </a:p>
          <a:p>
            <a:r>
              <a:rPr lang="en-US" dirty="0" smtClean="0"/>
              <a:t>Singleton in Multi Threaded Environment</a:t>
            </a:r>
          </a:p>
          <a:p>
            <a:r>
              <a:rPr lang="en-US" dirty="0" smtClean="0"/>
              <a:t>Singleton during the usage of Reflection</a:t>
            </a:r>
          </a:p>
          <a:p>
            <a:r>
              <a:rPr lang="en-US" dirty="0" smtClean="0"/>
              <a:t>Singleton during Serialization – Distributed Computing</a:t>
            </a:r>
          </a:p>
          <a:p>
            <a:r>
              <a:rPr lang="en-US" dirty="0" smtClean="0"/>
              <a:t>Singleton during Cloning</a:t>
            </a:r>
          </a:p>
          <a:p>
            <a:r>
              <a:rPr lang="en-US" dirty="0" smtClean="0"/>
              <a:t>Singleton Anti-Pattern – DI to be used</a:t>
            </a:r>
          </a:p>
          <a:p>
            <a:r>
              <a:rPr lang="en-US" dirty="0" smtClean="0"/>
              <a:t>Singleton using </a:t>
            </a:r>
            <a:r>
              <a:rPr lang="en-US" dirty="0" err="1" smtClean="0"/>
              <a:t>Enum</a:t>
            </a:r>
            <a:r>
              <a:rPr lang="en-US" dirty="0" smtClean="0"/>
              <a:t> – Immutable Singletons </a:t>
            </a:r>
          </a:p>
          <a:p>
            <a:r>
              <a:rPr lang="en-US" dirty="0" smtClean="0"/>
              <a:t>Singleton </a:t>
            </a:r>
            <a:r>
              <a:rPr lang="en-US" dirty="0" err="1" smtClean="0"/>
              <a:t>vs</a:t>
            </a:r>
            <a:r>
              <a:rPr lang="en-US" dirty="0" smtClean="0"/>
              <a:t> Static Class</a:t>
            </a:r>
          </a:p>
          <a:p>
            <a:r>
              <a:rPr lang="en-US" dirty="0" smtClean="0"/>
              <a:t>Singleton </a:t>
            </a:r>
            <a:r>
              <a:rPr lang="en-US" dirty="0" err="1" smtClean="0"/>
              <a:t>vs</a:t>
            </a:r>
            <a:r>
              <a:rPr lang="en-US" dirty="0" smtClean="0"/>
              <a:t> Mutable &amp; Immutable Objects</a:t>
            </a:r>
          </a:p>
          <a:p>
            <a:r>
              <a:rPr lang="en-US" dirty="0" smtClean="0"/>
              <a:t>Singleton generated by static nested class</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iGATE Patni Internal</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Singleton?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buNone/>
            </a:pPr>
            <a:endParaRPr lang="en-US" dirty="0" smtClean="0"/>
          </a:p>
          <a:p>
            <a:pPr>
              <a:buNone/>
            </a:pPr>
            <a:r>
              <a:rPr lang="en-US" dirty="0" smtClean="0"/>
              <a:t>By the Name it states that only one object for a given Class (Object Data Type) should exist for the entire life cycle </a:t>
            </a:r>
            <a:r>
              <a:rPr lang="en-US" smtClean="0"/>
              <a:t>(JVM/Session/Request/Page </a:t>
            </a:r>
            <a:r>
              <a:rPr lang="en-US" dirty="0" smtClean="0"/>
              <a:t>scope)</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iGATE Patni Internal</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Singleton Pattern - UML</a:t>
            </a:r>
            <a:endParaRPr lang="en-US" dirty="0"/>
          </a:p>
        </p:txBody>
      </p:sp>
      <p:pic>
        <p:nvPicPr>
          <p:cNvPr id="7170" name="Picture 2" descr="C:\Documents and Settings\712926\Desktop\singleton_implementation_-_uml_class_diagram.gif"/>
          <p:cNvPicPr>
            <a:picLocks noChangeAspect="1" noChangeArrowheads="1"/>
          </p:cNvPicPr>
          <p:nvPr/>
        </p:nvPicPr>
        <p:blipFill>
          <a:blip r:embed="rId3" cstate="print"/>
          <a:srcRect/>
          <a:stretch>
            <a:fillRect/>
          </a:stretch>
        </p:blipFill>
        <p:spPr bwMode="auto">
          <a:xfrm>
            <a:off x="3124200" y="2362200"/>
            <a:ext cx="2495550" cy="188595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and How Singleton is Used in Our Project.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Logger Classes - </a:t>
            </a:r>
            <a:r>
              <a:rPr lang="en-US" dirty="0" smtClean="0">
                <a:solidFill>
                  <a:srgbClr val="FF0000"/>
                </a:solidFill>
              </a:rPr>
              <a:t>a global logging access </a:t>
            </a:r>
            <a:r>
              <a:rPr lang="en-US" dirty="0" smtClean="0"/>
              <a:t>point in all the application components without being necessary to create an object each time a logging operations is performed.</a:t>
            </a:r>
          </a:p>
          <a:p>
            <a:r>
              <a:rPr lang="en-US" dirty="0" smtClean="0"/>
              <a:t>Configuration Classes - </a:t>
            </a:r>
            <a:r>
              <a:rPr lang="en-US" dirty="0" smtClean="0">
                <a:solidFill>
                  <a:srgbClr val="FF0000"/>
                </a:solidFill>
              </a:rPr>
              <a:t>a global access point</a:t>
            </a:r>
            <a:r>
              <a:rPr lang="en-US" dirty="0" smtClean="0"/>
              <a:t>, but we also keep the instance we use as a cache object.</a:t>
            </a:r>
          </a:p>
          <a:p>
            <a:r>
              <a:rPr lang="en-US" dirty="0" smtClean="0"/>
              <a:t>Accessing resources in shared mode – Serial Port.</a:t>
            </a:r>
          </a:p>
          <a:p>
            <a:r>
              <a:rPr lang="en-US" dirty="0" smtClean="0"/>
              <a:t>Factories (Factory Pattern) implemented as Singletons - Let's assume that we design an application with a factory to generate new objects(Account, Customer, Site, Address objects) with their ids, in an multithreading environment. To avoid having 2 overlapping ids for 2 different objects</a:t>
            </a:r>
          </a:p>
          <a:p>
            <a:endParaRPr lang="en-US" dirty="0" smtClean="0"/>
          </a:p>
          <a:p>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Types - Demo</a:t>
            </a:r>
            <a:endParaRPr lang="en-US" dirty="0"/>
          </a:p>
        </p:txBody>
      </p:sp>
      <p:sp>
        <p:nvSpPr>
          <p:cNvPr id="3" name="Content Placeholder 2"/>
          <p:cNvSpPr>
            <a:spLocks noGrp="1"/>
          </p:cNvSpPr>
          <p:nvPr>
            <p:ph idx="1"/>
          </p:nvPr>
        </p:nvSpPr>
        <p:spPr/>
        <p:txBody>
          <a:bodyPr/>
          <a:lstStyle/>
          <a:p>
            <a:r>
              <a:rPr lang="en-US" dirty="0" smtClean="0"/>
              <a:t>Early Initialized (EI) Singleton</a:t>
            </a:r>
          </a:p>
          <a:p>
            <a:r>
              <a:rPr lang="en-US" dirty="0" smtClean="0"/>
              <a:t>Lazy Initialized (LI) Singleton</a:t>
            </a:r>
          </a:p>
          <a:p>
            <a:r>
              <a:rPr lang="en-US" dirty="0" smtClean="0"/>
              <a:t>Synchronized LI Singleton</a:t>
            </a:r>
          </a:p>
          <a:p>
            <a:r>
              <a:rPr lang="en-US" dirty="0" smtClean="0"/>
              <a:t>Synchronized LI Singleton using Double Checked Locking</a:t>
            </a:r>
          </a:p>
          <a:p>
            <a:r>
              <a:rPr lang="en-US" dirty="0" smtClean="0"/>
              <a:t>Serialized Singleton</a:t>
            </a:r>
          </a:p>
          <a:p>
            <a:r>
              <a:rPr lang="en-US" dirty="0" smtClean="0"/>
              <a:t>Parent &amp; Child Singleton</a:t>
            </a:r>
          </a:p>
          <a:p>
            <a:r>
              <a:rPr lang="en-US" dirty="0" err="1" smtClean="0"/>
              <a:t>Enum</a:t>
            </a:r>
            <a:r>
              <a:rPr lang="en-US" dirty="0" smtClean="0"/>
              <a:t> Singleton</a:t>
            </a: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Spots</a:t>
            </a:r>
            <a:endParaRPr lang="en-US" dirty="0"/>
          </a:p>
        </p:txBody>
      </p:sp>
      <p:sp>
        <p:nvSpPr>
          <p:cNvPr id="3" name="Content Placeholder 2"/>
          <p:cNvSpPr>
            <a:spLocks noGrp="1"/>
          </p:cNvSpPr>
          <p:nvPr>
            <p:ph idx="1"/>
          </p:nvPr>
        </p:nvSpPr>
        <p:spPr/>
        <p:txBody>
          <a:bodyPr>
            <a:noAutofit/>
          </a:bodyPr>
          <a:lstStyle/>
          <a:p>
            <a:r>
              <a:rPr lang="en-US" sz="2000" dirty="0" smtClean="0"/>
              <a:t>Multithreading - A special care should be taken when singleton has to be used in a multithreading application.</a:t>
            </a:r>
          </a:p>
          <a:p>
            <a:r>
              <a:rPr lang="en-US" sz="2000" dirty="0" smtClean="0"/>
              <a:t>Serialization - When Singletons are implementing </a:t>
            </a:r>
            <a:r>
              <a:rPr lang="en-US" sz="2000" dirty="0" err="1" smtClean="0"/>
              <a:t>Serializable</a:t>
            </a:r>
            <a:r>
              <a:rPr lang="en-US" sz="2000" dirty="0" smtClean="0"/>
              <a:t> interface they have to implement </a:t>
            </a:r>
            <a:r>
              <a:rPr lang="en-US" sz="2000" dirty="0" err="1" smtClean="0"/>
              <a:t>readResolve</a:t>
            </a:r>
            <a:r>
              <a:rPr lang="en-US" sz="2000" dirty="0" smtClean="0"/>
              <a:t> method in order to avoid having 2 different objects.</a:t>
            </a:r>
          </a:p>
          <a:p>
            <a:r>
              <a:rPr lang="en-US" sz="2000" dirty="0" smtClean="0"/>
              <a:t>Class loaders - If the Singleton class is loaded by 2 different class loaders we'll have 2 different classes, one for each class loader. </a:t>
            </a:r>
          </a:p>
          <a:p>
            <a:r>
              <a:rPr lang="en-US" sz="2000" dirty="0" smtClean="0"/>
              <a:t>Global Access Point represented by the class name - The singleton instance is obtained using the class name. At the first view this is an easy way to access it, but it is not very flexible. If we need to replace the Singleton class, all the references in the code should be changed accordingly.</a:t>
            </a:r>
            <a:endParaRPr lang="en-US" sz="2000"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Singleton</a:t>
            </a:r>
            <a:endParaRPr lang="en-US" dirty="0"/>
          </a:p>
        </p:txBody>
      </p:sp>
      <p:sp>
        <p:nvSpPr>
          <p:cNvPr id="3" name="Content Placeholder 2"/>
          <p:cNvSpPr>
            <a:spLocks noGrp="1"/>
          </p:cNvSpPr>
          <p:nvPr>
            <p:ph idx="1"/>
          </p:nvPr>
        </p:nvSpPr>
        <p:spPr/>
        <p:txBody>
          <a:bodyPr/>
          <a:lstStyle/>
          <a:p>
            <a:pPr>
              <a:buNone/>
            </a:pPr>
            <a:r>
              <a:rPr lang="en-US" dirty="0" smtClean="0"/>
              <a:t>Failure of Double check locking</a:t>
            </a:r>
            <a:endParaRPr lang="en-US" dirty="0" smtClean="0">
              <a:hlinkClick r:id="rId3"/>
            </a:endParaRPr>
          </a:p>
          <a:p>
            <a:pPr>
              <a:buNone/>
            </a:pPr>
            <a:r>
              <a:rPr lang="en-US" dirty="0" smtClean="0">
                <a:hlinkClick r:id="rId3"/>
              </a:rPr>
              <a:t>http://www.ibm.com/developerworks/java/library/j-dcl/index.html</a:t>
            </a:r>
            <a:endParaRPr lang="en-US" dirty="0" smtClean="0"/>
          </a:p>
          <a:p>
            <a:pPr>
              <a:buNone/>
            </a:pPr>
            <a:endParaRPr lang="en-US" dirty="0" smtClean="0"/>
          </a:p>
          <a:p>
            <a:pPr>
              <a:buNone/>
            </a:pPr>
            <a:r>
              <a:rPr lang="en-US" dirty="0" smtClean="0"/>
              <a:t>For Better Insight</a:t>
            </a:r>
          </a:p>
          <a:p>
            <a:pPr>
              <a:buNone/>
            </a:pPr>
            <a:r>
              <a:rPr lang="en-US" dirty="0" smtClean="0">
                <a:hlinkClick r:id="rId4"/>
              </a:rPr>
              <a:t>http://javarevisited.blogspot.in/2011/03/10-interview-questions-on-singleton.html</a:t>
            </a:r>
            <a:endParaRPr lang="en-US" dirty="0" smtClean="0"/>
          </a:p>
          <a:p>
            <a:pPr>
              <a:buNone/>
            </a:pPr>
            <a:endParaRPr lang="en-US" dirty="0" smtClean="0"/>
          </a:p>
          <a:p>
            <a:pPr>
              <a:buNone/>
            </a:pPr>
            <a:endParaRPr lang="en-US" dirty="0" smtClean="0"/>
          </a:p>
          <a:p>
            <a:pPr>
              <a:buNone/>
            </a:pPr>
            <a:endParaRPr lang="en-US" dirty="0" smtClean="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GAT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iGATE Theme</Template>
  <TotalTime>7381</TotalTime>
  <Words>423</Words>
  <Application>Microsoft Office PowerPoint</Application>
  <PresentationFormat>On-screen Show (4:3)</PresentationFormat>
  <Paragraphs>58</Paragraphs>
  <Slides>8</Slides>
  <Notes>8</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iGATE Theme</vt:lpstr>
      <vt:lpstr>Opulent</vt:lpstr>
      <vt:lpstr>Singleton Pattern</vt:lpstr>
      <vt:lpstr>Key Items</vt:lpstr>
      <vt:lpstr>What is Singleton?</vt:lpstr>
      <vt:lpstr>Singleton Pattern - UML</vt:lpstr>
      <vt:lpstr>Where and How Singleton is Used in Our Project.</vt:lpstr>
      <vt:lpstr>Singleton Types - Demo</vt:lpstr>
      <vt:lpstr>Hot Spots</vt:lpstr>
      <vt:lpstr>More on Singleton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 Pattern</dc:title>
  <dc:creator/>
  <cp:lastModifiedBy>Narendran</cp:lastModifiedBy>
  <cp:revision>86</cp:revision>
  <dcterms:created xsi:type="dcterms:W3CDTF">2006-08-16T00:00:00Z</dcterms:created>
  <dcterms:modified xsi:type="dcterms:W3CDTF">2014-07-26T12:30:01Z</dcterms:modified>
</cp:coreProperties>
</file>