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56" r:id="rId3"/>
    <p:sldId id="257" r:id="rId4"/>
    <p:sldId id="258" r:id="rId5"/>
    <p:sldId id="259" r:id="rId6"/>
    <p:sldId id="260"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D88A866-CAD8-4F14-B46F-6AEFFF2E7EB2}">
          <p14:sldIdLst>
            <p14:sldId id="256"/>
            <p14:sldId id="257"/>
            <p14:sldId id="258"/>
            <p14:sldId id="259"/>
            <p14:sldId id="260"/>
            <p14:sldId id="262"/>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931EE-566D-4197-A6CA-6E918617A315}" type="datetimeFigureOut">
              <a:rPr lang="en-US" smtClean="0"/>
              <a:pPr/>
              <a:t>7/26/2014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11C92-7C0A-4AD1-9A43-FACAEC2A7313}" type="slidenum">
              <a:rPr lang="en-US" smtClean="0"/>
              <a:pPr/>
              <a:t>‹#›</a:t>
            </a:fld>
            <a:endParaRPr lang="en-US"/>
          </a:p>
        </p:txBody>
      </p:sp>
    </p:spTree>
    <p:extLst>
      <p:ext uri="{BB962C8B-B14F-4D97-AF65-F5344CB8AC3E}">
        <p14:creationId xmlns:p14="http://schemas.microsoft.com/office/powerpoint/2010/main" xmlns="" val="193835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Front Controller is a good Example, but all</a:t>
            </a:r>
            <a:r>
              <a:rPr lang="en-US" baseline="0" dirty="0" smtClean="0"/>
              <a:t> Controllers are not façade.</a:t>
            </a:r>
            <a:endParaRPr lang="en-US" dirty="0"/>
          </a:p>
        </p:txBody>
      </p:sp>
      <p:sp>
        <p:nvSpPr>
          <p:cNvPr id="4" name="Slide Number Placeholder 3"/>
          <p:cNvSpPr>
            <a:spLocks noGrp="1"/>
          </p:cNvSpPr>
          <p:nvPr>
            <p:ph type="sldNum" sz="quarter" idx="10"/>
          </p:nvPr>
        </p:nvSpPr>
        <p:spPr/>
        <p:txBody>
          <a:bodyPr/>
          <a:lstStyle/>
          <a:p>
            <a:fld id="{1EE11C92-7C0A-4AD1-9A43-FACAEC2A731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javapapers.com/design-patterns/facade-design-pattern/"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userpages.umbc.edu/~tarr/dp/lectures/Facade.pdf" TargetMode="External"/><Relationship Id="rId4" Type="http://schemas.openxmlformats.org/officeDocument/2006/relationships/hyperlink" Target="http://www.javaworld.com/javaworld/jw-05-2003/jw-0530-designpatter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Façade Pattern</a:t>
            </a:r>
            <a:endParaRPr lang="en-US" b="1"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lstStyle/>
          <a:p>
            <a:r>
              <a:rPr lang="en-US" dirty="0" smtClean="0"/>
              <a:t>Decoupling</a:t>
            </a:r>
          </a:p>
          <a:p>
            <a:r>
              <a:rPr lang="en-US" dirty="0" smtClean="0"/>
              <a:t>Java Then and Now.</a:t>
            </a:r>
          </a:p>
          <a:p>
            <a:r>
              <a:rPr lang="en-US" dirty="0" smtClean="0"/>
              <a:t>API designs</a:t>
            </a:r>
          </a:p>
          <a:p>
            <a:r>
              <a:rPr lang="en-US" dirty="0" smtClean="0"/>
              <a:t>Subsystem </a:t>
            </a:r>
            <a:r>
              <a:rPr lang="en-US" dirty="0"/>
              <a:t>independence and </a:t>
            </a:r>
            <a:r>
              <a:rPr lang="en-US" dirty="0" smtClean="0"/>
              <a:t>portability</a:t>
            </a:r>
          </a:p>
          <a:p>
            <a:r>
              <a:rPr lang="en-US" dirty="0" smtClean="0"/>
              <a:t>Façade in Layered Architecture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Pattern</a:t>
            </a:r>
            <a:endParaRPr lang="en-US" dirty="0"/>
          </a:p>
        </p:txBody>
      </p:sp>
      <p:sp>
        <p:nvSpPr>
          <p:cNvPr id="3" name="Content Placeholder 2"/>
          <p:cNvSpPr>
            <a:spLocks noGrp="1"/>
          </p:cNvSpPr>
          <p:nvPr>
            <p:ph idx="1"/>
          </p:nvPr>
        </p:nvSpPr>
        <p:spPr/>
        <p:txBody>
          <a:bodyPr>
            <a:normAutofit/>
          </a:bodyPr>
          <a:lstStyle/>
          <a:p>
            <a:r>
              <a:rPr lang="en-US" sz="1800" dirty="0" smtClean="0"/>
              <a:t>A facade or façade is generally one exterior side of </a:t>
            </a:r>
            <a:r>
              <a:rPr lang="en-US" sz="1800" dirty="0" err="1" smtClean="0"/>
              <a:t>abuilding</a:t>
            </a:r>
            <a:r>
              <a:rPr lang="en-US" sz="1800" dirty="0" smtClean="0"/>
              <a:t>, usually, but not always, the front. The word comes from the French language, literally meaning "frontage" or "face".</a:t>
            </a:r>
          </a:p>
          <a:p>
            <a:r>
              <a:rPr lang="en-US" sz="1800" dirty="0" smtClean="0"/>
              <a:t>A facade is an object that provides a simplified interface to a larger body of code, such as a class library.</a:t>
            </a:r>
            <a:endParaRPr lang="en-US" sz="1800" dirty="0"/>
          </a:p>
        </p:txBody>
      </p:sp>
      <p:pic>
        <p:nvPicPr>
          <p:cNvPr id="4" name="Picture 2"/>
          <p:cNvPicPr>
            <a:picLocks noChangeAspect="1" noChangeArrowheads="1"/>
          </p:cNvPicPr>
          <p:nvPr/>
        </p:nvPicPr>
        <p:blipFill>
          <a:blip r:embed="rId3" cstate="print"/>
          <a:srcRect/>
          <a:stretch>
            <a:fillRect/>
          </a:stretch>
        </p:blipFill>
        <p:spPr bwMode="auto">
          <a:xfrm>
            <a:off x="1371600" y="3124200"/>
            <a:ext cx="2501295" cy="3352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838700" y="3124200"/>
            <a:ext cx="27813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Pattern - UML</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928794" y="2000240"/>
            <a:ext cx="4394489" cy="368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Pros</a:t>
            </a:r>
          </a:p>
          <a:p>
            <a:r>
              <a:rPr lang="en-US" b="0" dirty="0" smtClean="0"/>
              <a:t>Façade is Client (Programmer) Oriented. It simplifies the Client View when the Technical complexity and no. of individual modules are very high let out for Clients usage.</a:t>
            </a:r>
          </a:p>
          <a:p>
            <a:r>
              <a:rPr lang="en-US" b="0" dirty="0" smtClean="0"/>
              <a:t>Façade </a:t>
            </a:r>
            <a:r>
              <a:rPr lang="en-US" b="0" dirty="0"/>
              <a:t>design pattern is used for promoting subsystem independence and portability</a:t>
            </a:r>
            <a:r>
              <a:rPr lang="en-US" b="0" dirty="0" smtClean="0"/>
              <a:t>.</a:t>
            </a:r>
            <a:endParaRPr lang="en-US" dirty="0"/>
          </a:p>
          <a:p>
            <a:r>
              <a:rPr lang="en-US" b="0" dirty="0"/>
              <a:t>Subsystem may be dependent with one another. In such case, facade can act as a coordinator and decouple the dependencies between the subsystems</a:t>
            </a:r>
            <a:r>
              <a:rPr lang="en-US" b="0" dirty="0" smtClean="0"/>
              <a:t>.</a:t>
            </a:r>
            <a:endParaRPr lang="en-US" dirty="0" smtClean="0"/>
          </a:p>
          <a:p>
            <a:r>
              <a:rPr lang="en-US" b="0" dirty="0" smtClean="0"/>
              <a:t>Translating </a:t>
            </a:r>
            <a:r>
              <a:rPr lang="en-US" b="0" dirty="0"/>
              <a:t>data to suit the interface of a subsystem is done by the facade</a:t>
            </a:r>
            <a:r>
              <a:rPr lang="en-US" b="0" dirty="0" smtClean="0"/>
              <a:t>. (API systems)</a:t>
            </a:r>
            <a:endParaRPr lang="en-US" b="0" dirty="0"/>
          </a:p>
          <a:p>
            <a:pPr>
              <a:buNone/>
            </a:pPr>
            <a:r>
              <a:rPr lang="en-US" dirty="0" smtClean="0"/>
              <a:t>Cons</a:t>
            </a:r>
          </a:p>
          <a:p>
            <a:r>
              <a:rPr lang="en-US" b="0" dirty="0" smtClean="0"/>
              <a:t>Sometimes Façade is forced – Which should not be.</a:t>
            </a:r>
          </a:p>
          <a:p>
            <a:r>
              <a:rPr lang="en-US" b="0" dirty="0" smtClean="0"/>
              <a:t>Many times it is misunderstood as a layer.</a:t>
            </a:r>
          </a:p>
          <a:p>
            <a:r>
              <a:rPr lang="en-US" b="0" dirty="0"/>
              <a:t>Façades make the easy stuff easy; for the hard stuff, you must delve into the subsystem itself.</a:t>
            </a:r>
            <a:endParaRPr lang="en-US" dirty="0" smtClean="0"/>
          </a:p>
          <a:p>
            <a:endParaRPr lang="en-US" b="0" dirty="0" smtClean="0"/>
          </a:p>
          <a:p>
            <a:pPr>
              <a:buNone/>
            </a:pPr>
            <a:endParaRPr lang="en-US" b="0"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not a Façade?</a:t>
            </a:r>
            <a:endParaRPr lang="en-US" dirty="0"/>
          </a:p>
        </p:txBody>
      </p:sp>
      <p:sp>
        <p:nvSpPr>
          <p:cNvPr id="3" name="Content Placeholder 2"/>
          <p:cNvSpPr>
            <a:spLocks noGrp="1"/>
          </p:cNvSpPr>
          <p:nvPr>
            <p:ph idx="1"/>
          </p:nvPr>
        </p:nvSpPr>
        <p:spPr/>
        <p:txBody>
          <a:bodyPr>
            <a:normAutofit fontScale="92500" lnSpcReduction="10000"/>
          </a:bodyPr>
          <a:lstStyle/>
          <a:p>
            <a:r>
              <a:rPr lang="en-US" sz="1600" b="0" dirty="0"/>
              <a:t>just for the sake of introducing a facade layer developers tend to create additional classes. Layered architecture is good but assess the need for every layer. Just naming a class as ABCDFacade.java </a:t>
            </a:r>
            <a:r>
              <a:rPr lang="en-US" sz="1600" b="0" dirty="0" smtClean="0"/>
              <a:t>doesn't </a:t>
            </a:r>
            <a:r>
              <a:rPr lang="en-US" sz="1600" b="0" dirty="0"/>
              <a:t>really make it a facade.</a:t>
            </a:r>
          </a:p>
          <a:p>
            <a:r>
              <a:rPr lang="en-US" sz="1600" b="0" dirty="0"/>
              <a:t>Creating a java class and ‘forcing’ the UI to interact with other layers through it and calling it a facade layer is one more popular mistake. Facade layer should not be forced and its always optional. If the client wishes to interact with components directly it should be allowed to bypass the facade layer.</a:t>
            </a:r>
          </a:p>
          <a:p>
            <a:r>
              <a:rPr lang="en-US" sz="1600" b="0" dirty="0"/>
              <a:t>Methods in facade layer has only one or two lines which calls the other components. If facade is going to be so simple it invalidates its purpose and clients can directly do that by themselves.</a:t>
            </a:r>
          </a:p>
          <a:p>
            <a:r>
              <a:rPr lang="en-US" sz="1600" b="0" dirty="0"/>
              <a:t>A controller is not a facade.</a:t>
            </a:r>
          </a:p>
          <a:p>
            <a:r>
              <a:rPr lang="en-US" sz="1600" b="0" dirty="0"/>
              <a:t>Facade is ‘not’ a layer that imposes security and hides important data and implementation.</a:t>
            </a:r>
          </a:p>
          <a:p>
            <a:r>
              <a:rPr lang="en-US" sz="1600" b="0" dirty="0"/>
              <a:t>Don’t create a facade layer in advance. If you feel that in future the subsystem is going to evolve and become complicated to defend that do not create a stub class and name it a facade. After the subsystem has become complex you can implement the facade design pattern.</a:t>
            </a:r>
          </a:p>
          <a:p>
            <a:r>
              <a:rPr lang="en-US" sz="1600" b="0" dirty="0"/>
              <a:t>Subsystems are not aware of facade and there should be no reference for facade in subsystems.</a:t>
            </a:r>
          </a:p>
          <a:p>
            <a:endParaRPr lang="en-US" sz="1100" dirty="0"/>
          </a:p>
        </p:txBody>
      </p:sp>
    </p:spTree>
    <p:extLst>
      <p:ext uri="{BB962C8B-B14F-4D97-AF65-F5344CB8AC3E}">
        <p14:creationId xmlns:p14="http://schemas.microsoft.com/office/powerpoint/2010/main" xmlns="" val="239187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3"/>
              </a:rPr>
              <a:t>http://javapapers.com/design-patterns/facade-design-pattern</a:t>
            </a:r>
            <a:r>
              <a:rPr lang="en-US" dirty="0" smtClean="0">
                <a:hlinkClick r:id="rId3"/>
              </a:rPr>
              <a:t>/</a:t>
            </a:r>
            <a:endParaRPr lang="en-US" dirty="0" smtClean="0"/>
          </a:p>
          <a:p>
            <a:r>
              <a:rPr lang="en-US" dirty="0">
                <a:hlinkClick r:id="rId4"/>
              </a:rPr>
              <a:t>http://</a:t>
            </a:r>
            <a:r>
              <a:rPr lang="en-US" dirty="0" smtClean="0">
                <a:hlinkClick r:id="rId4"/>
              </a:rPr>
              <a:t>www.javaworld.com/javaworld/jw-05-2003/jw-0530-designpatterns.html</a:t>
            </a:r>
            <a:endParaRPr lang="en-US" dirty="0" smtClean="0"/>
          </a:p>
          <a:p>
            <a:r>
              <a:rPr lang="en-US" dirty="0">
                <a:hlinkClick r:id="rId5"/>
              </a:rPr>
              <a:t>http://userpages.umbc.edu/~tarr/dp/lectures/Facade.pdf</a:t>
            </a:r>
            <a:endParaRPr lang="en-US" dirty="0" smtClean="0"/>
          </a:p>
          <a:p>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1542</TotalTime>
  <Words>435</Words>
  <Application>Microsoft Office PowerPoint</Application>
  <PresentationFormat>On-screen Show (4:3)</PresentationFormat>
  <Paragraphs>45</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iGATE Theme</vt:lpstr>
      <vt:lpstr>Opulent</vt:lpstr>
      <vt:lpstr>Façade Pattern</vt:lpstr>
      <vt:lpstr>Key Items</vt:lpstr>
      <vt:lpstr>Façade Pattern</vt:lpstr>
      <vt:lpstr>Façade Pattern - UML</vt:lpstr>
      <vt:lpstr>Pros and Cons</vt:lpstr>
      <vt:lpstr>What is not a Façade?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
  <cp:lastModifiedBy>Narendran</cp:lastModifiedBy>
  <cp:revision>112</cp:revision>
  <dcterms:created xsi:type="dcterms:W3CDTF">2006-08-16T00:00:00Z</dcterms:created>
  <dcterms:modified xsi:type="dcterms:W3CDTF">2014-07-26T12:24:01Z</dcterms:modified>
</cp:coreProperties>
</file>