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
  </p:notesMasterIdLst>
  <p:sldIdLst>
    <p:sldId id="256" r:id="rId3"/>
    <p:sldId id="257" r:id="rId4"/>
    <p:sldId id="258" r:id="rId5"/>
    <p:sldId id="259" r:id="rId6"/>
    <p:sldId id="262"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D88A866-CAD8-4F14-B46F-6AEFFF2E7EB2}">
          <p14:sldIdLst>
            <p14:sldId id="256"/>
            <p14:sldId id="257"/>
            <p14:sldId id="258"/>
            <p14:sldId id="259"/>
            <p14:sldId id="262"/>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3931EE-566D-4197-A6CA-6E918617A315}" type="datetimeFigureOut">
              <a:rPr lang="en-US" smtClean="0"/>
              <a:pPr/>
              <a:t>7/26/2014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E11C92-7C0A-4AD1-9A43-FACAEC2A7313}" type="slidenum">
              <a:rPr lang="en-US" smtClean="0"/>
              <a:pPr/>
              <a:t>‹#›</a:t>
            </a:fld>
            <a:endParaRPr lang="en-US"/>
          </a:p>
        </p:txBody>
      </p:sp>
    </p:spTree>
    <p:extLst>
      <p:ext uri="{BB962C8B-B14F-4D97-AF65-F5344CB8AC3E}">
        <p14:creationId xmlns:p14="http://schemas.microsoft.com/office/powerpoint/2010/main" xmlns="" val="193835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Front Controller is a good Example, but all</a:t>
            </a:r>
            <a:r>
              <a:rPr lang="en-US" baseline="0" dirty="0" smtClean="0"/>
              <a:t> Controllers are not façade.</a:t>
            </a:r>
            <a:endParaRPr lang="en-US" dirty="0"/>
          </a:p>
        </p:txBody>
      </p:sp>
      <p:sp>
        <p:nvSpPr>
          <p:cNvPr id="4" name="Slide Number Placeholder 3"/>
          <p:cNvSpPr>
            <a:spLocks noGrp="1"/>
          </p:cNvSpPr>
          <p:nvPr>
            <p:ph type="sldNum" sz="quarter" idx="10"/>
          </p:nvPr>
        </p:nvSpPr>
        <p:spPr/>
        <p:txBody>
          <a:bodyPr/>
          <a:lstStyle/>
          <a:p>
            <a:fld id="{1EE11C92-7C0A-4AD1-9A43-FACAEC2A731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EE11C92-7C0A-4AD1-9A43-FACAEC2A7313}"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7/26/2014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7/26/2014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95250"/>
            <a:ext cx="6019800" cy="715962"/>
          </a:xfrm>
        </p:spPr>
        <p:txBody>
          <a:bodyPr/>
          <a:lstStyle>
            <a:lvl1pPr>
              <a:defRPr sz="2800" b="1">
                <a:solidFill>
                  <a:schemeClr val="bg1"/>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65237"/>
            <a:ext cx="8229600" cy="4525963"/>
          </a:xfrm>
        </p:spPr>
        <p:txBody>
          <a:bodyPr/>
          <a:lstStyle>
            <a:lvl1pPr>
              <a:defRPr sz="2000" b="1">
                <a:solidFill>
                  <a:srgbClr val="990000"/>
                </a:solidFill>
                <a:latin typeface="Arial" pitchFamily="34" charset="0"/>
                <a:cs typeface="Arial" pitchFamily="34" charset="0"/>
              </a:defRPr>
            </a:lvl1pPr>
            <a:lvl2pPr>
              <a:defRPr sz="1800">
                <a:solidFill>
                  <a:schemeClr val="bg1">
                    <a:lumMod val="50000"/>
                  </a:schemeClr>
                </a:solidFill>
                <a:latin typeface="Arial" pitchFamily="34" charset="0"/>
                <a:cs typeface="Arial" pitchFamily="34" charset="0"/>
              </a:defRPr>
            </a:lvl2pPr>
            <a:lvl3pPr>
              <a:defRPr sz="1600">
                <a:solidFill>
                  <a:schemeClr val="bg1">
                    <a:lumMod val="50000"/>
                  </a:schemeClr>
                </a:solidFill>
                <a:latin typeface="Arial" pitchFamily="34" charset="0"/>
                <a:cs typeface="Arial" pitchFamily="34" charset="0"/>
              </a:defRPr>
            </a:lvl3pPr>
            <a:lvl4pPr>
              <a:defRPr sz="1400">
                <a:solidFill>
                  <a:schemeClr val="bg1">
                    <a:lumMod val="50000"/>
                  </a:schemeClr>
                </a:solidFill>
                <a:latin typeface="Arial" pitchFamily="34" charset="0"/>
                <a:cs typeface="Arial" pitchFamily="34" charset="0"/>
              </a:defRPr>
            </a:lvl4pPr>
            <a:lvl5pPr>
              <a:defRPr sz="120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6"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8"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9"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4"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5"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3"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4"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492875"/>
            <a:ext cx="2133600" cy="365125"/>
          </a:xfrm>
          <a:prstGeom prst="rect">
            <a:avLst/>
          </a:prstGeom>
        </p:spPr>
        <p:txBody>
          <a:bodyPr/>
          <a:lstStyle>
            <a:lvl1pPr>
              <a:defRPr>
                <a:latin typeface="Arial" pitchFamily="34" charset="0"/>
                <a:ea typeface="ＭＳ Ｐゴシック"/>
                <a:cs typeface="ＭＳ Ｐゴシック"/>
              </a:defRPr>
            </a:lvl1pPr>
          </a:lstStyle>
          <a:p>
            <a:fld id="{1D8BD707-D9CF-40AE-B4C6-C98DA3205C09}" type="datetimeFigureOut">
              <a:rPr lang="en-US" smtClean="0"/>
              <a:pPr/>
              <a:t>7/26/2014</a:t>
            </a:fld>
            <a:endParaRPr lang="en-US"/>
          </a:p>
        </p:txBody>
      </p:sp>
      <p:sp>
        <p:nvSpPr>
          <p:cNvPr id="6" name="Footer Placeholder 4"/>
          <p:cNvSpPr>
            <a:spLocks noGrp="1"/>
          </p:cNvSpPr>
          <p:nvPr>
            <p:ph type="ftr" sz="quarter" idx="11"/>
          </p:nvPr>
        </p:nvSpPr>
        <p:spPr>
          <a:xfrm>
            <a:off x="3124200" y="6492875"/>
            <a:ext cx="2895600" cy="365125"/>
          </a:xfrm>
          <a:prstGeom prst="rect">
            <a:avLst/>
          </a:prstGeom>
        </p:spPr>
        <p:txBody>
          <a:bodyPr/>
          <a:lstStyle>
            <a:lvl1pPr>
              <a:defRPr>
                <a:latin typeface="Arial" pitchFamily="34" charset="0"/>
                <a:ea typeface="ＭＳ Ｐゴシック"/>
                <a:cs typeface="ＭＳ Ｐゴシック"/>
              </a:defRPr>
            </a:lvl1pPr>
          </a:lstStyle>
          <a:p>
            <a:endParaRPr lang="en-US"/>
          </a:p>
        </p:txBody>
      </p:sp>
      <p:sp>
        <p:nvSpPr>
          <p:cNvPr id="7" name="Slide Number Placeholder 5"/>
          <p:cNvSpPr>
            <a:spLocks noGrp="1"/>
          </p:cNvSpPr>
          <p:nvPr>
            <p:ph type="sldNum" sz="quarter" idx="12"/>
          </p:nvPr>
        </p:nvSpPr>
        <p:spPr>
          <a:xfrm>
            <a:off x="6905625" y="6359525"/>
            <a:ext cx="2133600" cy="365125"/>
          </a:xfrm>
          <a:prstGeom prst="rect">
            <a:avLst/>
          </a:prstGeom>
        </p:spPr>
        <p:txBody>
          <a:bodyPr/>
          <a:lstStyle>
            <a:lvl1pPr>
              <a:defRPr>
                <a:latin typeface="Arial" pitchFamily="34" charset="0"/>
                <a:ea typeface="ＭＳ Ｐゴシック"/>
                <a:cs typeface="ＭＳ Ｐゴシック"/>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9" descr="inside page ppt copy.jpg"/>
          <p:cNvPicPr>
            <a:picLocks noChangeAspect="1"/>
          </p:cNvPicPr>
          <p:nvPr/>
        </p:nvPicPr>
        <p:blipFill>
          <a:blip r:embed="rId13" cstate="print"/>
          <a:srcRect/>
          <a:stretch>
            <a:fillRect/>
          </a:stretch>
        </p:blipFill>
        <p:spPr bwMode="auto">
          <a:xfrm>
            <a:off x="0" y="0"/>
            <a:ext cx="9144000" cy="862013"/>
          </a:xfrm>
          <a:prstGeom prst="rect">
            <a:avLst/>
          </a:prstGeom>
          <a:noFill/>
          <a:ln w="9525">
            <a:noFill/>
            <a:miter lim="800000"/>
            <a:headEnd/>
            <a:tailEnd/>
          </a:ln>
        </p:spPr>
      </p:pic>
      <p:sp>
        <p:nvSpPr>
          <p:cNvPr id="15" name="Text Box 9"/>
          <p:cNvSpPr txBox="1">
            <a:spLocks noChangeArrowheads="1"/>
          </p:cNvSpPr>
          <p:nvPr/>
        </p:nvSpPr>
        <p:spPr bwMode="auto">
          <a:xfrm>
            <a:off x="1195388" y="6616700"/>
            <a:ext cx="1604962" cy="214313"/>
          </a:xfrm>
          <a:prstGeom prst="rect">
            <a:avLst/>
          </a:prstGeom>
          <a:noFill/>
          <a:ln w="9525">
            <a:noFill/>
            <a:miter lim="800000"/>
            <a:headEnd/>
            <a:tailEnd/>
          </a:ln>
        </p:spPr>
        <p:txBody>
          <a:bodyPr wrap="none">
            <a:spAutoFit/>
          </a:bodyPr>
          <a:lstStyle/>
          <a:p>
            <a:pPr>
              <a:defRPr/>
            </a:pPr>
            <a:r>
              <a:rPr lang="en-US" altLang="ja-JP" sz="800" dirty="0">
                <a:latin typeface="Lucida Sans Unicode" pitchFamily="34" charset="0"/>
                <a:ea typeface="ＭＳ Ｐゴシック"/>
                <a:cs typeface="ＭＳ Ｐゴシック"/>
              </a:rPr>
              <a:t>Proprietary and Confidential</a:t>
            </a:r>
            <a:r>
              <a:rPr lang="en-US" altLang="ja-JP" sz="800" b="1" i="1" dirty="0">
                <a:latin typeface="Verdana" pitchFamily="34" charset="0"/>
                <a:ea typeface="ＭＳ Ｐゴシック"/>
                <a:cs typeface="ＭＳ Ｐゴシック"/>
              </a:rPr>
              <a:t> </a:t>
            </a:r>
          </a:p>
        </p:txBody>
      </p:sp>
      <p:sp>
        <p:nvSpPr>
          <p:cNvPr id="16" name="Rectangle 20"/>
          <p:cNvSpPr txBox="1">
            <a:spLocks noChangeArrowheads="1"/>
          </p:cNvSpPr>
          <p:nvPr/>
        </p:nvSpPr>
        <p:spPr>
          <a:xfrm>
            <a:off x="365125" y="6619875"/>
            <a:ext cx="1219200" cy="228600"/>
          </a:xfrm>
          <a:prstGeom prst="rect">
            <a:avLst/>
          </a:prstGeom>
          <a:noFill/>
        </p:spPr>
        <p:txBody>
          <a:bodyPr/>
          <a:lstStyle/>
          <a:p>
            <a:pPr>
              <a:defRPr/>
            </a:pPr>
            <a:fld id="{634B1AA2-1421-4123-B46B-C773544C4A12}" type="datetime4">
              <a:rPr lang="en-US" sz="800">
                <a:latin typeface="Arial" pitchFamily="34" charset="0"/>
                <a:ea typeface="MS PGothic"/>
                <a:cs typeface="MS PGothic"/>
              </a:rPr>
              <a:pPr>
                <a:defRPr/>
              </a:pPr>
              <a:t>July 26, 2014</a:t>
            </a:fld>
            <a:endParaRPr lang="en-US" sz="800" dirty="0">
              <a:latin typeface="Arial" pitchFamily="34" charset="0"/>
              <a:ea typeface="MS PGothic"/>
              <a:cs typeface="MS PGothic"/>
            </a:endParaRPr>
          </a:p>
        </p:txBody>
      </p:sp>
      <p:sp>
        <p:nvSpPr>
          <p:cNvPr id="1029" name="Title Placeholder 1"/>
          <p:cNvSpPr>
            <a:spLocks noGrp="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Text Box 5"/>
          <p:cNvSpPr txBox="1">
            <a:spLocks noChangeArrowheads="1"/>
          </p:cNvSpPr>
          <p:nvPr/>
        </p:nvSpPr>
        <p:spPr bwMode="gray">
          <a:xfrm>
            <a:off x="8542338" y="6662738"/>
            <a:ext cx="222250" cy="107950"/>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700" dirty="0">
                <a:solidFill>
                  <a:srgbClr val="000000"/>
                </a:solidFill>
                <a:ea typeface="ＭＳ Ｐゴシック"/>
                <a:cs typeface="ＭＳ Ｐゴシック"/>
              </a:rPr>
              <a:t>- </a:t>
            </a:r>
            <a:fld id="{5111BE5B-C1C2-4202-9F33-7A74C6497518}" type="slidenum">
              <a:rPr lang="en-US" sz="700">
                <a:solidFill>
                  <a:srgbClr val="000000"/>
                </a:solidFill>
                <a:ea typeface="ＭＳ Ｐゴシック"/>
                <a:cs typeface="ＭＳ Ｐゴシック"/>
              </a:rPr>
              <a:pPr algn="ctr" eaLnBrk="0" hangingPunct="0">
                <a:buClr>
                  <a:srgbClr val="000000"/>
                </a:buClr>
                <a:buSzPct val="65000"/>
                <a:buFont typeface="Wingdings" pitchFamily="2" charset="2"/>
                <a:buNone/>
                <a:defRPr/>
              </a:pPr>
              <a:t>‹#›</a:t>
            </a:fld>
            <a:r>
              <a:rPr lang="en-US" sz="700" dirty="0">
                <a:solidFill>
                  <a:srgbClr val="000000"/>
                </a:solidFill>
                <a:ea typeface="ＭＳ Ｐゴシック"/>
                <a:cs typeface="ＭＳ Ｐゴシック"/>
              </a:rPr>
              <a:t> -</a:t>
            </a:r>
          </a:p>
        </p:txBody>
      </p:sp>
      <p:cxnSp>
        <p:nvCxnSpPr>
          <p:cNvPr id="22" name="Straight Connector 21"/>
          <p:cNvCxnSpPr/>
          <p:nvPr/>
        </p:nvCxnSpPr>
        <p:spPr>
          <a:xfrm>
            <a:off x="447675" y="6619875"/>
            <a:ext cx="8248650" cy="1588"/>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Calibri" pitchFamily="34" charset="0"/>
        </a:defRPr>
      </a:lvl2pPr>
      <a:lvl3pPr algn="l" rtl="0" eaLnBrk="1" fontAlgn="base" hangingPunct="1">
        <a:spcBef>
          <a:spcPct val="0"/>
        </a:spcBef>
        <a:spcAft>
          <a:spcPct val="0"/>
        </a:spcAft>
        <a:defRPr sz="3200">
          <a:solidFill>
            <a:schemeClr val="bg1"/>
          </a:solidFill>
          <a:latin typeface="Calibri" pitchFamily="34" charset="0"/>
        </a:defRPr>
      </a:lvl3pPr>
      <a:lvl4pPr algn="l" rtl="0" eaLnBrk="1" fontAlgn="base" hangingPunct="1">
        <a:spcBef>
          <a:spcPct val="0"/>
        </a:spcBef>
        <a:spcAft>
          <a:spcPct val="0"/>
        </a:spcAft>
        <a:defRPr sz="3200">
          <a:solidFill>
            <a:schemeClr val="bg1"/>
          </a:solidFill>
          <a:latin typeface="Calibri" pitchFamily="34" charset="0"/>
        </a:defRPr>
      </a:lvl4pPr>
      <a:lvl5pPr algn="l" rtl="0" eaLnBrk="1" fontAlgn="base" hangingPunct="1">
        <a:spcBef>
          <a:spcPct val="0"/>
        </a:spcBef>
        <a:spcAft>
          <a:spcPct val="0"/>
        </a:spcAft>
        <a:defRPr sz="3200">
          <a:solidFill>
            <a:schemeClr val="bg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7/26/2014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javapapers.com/design-patterns/flyweight-design-pattern/"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yuiblog.com/assets/projsdesignpatterns-ch9.pdf" TargetMode="External"/><Relationship Id="rId4" Type="http://schemas.openxmlformats.org/officeDocument/2006/relationships/hyperlink" Target="http://sourcemaking.com/design_patterns/flyweigh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Fly Weight Pattern</a:t>
            </a:r>
            <a:endParaRPr lang="en-US" b="1" dirty="0"/>
          </a:p>
        </p:txBody>
      </p:sp>
      <p:sp>
        <p:nvSpPr>
          <p:cNvPr id="3" name="Subtitle 2"/>
          <p:cNvSpPr>
            <a:spLocks noGrp="1"/>
          </p:cNvSpPr>
          <p:nvPr>
            <p:ph type="subTitle" idx="1"/>
          </p:nvPr>
        </p:nvSpPr>
        <p:spPr>
          <a:xfrm>
            <a:off x="1219200" y="4724400"/>
            <a:ext cx="6400800" cy="685800"/>
          </a:xfrm>
        </p:spPr>
        <p:txBody>
          <a:bodyPr>
            <a:normAutofit lnSpcReduction="10000"/>
          </a:bodyPr>
          <a:lstStyle/>
          <a:p>
            <a:r>
              <a:rPr lang="en-US" dirty="0" smtClean="0">
                <a:solidFill>
                  <a:schemeClr val="bg2">
                    <a:lumMod val="25000"/>
                  </a:schemeClr>
                </a:solidFill>
              </a:rPr>
              <a:t>By</a:t>
            </a:r>
          </a:p>
          <a:p>
            <a:r>
              <a:rPr lang="en-US" dirty="0" smtClean="0">
                <a:solidFill>
                  <a:schemeClr val="bg2">
                    <a:lumMod val="25000"/>
                  </a:schemeClr>
                </a:solidFill>
              </a:rPr>
              <a:t>Narendran, S </a:t>
            </a:r>
            <a:r>
              <a:rPr lang="en-US" dirty="0" err="1" smtClean="0">
                <a:solidFill>
                  <a:schemeClr val="bg2">
                    <a:lumMod val="25000"/>
                  </a:schemeClr>
                </a:solidFill>
              </a:rPr>
              <a:t>S</a:t>
            </a:r>
            <a:endParaRPr lang="en-US"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Items</a:t>
            </a:r>
            <a:endParaRPr lang="en-US" dirty="0"/>
          </a:p>
        </p:txBody>
      </p:sp>
      <p:sp>
        <p:nvSpPr>
          <p:cNvPr id="3" name="Content Placeholder 2"/>
          <p:cNvSpPr>
            <a:spLocks noGrp="1"/>
          </p:cNvSpPr>
          <p:nvPr>
            <p:ph idx="1"/>
          </p:nvPr>
        </p:nvSpPr>
        <p:spPr/>
        <p:txBody>
          <a:bodyPr/>
          <a:lstStyle/>
          <a:p>
            <a:r>
              <a:rPr lang="en-US" dirty="0" smtClean="0"/>
              <a:t>Collection Pattern</a:t>
            </a:r>
          </a:p>
          <a:p>
            <a:r>
              <a:rPr lang="en-US" dirty="0" smtClean="0"/>
              <a:t>Intrinsic Information (State Independent) &amp; Extrinsic Information (State Dependent)</a:t>
            </a:r>
          </a:p>
          <a:p>
            <a:r>
              <a:rPr lang="en-US" dirty="0" smtClean="0"/>
              <a:t>Need for High No. of Objects Creation</a:t>
            </a:r>
          </a:p>
          <a:p>
            <a:r>
              <a:rPr lang="en-US" dirty="0" smtClean="0"/>
              <a:t>Sharing Objects</a:t>
            </a:r>
          </a:p>
          <a:p>
            <a:r>
              <a:rPr lang="en-US" dirty="0" smtClean="0"/>
              <a:t>A variation of Singleton</a:t>
            </a:r>
          </a:p>
          <a:p>
            <a:r>
              <a:rPr lang="en-US" dirty="0"/>
              <a:t>optimization </a:t>
            </a:r>
            <a:r>
              <a:rPr lang="en-US" dirty="0" smtClean="0"/>
              <a:t>pattern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 Weight Pattern</a:t>
            </a:r>
            <a:endParaRPr lang="en-US" dirty="0"/>
          </a:p>
        </p:txBody>
      </p:sp>
      <p:sp>
        <p:nvSpPr>
          <p:cNvPr id="3" name="Content Placeholder 2"/>
          <p:cNvSpPr>
            <a:spLocks noGrp="1"/>
          </p:cNvSpPr>
          <p:nvPr>
            <p:ph idx="1"/>
          </p:nvPr>
        </p:nvSpPr>
        <p:spPr/>
        <p:txBody>
          <a:bodyPr>
            <a:normAutofit/>
          </a:bodyPr>
          <a:lstStyle/>
          <a:p>
            <a:r>
              <a:rPr lang="en-US" sz="1600" b="0" dirty="0"/>
              <a:t> “Use </a:t>
            </a:r>
            <a:r>
              <a:rPr lang="en-US" sz="1600" dirty="0"/>
              <a:t>sharing</a:t>
            </a:r>
            <a:r>
              <a:rPr lang="en-US" sz="1600" b="0" dirty="0"/>
              <a:t> to support large numbers of fine-grained objects efficiently”. Sharing is key in flyweight pattern and we need to judiciously decide if this pattern can be applied</a:t>
            </a:r>
            <a:r>
              <a:rPr lang="en-US" sz="1600" b="0" dirty="0" smtClean="0"/>
              <a:t>.</a:t>
            </a:r>
          </a:p>
          <a:p>
            <a:endParaRPr lang="en-US" sz="1600" b="0" dirty="0"/>
          </a:p>
          <a:p>
            <a:r>
              <a:rPr lang="en-US" sz="1600" b="0" dirty="0"/>
              <a:t>A flyweight is an object that minimizes memory use by sharing as much data as possible with other similar objects; it is a way to use objects in large numbers when a simple repeated representation would use an unacceptable amount of memory. Often some parts of the object state can be shared, and it is common practice to hold them in external data structures and pass them to the flyweight objects temporarily when they are used.</a:t>
            </a:r>
          </a:p>
        </p:txBody>
      </p:sp>
      <p:pic>
        <p:nvPicPr>
          <p:cNvPr id="1026" name="Picture 2" descr="C:\Users\712926\Desktop\sharing.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57422" y="4500570"/>
            <a:ext cx="2940147" cy="196009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 Weight Pattern - UML</a:t>
            </a:r>
            <a:endParaRPr lang="en-US" dirty="0"/>
          </a:p>
        </p:txBody>
      </p:sp>
      <p:pic>
        <p:nvPicPr>
          <p:cNvPr id="2051" name="Picture 3" descr="C:\Users\712926\Desktop\flyweightuml.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28728" y="2000240"/>
            <a:ext cx="5474289" cy="36576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Fly Weight with Inner Classes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43306" y="1928802"/>
            <a:ext cx="3975786" cy="34813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7158" y="1571612"/>
            <a:ext cx="3251548" cy="2133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28596" y="3786190"/>
            <a:ext cx="2819400" cy="28463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3484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1800" dirty="0" smtClean="0"/>
              <a:t>Pros</a:t>
            </a:r>
          </a:p>
          <a:p>
            <a:r>
              <a:rPr lang="en-US" sz="1800" b="0" dirty="0"/>
              <a:t>Flyweight explains when and how State objects can be shared</a:t>
            </a:r>
            <a:r>
              <a:rPr lang="en-US" sz="1800" b="0" dirty="0" smtClean="0"/>
              <a:t>.</a:t>
            </a:r>
            <a:endParaRPr lang="en-US" sz="1800" dirty="0"/>
          </a:p>
          <a:p>
            <a:r>
              <a:rPr lang="en-US" sz="1800" b="0" dirty="0"/>
              <a:t>Flyweight is often combined with Composite to implement shared leaf nodes</a:t>
            </a:r>
            <a:r>
              <a:rPr lang="en-US" sz="1800" b="0" dirty="0" smtClean="0"/>
              <a:t>.</a:t>
            </a:r>
          </a:p>
          <a:p>
            <a:r>
              <a:rPr lang="en-US" sz="1800" b="0" dirty="0"/>
              <a:t>Whereas Flyweight shows how to make lots of little objects, Facade shows how to make a single object represent an entire subsystem</a:t>
            </a:r>
            <a:r>
              <a:rPr lang="en-US" sz="1800" b="0" dirty="0" smtClean="0"/>
              <a:t>.</a:t>
            </a:r>
            <a:endParaRPr lang="en-US" sz="1800" dirty="0" smtClean="0"/>
          </a:p>
          <a:p>
            <a:pPr>
              <a:buNone/>
            </a:pPr>
            <a:r>
              <a:rPr lang="en-US" sz="1800" dirty="0" smtClean="0"/>
              <a:t>Cons</a:t>
            </a:r>
          </a:p>
          <a:p>
            <a:r>
              <a:rPr lang="en-US" sz="1800" b="0" dirty="0"/>
              <a:t>This is only an optimization pattern. It does nothing other than improve the efficiency of your code under a strict set of conditions. It can’t, and shouldn’t, be used everywhere; it can actually make your code less efficient if used unnecessarily. In order to optimize your code, this pattern adds complexity, which makes it harder to debug and maintain</a:t>
            </a:r>
            <a:r>
              <a:rPr lang="en-US" sz="1800" b="0" dirty="0" smtClean="0"/>
              <a:t>.</a:t>
            </a:r>
          </a:p>
          <a:p>
            <a:r>
              <a:rPr lang="en-US" sz="1800" b="0" dirty="0"/>
              <a:t>Instead of </a:t>
            </a:r>
            <a:r>
              <a:rPr lang="en-US" sz="1800" b="0" dirty="0" smtClean="0"/>
              <a:t>having a </a:t>
            </a:r>
            <a:r>
              <a:rPr lang="en-US" sz="1800" b="0" dirty="0"/>
              <a:t>clean architecture of objects encapsulating data, you now have a fragmented mess with </a:t>
            </a:r>
            <a:r>
              <a:rPr lang="en-US" sz="1800" b="0" dirty="0" smtClean="0"/>
              <a:t>data being </a:t>
            </a:r>
            <a:r>
              <a:rPr lang="en-US" sz="1800" b="0" dirty="0"/>
              <a:t>stored in at least two places</a:t>
            </a:r>
            <a:r>
              <a:rPr lang="en-US" sz="1800" b="0" dirty="0" smtClean="0"/>
              <a:t>.</a:t>
            </a:r>
          </a:p>
          <a:p>
            <a:r>
              <a:rPr lang="en-US" sz="1800" b="0" dirty="0"/>
              <a:t>Trade-offs must always be made between run-time efficiency and</a:t>
            </a:r>
          </a:p>
          <a:p>
            <a:r>
              <a:rPr lang="en-US" sz="1800" b="0" dirty="0"/>
              <a:t>maintainability, but such trade-offs are the essence of engineering</a:t>
            </a:r>
            <a:endParaRPr lang="en-US" b="0" dirty="0"/>
          </a:p>
          <a:p>
            <a:endParaRPr lang="en-US" b="0" dirty="0" smtClean="0"/>
          </a:p>
          <a:p>
            <a:pPr>
              <a:buNone/>
            </a:pPr>
            <a:endParaRPr lang="en-US" b="0"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3"/>
              </a:rPr>
              <a:t>http://javapapers.com/design-patterns/flyweight-design-pattern</a:t>
            </a:r>
            <a:r>
              <a:rPr lang="en-US" dirty="0" smtClean="0">
                <a:hlinkClick r:id="rId3"/>
              </a:rPr>
              <a:t>/</a:t>
            </a:r>
            <a:endParaRPr lang="en-US" dirty="0" smtClean="0"/>
          </a:p>
          <a:p>
            <a:r>
              <a:rPr lang="en-US" dirty="0">
                <a:hlinkClick r:id="rId4"/>
              </a:rPr>
              <a:t>http://sourcemaking.com/design_patterns/flyweight</a:t>
            </a:r>
            <a:endParaRPr lang="en-US" dirty="0" smtClean="0"/>
          </a:p>
          <a:p>
            <a:r>
              <a:rPr lang="en-US" dirty="0" smtClean="0"/>
              <a:t>Software Architecture Design Patterns in Java by </a:t>
            </a:r>
            <a:r>
              <a:rPr lang="en-US" dirty="0" err="1" smtClean="0"/>
              <a:t>Partha</a:t>
            </a:r>
            <a:r>
              <a:rPr lang="en-US" dirty="0" smtClean="0"/>
              <a:t> </a:t>
            </a:r>
            <a:r>
              <a:rPr lang="en-US" dirty="0" err="1" smtClean="0"/>
              <a:t>Kuchana</a:t>
            </a:r>
            <a:endParaRPr lang="en-US" dirty="0" smtClean="0"/>
          </a:p>
          <a:p>
            <a:r>
              <a:rPr lang="en-US" dirty="0">
                <a:hlinkClick r:id="rId5"/>
              </a:rPr>
              <a:t>http://yuiblog.com/assets/projsdesignpatterns-ch9.pdf</a:t>
            </a:r>
            <a:endParaRPr lang="en-US" dirty="0" smtClean="0"/>
          </a:p>
          <a:p>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GAT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iGATE Theme 1</Template>
  <TotalTime>1898</TotalTime>
  <Words>108</Words>
  <Application>Microsoft Office PowerPoint</Application>
  <PresentationFormat>On-screen Show (4:3)</PresentationFormat>
  <Paragraphs>41</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iGATE Theme</vt:lpstr>
      <vt:lpstr>Opulent</vt:lpstr>
      <vt:lpstr>Fly Weight Pattern</vt:lpstr>
      <vt:lpstr>Key Items</vt:lpstr>
      <vt:lpstr>Fly Weight Pattern</vt:lpstr>
      <vt:lpstr>Fly Weight Pattern - UML</vt:lpstr>
      <vt:lpstr>Fly Weight with Inner Classes</vt:lpstr>
      <vt:lpstr>Pros and Cons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Pattern</dc:title>
  <dc:creator/>
  <cp:lastModifiedBy>Narendran</cp:lastModifiedBy>
  <cp:revision>155</cp:revision>
  <dcterms:created xsi:type="dcterms:W3CDTF">2006-08-16T00:00:00Z</dcterms:created>
  <dcterms:modified xsi:type="dcterms:W3CDTF">2014-07-26T12:27:16Z</dcterms:modified>
</cp:coreProperties>
</file>