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3"/>
  </p:notesMasterIdLst>
  <p:sldIdLst>
    <p:sldId id="256" r:id="rId2"/>
    <p:sldId id="257" r:id="rId3"/>
    <p:sldId id="258" r:id="rId4"/>
    <p:sldId id="259" r:id="rId5"/>
    <p:sldId id="260" r:id="rId6"/>
    <p:sldId id="265" r:id="rId7"/>
    <p:sldId id="266" r:id="rId8"/>
    <p:sldId id="267" r:id="rId9"/>
    <p:sldId id="268" r:id="rId10"/>
    <p:sldId id="269" r:id="rId11"/>
    <p:sldId id="271" r:id="rId12"/>
    <p:sldId id="272" r:id="rId13"/>
    <p:sldId id="273" r:id="rId14"/>
    <p:sldId id="278" r:id="rId15"/>
    <p:sldId id="274" r:id="rId16"/>
    <p:sldId id="276" r:id="rId17"/>
    <p:sldId id="277" r:id="rId18"/>
    <p:sldId id="279" r:id="rId19"/>
    <p:sldId id="281" r:id="rId20"/>
    <p:sldId id="282" r:id="rId21"/>
    <p:sldId id="283" r:id="rId22"/>
    <p:sldId id="284" r:id="rId23"/>
    <p:sldId id="285" r:id="rId24"/>
    <p:sldId id="286" r:id="rId25"/>
    <p:sldId id="287" r:id="rId26"/>
    <p:sldId id="261" r:id="rId27"/>
    <p:sldId id="262" r:id="rId28"/>
    <p:sldId id="275" r:id="rId29"/>
    <p:sldId id="288" r:id="rId30"/>
    <p:sldId id="263" r:id="rId31"/>
    <p:sldId id="26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247"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CB14BF-722E-4989-9CF6-29F10B11B219}" type="datetimeFigureOut">
              <a:rPr lang="en-US" smtClean="0"/>
              <a:pPr/>
              <a:t>7/26/2014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0AA40A-072E-480E-8A8D-16BDA9BCB1B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B0AA40A-072E-480E-8A8D-16BDA9BCB1BB}"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Junit</a:t>
            </a:r>
            <a:r>
              <a:rPr lang="en-US" dirty="0" smtClean="0"/>
              <a:t> there is no grouping concept.</a:t>
            </a:r>
            <a:r>
              <a:rPr lang="en-US" baseline="0" dirty="0" smtClean="0"/>
              <a:t> All these grouping can be done in JUNIT but it has to done in JAVA Code and need to be maintained manually.</a:t>
            </a:r>
            <a:endParaRPr lang="en-IN" dirty="0"/>
          </a:p>
        </p:txBody>
      </p:sp>
      <p:sp>
        <p:nvSpPr>
          <p:cNvPr id="4" name="Slide Number Placeholder 3"/>
          <p:cNvSpPr>
            <a:spLocks noGrp="1"/>
          </p:cNvSpPr>
          <p:nvPr>
            <p:ph type="sldNum" sz="quarter" idx="10"/>
          </p:nvPr>
        </p:nvSpPr>
        <p:spPr/>
        <p:txBody>
          <a:bodyPr/>
          <a:lstStyle/>
          <a:p>
            <a:fld id="{CB0AA40A-072E-480E-8A8D-16BDA9BCB1BB}" type="slidenum">
              <a:rPr lang="en-IN" smtClean="0"/>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JUNIT,</a:t>
            </a:r>
            <a:r>
              <a:rPr lang="en-US" baseline="0" dirty="0" smtClean="0"/>
              <a:t> there is no test dependency Concept, every test dependency should be hardcoded in JAVA (by method calls) or by Dependency Injection (only for objects) in case if it is an UNIT Test cases</a:t>
            </a:r>
          </a:p>
          <a:p>
            <a:endParaRPr lang="en-US" baseline="0" dirty="0" smtClean="0"/>
          </a:p>
          <a:p>
            <a:r>
              <a:rPr lang="en-US" baseline="0" dirty="0" smtClean="0"/>
              <a:t>Test dependencies are not JAVA </a:t>
            </a:r>
            <a:r>
              <a:rPr lang="en-US" i="0" baseline="0" dirty="0" smtClean="0"/>
              <a:t>type(class)</a:t>
            </a:r>
            <a:r>
              <a:rPr lang="en-US" baseline="0" dirty="0" smtClean="0"/>
              <a:t> dependencies.</a:t>
            </a:r>
          </a:p>
          <a:p>
            <a:endParaRPr lang="en-US" baseline="0" dirty="0" smtClean="0"/>
          </a:p>
          <a:p>
            <a:r>
              <a:rPr lang="en-US" baseline="0" dirty="0" smtClean="0"/>
              <a:t>Types of Dependencies</a:t>
            </a:r>
          </a:p>
          <a:p>
            <a:r>
              <a:rPr lang="en-US" baseline="0" dirty="0" smtClean="0"/>
              <a:t>Based on Hierarchy</a:t>
            </a:r>
          </a:p>
          <a:p>
            <a:pPr marL="228600" indent="-228600">
              <a:buAutoNum type="arabicPeriod"/>
            </a:pPr>
            <a:r>
              <a:rPr lang="en-US" baseline="0" dirty="0" smtClean="0"/>
              <a:t>Class level – Importing Types, fields, methods</a:t>
            </a:r>
          </a:p>
          <a:p>
            <a:pPr marL="228600" indent="-228600">
              <a:buAutoNum type="arabicPeriod"/>
            </a:pPr>
            <a:r>
              <a:rPr lang="en-US" baseline="0" dirty="0" smtClean="0"/>
              <a:t>Method level – Method calls, method parameter, return type</a:t>
            </a:r>
          </a:p>
          <a:p>
            <a:pPr marL="228600" indent="-228600">
              <a:buAutoNum type="arabicPeriod"/>
            </a:pPr>
            <a:r>
              <a:rPr lang="en-US" baseline="0" dirty="0" smtClean="0"/>
              <a:t>Package level – Based on class level</a:t>
            </a:r>
          </a:p>
          <a:p>
            <a:pPr marL="228600" indent="-228600">
              <a:buNone/>
            </a:pPr>
            <a:endParaRPr lang="en-US" baseline="0" dirty="0" smtClean="0"/>
          </a:p>
          <a:p>
            <a:pPr marL="228600" indent="-228600">
              <a:buNone/>
            </a:pPr>
            <a:r>
              <a:rPr lang="en-US" baseline="0" dirty="0" smtClean="0"/>
              <a:t>Types of Dependency Injection</a:t>
            </a:r>
          </a:p>
          <a:p>
            <a:pPr marL="228600" indent="-228600">
              <a:buAutoNum type="arabicPeriod"/>
            </a:pPr>
            <a:r>
              <a:rPr lang="en-US" baseline="0" dirty="0" smtClean="0"/>
              <a:t>Setter</a:t>
            </a:r>
          </a:p>
          <a:p>
            <a:pPr marL="228600" indent="-228600">
              <a:buAutoNum type="arabicPeriod"/>
            </a:pPr>
            <a:r>
              <a:rPr lang="en-US" baseline="0" dirty="0" smtClean="0"/>
              <a:t>Interface</a:t>
            </a:r>
          </a:p>
          <a:p>
            <a:pPr marL="228600" indent="-228600">
              <a:buAutoNum type="arabicPeriod"/>
            </a:pPr>
            <a:r>
              <a:rPr lang="en-US" baseline="0" dirty="0" smtClean="0"/>
              <a:t>Constructor</a:t>
            </a:r>
          </a:p>
          <a:p>
            <a:pPr marL="228600" indent="-228600">
              <a:buAutoNum type="arabicPeriod"/>
            </a:pPr>
            <a:r>
              <a:rPr lang="en-US" baseline="0" dirty="0" smtClean="0"/>
              <a:t>Lookup Reference</a:t>
            </a:r>
          </a:p>
        </p:txBody>
      </p:sp>
      <p:sp>
        <p:nvSpPr>
          <p:cNvPr id="4" name="Slide Number Placeholder 3"/>
          <p:cNvSpPr>
            <a:spLocks noGrp="1"/>
          </p:cNvSpPr>
          <p:nvPr>
            <p:ph type="sldNum" sz="quarter" idx="10"/>
          </p:nvPr>
        </p:nvSpPr>
        <p:spPr/>
        <p:txBody>
          <a:bodyPr/>
          <a:lstStyle/>
          <a:p>
            <a:fld id="{CB0AA40A-072E-480E-8A8D-16BDA9BCB1BB}"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Package &amp; Class grouping can be done for UNIT Testing (Maven folder structure does it always). It is appropriate as the test cases have to be changed based on the changes done in application packages and classes.</a:t>
            </a:r>
          </a:p>
          <a:p>
            <a:endParaRPr lang="en-US" baseline="0" dirty="0" smtClean="0"/>
          </a:p>
          <a:p>
            <a:r>
              <a:rPr lang="en-US" baseline="0" dirty="0" smtClean="0"/>
              <a:t>For Screen level testing Custom grouping concept can be used else packing &amp; classification should be based on Screens – Page Object Pattern. Here based on screen changes the grouping need to be changed.</a:t>
            </a:r>
          </a:p>
          <a:p>
            <a:endParaRPr lang="en-US" baseline="0" dirty="0" smtClean="0"/>
          </a:p>
          <a:p>
            <a:r>
              <a:rPr lang="en-US" baseline="0" dirty="0" smtClean="0"/>
              <a:t>Integration test case which become cross functional demands Custom grouping where package and classification will not be enough.</a:t>
            </a:r>
          </a:p>
        </p:txBody>
      </p:sp>
      <p:sp>
        <p:nvSpPr>
          <p:cNvPr id="4" name="Slide Number Placeholder 3"/>
          <p:cNvSpPr>
            <a:spLocks noGrp="1"/>
          </p:cNvSpPr>
          <p:nvPr>
            <p:ph type="sldNum" sz="quarter" idx="10"/>
          </p:nvPr>
        </p:nvSpPr>
        <p:spPr/>
        <p:txBody>
          <a:bodyPr/>
          <a:lstStyle/>
          <a:p>
            <a:fld id="{CB0AA40A-072E-480E-8A8D-16BDA9BCB1BB}" type="slidenum">
              <a:rPr lang="en-IN" smtClean="0"/>
              <a:pPr/>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Parameters are passed for a TEST or</a:t>
            </a:r>
            <a:r>
              <a:rPr lang="en-US" baseline="0" dirty="0" smtClean="0"/>
              <a:t> SUITE. In JUNIT static variables are used to for such purposes. Here it can be configured in XML if it is a simple parameter.</a:t>
            </a:r>
          </a:p>
          <a:p>
            <a:endParaRPr lang="en-US" baseline="0" dirty="0" smtClean="0"/>
          </a:p>
          <a:p>
            <a:r>
              <a:rPr lang="en-US" baseline="0" dirty="0" smtClean="0"/>
              <a:t>If the parameter is complex -&gt; Data Providers can be used. Instead of single data, Data Providers can provide a list of data.</a:t>
            </a:r>
            <a:endParaRPr lang="en-IN" dirty="0"/>
          </a:p>
        </p:txBody>
      </p:sp>
      <p:sp>
        <p:nvSpPr>
          <p:cNvPr id="4" name="Slide Number Placeholder 3"/>
          <p:cNvSpPr>
            <a:spLocks noGrp="1"/>
          </p:cNvSpPr>
          <p:nvPr>
            <p:ph type="sldNum" sz="quarter" idx="10"/>
          </p:nvPr>
        </p:nvSpPr>
        <p:spPr/>
        <p:txBody>
          <a:bodyPr/>
          <a:lstStyle/>
          <a:p>
            <a:fld id="{CB0AA40A-072E-480E-8A8D-16BDA9BCB1BB}" type="slidenum">
              <a:rPr lang="en-IN" smtClean="0"/>
              <a:pPr/>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20</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21</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22</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23</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24</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25</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26</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27</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28</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29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3</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30</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31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B0AA40A-072E-480E-8A8D-16BDA9BCB1BB}"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B0AA40A-072E-480E-8A8D-16BDA9BCB1BB}"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B62864A-445F-404D-A96D-E42AA91A18A2}" type="datetimeFigureOut">
              <a:rPr lang="en-US" smtClean="0"/>
              <a:pPr/>
              <a:t>7/26/2014</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A0F6E30F-ED15-43BC-9EB4-4FBC6870A4AB}"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62864A-445F-404D-A96D-E42AA91A18A2}" type="datetimeFigureOut">
              <a:rPr lang="en-US" smtClean="0"/>
              <a:pPr/>
              <a:t>7/26/2014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F6E30F-ED15-43BC-9EB4-4FBC6870A4A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62864A-445F-404D-A96D-E42AA91A18A2}" type="datetimeFigureOut">
              <a:rPr lang="en-US" smtClean="0"/>
              <a:pPr/>
              <a:t>7/26/2014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F6E30F-ED15-43BC-9EB4-4FBC6870A4A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62864A-445F-404D-A96D-E42AA91A18A2}" type="datetimeFigureOut">
              <a:rPr lang="en-US" smtClean="0"/>
              <a:pPr/>
              <a:t>7/26/2014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F6E30F-ED15-43BC-9EB4-4FBC6870A4A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B62864A-445F-404D-A96D-E42AA91A18A2}" type="datetimeFigureOut">
              <a:rPr lang="en-US" smtClean="0"/>
              <a:pPr/>
              <a:t>7/26/2014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F6E30F-ED15-43BC-9EB4-4FBC6870A4AB}"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62864A-445F-404D-A96D-E42AA91A18A2}" type="datetimeFigureOut">
              <a:rPr lang="en-US" smtClean="0"/>
              <a:pPr/>
              <a:t>7/26/2014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0F6E30F-ED15-43BC-9EB4-4FBC6870A4A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B62864A-445F-404D-A96D-E42AA91A18A2}" type="datetimeFigureOut">
              <a:rPr lang="en-US" smtClean="0"/>
              <a:pPr/>
              <a:t>7/26/2014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0F6E30F-ED15-43BC-9EB4-4FBC6870A4A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B62864A-445F-404D-A96D-E42AA91A18A2}" type="datetimeFigureOut">
              <a:rPr lang="en-US" smtClean="0"/>
              <a:pPr/>
              <a:t>7/26/2014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0F6E30F-ED15-43BC-9EB4-4FBC6870A4A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B62864A-445F-404D-A96D-E42AA91A18A2}" type="datetimeFigureOut">
              <a:rPr lang="en-US" smtClean="0"/>
              <a:pPr/>
              <a:t>7/26/2014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0F6E30F-ED15-43BC-9EB4-4FBC6870A4AB}"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62864A-445F-404D-A96D-E42AA91A18A2}" type="datetimeFigureOut">
              <a:rPr lang="en-US" smtClean="0"/>
              <a:pPr/>
              <a:t>7/26/2014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0F6E30F-ED15-43BC-9EB4-4FBC6870A4A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B62864A-445F-404D-A96D-E42AA91A18A2}" type="datetimeFigureOut">
              <a:rPr lang="en-US" smtClean="0"/>
              <a:pPr/>
              <a:t>7/26/2014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0F6E30F-ED15-43BC-9EB4-4FBC6870A4AB}"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B62864A-445F-404D-A96D-E42AA91A18A2}" type="datetimeFigureOut">
              <a:rPr lang="en-US" smtClean="0"/>
              <a:pPr/>
              <a:t>7/26/2014</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0F6E30F-ED15-43BC-9EB4-4FBC6870A4AB}"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ocs.seleniumhq.org/download/"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testng.org/doc/download.html" TargetMode="External"/><Relationship Id="rId4" Type="http://schemas.openxmlformats.org/officeDocument/2006/relationships/hyperlink" Target="http://testng.org/doc/documentation-main.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a:spLocks noChangeArrowheads="1"/>
          </p:cNvSpPr>
          <p:nvPr/>
        </p:nvSpPr>
        <p:spPr bwMode="auto">
          <a:xfrm>
            <a:off x="1569612" y="1783612"/>
            <a:ext cx="6952683" cy="1747528"/>
          </a:xfrm>
          <a:prstGeom prst="rect">
            <a:avLst/>
          </a:prstGeom>
          <a:noFill/>
          <a:ln w="9525">
            <a:noFill/>
            <a:miter lim="800000"/>
            <a:headEnd/>
            <a:tailEnd/>
          </a:ln>
        </p:spPr>
        <p:txBody>
          <a:bodyPr/>
          <a:lstStyle/>
          <a:p>
            <a:pPr>
              <a:lnSpc>
                <a:spcPts val="4200"/>
              </a:lnSpc>
            </a:pPr>
            <a:r>
              <a:rPr lang="en-US" sz="4000" dirty="0" smtClean="0">
                <a:solidFill>
                  <a:schemeClr val="tx1">
                    <a:lumMod val="85000"/>
                    <a:lumOff val="15000"/>
                  </a:schemeClr>
                </a:solidFill>
              </a:rPr>
              <a:t>TestNG Framework for Extensive Testing and TDD</a:t>
            </a:r>
          </a:p>
          <a:p>
            <a:pPr>
              <a:lnSpc>
                <a:spcPts val="4200"/>
              </a:lnSpc>
            </a:pPr>
            <a:r>
              <a:rPr lang="en-US" sz="1800" dirty="0" smtClean="0"/>
              <a:t> </a:t>
            </a:r>
            <a:r>
              <a:rPr lang="en-US" sz="1800" dirty="0" smtClean="0">
                <a:solidFill>
                  <a:schemeClr val="tx1">
                    <a:lumMod val="85000"/>
                    <a:lumOff val="15000"/>
                  </a:schemeClr>
                </a:solidFill>
              </a:rPr>
              <a:t>Next Generation Testing, TestNG </a:t>
            </a:r>
            <a:r>
              <a:rPr lang="en-US" sz="2000" dirty="0">
                <a:solidFill>
                  <a:schemeClr val="bg1">
                    <a:lumMod val="65000"/>
                  </a:schemeClr>
                </a:solidFill>
              </a:rPr>
              <a:t>- </a:t>
            </a:r>
            <a:r>
              <a:rPr lang="en-US" sz="2000" dirty="0" smtClean="0">
                <a:solidFill>
                  <a:schemeClr val="bg1">
                    <a:lumMod val="65000"/>
                  </a:schemeClr>
                </a:solidFill>
              </a:rPr>
              <a:t>Testing Tool</a:t>
            </a:r>
          </a:p>
        </p:txBody>
      </p:sp>
      <p:cxnSp>
        <p:nvCxnSpPr>
          <p:cNvPr id="5" name="Straight Connector 4"/>
          <p:cNvCxnSpPr/>
          <p:nvPr/>
        </p:nvCxnSpPr>
        <p:spPr>
          <a:xfrm>
            <a:off x="1828800" y="4393595"/>
            <a:ext cx="54864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 Box 5"/>
          <p:cNvSpPr txBox="1">
            <a:spLocks noChangeArrowheads="1"/>
          </p:cNvSpPr>
          <p:nvPr/>
        </p:nvSpPr>
        <p:spPr bwMode="auto">
          <a:xfrm>
            <a:off x="1657590" y="4449915"/>
            <a:ext cx="5236806" cy="600164"/>
          </a:xfrm>
          <a:prstGeom prst="rect">
            <a:avLst/>
          </a:prstGeom>
          <a:noFill/>
          <a:ln w="9525">
            <a:noFill/>
            <a:miter lim="800000"/>
            <a:headEnd/>
            <a:tailEnd/>
          </a:ln>
        </p:spPr>
        <p:txBody>
          <a:bodyPr wrap="square">
            <a:spAutoFit/>
          </a:bodyPr>
          <a:lstStyle/>
          <a:p>
            <a:pPr algn="ctr">
              <a:spcBef>
                <a:spcPts val="600"/>
              </a:spcBef>
            </a:pPr>
            <a:r>
              <a:rPr lang="en-US" sz="1400" dirty="0" smtClean="0">
                <a:solidFill>
                  <a:schemeClr val="tx1">
                    <a:lumMod val="85000"/>
                    <a:lumOff val="15000"/>
                  </a:schemeClr>
                </a:solidFill>
              </a:rPr>
              <a:t>Narendran Solai Sridharan</a:t>
            </a:r>
          </a:p>
          <a:p>
            <a:pPr algn="ctr">
              <a:spcBef>
                <a:spcPts val="600"/>
              </a:spcBef>
            </a:pPr>
            <a:r>
              <a:rPr lang="en-US" sz="1400" dirty="0" smtClean="0">
                <a:solidFill>
                  <a:schemeClr val="tx1">
                    <a:lumMod val="85000"/>
                    <a:lumOff val="15000"/>
                  </a:schemeClr>
                </a:solidFill>
              </a:rPr>
              <a:t>19-Feb-2014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274638"/>
            <a:ext cx="7498080" cy="725470"/>
          </a:xfrm>
          <a:prstGeom prst="rect">
            <a:avLst/>
          </a:prstGeom>
        </p:spPr>
        <p:txBody>
          <a:bodyPr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44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Groups - continued</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TextBox 4"/>
          <p:cNvSpPr txBox="1"/>
          <p:nvPr/>
        </p:nvSpPr>
        <p:spPr>
          <a:xfrm>
            <a:off x="1000100" y="1142984"/>
            <a:ext cx="6720622"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Test class Grouping as a list custom Groups with wildcards</a:t>
            </a:r>
            <a:endParaRPr lang="en-IN" b="1" dirty="0" smtClean="0">
              <a:solidFill>
                <a:schemeClr val="accent2">
                  <a:lumMod val="75000"/>
                </a:schemeClr>
              </a:solidFill>
              <a:latin typeface="+mj-lt"/>
              <a:ea typeface="+mj-ea"/>
              <a:cs typeface="+mj-cs"/>
            </a:endParaRPr>
          </a:p>
        </p:txBody>
      </p:sp>
      <p:sp>
        <p:nvSpPr>
          <p:cNvPr id="8" name="TextBox 7"/>
          <p:cNvSpPr txBox="1"/>
          <p:nvPr/>
        </p:nvSpPr>
        <p:spPr>
          <a:xfrm>
            <a:off x="1000100" y="3559734"/>
            <a:ext cx="5309980"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Test class Grouping as list of Group of Groups</a:t>
            </a:r>
            <a:endParaRPr lang="en-IN" b="1" dirty="0" smtClean="0">
              <a:solidFill>
                <a:schemeClr val="accent2">
                  <a:lumMod val="75000"/>
                </a:schemeClr>
              </a:solidFill>
              <a:latin typeface="+mj-lt"/>
              <a:ea typeface="+mj-ea"/>
              <a:cs typeface="+mj-cs"/>
            </a:endParaRPr>
          </a:p>
        </p:txBody>
      </p:sp>
      <p:pic>
        <p:nvPicPr>
          <p:cNvPr id="28674" name="Picture 2"/>
          <p:cNvPicPr>
            <a:picLocks noChangeAspect="1" noChangeArrowheads="1"/>
          </p:cNvPicPr>
          <p:nvPr/>
        </p:nvPicPr>
        <p:blipFill>
          <a:blip r:embed="rId3"/>
          <a:srcRect/>
          <a:stretch>
            <a:fillRect/>
          </a:stretch>
        </p:blipFill>
        <p:spPr bwMode="auto">
          <a:xfrm>
            <a:off x="1142976" y="1547813"/>
            <a:ext cx="4629150" cy="1952625"/>
          </a:xfrm>
          <a:prstGeom prst="rect">
            <a:avLst/>
          </a:prstGeom>
          <a:noFill/>
          <a:ln w="9525">
            <a:noFill/>
            <a:miter lim="800000"/>
            <a:headEnd/>
            <a:tailEnd/>
          </a:ln>
          <a:effectLst/>
        </p:spPr>
      </p:pic>
      <p:pic>
        <p:nvPicPr>
          <p:cNvPr id="28675" name="Picture 3"/>
          <p:cNvPicPr>
            <a:picLocks noChangeAspect="1" noChangeArrowheads="1"/>
          </p:cNvPicPr>
          <p:nvPr/>
        </p:nvPicPr>
        <p:blipFill>
          <a:blip r:embed="rId4"/>
          <a:srcRect/>
          <a:stretch>
            <a:fillRect/>
          </a:stretch>
        </p:blipFill>
        <p:spPr bwMode="auto">
          <a:xfrm>
            <a:off x="1142976" y="3929066"/>
            <a:ext cx="4648200" cy="2466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274638"/>
            <a:ext cx="7498080" cy="725470"/>
          </a:xfrm>
          <a:prstGeom prst="rect">
            <a:avLst/>
          </a:prstGeom>
        </p:spPr>
        <p:txBody>
          <a:bodyPr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44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Groups - continued</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TextBox 4"/>
          <p:cNvSpPr txBox="1"/>
          <p:nvPr/>
        </p:nvSpPr>
        <p:spPr>
          <a:xfrm>
            <a:off x="1000100" y="1142984"/>
            <a:ext cx="6810391"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Test class Grouping as a Partial Group or Class Level Group</a:t>
            </a:r>
            <a:endParaRPr lang="en-IN" b="1" dirty="0" smtClean="0">
              <a:solidFill>
                <a:schemeClr val="accent2">
                  <a:lumMod val="75000"/>
                </a:schemeClr>
              </a:solidFill>
              <a:latin typeface="+mj-lt"/>
              <a:ea typeface="+mj-ea"/>
              <a:cs typeface="+mj-cs"/>
            </a:endParaRPr>
          </a:p>
        </p:txBody>
      </p:sp>
      <p:pic>
        <p:nvPicPr>
          <p:cNvPr id="28676" name="Picture 4"/>
          <p:cNvPicPr>
            <a:picLocks noChangeAspect="1" noChangeArrowheads="1"/>
          </p:cNvPicPr>
          <p:nvPr/>
        </p:nvPicPr>
        <p:blipFill>
          <a:blip r:embed="rId3"/>
          <a:srcRect/>
          <a:stretch>
            <a:fillRect/>
          </a:stretch>
        </p:blipFill>
        <p:spPr bwMode="auto">
          <a:xfrm>
            <a:off x="1142976" y="1643050"/>
            <a:ext cx="4648200" cy="1790700"/>
          </a:xfrm>
          <a:prstGeom prst="rect">
            <a:avLst/>
          </a:prstGeom>
          <a:noFill/>
          <a:ln w="9525">
            <a:noFill/>
            <a:miter lim="800000"/>
            <a:headEnd/>
            <a:tailEnd/>
          </a:ln>
          <a:effectLst/>
        </p:spPr>
      </p:pic>
      <p:sp>
        <p:nvSpPr>
          <p:cNvPr id="6" name="TextBox 5"/>
          <p:cNvSpPr txBox="1"/>
          <p:nvPr/>
        </p:nvSpPr>
        <p:spPr>
          <a:xfrm>
            <a:off x="5786446" y="1643050"/>
            <a:ext cx="1237839" cy="184666"/>
          </a:xfrm>
          <a:prstGeom prst="rect">
            <a:avLst/>
          </a:prstGeom>
          <a:noFill/>
        </p:spPr>
        <p:txBody>
          <a:bodyPr wrap="none" rtlCol="0">
            <a:spAutoFit/>
          </a:bodyPr>
          <a:lstStyle/>
          <a:p>
            <a:r>
              <a:rPr lang="en-US" sz="600" dirty="0" smtClean="0"/>
              <a:t>Only </a:t>
            </a:r>
            <a:r>
              <a:rPr lang="en-US" sz="600" dirty="0" err="1" smtClean="0"/>
              <a:t>TestConfiguration</a:t>
            </a:r>
            <a:r>
              <a:rPr lang="en-US" sz="600" dirty="0" smtClean="0"/>
              <a:t> will run</a:t>
            </a:r>
          </a:p>
        </p:txBody>
      </p:sp>
      <p:sp>
        <p:nvSpPr>
          <p:cNvPr id="7" name="TextBox 6"/>
          <p:cNvSpPr txBox="1"/>
          <p:nvPr/>
        </p:nvSpPr>
        <p:spPr>
          <a:xfrm>
            <a:off x="1000100" y="3559734"/>
            <a:ext cx="5929828"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Adding any class into a group leads to partial Group</a:t>
            </a:r>
            <a:endParaRPr lang="en-IN" b="1" dirty="0" smtClean="0">
              <a:solidFill>
                <a:schemeClr val="accent2">
                  <a:lumMod val="75000"/>
                </a:schemeClr>
              </a:solidFill>
              <a:latin typeface="+mj-lt"/>
              <a:ea typeface="+mj-ea"/>
              <a:cs typeface="+mj-cs"/>
            </a:endParaRPr>
          </a:p>
        </p:txBody>
      </p:sp>
      <p:pic>
        <p:nvPicPr>
          <p:cNvPr id="29699" name="Picture 3"/>
          <p:cNvPicPr>
            <a:picLocks noChangeAspect="1" noChangeArrowheads="1"/>
          </p:cNvPicPr>
          <p:nvPr/>
        </p:nvPicPr>
        <p:blipFill>
          <a:blip r:embed="rId4"/>
          <a:srcRect/>
          <a:stretch>
            <a:fillRect/>
          </a:stretch>
        </p:blipFill>
        <p:spPr bwMode="auto">
          <a:xfrm>
            <a:off x="1142976" y="3929066"/>
            <a:ext cx="2305050" cy="447675"/>
          </a:xfrm>
          <a:prstGeom prst="rect">
            <a:avLst/>
          </a:prstGeom>
          <a:noFill/>
          <a:ln w="9525">
            <a:noFill/>
            <a:miter lim="800000"/>
            <a:headEnd/>
            <a:tailEnd/>
          </a:ln>
          <a:effectLst/>
        </p:spPr>
      </p:pic>
      <p:sp>
        <p:nvSpPr>
          <p:cNvPr id="9" name="TextBox 8"/>
          <p:cNvSpPr txBox="1"/>
          <p:nvPr/>
        </p:nvSpPr>
        <p:spPr>
          <a:xfrm>
            <a:off x="1142976" y="4429132"/>
            <a:ext cx="7715304" cy="2154436"/>
          </a:xfrm>
          <a:prstGeom prst="rect">
            <a:avLst/>
          </a:prstGeom>
          <a:noFill/>
        </p:spPr>
        <p:txBody>
          <a:bodyPr wrap="square" rtlCol="0">
            <a:spAutoFit/>
          </a:bodyPr>
          <a:lstStyle/>
          <a:p>
            <a:r>
              <a:rPr lang="en-US" b="1" dirty="0" smtClean="0">
                <a:solidFill>
                  <a:schemeClr val="accent2">
                    <a:lumMod val="75000"/>
                  </a:schemeClr>
                </a:solidFill>
                <a:latin typeface="+mj-lt"/>
                <a:ea typeface="+mj-ea"/>
                <a:cs typeface="+mj-cs"/>
              </a:rPr>
              <a:t>Pros of Grouping</a:t>
            </a:r>
          </a:p>
          <a:p>
            <a:pPr marL="342900" indent="-342900">
              <a:buAutoNum type="arabicPeriod"/>
            </a:pPr>
            <a:r>
              <a:rPr lang="en-US" sz="1400" dirty="0" smtClean="0"/>
              <a:t>Easy to create test suite / test groups based on need</a:t>
            </a:r>
          </a:p>
          <a:p>
            <a:pPr marL="342900" indent="-342900">
              <a:buAutoNum type="arabicPeriod"/>
            </a:pPr>
            <a:r>
              <a:rPr lang="en-US" sz="1400" dirty="0" smtClean="0"/>
              <a:t>No Compilation Required</a:t>
            </a:r>
          </a:p>
          <a:p>
            <a:pPr marL="342900" indent="-342900">
              <a:buAutoNum type="arabicPeriod"/>
            </a:pPr>
            <a:r>
              <a:rPr lang="en-US" sz="1400" dirty="0" smtClean="0"/>
              <a:t>Custom grouping remains independent of JAVA language literals  class &amp; package</a:t>
            </a:r>
          </a:p>
          <a:p>
            <a:pPr marL="342900" indent="-342900">
              <a:buAutoNum type="arabicPeriod"/>
            </a:pPr>
            <a:r>
              <a:rPr lang="en-US" sz="1400" dirty="0" smtClean="0"/>
              <a:t>Custom grouping can be heavily used for Integration testing.</a:t>
            </a:r>
          </a:p>
          <a:p>
            <a:pPr indent="-342900"/>
            <a:r>
              <a:rPr lang="en-US" b="1" dirty="0" smtClean="0">
                <a:solidFill>
                  <a:schemeClr val="accent2">
                    <a:lumMod val="75000"/>
                  </a:schemeClr>
                </a:solidFill>
                <a:latin typeface="+mj-lt"/>
                <a:ea typeface="+mj-ea"/>
                <a:cs typeface="+mj-cs"/>
              </a:rPr>
              <a:t>Cautions</a:t>
            </a:r>
          </a:p>
          <a:p>
            <a:pPr marL="342900" indent="-342900">
              <a:buAutoNum type="arabicPeriod"/>
            </a:pPr>
            <a:r>
              <a:rPr lang="en-US" sz="1400" dirty="0" smtClean="0"/>
              <a:t>Grouping which are not done mutually exclusive need to be carefully done, otherwise it will lead to confusion</a:t>
            </a:r>
          </a:p>
          <a:p>
            <a:pPr marL="342900" indent="-342900">
              <a:buAutoNum type="arabicPeriod"/>
            </a:pPr>
            <a:r>
              <a:rPr lang="en-US" sz="1400" dirty="0" smtClean="0"/>
              <a:t>Grouping and Dependency should go hand in hand.</a:t>
            </a:r>
            <a:endParaRPr lang="en-IN"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274638"/>
            <a:ext cx="7498080" cy="725470"/>
          </a:xfrm>
          <a:prstGeom prst="rect">
            <a:avLst/>
          </a:prstGeom>
        </p:spPr>
        <p:txBody>
          <a:bodyPr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44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Dependency</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TextBox 4"/>
          <p:cNvSpPr txBox="1"/>
          <p:nvPr/>
        </p:nvSpPr>
        <p:spPr>
          <a:xfrm>
            <a:off x="1000100" y="1139595"/>
            <a:ext cx="7608878" cy="646331"/>
          </a:xfrm>
          <a:prstGeom prst="rect">
            <a:avLst/>
          </a:prstGeom>
          <a:noFill/>
        </p:spPr>
        <p:txBody>
          <a:bodyPr wrap="square" rtlCol="0">
            <a:spAutoFit/>
          </a:bodyPr>
          <a:lstStyle/>
          <a:p>
            <a:r>
              <a:rPr lang="en-US" dirty="0" smtClean="0"/>
              <a:t>Dependency to construct our own </a:t>
            </a:r>
            <a:r>
              <a:rPr lang="en-US" b="1" dirty="0" smtClean="0">
                <a:ln/>
                <a:solidFill>
                  <a:schemeClr val="accent3"/>
                </a:solidFill>
              </a:rPr>
              <a:t>symphony</a:t>
            </a:r>
            <a:r>
              <a:rPr lang="en-IN" b="1" dirty="0" smtClean="0">
                <a:ln/>
                <a:solidFill>
                  <a:schemeClr val="accent3"/>
                </a:solidFill>
              </a:rPr>
              <a:t> </a:t>
            </a:r>
            <a:r>
              <a:rPr lang="en-US" dirty="0" smtClean="0"/>
              <a:t>both in </a:t>
            </a:r>
            <a:r>
              <a:rPr lang="en-US" b="1" dirty="0" smtClean="0"/>
              <a:t>order</a:t>
            </a:r>
            <a:r>
              <a:rPr lang="en-US" dirty="0" smtClean="0"/>
              <a:t> and based on </a:t>
            </a:r>
            <a:r>
              <a:rPr lang="en-US" b="1" dirty="0" smtClean="0"/>
              <a:t>dependency </a:t>
            </a:r>
            <a:endParaRPr lang="en-IN" b="1" dirty="0"/>
          </a:p>
        </p:txBody>
      </p:sp>
      <p:pic>
        <p:nvPicPr>
          <p:cNvPr id="7" name="Picture 2"/>
          <p:cNvPicPr>
            <a:picLocks noChangeAspect="1" noChangeArrowheads="1"/>
          </p:cNvPicPr>
          <p:nvPr/>
        </p:nvPicPr>
        <p:blipFill>
          <a:blip r:embed="rId3"/>
          <a:srcRect/>
          <a:stretch>
            <a:fillRect/>
          </a:stretch>
        </p:blipFill>
        <p:spPr bwMode="auto">
          <a:xfrm>
            <a:off x="1214414" y="2143116"/>
            <a:ext cx="5076825" cy="695325"/>
          </a:xfrm>
          <a:prstGeom prst="rect">
            <a:avLst/>
          </a:prstGeom>
          <a:noFill/>
          <a:ln w="9525">
            <a:noFill/>
            <a:miter lim="800000"/>
            <a:headEnd/>
            <a:tailEnd/>
          </a:ln>
          <a:effectLst/>
        </p:spPr>
      </p:pic>
      <p:pic>
        <p:nvPicPr>
          <p:cNvPr id="30722" name="Picture 2"/>
          <p:cNvPicPr>
            <a:picLocks noChangeAspect="1" noChangeArrowheads="1"/>
          </p:cNvPicPr>
          <p:nvPr/>
        </p:nvPicPr>
        <p:blipFill>
          <a:blip r:embed="rId4"/>
          <a:srcRect/>
          <a:stretch>
            <a:fillRect/>
          </a:stretch>
        </p:blipFill>
        <p:spPr bwMode="auto">
          <a:xfrm>
            <a:off x="1214414" y="3500438"/>
            <a:ext cx="4143375" cy="118110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5"/>
          <a:srcRect/>
          <a:stretch>
            <a:fillRect/>
          </a:stretch>
        </p:blipFill>
        <p:spPr bwMode="auto">
          <a:xfrm>
            <a:off x="1214414" y="5357826"/>
            <a:ext cx="4143375" cy="1143000"/>
          </a:xfrm>
          <a:prstGeom prst="rect">
            <a:avLst/>
          </a:prstGeom>
          <a:noFill/>
          <a:ln w="9525">
            <a:noFill/>
            <a:miter lim="800000"/>
            <a:headEnd/>
            <a:tailEnd/>
          </a:ln>
          <a:effectLst/>
        </p:spPr>
      </p:pic>
      <p:sp>
        <p:nvSpPr>
          <p:cNvPr id="9" name="TextBox 8"/>
          <p:cNvSpPr txBox="1"/>
          <p:nvPr/>
        </p:nvSpPr>
        <p:spPr>
          <a:xfrm>
            <a:off x="1000100" y="1785926"/>
            <a:ext cx="2441694"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Independent Method</a:t>
            </a:r>
            <a:endParaRPr lang="en-IN" b="1" dirty="0" smtClean="0">
              <a:solidFill>
                <a:schemeClr val="accent2">
                  <a:lumMod val="75000"/>
                </a:schemeClr>
              </a:solidFill>
              <a:latin typeface="+mj-lt"/>
              <a:ea typeface="+mj-ea"/>
              <a:cs typeface="+mj-cs"/>
            </a:endParaRPr>
          </a:p>
        </p:txBody>
      </p:sp>
      <p:sp>
        <p:nvSpPr>
          <p:cNvPr id="10" name="TextBox 9"/>
          <p:cNvSpPr txBox="1"/>
          <p:nvPr/>
        </p:nvSpPr>
        <p:spPr>
          <a:xfrm>
            <a:off x="1000100" y="2857496"/>
            <a:ext cx="5160387" cy="646331"/>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Hard Dependency </a:t>
            </a:r>
            <a:r>
              <a:rPr lang="en-US" dirty="0" smtClean="0"/>
              <a:t>– Maintains the order of run, </a:t>
            </a:r>
          </a:p>
          <a:p>
            <a:r>
              <a:rPr lang="en-US" dirty="0" smtClean="0"/>
              <a:t>It will be skipped if the dependent method fails</a:t>
            </a:r>
            <a:endParaRPr lang="en-IN" dirty="0"/>
          </a:p>
        </p:txBody>
      </p:sp>
      <p:sp>
        <p:nvSpPr>
          <p:cNvPr id="11" name="TextBox 10"/>
          <p:cNvSpPr txBox="1"/>
          <p:nvPr/>
        </p:nvSpPr>
        <p:spPr>
          <a:xfrm>
            <a:off x="1021508" y="4711495"/>
            <a:ext cx="5083443" cy="646331"/>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Soft Dependency </a:t>
            </a:r>
            <a:r>
              <a:rPr lang="en-US" dirty="0" smtClean="0"/>
              <a:t>– Maintains the order of run, </a:t>
            </a:r>
          </a:p>
          <a:p>
            <a:r>
              <a:rPr lang="en-US" dirty="0" smtClean="0"/>
              <a:t>but does not fails – run always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274638"/>
            <a:ext cx="7498080" cy="725470"/>
          </a:xfrm>
          <a:prstGeom prst="rect">
            <a:avLst/>
          </a:prstGeom>
        </p:spPr>
        <p:txBody>
          <a:bodyPr anchor="ctr">
            <a:normAutofit fontScale="82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44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Dependency -</a:t>
            </a:r>
            <a:r>
              <a:rPr kumimoji="0" lang="en-US" sz="4400" b="0" i="0" u="none" strike="noStrike" kern="1200" cap="none" spc="0" normalizeH="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continued</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12" name="TextBox 11"/>
          <p:cNvSpPr txBox="1"/>
          <p:nvPr/>
        </p:nvSpPr>
        <p:spPr>
          <a:xfrm>
            <a:off x="1000100" y="1214422"/>
            <a:ext cx="3518912"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Dependency based on Groups</a:t>
            </a:r>
            <a:endParaRPr lang="en-IN" b="1" dirty="0" smtClean="0">
              <a:solidFill>
                <a:schemeClr val="accent2">
                  <a:lumMod val="75000"/>
                </a:schemeClr>
              </a:solidFill>
              <a:latin typeface="+mj-lt"/>
              <a:ea typeface="+mj-ea"/>
              <a:cs typeface="+mj-cs"/>
            </a:endParaRPr>
          </a:p>
        </p:txBody>
      </p:sp>
      <p:pic>
        <p:nvPicPr>
          <p:cNvPr id="31746" name="Picture 2"/>
          <p:cNvPicPr>
            <a:picLocks noChangeAspect="1" noChangeArrowheads="1"/>
          </p:cNvPicPr>
          <p:nvPr/>
        </p:nvPicPr>
        <p:blipFill>
          <a:blip r:embed="rId3"/>
          <a:srcRect/>
          <a:stretch>
            <a:fillRect/>
          </a:stretch>
        </p:blipFill>
        <p:spPr bwMode="auto">
          <a:xfrm>
            <a:off x="1200160" y="1571612"/>
            <a:ext cx="4800600" cy="2486025"/>
          </a:xfrm>
          <a:prstGeom prst="rect">
            <a:avLst/>
          </a:prstGeom>
          <a:noFill/>
          <a:ln w="9525">
            <a:noFill/>
            <a:miter lim="800000"/>
            <a:headEnd/>
            <a:tailEnd/>
          </a:ln>
          <a:effectLst/>
        </p:spPr>
      </p:pic>
      <p:sp>
        <p:nvSpPr>
          <p:cNvPr id="13" name="TextBox 12"/>
          <p:cNvSpPr txBox="1"/>
          <p:nvPr/>
        </p:nvSpPr>
        <p:spPr>
          <a:xfrm>
            <a:off x="1214414" y="4071942"/>
            <a:ext cx="7643866" cy="1723549"/>
          </a:xfrm>
          <a:prstGeom prst="rect">
            <a:avLst/>
          </a:prstGeom>
          <a:noFill/>
        </p:spPr>
        <p:txBody>
          <a:bodyPr wrap="square" rtlCol="0">
            <a:spAutoFit/>
          </a:bodyPr>
          <a:lstStyle/>
          <a:p>
            <a:r>
              <a:rPr lang="en-US" b="1" dirty="0" smtClean="0">
                <a:solidFill>
                  <a:schemeClr val="accent2">
                    <a:lumMod val="75000"/>
                  </a:schemeClr>
                </a:solidFill>
                <a:latin typeface="+mj-lt"/>
                <a:ea typeface="+mj-ea"/>
                <a:cs typeface="+mj-cs"/>
              </a:rPr>
              <a:t>Pros of Dependency</a:t>
            </a:r>
          </a:p>
          <a:p>
            <a:pPr marL="342900" indent="-342900">
              <a:buAutoNum type="arabicPeriod"/>
            </a:pPr>
            <a:r>
              <a:rPr lang="en-US" sz="1400" dirty="0" smtClean="0"/>
              <a:t>Failure does not get propagated as test methods are skipped based on dependency</a:t>
            </a:r>
          </a:p>
          <a:p>
            <a:pPr marL="342900" indent="-342900">
              <a:buAutoNum type="arabicPeriod"/>
            </a:pPr>
            <a:r>
              <a:rPr lang="en-US" sz="1400" dirty="0" smtClean="0"/>
              <a:t>Dependencies between groups can be done explicitly in xml.</a:t>
            </a:r>
          </a:p>
          <a:p>
            <a:r>
              <a:rPr lang="en-US" b="1" dirty="0" smtClean="0">
                <a:solidFill>
                  <a:schemeClr val="accent2">
                    <a:lumMod val="75000"/>
                  </a:schemeClr>
                </a:solidFill>
                <a:latin typeface="+mj-lt"/>
                <a:ea typeface="+mj-ea"/>
                <a:cs typeface="+mj-cs"/>
              </a:rPr>
              <a:t>Cautions</a:t>
            </a:r>
          </a:p>
          <a:p>
            <a:pPr marL="342900" indent="-342900">
              <a:buAutoNum type="arabicPeriod"/>
            </a:pPr>
            <a:r>
              <a:rPr lang="en-US" sz="1400" dirty="0" smtClean="0"/>
              <a:t>When dependency &amp; grouping between methods are declared with annotations &amp; xml, they should go hand in hand – all dependent methods should be grouped together or all groups should include all dependent methods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500042"/>
            <a:ext cx="7786742" cy="2643206"/>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Data</a:t>
            </a:r>
            <a:r>
              <a:rPr kumimoji="0" lang="en-US" sz="2400" b="1" i="0" u="none" strike="noStrike" kern="1200" cap="none" spc="0" normalizeH="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Provider – Parameters , Data Providers &amp; Factories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b="0" i="0" u="none" strike="noStrike" kern="1200" cap="none" spc="0" normalizeH="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b="1" dirty="0" smtClean="0">
                <a:solidFill>
                  <a:schemeClr val="accent2">
                    <a:lumMod val="75000"/>
                  </a:schemeClr>
                </a:solidFill>
                <a:latin typeface="+mj-lt"/>
                <a:ea typeface="+mj-ea"/>
                <a:cs typeface="+mj-cs"/>
              </a:rPr>
              <a:t>Parameter </a:t>
            </a:r>
            <a:r>
              <a:rPr lang="en-US" dirty="0" smtClean="0">
                <a:solidFill>
                  <a:schemeClr val="accent2">
                    <a:lumMod val="75000"/>
                  </a:schemeClr>
                </a:solidFill>
                <a:latin typeface="+mj-lt"/>
                <a:ea typeface="+mj-ea"/>
                <a:cs typeface="+mj-cs"/>
              </a:rPr>
              <a:t>– for simple data – String &amp; Number, from XML</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dirty="0" smtClean="0">
              <a:solidFill>
                <a:schemeClr val="accent2">
                  <a:lumMod val="75000"/>
                </a:schemeClr>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noProof="0" dirty="0" smtClean="0">
                <a:ln>
                  <a:noFill/>
                </a:ln>
                <a:solidFill>
                  <a:schemeClr val="accent2">
                    <a:lumMod val="75000"/>
                  </a:schemeClr>
                </a:solidFill>
                <a:uLnTx/>
                <a:uFillTx/>
                <a:latin typeface="+mj-lt"/>
                <a:ea typeface="+mj-ea"/>
                <a:cs typeface="+mj-cs"/>
              </a:rPr>
              <a:t>Data Providers </a:t>
            </a:r>
            <a:r>
              <a:rPr kumimoji="0" lang="en-US" b="0" i="0" u="none" strike="noStrike" kern="1200" cap="none" spc="0" normalizeH="0" noProof="0" dirty="0" smtClean="0">
                <a:ln>
                  <a:noFill/>
                </a:ln>
                <a:solidFill>
                  <a:schemeClr val="accent2">
                    <a:lumMod val="75000"/>
                  </a:schemeClr>
                </a:solidFill>
                <a:uLnTx/>
                <a:uFillTx/>
                <a:latin typeface="+mj-lt"/>
                <a:ea typeface="+mj-ea"/>
                <a:cs typeface="+mj-cs"/>
              </a:rPr>
              <a:t>– for complex data / Types – Objects, from Class</a:t>
            </a:r>
          </a:p>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solidFill>
                  <a:schemeClr val="accent2">
                    <a:lumMod val="75000"/>
                  </a:schemeClr>
                </a:solidFill>
                <a:latin typeface="+mj-lt"/>
                <a:ea typeface="+mj-ea"/>
                <a:cs typeface="+mj-cs"/>
              </a:rPr>
              <a:t>Provides various data sets to a test method, Static Data</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dirty="0" smtClean="0">
              <a:solidFill>
                <a:schemeClr val="accent2">
                  <a:lumMod val="75000"/>
                </a:schemeClr>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noProof="0" dirty="0" smtClean="0">
                <a:ln>
                  <a:noFill/>
                </a:ln>
                <a:solidFill>
                  <a:schemeClr val="accent2">
                    <a:lumMod val="75000"/>
                  </a:schemeClr>
                </a:solidFill>
                <a:uLnTx/>
                <a:uFillTx/>
                <a:latin typeface="+mj-lt"/>
                <a:ea typeface="+mj-ea"/>
                <a:cs typeface="+mj-cs"/>
              </a:rPr>
              <a:t>Factories</a:t>
            </a:r>
            <a:r>
              <a:rPr kumimoji="0" lang="en-US" b="0" i="0" u="none" strike="noStrike" kern="1200" cap="none" spc="0" normalizeH="0" noProof="0" dirty="0" smtClean="0">
                <a:ln>
                  <a:noFill/>
                </a:ln>
                <a:solidFill>
                  <a:schemeClr val="accent2">
                    <a:lumMod val="75000"/>
                  </a:schemeClr>
                </a:solidFill>
                <a:uLnTx/>
                <a:uFillTx/>
                <a:latin typeface="+mj-lt"/>
                <a:ea typeface="+mj-ea"/>
                <a:cs typeface="+mj-cs"/>
              </a:rPr>
              <a:t> – for</a:t>
            </a:r>
            <a:r>
              <a:rPr lang="en-US" dirty="0" smtClean="0">
                <a:solidFill>
                  <a:schemeClr val="accent2">
                    <a:lumMod val="75000"/>
                  </a:schemeClr>
                </a:solidFill>
                <a:latin typeface="+mj-lt"/>
                <a:ea typeface="+mj-ea"/>
                <a:cs typeface="+mj-cs"/>
              </a:rPr>
              <a:t> Dynamic Data both simple &amp; Complex, from Class</a:t>
            </a:r>
            <a:br>
              <a:rPr lang="en-US" dirty="0" smtClean="0">
                <a:solidFill>
                  <a:schemeClr val="accent2">
                    <a:lumMod val="75000"/>
                  </a:schemeClr>
                </a:solidFill>
                <a:latin typeface="+mj-lt"/>
                <a:ea typeface="+mj-ea"/>
                <a:cs typeface="+mj-cs"/>
              </a:rPr>
            </a:br>
            <a:r>
              <a:rPr lang="en-US" dirty="0" smtClean="0">
                <a:solidFill>
                  <a:schemeClr val="accent2">
                    <a:lumMod val="75000"/>
                  </a:schemeClr>
                </a:solidFill>
                <a:latin typeface="+mj-lt"/>
                <a:ea typeface="+mj-ea"/>
                <a:cs typeface="+mj-cs"/>
              </a:rPr>
              <a:t>Instantiates Test Classes Dynamically with different sets of data or single set repeatedly</a:t>
            </a:r>
            <a:endParaRPr kumimoji="0" lang="en-US" b="0" i="0" u="none" strike="noStrike" kern="1200" cap="none" spc="0" normalizeH="0" noProof="0" dirty="0" smtClean="0">
              <a:ln>
                <a:noFill/>
              </a:ln>
              <a:solidFill>
                <a:schemeClr val="accent2">
                  <a:lumMod val="75000"/>
                </a:schemeClr>
              </a:solidFill>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274638"/>
            <a:ext cx="7498080" cy="725470"/>
          </a:xfrm>
          <a:prstGeom prst="rect">
            <a:avLst/>
          </a:prstGeom>
        </p:spPr>
        <p:txBody>
          <a:bodyPr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44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Parameter</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TextBox 4"/>
          <p:cNvSpPr txBox="1"/>
          <p:nvPr/>
        </p:nvSpPr>
        <p:spPr>
          <a:xfrm>
            <a:off x="1000100" y="1214422"/>
            <a:ext cx="1441420"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Parameters</a:t>
            </a:r>
            <a:endParaRPr lang="en-IN" b="1" dirty="0" smtClean="0">
              <a:solidFill>
                <a:schemeClr val="accent2">
                  <a:lumMod val="75000"/>
                </a:schemeClr>
              </a:solidFill>
              <a:latin typeface="+mj-lt"/>
              <a:ea typeface="+mj-ea"/>
              <a:cs typeface="+mj-cs"/>
            </a:endParaRPr>
          </a:p>
        </p:txBody>
      </p:sp>
      <p:sp>
        <p:nvSpPr>
          <p:cNvPr id="6" name="TextBox 5"/>
          <p:cNvSpPr txBox="1"/>
          <p:nvPr/>
        </p:nvSpPr>
        <p:spPr>
          <a:xfrm>
            <a:off x="1142976" y="1643050"/>
            <a:ext cx="7572428" cy="369332"/>
          </a:xfrm>
          <a:prstGeom prst="rect">
            <a:avLst/>
          </a:prstGeom>
          <a:noFill/>
        </p:spPr>
        <p:txBody>
          <a:bodyPr wrap="square" rtlCol="0">
            <a:spAutoFit/>
          </a:bodyPr>
          <a:lstStyle/>
          <a:p>
            <a:r>
              <a:rPr lang="en-US" dirty="0" smtClean="0"/>
              <a:t>Parameters can be provided at Suite, Test and at Class scope</a:t>
            </a:r>
            <a:endParaRPr lang="en-IN" dirty="0"/>
          </a:p>
        </p:txBody>
      </p:sp>
      <p:sp>
        <p:nvSpPr>
          <p:cNvPr id="7" name="TextBox 6"/>
          <p:cNvSpPr txBox="1"/>
          <p:nvPr/>
        </p:nvSpPr>
        <p:spPr>
          <a:xfrm>
            <a:off x="1000100" y="2071678"/>
            <a:ext cx="3916457"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Parameter Provision through XML</a:t>
            </a:r>
            <a:endParaRPr lang="en-IN" b="1" dirty="0" smtClean="0">
              <a:solidFill>
                <a:schemeClr val="accent2">
                  <a:lumMod val="75000"/>
                </a:schemeClr>
              </a:solidFill>
              <a:latin typeface="+mj-lt"/>
              <a:ea typeface="+mj-ea"/>
              <a:cs typeface="+mj-cs"/>
            </a:endParaRPr>
          </a:p>
        </p:txBody>
      </p:sp>
      <p:pic>
        <p:nvPicPr>
          <p:cNvPr id="32770" name="Picture 2"/>
          <p:cNvPicPr>
            <a:picLocks noChangeAspect="1" noChangeArrowheads="1"/>
          </p:cNvPicPr>
          <p:nvPr/>
        </p:nvPicPr>
        <p:blipFill>
          <a:blip r:embed="rId3"/>
          <a:srcRect/>
          <a:stretch>
            <a:fillRect/>
          </a:stretch>
        </p:blipFill>
        <p:spPr bwMode="auto">
          <a:xfrm>
            <a:off x="1285852" y="2500306"/>
            <a:ext cx="6086475" cy="1666875"/>
          </a:xfrm>
          <a:prstGeom prst="rect">
            <a:avLst/>
          </a:prstGeom>
          <a:noFill/>
          <a:ln w="9525">
            <a:noFill/>
            <a:miter lim="800000"/>
            <a:headEnd/>
            <a:tailEnd/>
          </a:ln>
          <a:effectLst/>
        </p:spPr>
      </p:pic>
      <p:pic>
        <p:nvPicPr>
          <p:cNvPr id="10" name="Picture 3"/>
          <p:cNvPicPr>
            <a:picLocks noChangeAspect="1" noChangeArrowheads="1"/>
          </p:cNvPicPr>
          <p:nvPr/>
        </p:nvPicPr>
        <p:blipFill>
          <a:blip r:embed="rId4"/>
          <a:srcRect/>
          <a:stretch>
            <a:fillRect/>
          </a:stretch>
        </p:blipFill>
        <p:spPr bwMode="auto">
          <a:xfrm>
            <a:off x="1285852" y="4357694"/>
            <a:ext cx="5629275"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274638"/>
            <a:ext cx="7498080" cy="725470"/>
          </a:xfrm>
          <a:prstGeom prst="rect">
            <a:avLst/>
          </a:prstGeom>
        </p:spPr>
        <p:txBody>
          <a:bodyPr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44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Data Provider</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7" name="TextBox 6"/>
          <p:cNvSpPr txBox="1"/>
          <p:nvPr/>
        </p:nvSpPr>
        <p:spPr>
          <a:xfrm>
            <a:off x="1000100" y="928670"/>
            <a:ext cx="1813317"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Data Providers</a:t>
            </a:r>
            <a:endParaRPr lang="en-IN" b="1" dirty="0" smtClean="0">
              <a:solidFill>
                <a:schemeClr val="accent2">
                  <a:lumMod val="75000"/>
                </a:schemeClr>
              </a:solidFill>
              <a:latin typeface="+mj-lt"/>
              <a:ea typeface="+mj-ea"/>
              <a:cs typeface="+mj-cs"/>
            </a:endParaRPr>
          </a:p>
        </p:txBody>
      </p:sp>
      <p:pic>
        <p:nvPicPr>
          <p:cNvPr id="32771" name="Picture 3"/>
          <p:cNvPicPr>
            <a:picLocks noChangeAspect="1" noChangeArrowheads="1"/>
          </p:cNvPicPr>
          <p:nvPr/>
        </p:nvPicPr>
        <p:blipFill>
          <a:blip r:embed="rId3"/>
          <a:srcRect/>
          <a:stretch>
            <a:fillRect/>
          </a:stretch>
        </p:blipFill>
        <p:spPr bwMode="auto">
          <a:xfrm>
            <a:off x="1071538" y="5000636"/>
            <a:ext cx="7524750" cy="1514475"/>
          </a:xfrm>
          <a:prstGeom prst="rect">
            <a:avLst/>
          </a:prstGeom>
          <a:noFill/>
          <a:ln w="9525">
            <a:noFill/>
            <a:miter lim="800000"/>
            <a:headEnd/>
            <a:tailEnd/>
          </a:ln>
          <a:effectLst/>
        </p:spPr>
      </p:pic>
      <p:pic>
        <p:nvPicPr>
          <p:cNvPr id="33796" name="Picture 4"/>
          <p:cNvPicPr>
            <a:picLocks noChangeAspect="1" noChangeArrowheads="1"/>
          </p:cNvPicPr>
          <p:nvPr/>
        </p:nvPicPr>
        <p:blipFill>
          <a:blip r:embed="rId4"/>
          <a:srcRect/>
          <a:stretch>
            <a:fillRect/>
          </a:stretch>
        </p:blipFill>
        <p:spPr bwMode="auto">
          <a:xfrm>
            <a:off x="1071538" y="4067186"/>
            <a:ext cx="5067300" cy="933450"/>
          </a:xfrm>
          <a:prstGeom prst="rect">
            <a:avLst/>
          </a:prstGeom>
          <a:noFill/>
          <a:ln w="9525">
            <a:noFill/>
            <a:miter lim="800000"/>
            <a:headEnd/>
            <a:tailEnd/>
          </a:ln>
          <a:effectLst/>
        </p:spPr>
      </p:pic>
      <p:pic>
        <p:nvPicPr>
          <p:cNvPr id="33797" name="Picture 5"/>
          <p:cNvPicPr>
            <a:picLocks noChangeAspect="1" noChangeArrowheads="1"/>
          </p:cNvPicPr>
          <p:nvPr/>
        </p:nvPicPr>
        <p:blipFill>
          <a:blip r:embed="rId5"/>
          <a:srcRect/>
          <a:stretch>
            <a:fillRect/>
          </a:stretch>
        </p:blipFill>
        <p:spPr bwMode="auto">
          <a:xfrm>
            <a:off x="1071538" y="1285860"/>
            <a:ext cx="7800975" cy="2733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274638"/>
            <a:ext cx="7498080" cy="725470"/>
          </a:xfrm>
          <a:prstGeom prst="rect">
            <a:avLst/>
          </a:prstGeom>
        </p:spPr>
        <p:txBody>
          <a:bodyPr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44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a:t>
            </a:r>
            <a:r>
              <a:rPr kumimoji="0" lang="en-US" sz="4400" b="0" i="0" u="none" strike="noStrike" kern="1200" cap="none" spc="0" normalizeH="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Factory</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TextBox 4"/>
          <p:cNvSpPr txBox="1"/>
          <p:nvPr/>
        </p:nvSpPr>
        <p:spPr>
          <a:xfrm>
            <a:off x="1000100" y="1142984"/>
            <a:ext cx="5750357" cy="369332"/>
          </a:xfrm>
          <a:prstGeom prst="rect">
            <a:avLst/>
          </a:prstGeom>
          <a:noFill/>
        </p:spPr>
        <p:txBody>
          <a:bodyPr wrap="none" rtlCol="0">
            <a:spAutoFit/>
          </a:bodyPr>
          <a:lstStyle/>
          <a:p>
            <a:r>
              <a:rPr lang="en-US" dirty="0" smtClean="0"/>
              <a:t>To configure / generate / create test cases dynamically</a:t>
            </a:r>
            <a:endParaRPr lang="en-IN" dirty="0"/>
          </a:p>
        </p:txBody>
      </p:sp>
      <p:pic>
        <p:nvPicPr>
          <p:cNvPr id="34818" name="Picture 2"/>
          <p:cNvPicPr>
            <a:picLocks noChangeAspect="1" noChangeArrowheads="1"/>
          </p:cNvPicPr>
          <p:nvPr/>
        </p:nvPicPr>
        <p:blipFill>
          <a:blip r:embed="rId3"/>
          <a:srcRect/>
          <a:stretch>
            <a:fillRect/>
          </a:stretch>
        </p:blipFill>
        <p:spPr bwMode="auto">
          <a:xfrm>
            <a:off x="1071538" y="1928802"/>
            <a:ext cx="5076825" cy="1295400"/>
          </a:xfrm>
          <a:prstGeom prst="rect">
            <a:avLst/>
          </a:prstGeom>
          <a:noFill/>
          <a:ln w="9525">
            <a:noFill/>
            <a:miter lim="800000"/>
            <a:headEnd/>
            <a:tailEnd/>
          </a:ln>
          <a:effectLst/>
        </p:spPr>
      </p:pic>
      <p:sp>
        <p:nvSpPr>
          <p:cNvPr id="8" name="TextBox 7"/>
          <p:cNvSpPr txBox="1"/>
          <p:nvPr/>
        </p:nvSpPr>
        <p:spPr>
          <a:xfrm>
            <a:off x="1000100" y="1488032"/>
            <a:ext cx="7066871"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Factory – To create different instance of test Class repeatedly</a:t>
            </a:r>
            <a:endParaRPr lang="en-IN" b="1" dirty="0" smtClean="0">
              <a:solidFill>
                <a:schemeClr val="accent2">
                  <a:lumMod val="75000"/>
                </a:schemeClr>
              </a:solidFill>
              <a:latin typeface="+mj-lt"/>
              <a:ea typeface="+mj-ea"/>
              <a:cs typeface="+mj-cs"/>
            </a:endParaRPr>
          </a:p>
        </p:txBody>
      </p:sp>
      <p:sp>
        <p:nvSpPr>
          <p:cNvPr id="9" name="TextBox 8"/>
          <p:cNvSpPr txBox="1"/>
          <p:nvPr/>
        </p:nvSpPr>
        <p:spPr>
          <a:xfrm>
            <a:off x="1000100" y="3357562"/>
            <a:ext cx="3300904"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Factory – with Data Provider</a:t>
            </a:r>
            <a:endParaRPr lang="en-IN" b="1" dirty="0" smtClean="0">
              <a:solidFill>
                <a:schemeClr val="accent2">
                  <a:lumMod val="75000"/>
                </a:schemeClr>
              </a:solidFill>
              <a:latin typeface="+mj-lt"/>
              <a:ea typeface="+mj-ea"/>
              <a:cs typeface="+mj-cs"/>
            </a:endParaRPr>
          </a:p>
        </p:txBody>
      </p:sp>
      <p:pic>
        <p:nvPicPr>
          <p:cNvPr id="34820" name="Picture 4"/>
          <p:cNvPicPr>
            <a:picLocks noChangeAspect="1" noChangeArrowheads="1"/>
          </p:cNvPicPr>
          <p:nvPr/>
        </p:nvPicPr>
        <p:blipFill>
          <a:blip r:embed="rId4"/>
          <a:srcRect/>
          <a:stretch>
            <a:fillRect/>
          </a:stretch>
        </p:blipFill>
        <p:spPr bwMode="auto">
          <a:xfrm>
            <a:off x="1142976" y="3786190"/>
            <a:ext cx="4552950" cy="2133600"/>
          </a:xfrm>
          <a:prstGeom prst="rect">
            <a:avLst/>
          </a:prstGeom>
          <a:noFill/>
          <a:ln w="9525">
            <a:noFill/>
            <a:miter lim="800000"/>
            <a:headEnd/>
            <a:tailEnd/>
          </a:ln>
          <a:effectLst/>
        </p:spPr>
      </p:pic>
      <p:pic>
        <p:nvPicPr>
          <p:cNvPr id="34821" name="Picture 5"/>
          <p:cNvPicPr>
            <a:picLocks noChangeAspect="1" noChangeArrowheads="1"/>
          </p:cNvPicPr>
          <p:nvPr/>
        </p:nvPicPr>
        <p:blipFill>
          <a:blip r:embed="rId5"/>
          <a:srcRect/>
          <a:stretch>
            <a:fillRect/>
          </a:stretch>
        </p:blipFill>
        <p:spPr bwMode="auto">
          <a:xfrm>
            <a:off x="4786314" y="5500702"/>
            <a:ext cx="4095750" cy="800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274638"/>
            <a:ext cx="7498080" cy="725470"/>
          </a:xfrm>
          <a:prstGeom prst="rect">
            <a:avLst/>
          </a:prstGeom>
        </p:spPr>
        <p:txBody>
          <a:bodyPr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44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a:t>
            </a:r>
            <a:r>
              <a:rPr kumimoji="0" lang="en-US" sz="4400" b="0" i="0" u="none" strike="noStrike" kern="1200" cap="none" spc="0" normalizeH="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Factory - continued</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TextBox 4"/>
          <p:cNvSpPr txBox="1"/>
          <p:nvPr/>
        </p:nvSpPr>
        <p:spPr>
          <a:xfrm>
            <a:off x="1000100" y="1142984"/>
            <a:ext cx="3557384"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Factory – Constructor Factory </a:t>
            </a:r>
            <a:endParaRPr lang="en-IN" b="1" dirty="0" smtClean="0">
              <a:solidFill>
                <a:schemeClr val="accent2">
                  <a:lumMod val="75000"/>
                </a:schemeClr>
              </a:solidFill>
              <a:latin typeface="+mj-lt"/>
              <a:ea typeface="+mj-ea"/>
              <a:cs typeface="+mj-cs"/>
            </a:endParaRPr>
          </a:p>
        </p:txBody>
      </p:sp>
      <p:pic>
        <p:nvPicPr>
          <p:cNvPr id="35842" name="Picture 2"/>
          <p:cNvPicPr>
            <a:picLocks noChangeAspect="1" noChangeArrowheads="1"/>
          </p:cNvPicPr>
          <p:nvPr/>
        </p:nvPicPr>
        <p:blipFill>
          <a:blip r:embed="rId3"/>
          <a:srcRect/>
          <a:stretch>
            <a:fillRect/>
          </a:stretch>
        </p:blipFill>
        <p:spPr bwMode="auto">
          <a:xfrm>
            <a:off x="1071538" y="1500174"/>
            <a:ext cx="3695700" cy="1000125"/>
          </a:xfrm>
          <a:prstGeom prst="rect">
            <a:avLst/>
          </a:prstGeom>
          <a:noFill/>
          <a:ln w="9525">
            <a:noFill/>
            <a:miter lim="800000"/>
            <a:headEnd/>
            <a:tailEnd/>
          </a:ln>
          <a:effectLst/>
        </p:spPr>
      </p:pic>
      <p:pic>
        <p:nvPicPr>
          <p:cNvPr id="35843" name="Picture 3"/>
          <p:cNvPicPr>
            <a:picLocks noChangeAspect="1" noChangeArrowheads="1"/>
          </p:cNvPicPr>
          <p:nvPr/>
        </p:nvPicPr>
        <p:blipFill>
          <a:blip r:embed="rId4"/>
          <a:srcRect/>
          <a:stretch>
            <a:fillRect/>
          </a:stretch>
        </p:blipFill>
        <p:spPr bwMode="auto">
          <a:xfrm>
            <a:off x="1071538" y="2571744"/>
            <a:ext cx="3962400" cy="2286000"/>
          </a:xfrm>
          <a:prstGeom prst="rect">
            <a:avLst/>
          </a:prstGeom>
          <a:noFill/>
          <a:ln w="9525">
            <a:noFill/>
            <a:miter lim="800000"/>
            <a:headEnd/>
            <a:tailEnd/>
          </a:ln>
          <a:effectLst/>
        </p:spPr>
      </p:pic>
      <p:sp>
        <p:nvSpPr>
          <p:cNvPr id="8" name="TextBox 7"/>
          <p:cNvSpPr txBox="1"/>
          <p:nvPr/>
        </p:nvSpPr>
        <p:spPr>
          <a:xfrm>
            <a:off x="1071538" y="5143512"/>
            <a:ext cx="7866256" cy="1200329"/>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Pros</a:t>
            </a:r>
            <a:r>
              <a:rPr lang="en-US" dirty="0" smtClean="0"/>
              <a:t> </a:t>
            </a:r>
            <a:r>
              <a:rPr lang="en-US" b="1" dirty="0" smtClean="0">
                <a:solidFill>
                  <a:schemeClr val="accent2">
                    <a:lumMod val="75000"/>
                  </a:schemeClr>
                </a:solidFill>
                <a:latin typeface="+mj-lt"/>
                <a:ea typeface="+mj-ea"/>
                <a:cs typeface="+mj-cs"/>
              </a:rPr>
              <a:t>of Data Providers</a:t>
            </a:r>
          </a:p>
          <a:p>
            <a:pPr marL="342900" indent="-342900">
              <a:buAutoNum type="arabicPeriod"/>
            </a:pPr>
            <a:r>
              <a:rPr lang="en-US" dirty="0" smtClean="0">
                <a:latin typeface="+mj-lt"/>
                <a:ea typeface="+mj-ea"/>
                <a:cs typeface="+mj-cs"/>
              </a:rPr>
              <a:t>Can pass  input / output parameters with ease</a:t>
            </a:r>
          </a:p>
          <a:p>
            <a:pPr marL="342900" indent="-342900">
              <a:buAutoNum type="arabicPeriod"/>
            </a:pPr>
            <a:r>
              <a:rPr lang="en-US" dirty="0" smtClean="0">
                <a:latin typeface="+mj-lt"/>
                <a:ea typeface="+mj-ea"/>
                <a:cs typeface="+mj-cs"/>
              </a:rPr>
              <a:t>With Factories generation of required parameters can be done with ease</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274638"/>
            <a:ext cx="7498080" cy="725470"/>
          </a:xfrm>
          <a:prstGeom prst="rect">
            <a:avLst/>
          </a:prstGeom>
        </p:spPr>
        <p:txBody>
          <a:bodyPr anchor="ctr">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44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a:t>
            </a:r>
            <a:r>
              <a:rPr kumimoji="0" lang="en-US" sz="4400" b="0" i="0" u="none" strike="noStrike" kern="1200" cap="none" spc="0" normalizeH="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Parallel Execution &amp; Time Out</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36866" name="Picture 2"/>
          <p:cNvPicPr>
            <a:picLocks noChangeAspect="1" noChangeArrowheads="1"/>
          </p:cNvPicPr>
          <p:nvPr/>
        </p:nvPicPr>
        <p:blipFill>
          <a:blip r:embed="rId4"/>
          <a:srcRect/>
          <a:stretch>
            <a:fillRect/>
          </a:stretch>
        </p:blipFill>
        <p:spPr bwMode="auto">
          <a:xfrm>
            <a:off x="1214414" y="1142984"/>
            <a:ext cx="6438900" cy="2286000"/>
          </a:xfrm>
          <a:prstGeom prst="rect">
            <a:avLst/>
          </a:prstGeom>
          <a:noFill/>
          <a:ln w="9525">
            <a:noFill/>
            <a:miter lim="800000"/>
            <a:headEnd/>
            <a:tailEnd/>
          </a:ln>
          <a:effectLst/>
        </p:spPr>
      </p:pic>
      <p:pic>
        <p:nvPicPr>
          <p:cNvPr id="36871" name="Picture 7"/>
          <p:cNvPicPr>
            <a:picLocks noChangeAspect="1" noChangeArrowheads="1"/>
          </p:cNvPicPr>
          <p:nvPr/>
        </p:nvPicPr>
        <p:blipFill>
          <a:blip r:embed="rId5"/>
          <a:srcRect/>
          <a:stretch>
            <a:fillRect/>
          </a:stretch>
        </p:blipFill>
        <p:spPr bwMode="auto">
          <a:xfrm>
            <a:off x="1071538" y="4000504"/>
            <a:ext cx="7391400" cy="1971675"/>
          </a:xfrm>
          <a:prstGeom prst="rect">
            <a:avLst/>
          </a:prstGeom>
          <a:noFill/>
          <a:ln w="9525">
            <a:noFill/>
            <a:miter lim="800000"/>
            <a:headEnd/>
            <a:tailEnd/>
          </a:ln>
          <a:effectLst/>
        </p:spPr>
      </p:pic>
      <p:sp>
        <p:nvSpPr>
          <p:cNvPr id="9" name="TextBox 8"/>
          <p:cNvSpPr txBox="1"/>
          <p:nvPr/>
        </p:nvSpPr>
        <p:spPr>
          <a:xfrm>
            <a:off x="1000100" y="3571876"/>
            <a:ext cx="2441694"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More Configurations</a:t>
            </a:r>
            <a:endParaRPr lang="en-IN" b="1" dirty="0" smtClean="0">
              <a:solidFill>
                <a:schemeClr val="accent2">
                  <a:lumMod val="75000"/>
                </a:schemeClr>
              </a:solidFill>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95406" y="272572"/>
            <a:ext cx="6019800" cy="715962"/>
          </a:xfrm>
        </p:spPr>
        <p:txBody>
          <a:bodyPr/>
          <a:lstStyle/>
          <a:p>
            <a:r>
              <a:rPr lang="en-US" sz="3200" dirty="0">
                <a:solidFill>
                  <a:schemeClr val="accent2">
                    <a:lumMod val="75000"/>
                  </a:schemeClr>
                </a:solidFill>
                <a:ea typeface="+mn-ea"/>
              </a:rPr>
              <a:t>Table of Contents</a:t>
            </a:r>
          </a:p>
        </p:txBody>
      </p:sp>
      <p:sp>
        <p:nvSpPr>
          <p:cNvPr id="5" name="Content Placeholder 2"/>
          <p:cNvSpPr>
            <a:spLocks noGrp="1"/>
          </p:cNvSpPr>
          <p:nvPr>
            <p:ph idx="1"/>
          </p:nvPr>
        </p:nvSpPr>
        <p:spPr>
          <a:xfrm>
            <a:off x="1128746" y="966862"/>
            <a:ext cx="8229600" cy="5664944"/>
          </a:xfrm>
        </p:spPr>
        <p:txBody>
          <a:bodyPr/>
          <a:lstStyle/>
          <a:p>
            <a:endParaRPr lang="en-US" altLang="en-US" sz="2400" b="0" dirty="0" smtClean="0"/>
          </a:p>
          <a:p>
            <a:r>
              <a:rPr lang="en-US" altLang="en-US" sz="2400" b="0" dirty="0" smtClean="0">
                <a:solidFill>
                  <a:schemeClr val="tx1">
                    <a:lumMod val="85000"/>
                    <a:lumOff val="15000"/>
                  </a:schemeClr>
                </a:solidFill>
              </a:rPr>
              <a:t>TestNG Features &amp; Benefits</a:t>
            </a:r>
          </a:p>
          <a:p>
            <a:r>
              <a:rPr lang="en-US" altLang="en-US" sz="2400" b="0" dirty="0">
                <a:solidFill>
                  <a:schemeClr val="tx1">
                    <a:lumMod val="85000"/>
                    <a:lumOff val="15000"/>
                  </a:schemeClr>
                </a:solidFill>
              </a:rPr>
              <a:t>TestNG </a:t>
            </a:r>
            <a:r>
              <a:rPr lang="en-US" altLang="en-US" sz="2400" b="0" dirty="0" smtClean="0">
                <a:solidFill>
                  <a:schemeClr val="tx1">
                    <a:lumMod val="85000"/>
                    <a:lumOff val="15000"/>
                  </a:schemeClr>
                </a:solidFill>
              </a:rPr>
              <a:t>Installation</a:t>
            </a:r>
          </a:p>
          <a:p>
            <a:r>
              <a:rPr lang="en-US" altLang="en-US" sz="2400" b="0" dirty="0" smtClean="0">
                <a:solidFill>
                  <a:schemeClr val="tx1">
                    <a:lumMod val="85000"/>
                    <a:lumOff val="15000"/>
                  </a:schemeClr>
                </a:solidFill>
              </a:rPr>
              <a:t>TestNG Demo</a:t>
            </a:r>
          </a:p>
          <a:p>
            <a:r>
              <a:rPr lang="en-US" altLang="en-US" sz="2400" b="0" dirty="0" smtClean="0">
                <a:solidFill>
                  <a:schemeClr val="tx1">
                    <a:lumMod val="85000"/>
                    <a:lumOff val="15000"/>
                  </a:schemeClr>
                </a:solidFill>
              </a:rPr>
              <a:t>JUnit </a:t>
            </a:r>
            <a:r>
              <a:rPr lang="en-US" altLang="en-US" sz="2400" b="0" dirty="0">
                <a:solidFill>
                  <a:schemeClr val="tx1">
                    <a:lumMod val="85000"/>
                    <a:lumOff val="15000"/>
                  </a:schemeClr>
                </a:solidFill>
              </a:rPr>
              <a:t>vs </a:t>
            </a:r>
            <a:r>
              <a:rPr lang="en-US" altLang="en-US" sz="2400" b="0" dirty="0" smtClean="0">
                <a:solidFill>
                  <a:schemeClr val="tx1">
                    <a:lumMod val="85000"/>
                    <a:lumOff val="15000"/>
                  </a:schemeClr>
                </a:solidFill>
              </a:rPr>
              <a:t>TestNG</a:t>
            </a:r>
          </a:p>
          <a:p>
            <a:r>
              <a:rPr lang="en-US" altLang="en-US" sz="2400" b="0" dirty="0" smtClean="0">
                <a:solidFill>
                  <a:schemeClr val="tx1">
                    <a:lumMod val="85000"/>
                    <a:lumOff val="15000"/>
                  </a:schemeClr>
                </a:solidFill>
              </a:rPr>
              <a:t>TestNG - Links</a:t>
            </a:r>
            <a:endParaRPr lang="en-US" sz="2400" b="0" dirty="0" smtClean="0">
              <a:solidFill>
                <a:schemeClr val="tx1">
                  <a:lumMod val="85000"/>
                  <a:lumOff val="15000"/>
                </a:schemeClr>
              </a:solidFill>
            </a:endParaRPr>
          </a:p>
          <a:p>
            <a:pPr>
              <a:buNone/>
            </a:pPr>
            <a:endParaRPr lang="en-US" sz="2400" b="0" dirty="0" smtClean="0"/>
          </a:p>
          <a:p>
            <a:pPr>
              <a:buNone/>
            </a:pPr>
            <a:r>
              <a:rPr lang="en-US" sz="2400" b="0"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60324"/>
            <a:ext cx="7498080" cy="725470"/>
          </a:xfrm>
          <a:prstGeom prst="rect">
            <a:avLst/>
          </a:prstGeom>
        </p:spPr>
        <p:txBody>
          <a:bodyPr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32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a:t>
            </a:r>
            <a:r>
              <a:rPr kumimoji="0" lang="en-US" sz="3200" b="0" i="0" u="none" strike="noStrike" kern="1200" cap="none" spc="0" normalizeH="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Exception Capture</a:t>
            </a:r>
            <a:endParaRPr kumimoji="0" lang="en-IN"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5" name="Picture 2"/>
          <p:cNvPicPr>
            <a:picLocks noChangeAspect="1" noChangeArrowheads="1"/>
          </p:cNvPicPr>
          <p:nvPr/>
        </p:nvPicPr>
        <p:blipFill>
          <a:blip r:embed="rId4"/>
          <a:srcRect/>
          <a:stretch>
            <a:fillRect/>
          </a:stretch>
        </p:blipFill>
        <p:spPr bwMode="auto">
          <a:xfrm>
            <a:off x="1071538" y="928686"/>
            <a:ext cx="6438900" cy="2286000"/>
          </a:xfrm>
          <a:prstGeom prst="rect">
            <a:avLst/>
          </a:prstGeom>
          <a:noFill/>
          <a:ln w="9525">
            <a:noFill/>
            <a:miter lim="800000"/>
            <a:headEnd/>
            <a:tailEnd/>
          </a:ln>
          <a:effectLst/>
        </p:spPr>
      </p:pic>
      <p:sp>
        <p:nvSpPr>
          <p:cNvPr id="7" name="Title 1"/>
          <p:cNvSpPr txBox="1">
            <a:spLocks/>
          </p:cNvSpPr>
          <p:nvPr/>
        </p:nvSpPr>
        <p:spPr>
          <a:xfrm>
            <a:off x="1000100" y="3357562"/>
            <a:ext cx="7498080" cy="725470"/>
          </a:xfrm>
          <a:prstGeom prst="rect">
            <a:avLst/>
          </a:prstGeom>
        </p:spPr>
        <p:txBody>
          <a:bodyPr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32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a:t>
            </a:r>
            <a:r>
              <a:rPr kumimoji="0" lang="en-US" sz="3200" b="0" i="0" u="none" strike="noStrike" kern="1200" cap="none" spc="0" normalizeH="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JUNIT Run</a:t>
            </a:r>
            <a:endParaRPr kumimoji="0" lang="en-IN"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37891" name="Picture 3"/>
          <p:cNvPicPr>
            <a:picLocks noChangeAspect="1" noChangeArrowheads="1"/>
          </p:cNvPicPr>
          <p:nvPr/>
        </p:nvPicPr>
        <p:blipFill>
          <a:blip r:embed="rId5"/>
          <a:srcRect/>
          <a:stretch>
            <a:fillRect/>
          </a:stretch>
        </p:blipFill>
        <p:spPr bwMode="auto">
          <a:xfrm>
            <a:off x="1071538" y="4143380"/>
            <a:ext cx="4276725" cy="178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131762"/>
            <a:ext cx="7498080" cy="725470"/>
          </a:xfrm>
          <a:prstGeom prst="rect">
            <a:avLst/>
          </a:prstGeom>
        </p:spPr>
        <p:txBody>
          <a:bodyPr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32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a:t>
            </a:r>
            <a:r>
              <a:rPr kumimoji="0" lang="en-US" sz="3200" b="0" i="0" u="none" strike="noStrike" kern="1200" cap="none" spc="0" normalizeH="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Failure Run</a:t>
            </a:r>
            <a:endParaRPr kumimoji="0" lang="en-IN"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38915" name="Picture 3"/>
          <p:cNvPicPr>
            <a:picLocks noChangeAspect="1" noChangeArrowheads="1"/>
          </p:cNvPicPr>
          <p:nvPr/>
        </p:nvPicPr>
        <p:blipFill>
          <a:blip r:embed="rId3"/>
          <a:srcRect/>
          <a:stretch>
            <a:fillRect/>
          </a:stretch>
        </p:blipFill>
        <p:spPr bwMode="auto">
          <a:xfrm>
            <a:off x="1071538" y="1571612"/>
            <a:ext cx="4579176" cy="2357454"/>
          </a:xfrm>
          <a:prstGeom prst="rect">
            <a:avLst/>
          </a:prstGeom>
          <a:noFill/>
          <a:ln w="9525">
            <a:noFill/>
            <a:miter lim="800000"/>
            <a:headEnd/>
            <a:tailEnd/>
          </a:ln>
          <a:effectLst/>
        </p:spPr>
      </p:pic>
      <p:pic>
        <p:nvPicPr>
          <p:cNvPr id="38916" name="Picture 4"/>
          <p:cNvPicPr>
            <a:picLocks noChangeAspect="1" noChangeArrowheads="1"/>
          </p:cNvPicPr>
          <p:nvPr/>
        </p:nvPicPr>
        <p:blipFill>
          <a:blip r:embed="rId4"/>
          <a:srcRect/>
          <a:stretch>
            <a:fillRect/>
          </a:stretch>
        </p:blipFill>
        <p:spPr bwMode="auto">
          <a:xfrm>
            <a:off x="1033449" y="4071942"/>
            <a:ext cx="7967707" cy="1537131"/>
          </a:xfrm>
          <a:prstGeom prst="rect">
            <a:avLst/>
          </a:prstGeom>
          <a:noFill/>
          <a:ln w="9525">
            <a:noFill/>
            <a:miter lim="800000"/>
            <a:headEnd/>
            <a:tailEnd/>
          </a:ln>
          <a:effectLst/>
        </p:spPr>
      </p:pic>
      <p:sp>
        <p:nvSpPr>
          <p:cNvPr id="6" name="TextBox 5"/>
          <p:cNvSpPr txBox="1"/>
          <p:nvPr/>
        </p:nvSpPr>
        <p:spPr>
          <a:xfrm>
            <a:off x="1000100" y="785794"/>
            <a:ext cx="7763728" cy="646331"/>
          </a:xfrm>
          <a:prstGeom prst="rect">
            <a:avLst/>
          </a:prstGeom>
          <a:noFill/>
        </p:spPr>
        <p:txBody>
          <a:bodyPr wrap="none" rtlCol="0">
            <a:spAutoFit/>
          </a:bodyPr>
          <a:lstStyle/>
          <a:p>
            <a:r>
              <a:rPr lang="en-US" dirty="0" err="1" smtClean="0"/>
              <a:t>TestNG</a:t>
            </a:r>
            <a:r>
              <a:rPr lang="en-US" dirty="0" smtClean="0"/>
              <a:t> Failed / Skipped tests are tracked, they can be run after correction,</a:t>
            </a:r>
          </a:p>
          <a:p>
            <a:r>
              <a:rPr lang="en-US" dirty="0" smtClean="0"/>
              <a:t> either with IDE or with </a:t>
            </a:r>
            <a:r>
              <a:rPr lang="en-US" b="1" dirty="0" smtClean="0"/>
              <a:t>testng-failed.xml </a:t>
            </a:r>
            <a:r>
              <a:rPr lang="en-US" dirty="0" smtClean="0"/>
              <a:t>generated by Test NG</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24"/>
            <a:ext cx="7498080" cy="725470"/>
          </a:xfrm>
          <a:prstGeom prst="rect">
            <a:avLst/>
          </a:prstGeom>
        </p:spPr>
        <p:txBody>
          <a:bodyPr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32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a:t>
            </a:r>
            <a:r>
              <a:rPr kumimoji="0" lang="en-US" sz="3200" b="0" i="0" u="none" strike="noStrike" kern="1200" cap="none" spc="0" normalizeH="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Failure Run</a:t>
            </a:r>
            <a:endParaRPr kumimoji="0" lang="en-IN"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6" name="TextBox 5"/>
          <p:cNvSpPr txBox="1"/>
          <p:nvPr/>
        </p:nvSpPr>
        <p:spPr>
          <a:xfrm>
            <a:off x="1000100" y="785794"/>
            <a:ext cx="6724983" cy="369332"/>
          </a:xfrm>
          <a:prstGeom prst="rect">
            <a:avLst/>
          </a:prstGeom>
          <a:noFill/>
        </p:spPr>
        <p:txBody>
          <a:bodyPr wrap="none" rtlCol="0">
            <a:spAutoFit/>
          </a:bodyPr>
          <a:lstStyle/>
          <a:p>
            <a:r>
              <a:rPr lang="en-US" dirty="0" err="1" smtClean="0"/>
              <a:t>TestNG</a:t>
            </a:r>
            <a:r>
              <a:rPr lang="en-US" dirty="0" smtClean="0"/>
              <a:t> Generates the reports in IDE, in the form of XML, HTML</a:t>
            </a:r>
            <a:endParaRPr lang="en-IN" dirty="0"/>
          </a:p>
        </p:txBody>
      </p:sp>
      <p:pic>
        <p:nvPicPr>
          <p:cNvPr id="38917" name="Picture 5"/>
          <p:cNvPicPr>
            <a:picLocks noChangeAspect="1" noChangeArrowheads="1"/>
          </p:cNvPicPr>
          <p:nvPr/>
        </p:nvPicPr>
        <p:blipFill>
          <a:blip r:embed="rId4"/>
          <a:srcRect/>
          <a:stretch>
            <a:fillRect/>
          </a:stretch>
        </p:blipFill>
        <p:spPr bwMode="auto">
          <a:xfrm>
            <a:off x="1142976" y="5472135"/>
            <a:ext cx="7381875" cy="1171575"/>
          </a:xfrm>
          <a:prstGeom prst="rect">
            <a:avLst/>
          </a:prstGeom>
          <a:noFill/>
          <a:ln w="9525">
            <a:noFill/>
            <a:miter lim="800000"/>
            <a:headEnd/>
            <a:tailEnd/>
          </a:ln>
          <a:effectLst/>
        </p:spPr>
      </p:pic>
      <p:pic>
        <p:nvPicPr>
          <p:cNvPr id="39939" name="Picture 3"/>
          <p:cNvPicPr>
            <a:picLocks noChangeAspect="1" noChangeArrowheads="1"/>
          </p:cNvPicPr>
          <p:nvPr/>
        </p:nvPicPr>
        <p:blipFill>
          <a:blip r:embed="rId5"/>
          <a:srcRect/>
          <a:stretch>
            <a:fillRect/>
          </a:stretch>
        </p:blipFill>
        <p:spPr bwMode="auto">
          <a:xfrm>
            <a:off x="1142976" y="1266835"/>
            <a:ext cx="1952625" cy="3590925"/>
          </a:xfrm>
          <a:prstGeom prst="rect">
            <a:avLst/>
          </a:prstGeom>
          <a:noFill/>
          <a:ln w="9525">
            <a:noFill/>
            <a:miter lim="800000"/>
            <a:headEnd/>
            <a:tailEnd/>
          </a:ln>
          <a:effectLst/>
        </p:spPr>
      </p:pic>
      <p:sp>
        <p:nvSpPr>
          <p:cNvPr id="9" name="TextBox 8"/>
          <p:cNvSpPr txBox="1"/>
          <p:nvPr/>
        </p:nvSpPr>
        <p:spPr>
          <a:xfrm>
            <a:off x="1000100" y="5072074"/>
            <a:ext cx="1633781" cy="369332"/>
          </a:xfrm>
          <a:prstGeom prst="rect">
            <a:avLst/>
          </a:prstGeom>
          <a:noFill/>
        </p:spPr>
        <p:txBody>
          <a:bodyPr wrap="none" rtlCol="0">
            <a:spAutoFit/>
          </a:bodyPr>
          <a:lstStyle/>
          <a:p>
            <a:r>
              <a:rPr lang="en-US" dirty="0" smtClean="0"/>
              <a:t>In Eclipse IDE</a:t>
            </a:r>
            <a:endParaRPr lang="en-IN" dirty="0"/>
          </a:p>
        </p:txBody>
      </p:sp>
      <p:pic>
        <p:nvPicPr>
          <p:cNvPr id="39938" name="Picture 2"/>
          <p:cNvPicPr>
            <a:picLocks noChangeAspect="1" noChangeArrowheads="1"/>
          </p:cNvPicPr>
          <p:nvPr/>
        </p:nvPicPr>
        <p:blipFill>
          <a:blip r:embed="rId6"/>
          <a:srcRect/>
          <a:stretch>
            <a:fillRect/>
          </a:stretch>
        </p:blipFill>
        <p:spPr bwMode="auto">
          <a:xfrm>
            <a:off x="3000364" y="1214422"/>
            <a:ext cx="6072198"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3"/>
          <a:srcRect/>
          <a:stretch>
            <a:fillRect/>
          </a:stretch>
        </p:blipFill>
        <p:spPr bwMode="auto">
          <a:xfrm>
            <a:off x="1071538" y="1385879"/>
            <a:ext cx="4286250" cy="828675"/>
          </a:xfrm>
          <a:prstGeom prst="rect">
            <a:avLst/>
          </a:prstGeom>
          <a:noFill/>
          <a:ln w="9525">
            <a:noFill/>
            <a:miter lim="800000"/>
            <a:headEnd/>
            <a:tailEnd/>
          </a:ln>
          <a:effectLst/>
        </p:spPr>
      </p:pic>
      <p:pic>
        <p:nvPicPr>
          <p:cNvPr id="40963" name="Picture 3"/>
          <p:cNvPicPr>
            <a:picLocks noChangeAspect="1" noChangeArrowheads="1"/>
          </p:cNvPicPr>
          <p:nvPr/>
        </p:nvPicPr>
        <p:blipFill>
          <a:blip r:embed="rId4"/>
          <a:srcRect/>
          <a:stretch>
            <a:fillRect/>
          </a:stretch>
        </p:blipFill>
        <p:spPr bwMode="auto">
          <a:xfrm>
            <a:off x="1000100" y="2751362"/>
            <a:ext cx="5243504" cy="4106638"/>
          </a:xfrm>
          <a:prstGeom prst="rect">
            <a:avLst/>
          </a:prstGeom>
          <a:noFill/>
          <a:ln w="9525">
            <a:noFill/>
            <a:miter lim="800000"/>
            <a:headEnd/>
            <a:tailEnd/>
          </a:ln>
          <a:effectLst/>
        </p:spPr>
      </p:pic>
      <p:sp>
        <p:nvSpPr>
          <p:cNvPr id="6" name="Title 1"/>
          <p:cNvSpPr txBox="1">
            <a:spLocks/>
          </p:cNvSpPr>
          <p:nvPr/>
        </p:nvSpPr>
        <p:spPr>
          <a:xfrm>
            <a:off x="1000100" y="131762"/>
            <a:ext cx="7498080" cy="725470"/>
          </a:xfrm>
          <a:prstGeom prst="rect">
            <a:avLst/>
          </a:prstGeom>
        </p:spPr>
        <p:txBody>
          <a:bodyPr anchor="ctr">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32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a:t>
            </a:r>
            <a:r>
              <a:rPr kumimoji="0" lang="en-US" sz="3200" b="0" i="0" u="none" strike="noStrike" kern="1200" cap="none" spc="0" normalizeH="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Listener &amp; Method Interceptor Implementation</a:t>
            </a:r>
            <a:endParaRPr kumimoji="0" lang="en-IN"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7" name="TextBox 6"/>
          <p:cNvSpPr txBox="1"/>
          <p:nvPr/>
        </p:nvSpPr>
        <p:spPr>
          <a:xfrm>
            <a:off x="1000100" y="1071546"/>
            <a:ext cx="2266390"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Priority Annotation</a:t>
            </a:r>
            <a:endParaRPr lang="en-IN" b="1" dirty="0" smtClean="0">
              <a:solidFill>
                <a:schemeClr val="accent2">
                  <a:lumMod val="75000"/>
                </a:schemeClr>
              </a:solidFill>
              <a:latin typeface="+mj-lt"/>
              <a:ea typeface="+mj-ea"/>
              <a:cs typeface="+mj-cs"/>
            </a:endParaRPr>
          </a:p>
        </p:txBody>
      </p:sp>
      <p:sp>
        <p:nvSpPr>
          <p:cNvPr id="8" name="TextBox 7"/>
          <p:cNvSpPr txBox="1"/>
          <p:nvPr/>
        </p:nvSpPr>
        <p:spPr>
          <a:xfrm>
            <a:off x="1000100" y="2345288"/>
            <a:ext cx="4561890"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Method Interceptor &amp; Annotation Parser</a:t>
            </a:r>
            <a:endParaRPr lang="en-IN" b="1" dirty="0" smtClean="0">
              <a:solidFill>
                <a:schemeClr val="accent2">
                  <a:lumMod val="75000"/>
                </a:schemeClr>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srcRect/>
          <a:stretch>
            <a:fillRect/>
          </a:stretch>
        </p:blipFill>
        <p:spPr bwMode="auto">
          <a:xfrm>
            <a:off x="1071538" y="1428736"/>
            <a:ext cx="3929089" cy="2928958"/>
          </a:xfrm>
          <a:prstGeom prst="rect">
            <a:avLst/>
          </a:prstGeom>
          <a:noFill/>
          <a:ln w="9525">
            <a:noFill/>
            <a:miter lim="800000"/>
            <a:headEnd/>
            <a:tailEnd/>
          </a:ln>
          <a:effectLst/>
        </p:spPr>
      </p:pic>
      <p:pic>
        <p:nvPicPr>
          <p:cNvPr id="41987" name="Picture 3"/>
          <p:cNvPicPr>
            <a:picLocks noChangeAspect="1" noChangeArrowheads="1"/>
          </p:cNvPicPr>
          <p:nvPr/>
        </p:nvPicPr>
        <p:blipFill>
          <a:blip r:embed="rId4"/>
          <a:srcRect/>
          <a:stretch>
            <a:fillRect/>
          </a:stretch>
        </p:blipFill>
        <p:spPr bwMode="auto">
          <a:xfrm>
            <a:off x="1071538" y="4786322"/>
            <a:ext cx="6134100" cy="1657350"/>
          </a:xfrm>
          <a:prstGeom prst="rect">
            <a:avLst/>
          </a:prstGeom>
          <a:noFill/>
          <a:ln w="9525">
            <a:noFill/>
            <a:miter lim="800000"/>
            <a:headEnd/>
            <a:tailEnd/>
          </a:ln>
          <a:effectLst/>
        </p:spPr>
      </p:pic>
      <p:sp>
        <p:nvSpPr>
          <p:cNvPr id="6" name="Title 1"/>
          <p:cNvSpPr txBox="1">
            <a:spLocks/>
          </p:cNvSpPr>
          <p:nvPr/>
        </p:nvSpPr>
        <p:spPr>
          <a:xfrm>
            <a:off x="1000100" y="131762"/>
            <a:ext cx="7498080" cy="725470"/>
          </a:xfrm>
          <a:prstGeom prst="rect">
            <a:avLst/>
          </a:prstGeom>
        </p:spPr>
        <p:txBody>
          <a:bodyPr anchor="ctr">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32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a:t>
            </a:r>
            <a:r>
              <a:rPr kumimoji="0" lang="en-US" sz="3200" b="0" i="0" u="none" strike="noStrike" kern="1200" cap="none" spc="0" normalizeH="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Listener &amp; Method Interceptor Implementation</a:t>
            </a:r>
            <a:endParaRPr kumimoji="0" lang="en-IN"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7" name="TextBox 6"/>
          <p:cNvSpPr txBox="1"/>
          <p:nvPr/>
        </p:nvSpPr>
        <p:spPr>
          <a:xfrm>
            <a:off x="1000100" y="928670"/>
            <a:ext cx="4091698"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Test Class with Priority annotations</a:t>
            </a:r>
            <a:endParaRPr lang="en-IN" b="1" dirty="0" smtClean="0">
              <a:solidFill>
                <a:schemeClr val="accent2">
                  <a:lumMod val="75000"/>
                </a:schemeClr>
              </a:solidFill>
              <a:latin typeface="+mj-lt"/>
              <a:ea typeface="+mj-ea"/>
              <a:cs typeface="+mj-cs"/>
            </a:endParaRPr>
          </a:p>
        </p:txBody>
      </p:sp>
      <p:sp>
        <p:nvSpPr>
          <p:cNvPr id="8" name="TextBox 7"/>
          <p:cNvSpPr txBox="1"/>
          <p:nvPr/>
        </p:nvSpPr>
        <p:spPr>
          <a:xfrm>
            <a:off x="1000100" y="4416990"/>
            <a:ext cx="2749471"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Listener Configuration</a:t>
            </a:r>
            <a:endParaRPr lang="en-IN" b="1" dirty="0" smtClean="0">
              <a:solidFill>
                <a:schemeClr val="accent2">
                  <a:lumMod val="75000"/>
                </a:schemeClr>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a:xfrm>
            <a:off x="1000100" y="131762"/>
            <a:ext cx="7498080" cy="725470"/>
          </a:xfrm>
          <a:prstGeom prst="rect">
            <a:avLst/>
          </a:prstGeom>
        </p:spPr>
        <p:txBody>
          <a:bodyPr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32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Tips</a:t>
            </a:r>
            <a:endParaRPr kumimoji="0" lang="en-IN"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43010" name="Picture 2"/>
          <p:cNvPicPr>
            <a:picLocks noChangeAspect="1" noChangeArrowheads="1"/>
          </p:cNvPicPr>
          <p:nvPr/>
        </p:nvPicPr>
        <p:blipFill>
          <a:blip r:embed="rId3"/>
          <a:srcRect/>
          <a:stretch>
            <a:fillRect/>
          </a:stretch>
        </p:blipFill>
        <p:spPr bwMode="auto">
          <a:xfrm>
            <a:off x="1071538" y="1357298"/>
            <a:ext cx="4076700" cy="180975"/>
          </a:xfrm>
          <a:prstGeom prst="rect">
            <a:avLst/>
          </a:prstGeom>
          <a:noFill/>
          <a:ln w="9525">
            <a:noFill/>
            <a:miter lim="800000"/>
            <a:headEnd/>
            <a:tailEnd/>
          </a:ln>
          <a:effectLst/>
        </p:spPr>
      </p:pic>
      <p:sp>
        <p:nvSpPr>
          <p:cNvPr id="7" name="TextBox 6"/>
          <p:cNvSpPr txBox="1"/>
          <p:nvPr/>
        </p:nvSpPr>
        <p:spPr>
          <a:xfrm>
            <a:off x="1000100" y="928670"/>
            <a:ext cx="5028171" cy="369332"/>
          </a:xfrm>
          <a:prstGeom prst="rect">
            <a:avLst/>
          </a:prstGeom>
          <a:noFill/>
        </p:spPr>
        <p:txBody>
          <a:bodyPr wrap="none" rtlCol="0">
            <a:spAutoFit/>
          </a:bodyPr>
          <a:lstStyle/>
          <a:p>
            <a:r>
              <a:rPr lang="en-US" dirty="0" smtClean="0"/>
              <a:t>To Run Test cases as in written order, configure</a:t>
            </a:r>
            <a:endParaRPr lang="en-IN" dirty="0"/>
          </a:p>
        </p:txBody>
      </p:sp>
      <p:sp>
        <p:nvSpPr>
          <p:cNvPr id="9" name="TextBox 8"/>
          <p:cNvSpPr txBox="1"/>
          <p:nvPr/>
        </p:nvSpPr>
        <p:spPr>
          <a:xfrm>
            <a:off x="1000100" y="1714488"/>
            <a:ext cx="7554504" cy="369332"/>
          </a:xfrm>
          <a:prstGeom prst="rect">
            <a:avLst/>
          </a:prstGeom>
          <a:noFill/>
        </p:spPr>
        <p:txBody>
          <a:bodyPr wrap="none" rtlCol="0">
            <a:spAutoFit/>
          </a:bodyPr>
          <a:lstStyle/>
          <a:p>
            <a:r>
              <a:rPr lang="en-US" dirty="0" smtClean="0"/>
              <a:t>To Run Test Cases with </a:t>
            </a:r>
            <a:r>
              <a:rPr lang="en-US" b="1" dirty="0" smtClean="0"/>
              <a:t>instances</a:t>
            </a:r>
            <a:r>
              <a:rPr lang="en-US" dirty="0" smtClean="0"/>
              <a:t> </a:t>
            </a:r>
            <a:r>
              <a:rPr lang="en-US" dirty="0" smtClean="0"/>
              <a:t>(for factory) in </a:t>
            </a:r>
            <a:r>
              <a:rPr lang="en-US" dirty="0" smtClean="0"/>
              <a:t>given order, configure </a:t>
            </a:r>
            <a:endParaRPr lang="en-IN" dirty="0"/>
          </a:p>
        </p:txBody>
      </p:sp>
      <p:pic>
        <p:nvPicPr>
          <p:cNvPr id="43012" name="Picture 4"/>
          <p:cNvPicPr>
            <a:picLocks noChangeAspect="1" noChangeArrowheads="1"/>
          </p:cNvPicPr>
          <p:nvPr/>
        </p:nvPicPr>
        <p:blipFill>
          <a:blip r:embed="rId4"/>
          <a:srcRect/>
          <a:stretch>
            <a:fillRect/>
          </a:stretch>
        </p:blipFill>
        <p:spPr bwMode="auto">
          <a:xfrm>
            <a:off x="1133480" y="2114542"/>
            <a:ext cx="4152900" cy="171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57308" y="285728"/>
            <a:ext cx="8229600" cy="500066"/>
          </a:xfrm>
        </p:spPr>
        <p:txBody>
          <a:bodyPr>
            <a:normAutofit fontScale="90000"/>
          </a:bodyPr>
          <a:lstStyle/>
          <a:p>
            <a:r>
              <a:rPr lang="en-US" dirty="0" smtClean="0">
                <a:solidFill>
                  <a:schemeClr val="accent2">
                    <a:lumMod val="75000"/>
                  </a:schemeClr>
                </a:solidFill>
                <a:ea typeface="+mn-ea"/>
              </a:rPr>
              <a:t>JUnit vs TestNG</a:t>
            </a:r>
            <a:endParaRPr lang="en-US" dirty="0">
              <a:solidFill>
                <a:schemeClr val="accent2">
                  <a:lumMod val="75000"/>
                </a:schemeClr>
              </a:solidFill>
              <a:ea typeface="+mn-ea"/>
            </a:endParaRPr>
          </a:p>
        </p:txBody>
      </p:sp>
      <p:pic>
        <p:nvPicPr>
          <p:cNvPr id="5" name="Picture 2" descr="junit-vs-testng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428728" y="845683"/>
            <a:ext cx="6086475" cy="164782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 xmlns:p14="http://schemas.microsoft.com/office/powerpoint/2010/main" val="481845578"/>
              </p:ext>
            </p:extLst>
          </p:nvPr>
        </p:nvGraphicFramePr>
        <p:xfrm>
          <a:off x="1500166" y="2493508"/>
          <a:ext cx="6525492" cy="3821975"/>
        </p:xfrm>
        <a:graphic>
          <a:graphicData uri="http://schemas.openxmlformats.org/drawingml/2006/table">
            <a:tbl>
              <a:tblPr>
                <a:tableStyleId>{5C22544A-7EE6-4342-B048-85BDC9FD1C3A}</a:tableStyleId>
              </a:tblPr>
              <a:tblGrid>
                <a:gridCol w="2175164"/>
                <a:gridCol w="2175164"/>
                <a:gridCol w="2175164"/>
              </a:tblGrid>
              <a:tr h="169209">
                <a:tc>
                  <a:txBody>
                    <a:bodyPr/>
                    <a:lstStyle/>
                    <a:p>
                      <a:r>
                        <a:rPr lang="en-US" sz="800" b="1" dirty="0"/>
                        <a:t>Feature</a:t>
                      </a:r>
                    </a:p>
                  </a:txBody>
                  <a:tcPr marL="43104" marR="43104" marT="21552" marB="21552" anchor="ctr"/>
                </a:tc>
                <a:tc>
                  <a:txBody>
                    <a:bodyPr/>
                    <a:lstStyle/>
                    <a:p>
                      <a:r>
                        <a:rPr lang="en-US" sz="800" b="1"/>
                        <a:t>JUnit 4</a:t>
                      </a:r>
                    </a:p>
                  </a:txBody>
                  <a:tcPr marL="43104" marR="43104" marT="21552" marB="21552" anchor="ctr"/>
                </a:tc>
                <a:tc>
                  <a:txBody>
                    <a:bodyPr/>
                    <a:lstStyle/>
                    <a:p>
                      <a:r>
                        <a:rPr lang="en-US" sz="800" b="1" dirty="0"/>
                        <a:t>TestNG</a:t>
                      </a:r>
                    </a:p>
                  </a:txBody>
                  <a:tcPr marL="43104" marR="43104" marT="21552" marB="21552" anchor="ctr"/>
                </a:tc>
              </a:tr>
              <a:tr h="169209">
                <a:tc>
                  <a:txBody>
                    <a:bodyPr/>
                    <a:lstStyle/>
                    <a:p>
                      <a:r>
                        <a:rPr lang="en-US" sz="800"/>
                        <a:t>test annotation</a:t>
                      </a:r>
                    </a:p>
                  </a:txBody>
                  <a:tcPr marL="43104" marR="43104" marT="21552" marB="21552" anchor="ctr"/>
                </a:tc>
                <a:tc>
                  <a:txBody>
                    <a:bodyPr/>
                    <a:lstStyle/>
                    <a:p>
                      <a:r>
                        <a:rPr lang="en-US" sz="800"/>
                        <a:t>@Test</a:t>
                      </a:r>
                    </a:p>
                  </a:txBody>
                  <a:tcPr marL="43104" marR="43104" marT="21552" marB="21552" anchor="ctr"/>
                </a:tc>
                <a:tc>
                  <a:txBody>
                    <a:bodyPr/>
                    <a:lstStyle/>
                    <a:p>
                      <a:r>
                        <a:rPr lang="en-US" sz="800" dirty="0"/>
                        <a:t>@Test</a:t>
                      </a:r>
                    </a:p>
                  </a:txBody>
                  <a:tcPr marL="43104" marR="43104" marT="21552" marB="21552" anchor="ctr"/>
                </a:tc>
              </a:tr>
              <a:tr h="239774">
                <a:tc>
                  <a:txBody>
                    <a:bodyPr/>
                    <a:lstStyle/>
                    <a:p>
                      <a:r>
                        <a:rPr lang="en-US" sz="800"/>
                        <a:t>run before all tests in this suite have run</a:t>
                      </a:r>
                    </a:p>
                  </a:txBody>
                  <a:tcPr marL="43104" marR="43104" marT="21552" marB="21552" anchor="ctr"/>
                </a:tc>
                <a:tc>
                  <a:txBody>
                    <a:bodyPr/>
                    <a:lstStyle/>
                    <a:p>
                      <a:r>
                        <a:rPr lang="en-US" sz="800"/>
                        <a:t>–</a:t>
                      </a:r>
                    </a:p>
                  </a:txBody>
                  <a:tcPr marL="43104" marR="43104" marT="21552" marB="21552" anchor="ctr"/>
                </a:tc>
                <a:tc>
                  <a:txBody>
                    <a:bodyPr/>
                    <a:lstStyle/>
                    <a:p>
                      <a:r>
                        <a:rPr lang="en-US" sz="800" dirty="0"/>
                        <a:t>@</a:t>
                      </a:r>
                      <a:r>
                        <a:rPr lang="en-US" sz="800" dirty="0" err="1"/>
                        <a:t>BeforeSuite</a:t>
                      </a:r>
                      <a:endParaRPr lang="en-US" sz="800" dirty="0"/>
                    </a:p>
                  </a:txBody>
                  <a:tcPr marL="43104" marR="43104" marT="21552" marB="21552" anchor="ctr"/>
                </a:tc>
              </a:tr>
              <a:tr h="239774">
                <a:tc>
                  <a:txBody>
                    <a:bodyPr/>
                    <a:lstStyle/>
                    <a:p>
                      <a:r>
                        <a:rPr lang="en-US" sz="800"/>
                        <a:t>run after all tests in this suite have run</a:t>
                      </a:r>
                    </a:p>
                  </a:txBody>
                  <a:tcPr marL="43104" marR="43104" marT="21552" marB="21552" anchor="ctr"/>
                </a:tc>
                <a:tc>
                  <a:txBody>
                    <a:bodyPr/>
                    <a:lstStyle/>
                    <a:p>
                      <a:r>
                        <a:rPr lang="en-US" sz="800"/>
                        <a:t>–</a:t>
                      </a:r>
                    </a:p>
                  </a:txBody>
                  <a:tcPr marL="43104" marR="43104" marT="21552" marB="21552" anchor="ctr"/>
                </a:tc>
                <a:tc>
                  <a:txBody>
                    <a:bodyPr/>
                    <a:lstStyle/>
                    <a:p>
                      <a:r>
                        <a:rPr lang="en-US" sz="800"/>
                        <a:t>@AfterSuite</a:t>
                      </a:r>
                    </a:p>
                  </a:txBody>
                  <a:tcPr marL="43104" marR="43104" marT="21552" marB="21552" anchor="ctr"/>
                </a:tc>
              </a:tr>
              <a:tr h="169209">
                <a:tc>
                  <a:txBody>
                    <a:bodyPr/>
                    <a:lstStyle/>
                    <a:p>
                      <a:r>
                        <a:rPr lang="en-US" sz="800"/>
                        <a:t>run before the test</a:t>
                      </a:r>
                    </a:p>
                  </a:txBody>
                  <a:tcPr marL="43104" marR="43104" marT="21552" marB="21552" anchor="ctr"/>
                </a:tc>
                <a:tc>
                  <a:txBody>
                    <a:bodyPr/>
                    <a:lstStyle/>
                    <a:p>
                      <a:r>
                        <a:rPr lang="en-US" sz="800"/>
                        <a:t>–</a:t>
                      </a:r>
                    </a:p>
                  </a:txBody>
                  <a:tcPr marL="43104" marR="43104" marT="21552" marB="21552" anchor="ctr"/>
                </a:tc>
                <a:tc>
                  <a:txBody>
                    <a:bodyPr/>
                    <a:lstStyle/>
                    <a:p>
                      <a:r>
                        <a:rPr lang="en-US" sz="800"/>
                        <a:t>@BeforeTest</a:t>
                      </a:r>
                    </a:p>
                  </a:txBody>
                  <a:tcPr marL="43104" marR="43104" marT="21552" marB="21552" anchor="ctr"/>
                </a:tc>
              </a:tr>
              <a:tr h="169209">
                <a:tc>
                  <a:txBody>
                    <a:bodyPr/>
                    <a:lstStyle/>
                    <a:p>
                      <a:r>
                        <a:rPr lang="en-US" sz="800"/>
                        <a:t>run after the test</a:t>
                      </a:r>
                    </a:p>
                  </a:txBody>
                  <a:tcPr marL="43104" marR="43104" marT="21552" marB="21552" anchor="ctr"/>
                </a:tc>
                <a:tc>
                  <a:txBody>
                    <a:bodyPr/>
                    <a:lstStyle/>
                    <a:p>
                      <a:r>
                        <a:rPr lang="en-US" sz="800"/>
                        <a:t>–</a:t>
                      </a:r>
                    </a:p>
                  </a:txBody>
                  <a:tcPr marL="43104" marR="43104" marT="21552" marB="21552" anchor="ctr"/>
                </a:tc>
                <a:tc>
                  <a:txBody>
                    <a:bodyPr/>
                    <a:lstStyle/>
                    <a:p>
                      <a:r>
                        <a:rPr lang="en-US" sz="800" dirty="0"/>
                        <a:t>@</a:t>
                      </a:r>
                      <a:r>
                        <a:rPr lang="en-US" sz="800" dirty="0" err="1"/>
                        <a:t>AfterTest</a:t>
                      </a:r>
                      <a:endParaRPr lang="en-US" sz="800" dirty="0"/>
                    </a:p>
                  </a:txBody>
                  <a:tcPr marL="43104" marR="43104" marT="21552" marB="21552" anchor="ctr"/>
                </a:tc>
              </a:tr>
              <a:tr h="445294">
                <a:tc>
                  <a:txBody>
                    <a:bodyPr/>
                    <a:lstStyle/>
                    <a:p>
                      <a:r>
                        <a:rPr lang="en-US" sz="800"/>
                        <a:t>run before the first test method that belongs to any of these groups is invoked</a:t>
                      </a:r>
                    </a:p>
                  </a:txBody>
                  <a:tcPr marL="43104" marR="43104" marT="21552" marB="21552" anchor="ctr"/>
                </a:tc>
                <a:tc>
                  <a:txBody>
                    <a:bodyPr/>
                    <a:lstStyle/>
                    <a:p>
                      <a:r>
                        <a:rPr lang="en-US" sz="800"/>
                        <a:t>–</a:t>
                      </a:r>
                    </a:p>
                  </a:txBody>
                  <a:tcPr marL="43104" marR="43104" marT="21552" marB="21552" anchor="ctr"/>
                </a:tc>
                <a:tc>
                  <a:txBody>
                    <a:bodyPr/>
                    <a:lstStyle/>
                    <a:p>
                      <a:r>
                        <a:rPr lang="en-US" sz="800" dirty="0"/>
                        <a:t>@</a:t>
                      </a:r>
                      <a:r>
                        <a:rPr lang="en-US" sz="800" dirty="0" err="1"/>
                        <a:t>BeforeGroups</a:t>
                      </a:r>
                      <a:endParaRPr lang="en-US" sz="800" dirty="0"/>
                    </a:p>
                  </a:txBody>
                  <a:tcPr marL="43104" marR="43104" marT="21552" marB="21552" anchor="ctr"/>
                </a:tc>
              </a:tr>
              <a:tr h="445294">
                <a:tc>
                  <a:txBody>
                    <a:bodyPr/>
                    <a:lstStyle/>
                    <a:p>
                      <a:r>
                        <a:rPr lang="en-US" sz="800"/>
                        <a:t>run after the last test method that belongs to any of these groups is invoked</a:t>
                      </a:r>
                    </a:p>
                  </a:txBody>
                  <a:tcPr marL="43104" marR="43104" marT="21552" marB="21552" anchor="ctr"/>
                </a:tc>
                <a:tc>
                  <a:txBody>
                    <a:bodyPr/>
                    <a:lstStyle/>
                    <a:p>
                      <a:r>
                        <a:rPr lang="en-US" sz="800"/>
                        <a:t>–</a:t>
                      </a:r>
                    </a:p>
                  </a:txBody>
                  <a:tcPr marL="43104" marR="43104" marT="21552" marB="21552" anchor="ctr"/>
                </a:tc>
                <a:tc>
                  <a:txBody>
                    <a:bodyPr/>
                    <a:lstStyle/>
                    <a:p>
                      <a:r>
                        <a:rPr lang="en-US" sz="800" dirty="0"/>
                        <a:t>@</a:t>
                      </a:r>
                      <a:r>
                        <a:rPr lang="en-US" sz="800" dirty="0" err="1"/>
                        <a:t>AfterGroups</a:t>
                      </a:r>
                      <a:endParaRPr lang="en-US" sz="800" dirty="0"/>
                    </a:p>
                  </a:txBody>
                  <a:tcPr marL="43104" marR="43104" marT="21552" marB="21552" anchor="ctr"/>
                </a:tc>
              </a:tr>
              <a:tr h="342534">
                <a:tc>
                  <a:txBody>
                    <a:bodyPr/>
                    <a:lstStyle/>
                    <a:p>
                      <a:r>
                        <a:rPr lang="en-US" sz="800"/>
                        <a:t>run before the first test method in the current class is invoked</a:t>
                      </a:r>
                    </a:p>
                  </a:txBody>
                  <a:tcPr marL="43104" marR="43104" marT="21552" marB="21552" anchor="ctr"/>
                </a:tc>
                <a:tc>
                  <a:txBody>
                    <a:bodyPr/>
                    <a:lstStyle/>
                    <a:p>
                      <a:r>
                        <a:rPr lang="en-US" sz="800"/>
                        <a:t>@BeforeClass</a:t>
                      </a:r>
                    </a:p>
                  </a:txBody>
                  <a:tcPr marL="43104" marR="43104" marT="21552" marB="21552" anchor="ctr"/>
                </a:tc>
                <a:tc>
                  <a:txBody>
                    <a:bodyPr/>
                    <a:lstStyle/>
                    <a:p>
                      <a:r>
                        <a:rPr lang="en-US" sz="800" dirty="0"/>
                        <a:t>@</a:t>
                      </a:r>
                      <a:r>
                        <a:rPr lang="en-US" sz="800" dirty="0" err="1"/>
                        <a:t>BeforeClass</a:t>
                      </a:r>
                      <a:endParaRPr lang="en-US" sz="800" dirty="0"/>
                    </a:p>
                  </a:txBody>
                  <a:tcPr marL="43104" marR="43104" marT="21552" marB="21552" anchor="ctr"/>
                </a:tc>
              </a:tr>
              <a:tr h="342534">
                <a:tc>
                  <a:txBody>
                    <a:bodyPr/>
                    <a:lstStyle/>
                    <a:p>
                      <a:r>
                        <a:rPr lang="en-US" sz="800"/>
                        <a:t>run after all the test methods in the current class have been run</a:t>
                      </a:r>
                    </a:p>
                  </a:txBody>
                  <a:tcPr marL="43104" marR="43104" marT="21552" marB="21552" anchor="ctr"/>
                </a:tc>
                <a:tc>
                  <a:txBody>
                    <a:bodyPr/>
                    <a:lstStyle/>
                    <a:p>
                      <a:r>
                        <a:rPr lang="en-US" sz="800"/>
                        <a:t>@AfterClass</a:t>
                      </a:r>
                    </a:p>
                  </a:txBody>
                  <a:tcPr marL="43104" marR="43104" marT="21552" marB="21552" anchor="ctr"/>
                </a:tc>
                <a:tc>
                  <a:txBody>
                    <a:bodyPr/>
                    <a:lstStyle/>
                    <a:p>
                      <a:r>
                        <a:rPr lang="en-US" sz="800" dirty="0"/>
                        <a:t>@</a:t>
                      </a:r>
                      <a:r>
                        <a:rPr lang="en-US" sz="800" dirty="0" err="1"/>
                        <a:t>AfterClass</a:t>
                      </a:r>
                      <a:endParaRPr lang="en-US" sz="800" dirty="0"/>
                    </a:p>
                  </a:txBody>
                  <a:tcPr marL="43104" marR="43104" marT="21552" marB="21552" anchor="ctr"/>
                </a:tc>
              </a:tr>
              <a:tr h="239774">
                <a:tc>
                  <a:txBody>
                    <a:bodyPr/>
                    <a:lstStyle/>
                    <a:p>
                      <a:r>
                        <a:rPr lang="en-US" sz="800"/>
                        <a:t>run before each test method</a:t>
                      </a:r>
                    </a:p>
                  </a:txBody>
                  <a:tcPr marL="43104" marR="43104" marT="21552" marB="21552" anchor="ctr"/>
                </a:tc>
                <a:tc>
                  <a:txBody>
                    <a:bodyPr/>
                    <a:lstStyle/>
                    <a:p>
                      <a:r>
                        <a:rPr lang="en-US" sz="800"/>
                        <a:t>@Before</a:t>
                      </a:r>
                    </a:p>
                  </a:txBody>
                  <a:tcPr marL="43104" marR="43104" marT="21552" marB="21552" anchor="ctr"/>
                </a:tc>
                <a:tc>
                  <a:txBody>
                    <a:bodyPr/>
                    <a:lstStyle/>
                    <a:p>
                      <a:r>
                        <a:rPr lang="en-US" sz="800" dirty="0"/>
                        <a:t>@</a:t>
                      </a:r>
                      <a:r>
                        <a:rPr lang="en-US" sz="800" dirty="0" err="1"/>
                        <a:t>BeforeMethod</a:t>
                      </a:r>
                      <a:endParaRPr lang="en-US" sz="800" dirty="0"/>
                    </a:p>
                  </a:txBody>
                  <a:tcPr marL="43104" marR="43104" marT="21552" marB="21552" anchor="ctr"/>
                </a:tc>
              </a:tr>
              <a:tr h="169209">
                <a:tc>
                  <a:txBody>
                    <a:bodyPr/>
                    <a:lstStyle/>
                    <a:p>
                      <a:r>
                        <a:rPr lang="en-US" sz="800"/>
                        <a:t>run after each test method</a:t>
                      </a:r>
                    </a:p>
                  </a:txBody>
                  <a:tcPr marL="43104" marR="43104" marT="21552" marB="21552" anchor="ctr"/>
                </a:tc>
                <a:tc>
                  <a:txBody>
                    <a:bodyPr/>
                    <a:lstStyle/>
                    <a:p>
                      <a:r>
                        <a:rPr lang="en-US" sz="800"/>
                        <a:t>@After</a:t>
                      </a:r>
                    </a:p>
                  </a:txBody>
                  <a:tcPr marL="43104" marR="43104" marT="21552" marB="21552" anchor="ctr"/>
                </a:tc>
                <a:tc>
                  <a:txBody>
                    <a:bodyPr/>
                    <a:lstStyle/>
                    <a:p>
                      <a:r>
                        <a:rPr lang="en-US" sz="800" dirty="0"/>
                        <a:t>@</a:t>
                      </a:r>
                      <a:r>
                        <a:rPr lang="en-US" sz="800" dirty="0" err="1"/>
                        <a:t>AfterMethod</a:t>
                      </a:r>
                      <a:endParaRPr lang="en-US" sz="800" dirty="0"/>
                    </a:p>
                  </a:txBody>
                  <a:tcPr marL="43104" marR="43104" marT="21552" marB="21552" anchor="ctr"/>
                </a:tc>
              </a:tr>
              <a:tr h="169209">
                <a:tc>
                  <a:txBody>
                    <a:bodyPr/>
                    <a:lstStyle/>
                    <a:p>
                      <a:r>
                        <a:rPr lang="en-US" sz="800"/>
                        <a:t>ignore test</a:t>
                      </a:r>
                    </a:p>
                  </a:txBody>
                  <a:tcPr marL="43104" marR="43104" marT="21552" marB="21552" anchor="ctr"/>
                </a:tc>
                <a:tc>
                  <a:txBody>
                    <a:bodyPr/>
                    <a:lstStyle/>
                    <a:p>
                      <a:r>
                        <a:rPr lang="en-US" sz="800"/>
                        <a:t>@ignore</a:t>
                      </a:r>
                    </a:p>
                  </a:txBody>
                  <a:tcPr marL="43104" marR="43104" marT="21552" marB="21552" anchor="ctr"/>
                </a:tc>
                <a:tc>
                  <a:txBody>
                    <a:bodyPr/>
                    <a:lstStyle/>
                    <a:p>
                      <a:r>
                        <a:rPr lang="en-US" sz="800" dirty="0"/>
                        <a:t>@Test(</a:t>
                      </a:r>
                      <a:r>
                        <a:rPr lang="en-US" sz="800" dirty="0" err="1"/>
                        <a:t>enbale</a:t>
                      </a:r>
                      <a:r>
                        <a:rPr lang="en-US" sz="800" dirty="0"/>
                        <a:t>=false)</a:t>
                      </a:r>
                    </a:p>
                  </a:txBody>
                  <a:tcPr marL="43104" marR="43104" marT="21552" marB="21552" anchor="ctr"/>
                </a:tc>
              </a:tr>
              <a:tr h="342534">
                <a:tc>
                  <a:txBody>
                    <a:bodyPr/>
                    <a:lstStyle/>
                    <a:p>
                      <a:r>
                        <a:rPr lang="en-US" sz="800"/>
                        <a:t>expected exception</a:t>
                      </a:r>
                    </a:p>
                  </a:txBody>
                  <a:tcPr marL="43104" marR="43104" marT="21552" marB="21552" anchor="ctr"/>
                </a:tc>
                <a:tc>
                  <a:txBody>
                    <a:bodyPr/>
                    <a:lstStyle/>
                    <a:p>
                      <a:r>
                        <a:rPr lang="en-US" sz="800"/>
                        <a:t>@Test(expected = ArithmeticException.class)</a:t>
                      </a:r>
                    </a:p>
                  </a:txBody>
                  <a:tcPr marL="43104" marR="43104" marT="21552" marB="21552" anchor="ctr"/>
                </a:tc>
                <a:tc>
                  <a:txBody>
                    <a:bodyPr/>
                    <a:lstStyle/>
                    <a:p>
                      <a:r>
                        <a:rPr lang="en-US" sz="800" dirty="0"/>
                        <a:t>@Test(</a:t>
                      </a:r>
                      <a:r>
                        <a:rPr lang="en-US" sz="800" dirty="0" err="1"/>
                        <a:t>expectedExceptions</a:t>
                      </a:r>
                      <a:r>
                        <a:rPr lang="en-US" sz="800" dirty="0"/>
                        <a:t> = </a:t>
                      </a:r>
                      <a:r>
                        <a:rPr lang="en-US" sz="800" dirty="0" err="1"/>
                        <a:t>ArithmeticException.class</a:t>
                      </a:r>
                      <a:r>
                        <a:rPr lang="en-US" sz="800" dirty="0"/>
                        <a:t>)</a:t>
                      </a:r>
                    </a:p>
                  </a:txBody>
                  <a:tcPr marL="43104" marR="43104" marT="21552" marB="21552" anchor="ctr"/>
                </a:tc>
              </a:tr>
              <a:tr h="169209">
                <a:tc>
                  <a:txBody>
                    <a:bodyPr/>
                    <a:lstStyle/>
                    <a:p>
                      <a:r>
                        <a:rPr lang="en-US" sz="800"/>
                        <a:t>timeout</a:t>
                      </a:r>
                    </a:p>
                  </a:txBody>
                  <a:tcPr marL="43104" marR="43104" marT="21552" marB="21552" anchor="ctr"/>
                </a:tc>
                <a:tc>
                  <a:txBody>
                    <a:bodyPr/>
                    <a:lstStyle/>
                    <a:p>
                      <a:r>
                        <a:rPr lang="en-US" sz="800" dirty="0"/>
                        <a:t>@Test(timeout = 1000)</a:t>
                      </a:r>
                    </a:p>
                  </a:txBody>
                  <a:tcPr marL="43104" marR="43104" marT="21552" marB="21552" anchor="ctr"/>
                </a:tc>
                <a:tc>
                  <a:txBody>
                    <a:bodyPr/>
                    <a:lstStyle/>
                    <a:p>
                      <a:r>
                        <a:rPr lang="en-US" sz="800" dirty="0"/>
                        <a:t>@Test(timeout = 1000)</a:t>
                      </a:r>
                    </a:p>
                  </a:txBody>
                  <a:tcPr marL="43104" marR="43104" marT="21552" marB="21552"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solidFill>
                  <a:schemeClr val="accent2">
                    <a:lumMod val="75000"/>
                  </a:schemeClr>
                </a:solidFill>
              </a:rPr>
              <a:t>Continued..</a:t>
            </a:r>
            <a:endParaRPr lang="en-US" dirty="0">
              <a:solidFill>
                <a:schemeClr val="accent2">
                  <a:lumMod val="75000"/>
                </a:schemeClr>
              </a:solidFill>
            </a:endParaRPr>
          </a:p>
        </p:txBody>
      </p:sp>
      <p:sp>
        <p:nvSpPr>
          <p:cNvPr id="6" name="Content Placeholder 2"/>
          <p:cNvSpPr>
            <a:spLocks noGrp="1"/>
          </p:cNvSpPr>
          <p:nvPr>
            <p:ph idx="1"/>
          </p:nvPr>
        </p:nvSpPr>
        <p:spPr>
          <a:xfrm>
            <a:off x="928662" y="1282144"/>
            <a:ext cx="8229600" cy="5218690"/>
          </a:xfrm>
        </p:spPr>
        <p:txBody>
          <a:bodyPr>
            <a:normAutofit fontScale="92500" lnSpcReduction="10000"/>
          </a:bodyPr>
          <a:lstStyle/>
          <a:p>
            <a:pPr marL="0" indent="0">
              <a:buNone/>
            </a:pPr>
            <a:r>
              <a:rPr lang="en-US" dirty="0" smtClean="0">
                <a:solidFill>
                  <a:schemeClr val="accent2">
                    <a:lumMod val="75000"/>
                  </a:schemeClr>
                </a:solidFill>
              </a:rPr>
              <a:t>Other Features present only in Test NG</a:t>
            </a:r>
          </a:p>
          <a:p>
            <a:r>
              <a:rPr lang="en-US" sz="2200" b="0" dirty="0" smtClean="0">
                <a:solidFill>
                  <a:schemeClr val="tx1">
                    <a:lumMod val="85000"/>
                    <a:lumOff val="15000"/>
                  </a:schemeClr>
                </a:solidFill>
              </a:rPr>
              <a:t>Clean Parallel Processing with Thread pools, without using Thread class.</a:t>
            </a:r>
          </a:p>
          <a:p>
            <a:r>
              <a:rPr lang="en-US" sz="2200" b="0" dirty="0" smtClean="0">
                <a:solidFill>
                  <a:schemeClr val="tx1">
                    <a:lumMod val="85000"/>
                    <a:lumOff val="15000"/>
                  </a:schemeClr>
                </a:solidFill>
              </a:rPr>
              <a:t>Annotation Transformers, Dependency Injection, Listener for plugging in new reporting &amp; modifying run time test scripts executions are present.</a:t>
            </a:r>
          </a:p>
          <a:p>
            <a:r>
              <a:rPr lang="en-US" sz="2200" b="0" dirty="0" smtClean="0">
                <a:solidFill>
                  <a:schemeClr val="tx1">
                    <a:lumMod val="85000"/>
                    <a:lumOff val="15000"/>
                  </a:schemeClr>
                </a:solidFill>
              </a:rPr>
              <a:t>To run JUNIT test cases with TestNG</a:t>
            </a:r>
          </a:p>
          <a:p>
            <a:r>
              <a:rPr lang="en-US" sz="2200" b="0" dirty="0" smtClean="0">
                <a:solidFill>
                  <a:schemeClr val="tx1">
                    <a:lumMod val="85000"/>
                    <a:lumOff val="15000"/>
                  </a:schemeClr>
                </a:solidFill>
              </a:rPr>
              <a:t>To convert JUNIT test cases into TestNG test cases.</a:t>
            </a:r>
          </a:p>
          <a:p>
            <a:pPr marL="0" indent="0">
              <a:buNone/>
            </a:pPr>
            <a:endParaRPr lang="en-US" b="0" dirty="0" smtClean="0">
              <a:solidFill>
                <a:schemeClr val="tx1">
                  <a:lumMod val="85000"/>
                  <a:lumOff val="15000"/>
                </a:schemeClr>
              </a:solidFill>
            </a:endParaRPr>
          </a:p>
          <a:p>
            <a:pPr marL="0" indent="0">
              <a:buNone/>
            </a:pPr>
            <a:r>
              <a:rPr lang="en-US" sz="1800" b="0" dirty="0" smtClean="0">
                <a:solidFill>
                  <a:schemeClr val="tx1">
                    <a:lumMod val="85000"/>
                    <a:lumOff val="15000"/>
                  </a:schemeClr>
                </a:solidFill>
              </a:rPr>
              <a:t>For Simple Unit Testing it does not matter whether we use JUnit or TestNG, but when we go for TDD, Integration &amp; end to end testing, skipping of test cases based on logical &amp; fail fast dependencies &amp; Parameterized testing, clean Multithread testing, testing groups will help a lot.</a:t>
            </a:r>
          </a:p>
          <a:p>
            <a:pPr marL="0" indent="0">
              <a:buNone/>
            </a:pPr>
            <a:r>
              <a:rPr lang="en-US" sz="1800" b="0" dirty="0" smtClean="0">
                <a:solidFill>
                  <a:schemeClr val="tx1">
                    <a:lumMod val="85000"/>
                    <a:lumOff val="15000"/>
                  </a:schemeClr>
                </a:solidFill>
              </a:rPr>
              <a:t>As of now, JUnit is popular for Unit Testing, TestNG is more complete &amp; Clean &amp; popular for TDD, Integration &amp; end to end testing.</a:t>
            </a:r>
          </a:p>
          <a:p>
            <a:pPr marL="0" indent="0">
              <a:buNone/>
            </a:pPr>
            <a:endParaRPr lang="en-US" dirty="0">
              <a:solidFill>
                <a:schemeClr val="accent2">
                  <a:lumMod val="75000"/>
                </a:schemeClr>
              </a:solidFill>
            </a:endParaRPr>
          </a:p>
          <a:p>
            <a:pPr marL="0" indent="0">
              <a:buNone/>
            </a:pPr>
            <a:endParaRPr lang="en-US" dirty="0" smtClean="0">
              <a:solidFill>
                <a:schemeClr val="accent2">
                  <a:lumMod val="75000"/>
                </a:schemeClr>
              </a:solidFill>
            </a:endParaRPr>
          </a:p>
          <a:p>
            <a:pPr marL="0" indent="0">
              <a:buNone/>
            </a:pPr>
            <a:endParaRPr lang="en-US" dirty="0" smtClean="0">
              <a:solidFill>
                <a:schemeClr val="accent2">
                  <a:lumMod val="75000"/>
                </a:schemeClr>
              </a:solidFill>
            </a:endParaRPr>
          </a:p>
          <a:p>
            <a:pPr marL="0" indent="0">
              <a:buNone/>
            </a:pPr>
            <a:endParaRPr lang="en-US" dirty="0" smtClean="0">
              <a:solidFill>
                <a:schemeClr val="accent2">
                  <a:lumMod val="75000"/>
                </a:schemeClr>
              </a:solidFill>
            </a:endParaRPr>
          </a:p>
          <a:p>
            <a:pPr marL="0" indent="0">
              <a:buNone/>
            </a:pPr>
            <a:endParaRPr lang="en-US" dirty="0" smtClean="0">
              <a:solidFill>
                <a:schemeClr val="accent2">
                  <a:lumMod val="75000"/>
                </a:schemeClr>
              </a:solidFill>
            </a:endParaRPr>
          </a:p>
          <a:p>
            <a:endParaRPr lang="en-US" dirty="0" smtClean="0"/>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3" name="Content Placeholder 2"/>
          <p:cNvSpPr>
            <a:spLocks noGrp="1"/>
          </p:cNvSpPr>
          <p:nvPr>
            <p:ph idx="1"/>
          </p:nvPr>
        </p:nvSpPr>
        <p:spPr/>
        <p:txBody>
          <a:bodyPr/>
          <a:lstStyle/>
          <a:p>
            <a:r>
              <a:rPr lang="en-US" dirty="0" smtClean="0"/>
              <a:t>XML Configuration failures are not considered as failures, though throws exception in log file</a:t>
            </a:r>
          </a:p>
          <a:p>
            <a:r>
              <a:rPr lang="en-US" dirty="0" smtClean="0"/>
              <a:t>Groups, Sub Groups makes random grouping and dependencies</a:t>
            </a:r>
          </a:p>
          <a:p>
            <a:r>
              <a:rPr lang="en-US" dirty="0" smtClean="0"/>
              <a:t>Structural &amp; Random Dependencies</a:t>
            </a:r>
            <a:endParaRPr lang="en-IN"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 </a:t>
            </a:r>
            <a:r>
              <a:rPr lang="en-US" dirty="0" err="1" smtClean="0"/>
              <a:t>vs</a:t>
            </a:r>
            <a:r>
              <a:rPr lang="en-US" dirty="0" smtClean="0"/>
              <a:t> Universes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We can classify &amp; group test cases as UNIT, INTEGRATION  &amp; SMOKE and with in this groups we could have Business functional segregations.</a:t>
            </a:r>
          </a:p>
          <a:p>
            <a:r>
              <a:rPr lang="en-US" dirty="0" smtClean="0"/>
              <a:t>School of tests which has to be run has to be grouped.</a:t>
            </a:r>
          </a:p>
          <a:p>
            <a:r>
              <a:rPr lang="en-US" dirty="0" smtClean="0"/>
              <a:t>Groups formed should be mutually exclusive.</a:t>
            </a:r>
          </a:p>
          <a:p>
            <a:r>
              <a:rPr lang="en-US" dirty="0" smtClean="0"/>
              <a:t>If Groups are not mutually exclusive, there should be another group formed which combines all non exclusive groups without redundancy.</a:t>
            </a:r>
          </a:p>
          <a:p>
            <a:r>
              <a:rPr lang="en-US" dirty="0" smtClean="0"/>
              <a:t>A Group can have “N” no. of  mutually exclusive sub groups.</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solidFill>
                  <a:schemeClr val="accent2">
                    <a:lumMod val="75000"/>
                  </a:schemeClr>
                </a:solidFill>
                <a:ea typeface="+mn-ea"/>
              </a:rPr>
              <a:t>TestNG</a:t>
            </a:r>
            <a:r>
              <a:rPr lang="en-US" sz="3600" dirty="0" smtClean="0">
                <a:solidFill>
                  <a:schemeClr val="accent2">
                    <a:lumMod val="75000"/>
                  </a:schemeClr>
                </a:solidFill>
              </a:rPr>
              <a:t> </a:t>
            </a:r>
            <a:r>
              <a:rPr lang="en-US" dirty="0">
                <a:solidFill>
                  <a:schemeClr val="accent2">
                    <a:lumMod val="75000"/>
                  </a:schemeClr>
                </a:solidFill>
                <a:ea typeface="+mn-ea"/>
              </a:rPr>
              <a:t>Overview</a:t>
            </a:r>
          </a:p>
        </p:txBody>
      </p:sp>
      <p:sp>
        <p:nvSpPr>
          <p:cNvPr id="4" name="Content Placeholder 2"/>
          <p:cNvSpPr>
            <a:spLocks noGrp="1"/>
          </p:cNvSpPr>
          <p:nvPr>
            <p:ph idx="1"/>
          </p:nvPr>
        </p:nvSpPr>
        <p:spPr/>
        <p:txBody>
          <a:bodyPr>
            <a:normAutofit fontScale="92500" lnSpcReduction="10000"/>
          </a:bodyPr>
          <a:lstStyle/>
          <a:p>
            <a:pPr marL="0" lvl="1" indent="0" algn="just">
              <a:buClr>
                <a:schemeClr val="accent6">
                  <a:lumMod val="75000"/>
                </a:schemeClr>
              </a:buClr>
              <a:buNone/>
              <a:defRPr/>
            </a:pPr>
            <a:r>
              <a:rPr lang="en-US" dirty="0">
                <a:solidFill>
                  <a:schemeClr val="accent2">
                    <a:lumMod val="75000"/>
                  </a:schemeClr>
                </a:solidFill>
              </a:rPr>
              <a:t>Features</a:t>
            </a:r>
            <a:endParaRPr lang="en-US" sz="2000" dirty="0">
              <a:solidFill>
                <a:schemeClr val="accent2">
                  <a:lumMod val="75000"/>
                </a:schemeClr>
              </a:solidFill>
            </a:endParaRPr>
          </a:p>
          <a:p>
            <a:pPr marL="182880" lvl="1" indent="-182880" algn="just">
              <a:buClr>
                <a:schemeClr val="accent6">
                  <a:lumMod val="75000"/>
                </a:schemeClr>
              </a:buClr>
              <a:buFont typeface="Wingdings" pitchFamily="2" charset="2"/>
              <a:buChar char="§"/>
              <a:defRPr/>
            </a:pPr>
            <a:r>
              <a:rPr lang="en-US" sz="1300" dirty="0" smtClean="0">
                <a:solidFill>
                  <a:schemeClr val="tx1">
                    <a:lumMod val="85000"/>
                    <a:lumOff val="15000"/>
                  </a:schemeClr>
                </a:solidFill>
              </a:rPr>
              <a:t>TestNG </a:t>
            </a:r>
            <a:r>
              <a:rPr lang="en-US" sz="1300" dirty="0">
                <a:solidFill>
                  <a:schemeClr val="tx1">
                    <a:lumMod val="85000"/>
                    <a:lumOff val="15000"/>
                  </a:schemeClr>
                </a:solidFill>
              </a:rPr>
              <a:t>is a testing framework inspired </a:t>
            </a:r>
            <a:r>
              <a:rPr lang="en-US" sz="1300" dirty="0" smtClean="0">
                <a:solidFill>
                  <a:schemeClr val="tx1">
                    <a:lumMod val="85000"/>
                    <a:lumOff val="15000"/>
                  </a:schemeClr>
                </a:solidFill>
              </a:rPr>
              <a:t>by JUnit </a:t>
            </a:r>
            <a:r>
              <a:rPr lang="en-US" sz="1300" dirty="0">
                <a:solidFill>
                  <a:schemeClr val="tx1">
                    <a:lumMod val="85000"/>
                    <a:lumOff val="15000"/>
                  </a:schemeClr>
                </a:solidFill>
              </a:rPr>
              <a:t>and </a:t>
            </a:r>
            <a:r>
              <a:rPr lang="en-US" sz="1300" dirty="0" smtClean="0">
                <a:solidFill>
                  <a:schemeClr val="tx1">
                    <a:lumMod val="85000"/>
                    <a:lumOff val="15000"/>
                  </a:schemeClr>
                </a:solidFill>
              </a:rPr>
              <a:t>NUnit</a:t>
            </a:r>
            <a:endParaRPr lang="en-US" sz="1300" dirty="0">
              <a:solidFill>
                <a:schemeClr val="tx1">
                  <a:lumMod val="85000"/>
                  <a:lumOff val="15000"/>
                </a:schemeClr>
              </a:solidFill>
            </a:endParaRPr>
          </a:p>
          <a:p>
            <a:pPr marL="182880" lvl="1" indent="-182880" algn="just">
              <a:buClr>
                <a:schemeClr val="accent6">
                  <a:lumMod val="75000"/>
                </a:schemeClr>
              </a:buClr>
              <a:buFont typeface="Wingdings" pitchFamily="2" charset="2"/>
              <a:buChar char="§"/>
              <a:defRPr/>
            </a:pPr>
            <a:r>
              <a:rPr lang="en-US" sz="1300" dirty="0">
                <a:solidFill>
                  <a:schemeClr val="tx1">
                    <a:lumMod val="85000"/>
                    <a:lumOff val="15000"/>
                  </a:schemeClr>
                </a:solidFill>
              </a:rPr>
              <a:t>Designed to cover all categories of tests: unit, functional, end-to-end, integration etc.,</a:t>
            </a:r>
          </a:p>
          <a:p>
            <a:pPr marL="182880" lvl="1" indent="-182880" algn="just">
              <a:buClr>
                <a:schemeClr val="accent6">
                  <a:lumMod val="75000"/>
                </a:schemeClr>
              </a:buClr>
              <a:buFont typeface="Wingdings" pitchFamily="2" charset="2"/>
              <a:buChar char="§"/>
              <a:defRPr/>
            </a:pPr>
            <a:r>
              <a:rPr lang="en-US" sz="1300" dirty="0">
                <a:solidFill>
                  <a:schemeClr val="tx1">
                    <a:lumMod val="85000"/>
                    <a:lumOff val="15000"/>
                  </a:schemeClr>
                </a:solidFill>
              </a:rPr>
              <a:t>Designed to perform Multi threaded testing, to help in load and stress testing.</a:t>
            </a:r>
          </a:p>
          <a:p>
            <a:pPr marL="182880" lvl="1" indent="-182880" algn="just">
              <a:buClr>
                <a:schemeClr val="accent6">
                  <a:lumMod val="75000"/>
                </a:schemeClr>
              </a:buClr>
              <a:buFont typeface="Wingdings" pitchFamily="2" charset="2"/>
              <a:buChar char="§"/>
              <a:defRPr/>
            </a:pPr>
            <a:r>
              <a:rPr lang="en-US" sz="1300" dirty="0">
                <a:solidFill>
                  <a:schemeClr val="tx1">
                    <a:lumMod val="85000"/>
                    <a:lumOff val="15000"/>
                  </a:schemeClr>
                </a:solidFill>
              </a:rPr>
              <a:t>Designed to Group Test Scripts and run them selectively.</a:t>
            </a:r>
          </a:p>
          <a:p>
            <a:pPr marL="182880" lvl="1" indent="-182880" algn="just">
              <a:buClr>
                <a:schemeClr val="accent6">
                  <a:lumMod val="75000"/>
                </a:schemeClr>
              </a:buClr>
              <a:buFont typeface="Wingdings" pitchFamily="2" charset="2"/>
              <a:buChar char="§"/>
              <a:defRPr/>
            </a:pPr>
            <a:r>
              <a:rPr lang="en-US" sz="1300" dirty="0">
                <a:solidFill>
                  <a:schemeClr val="tx1">
                    <a:lumMod val="85000"/>
                    <a:lumOff val="15000"/>
                  </a:schemeClr>
                </a:solidFill>
              </a:rPr>
              <a:t>Designed to run test scripts based on dependencies &amp; failures.</a:t>
            </a:r>
          </a:p>
          <a:p>
            <a:pPr marL="182880" lvl="1" indent="-182880" algn="just">
              <a:buClr>
                <a:schemeClr val="accent6">
                  <a:lumMod val="75000"/>
                </a:schemeClr>
              </a:buClr>
              <a:buFont typeface="Wingdings" pitchFamily="2" charset="2"/>
              <a:buChar char="§"/>
              <a:defRPr/>
            </a:pPr>
            <a:r>
              <a:rPr lang="en-US" sz="1300" dirty="0">
                <a:solidFill>
                  <a:schemeClr val="tx1">
                    <a:lumMod val="85000"/>
                    <a:lumOff val="15000"/>
                  </a:schemeClr>
                </a:solidFill>
              </a:rPr>
              <a:t>Designed to check module performance such as response time with test timeouts.</a:t>
            </a:r>
          </a:p>
          <a:p>
            <a:pPr marL="182880" lvl="1" indent="-182880" algn="just">
              <a:buClr>
                <a:schemeClr val="accent6">
                  <a:lumMod val="75000"/>
                </a:schemeClr>
              </a:buClr>
              <a:buFont typeface="Wingdings" pitchFamily="2" charset="2"/>
              <a:buChar char="§"/>
              <a:defRPr/>
            </a:pPr>
            <a:r>
              <a:rPr lang="en-US" sz="1300" dirty="0">
                <a:solidFill>
                  <a:schemeClr val="tx1">
                    <a:lumMod val="85000"/>
                    <a:lumOff val="15000"/>
                  </a:schemeClr>
                </a:solidFill>
              </a:rPr>
              <a:t>Has a flexible plugin API for report creation and for even changing core behavior</a:t>
            </a:r>
            <a:r>
              <a:rPr lang="en-US" sz="1300" dirty="0" smtClean="0">
                <a:solidFill>
                  <a:schemeClr val="tx1">
                    <a:lumMod val="85000"/>
                    <a:lumOff val="15000"/>
                  </a:schemeClr>
                </a:solidFill>
              </a:rPr>
              <a:t>.</a:t>
            </a:r>
          </a:p>
          <a:p>
            <a:pPr marL="0" lvl="1" indent="0" algn="just">
              <a:buClr>
                <a:schemeClr val="accent6">
                  <a:lumMod val="75000"/>
                </a:schemeClr>
              </a:buClr>
              <a:buNone/>
              <a:defRPr/>
            </a:pPr>
            <a:endParaRPr lang="en-US" sz="1300" dirty="0"/>
          </a:p>
          <a:p>
            <a:pPr marL="0" indent="0">
              <a:buNone/>
            </a:pPr>
            <a:r>
              <a:rPr lang="en-US" sz="2800" dirty="0" smtClean="0">
                <a:solidFill>
                  <a:schemeClr val="accent2">
                    <a:lumMod val="75000"/>
                  </a:schemeClr>
                </a:solidFill>
              </a:rPr>
              <a:t>Benefits</a:t>
            </a:r>
          </a:p>
          <a:p>
            <a:pPr marL="182880" lvl="1" indent="-182880" algn="just">
              <a:buClr>
                <a:schemeClr val="accent6">
                  <a:lumMod val="75000"/>
                </a:schemeClr>
              </a:buClr>
              <a:buFont typeface="Wingdings" pitchFamily="2" charset="2"/>
              <a:buChar char="§"/>
              <a:defRPr/>
            </a:pPr>
            <a:r>
              <a:rPr lang="en-US" altLang="ja-JP" sz="1300" dirty="0">
                <a:solidFill>
                  <a:schemeClr val="tx1">
                    <a:lumMod val="85000"/>
                    <a:lumOff val="15000"/>
                  </a:schemeClr>
                </a:solidFill>
              </a:rPr>
              <a:t>Overcomes the drawbacks of JUNIT Framework.</a:t>
            </a:r>
          </a:p>
          <a:p>
            <a:pPr marL="182880" lvl="1" indent="-182880" algn="just">
              <a:buClr>
                <a:schemeClr val="accent6">
                  <a:lumMod val="75000"/>
                </a:schemeClr>
              </a:buClr>
              <a:buFont typeface="Wingdings" pitchFamily="2" charset="2"/>
              <a:buChar char="§"/>
              <a:defRPr/>
            </a:pPr>
            <a:r>
              <a:rPr lang="en-US" sz="1300" dirty="0">
                <a:solidFill>
                  <a:schemeClr val="tx1">
                    <a:lumMod val="85000"/>
                    <a:lumOff val="15000"/>
                  </a:schemeClr>
                </a:solidFill>
              </a:rPr>
              <a:t>One Stop Shop for various kinds of testing.</a:t>
            </a:r>
          </a:p>
          <a:p>
            <a:pPr marL="182880" lvl="1" indent="-182880" algn="just">
              <a:buClr>
                <a:schemeClr val="accent6">
                  <a:lumMod val="75000"/>
                </a:schemeClr>
              </a:buClr>
              <a:buFont typeface="Wingdings" pitchFamily="2" charset="2"/>
              <a:buChar char="§"/>
              <a:defRPr/>
            </a:pPr>
            <a:r>
              <a:rPr lang="en-US" sz="1300" dirty="0">
                <a:solidFill>
                  <a:schemeClr val="tx1">
                    <a:lumMod val="85000"/>
                    <a:lumOff val="15000"/>
                  </a:schemeClr>
                </a:solidFill>
              </a:rPr>
              <a:t>Dependency testing, grouping concept to make testing more powerful and easy.</a:t>
            </a:r>
          </a:p>
          <a:p>
            <a:pPr marL="182880" lvl="1" indent="-182880" algn="just">
              <a:buClr>
                <a:schemeClr val="accent6">
                  <a:lumMod val="75000"/>
                </a:schemeClr>
              </a:buClr>
              <a:buFont typeface="Wingdings" pitchFamily="2" charset="2"/>
              <a:buChar char="§"/>
              <a:defRPr/>
            </a:pPr>
            <a:r>
              <a:rPr lang="en-US" altLang="ja-JP" sz="1300" dirty="0">
                <a:solidFill>
                  <a:schemeClr val="tx1">
                    <a:lumMod val="85000"/>
                    <a:lumOff val="15000"/>
                  </a:schemeClr>
                </a:solidFill>
              </a:rPr>
              <a:t>Thins the gaps between Development and Testing and encourages Test Driven Development (TDD).</a:t>
            </a:r>
          </a:p>
          <a:p>
            <a:pPr marL="182880" lvl="1" indent="-182880" algn="just">
              <a:buClr>
                <a:schemeClr val="accent6">
                  <a:lumMod val="75000"/>
                </a:schemeClr>
              </a:buClr>
              <a:buFont typeface="Wingdings" pitchFamily="2" charset="2"/>
              <a:buChar char="§"/>
              <a:defRPr/>
            </a:pPr>
            <a:r>
              <a:rPr lang="en-US" sz="1300" dirty="0">
                <a:solidFill>
                  <a:schemeClr val="tx1">
                    <a:lumMod val="85000"/>
                    <a:lumOff val="15000"/>
                  </a:schemeClr>
                </a:solidFill>
              </a:rPr>
              <a:t>Combined use of several TestNG's features </a:t>
            </a:r>
            <a:r>
              <a:rPr lang="en-US" sz="1300" dirty="0" smtClean="0">
                <a:solidFill>
                  <a:schemeClr val="tx1">
                    <a:lumMod val="85000"/>
                    <a:lumOff val="15000"/>
                  </a:schemeClr>
                </a:solidFill>
              </a:rPr>
              <a:t>provides a </a:t>
            </a:r>
            <a:r>
              <a:rPr lang="en-US" sz="1300" dirty="0">
                <a:solidFill>
                  <a:schemeClr val="tx1">
                    <a:lumMod val="85000"/>
                    <a:lumOff val="15000"/>
                  </a:schemeClr>
                </a:solidFill>
              </a:rPr>
              <a:t>very intuitive and maintainable testing design.</a:t>
            </a:r>
            <a:endParaRPr lang="en-US" altLang="ja-JP" sz="1300" dirty="0">
              <a:solidFill>
                <a:schemeClr val="tx1">
                  <a:lumMod val="85000"/>
                  <a:lumOff val="15000"/>
                </a:schemeClr>
              </a:solidFill>
            </a:endParaRPr>
          </a:p>
          <a:p>
            <a:pPr marL="182880" lvl="1" indent="-182880" algn="just">
              <a:buClr>
                <a:schemeClr val="accent6">
                  <a:lumMod val="75000"/>
                </a:schemeClr>
              </a:buClr>
              <a:buFont typeface="Wingdings" pitchFamily="2" charset="2"/>
              <a:buChar char="§"/>
              <a:defRPr/>
            </a:pPr>
            <a:r>
              <a:rPr lang="en-US" altLang="ja-JP" sz="1300" dirty="0">
                <a:solidFill>
                  <a:schemeClr val="tx1">
                    <a:lumMod val="85000"/>
                    <a:lumOff val="15000"/>
                  </a:schemeClr>
                </a:solidFill>
              </a:rPr>
              <a:t>Easy Migration from JUNIT to TestNG.</a:t>
            </a:r>
          </a:p>
          <a:p>
            <a:pPr marL="182880" lvl="1" indent="-182880" algn="just">
              <a:buClr>
                <a:schemeClr val="accent6">
                  <a:lumMod val="75000"/>
                </a:schemeClr>
              </a:buClr>
              <a:buFont typeface="Wingdings" pitchFamily="2" charset="2"/>
              <a:buChar char="§"/>
              <a:defRPr/>
            </a:pPr>
            <a:r>
              <a:rPr lang="en-US" altLang="ja-JP" sz="1300" dirty="0">
                <a:solidFill>
                  <a:schemeClr val="tx1">
                    <a:lumMod val="85000"/>
                    <a:lumOff val="15000"/>
                  </a:schemeClr>
                </a:solidFill>
              </a:rPr>
              <a:t>Easy Integration with framework &amp; tools like Spring, Selenium, Guice, Jenkins etc.</a:t>
            </a:r>
          </a:p>
          <a:p>
            <a:pPr marL="182880" lvl="1" indent="-182880" algn="just">
              <a:buClr>
                <a:schemeClr val="accent6">
                  <a:lumMod val="75000"/>
                </a:schemeClr>
              </a:buClr>
              <a:buFont typeface="Wingdings" pitchFamily="2" charset="2"/>
              <a:buChar char="§"/>
              <a:defRPr/>
            </a:pPr>
            <a:r>
              <a:rPr lang="en-US" altLang="ja-JP" sz="1300" dirty="0">
                <a:solidFill>
                  <a:schemeClr val="tx1">
                    <a:lumMod val="85000"/>
                    <a:lumOff val="15000"/>
                  </a:schemeClr>
                </a:solidFill>
              </a:rPr>
              <a:t>Easy </a:t>
            </a:r>
            <a:r>
              <a:rPr lang="en-US" altLang="ja-JP" sz="1300" dirty="0" smtClean="0">
                <a:solidFill>
                  <a:schemeClr val="tx1">
                    <a:lumMod val="85000"/>
                    <a:lumOff val="15000"/>
                  </a:schemeClr>
                </a:solidFill>
              </a:rPr>
              <a:t>Reporting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60950" y="1005362"/>
            <a:ext cx="8229600" cy="5177127"/>
          </a:xfrm>
          <a:noFill/>
        </p:spPr>
        <p:txBody>
          <a:bodyPr/>
          <a:lstStyle/>
          <a:p>
            <a:pPr eaLnBrk="1" hangingPunct="1">
              <a:buNone/>
            </a:pPr>
            <a:endParaRPr lang="en-US" sz="1600" dirty="0" smtClean="0"/>
          </a:p>
          <a:p>
            <a:pPr algn="ctr" eaLnBrk="1" hangingPunct="1">
              <a:buNone/>
            </a:pPr>
            <a:endParaRPr lang="en-US" sz="1600" dirty="0" smtClean="0"/>
          </a:p>
          <a:p>
            <a:pPr algn="ctr" eaLnBrk="1" hangingPunct="1">
              <a:buNone/>
            </a:pPr>
            <a:endParaRPr lang="en-US" sz="1600" dirty="0"/>
          </a:p>
          <a:p>
            <a:pPr algn="ctr" eaLnBrk="1" hangingPunct="1">
              <a:buNone/>
            </a:pPr>
            <a:endParaRPr lang="en-US" sz="1600" dirty="0" smtClean="0"/>
          </a:p>
          <a:p>
            <a:pPr algn="ctr" eaLnBrk="1" hangingPunct="1">
              <a:buNone/>
            </a:pPr>
            <a:endParaRPr lang="en-US" sz="1600" dirty="0"/>
          </a:p>
          <a:p>
            <a:pPr algn="ctr" eaLnBrk="1" hangingPunct="1">
              <a:buNone/>
            </a:pPr>
            <a:endParaRPr lang="en-US" sz="1600" dirty="0" smtClean="0"/>
          </a:p>
          <a:p>
            <a:pPr algn="ctr" eaLnBrk="1" hangingPunct="1">
              <a:buNone/>
            </a:pPr>
            <a:r>
              <a:rPr lang="en-US" sz="1600" dirty="0" smtClean="0"/>
              <a:t>TestNG Documentation</a:t>
            </a:r>
            <a:endParaRPr lang="en-US" sz="1600" dirty="0" smtClean="0">
              <a:hlinkClick r:id="rId3"/>
            </a:endParaRPr>
          </a:p>
          <a:p>
            <a:pPr algn="ctr" eaLnBrk="1" hangingPunct="1">
              <a:buNone/>
            </a:pPr>
            <a:r>
              <a:rPr lang="en-US" sz="1600" dirty="0">
                <a:hlinkClick r:id="rId4"/>
              </a:rPr>
              <a:t>http://</a:t>
            </a:r>
            <a:r>
              <a:rPr lang="en-US" sz="1600" dirty="0" smtClean="0">
                <a:hlinkClick r:id="rId4"/>
              </a:rPr>
              <a:t>testng.org/doc/documentation-main.html</a:t>
            </a:r>
            <a:endParaRPr lang="en-US" sz="1600" dirty="0" smtClean="0"/>
          </a:p>
          <a:p>
            <a:pPr algn="ctr" eaLnBrk="1" hangingPunct="1">
              <a:buNone/>
            </a:pPr>
            <a:endParaRPr lang="en-US" sz="1600" dirty="0"/>
          </a:p>
          <a:p>
            <a:pPr algn="ctr" eaLnBrk="1" hangingPunct="1">
              <a:buNone/>
            </a:pPr>
            <a:r>
              <a:rPr lang="en-US" sz="1600" dirty="0" smtClean="0"/>
              <a:t>TestNG Download</a:t>
            </a:r>
          </a:p>
          <a:p>
            <a:pPr algn="ctr" eaLnBrk="1" hangingPunct="1">
              <a:buNone/>
            </a:pPr>
            <a:r>
              <a:rPr lang="en-US" sz="1600" dirty="0">
                <a:hlinkClick r:id="rId5"/>
              </a:rPr>
              <a:t>http://testng.org/doc/download.html</a:t>
            </a:r>
            <a:endParaRPr lang="en-US" sz="1600" dirty="0" smtClean="0"/>
          </a:p>
        </p:txBody>
      </p:sp>
      <p:sp>
        <p:nvSpPr>
          <p:cNvPr id="5" name="Title 1"/>
          <p:cNvSpPr txBox="1">
            <a:spLocks/>
          </p:cNvSpPr>
          <p:nvPr/>
        </p:nvSpPr>
        <p:spPr bwMode="auto">
          <a:xfrm>
            <a:off x="1319016" y="285728"/>
            <a:ext cx="7039198" cy="55889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lnSpc>
                <a:spcPts val="2800"/>
              </a:lnSpc>
              <a:defRPr/>
            </a:pPr>
            <a:r>
              <a:rPr lang="en-US" b="1" noProof="0" dirty="0" smtClean="0">
                <a:solidFill>
                  <a:schemeClr val="accent2">
                    <a:lumMod val="75000"/>
                  </a:schemeClr>
                </a:solidFill>
                <a:ea typeface="ヒラギノ角ゴ Pro W3"/>
              </a:rPr>
              <a:t>TestNG – Links</a:t>
            </a:r>
            <a:endParaRPr kumimoji="0" lang="en-US" b="1" i="0" u="none" strike="noStrike" kern="1200" cap="none" spc="0" normalizeH="0" baseline="0" noProof="0" dirty="0" smtClean="0">
              <a:ln>
                <a:noFill/>
              </a:ln>
              <a:solidFill>
                <a:schemeClr val="accent2">
                  <a:lumMod val="75000"/>
                </a:schemeClr>
              </a:solidFill>
              <a:effectLst/>
              <a:uLnTx/>
              <a:uFillTx/>
              <a:ea typeface="ヒラギノ角ゴ Pro W3"/>
              <a:cs typeface="ヒラギノ角ゴ Pro W3"/>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0855" y="3044544"/>
            <a:ext cx="5924130" cy="584775"/>
          </a:xfrm>
          <a:prstGeom prst="rect">
            <a:avLst/>
          </a:prstGeom>
          <a:noFill/>
        </p:spPr>
        <p:txBody>
          <a:bodyPr wrap="square" rtlCol="0">
            <a:spAutoFit/>
          </a:bodyPr>
          <a:lstStyle/>
          <a:p>
            <a:r>
              <a:rPr lang="en-US" sz="3200" b="1" dirty="0" smtClean="0">
                <a:solidFill>
                  <a:schemeClr val="tx1">
                    <a:lumMod val="85000"/>
                    <a:lumOff val="15000"/>
                  </a:schemeClr>
                </a:solidFill>
              </a:rPr>
              <a:t>Questions?</a:t>
            </a:r>
            <a:endParaRPr lang="en-US" sz="3200" b="1"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solidFill>
                  <a:schemeClr val="accent2">
                    <a:lumMod val="75000"/>
                  </a:schemeClr>
                </a:solidFill>
              </a:rPr>
              <a:t>TestNG Installation</a:t>
            </a:r>
            <a:endParaRPr lang="en-US" dirty="0">
              <a:solidFill>
                <a:schemeClr val="accent2">
                  <a:lumMod val="75000"/>
                </a:schemeClr>
              </a:solidFill>
            </a:endParaRPr>
          </a:p>
        </p:txBody>
      </p:sp>
      <p:sp>
        <p:nvSpPr>
          <p:cNvPr id="7" name="Content Placeholder 2"/>
          <p:cNvSpPr>
            <a:spLocks noGrp="1"/>
          </p:cNvSpPr>
          <p:nvPr>
            <p:ph idx="1"/>
          </p:nvPr>
        </p:nvSpPr>
        <p:spPr/>
        <p:txBody>
          <a:bodyPr>
            <a:normAutofit/>
          </a:bodyPr>
          <a:lstStyle/>
          <a:p>
            <a:pPr marL="0" indent="0">
              <a:buNone/>
            </a:pPr>
            <a:r>
              <a:rPr lang="en-US" dirty="0" smtClean="0">
                <a:solidFill>
                  <a:schemeClr val="accent2">
                    <a:lumMod val="75000"/>
                  </a:schemeClr>
                </a:solidFill>
              </a:rPr>
              <a:t>Pre-Requisite</a:t>
            </a:r>
          </a:p>
          <a:p>
            <a:r>
              <a:rPr lang="en-US" sz="2000" b="0" dirty="0" smtClean="0">
                <a:solidFill>
                  <a:schemeClr val="tx1">
                    <a:lumMod val="85000"/>
                    <a:lumOff val="15000"/>
                  </a:schemeClr>
                </a:solidFill>
              </a:rPr>
              <a:t>Mandatory: JDK 1.5 &amp; above &amp; TestNG Jar</a:t>
            </a:r>
          </a:p>
          <a:p>
            <a:r>
              <a:rPr lang="en-US" sz="2000" b="0" dirty="0" smtClean="0">
                <a:solidFill>
                  <a:schemeClr val="tx1">
                    <a:lumMod val="85000"/>
                    <a:lumOff val="15000"/>
                  </a:schemeClr>
                </a:solidFill>
              </a:rPr>
              <a:t>Optional: TestNG Plugin for Eclipse (any version)</a:t>
            </a:r>
          </a:p>
          <a:p>
            <a:r>
              <a:rPr lang="en-US" sz="2000" b="0" dirty="0" smtClean="0">
                <a:solidFill>
                  <a:schemeClr val="tx1">
                    <a:lumMod val="85000"/>
                    <a:lumOff val="15000"/>
                  </a:schemeClr>
                </a:solidFill>
              </a:rPr>
              <a:t>Optional: Maven (any version)</a:t>
            </a:r>
          </a:p>
          <a:p>
            <a:r>
              <a:rPr lang="en-US" sz="2000" b="0" dirty="0" smtClean="0">
                <a:solidFill>
                  <a:schemeClr val="tx1">
                    <a:lumMod val="85000"/>
                    <a:lumOff val="15000"/>
                  </a:schemeClr>
                </a:solidFill>
              </a:rPr>
              <a:t>Optional: JUNIT Jar, if JUNIT test cases to be run by TestNG.</a:t>
            </a:r>
          </a:p>
          <a:p>
            <a:endParaRPr lang="en-US" b="0" dirty="0" smtClean="0">
              <a:solidFill>
                <a:schemeClr val="accent2">
                  <a:lumMod val="75000"/>
                </a:schemeClr>
              </a:solidFill>
            </a:endParaRPr>
          </a:p>
          <a:p>
            <a:pPr marL="0" indent="0">
              <a:buNone/>
            </a:pPr>
            <a:r>
              <a:rPr lang="en-US" dirty="0" smtClean="0">
                <a:solidFill>
                  <a:schemeClr val="accent2">
                    <a:lumMod val="75000"/>
                  </a:schemeClr>
                </a:solidFill>
              </a:rPr>
              <a:t>Types of Installation</a:t>
            </a:r>
            <a:endParaRPr lang="en-US" dirty="0">
              <a:solidFill>
                <a:schemeClr val="accent2">
                  <a:lumMod val="75000"/>
                </a:schemeClr>
              </a:solidFill>
            </a:endParaRPr>
          </a:p>
          <a:p>
            <a:pPr marL="0" indent="0">
              <a:buNone/>
            </a:pPr>
            <a:r>
              <a:rPr lang="en-US" sz="2000" b="0" dirty="0" smtClean="0">
                <a:solidFill>
                  <a:schemeClr val="tx1">
                    <a:lumMod val="85000"/>
                    <a:lumOff val="15000"/>
                  </a:schemeClr>
                </a:solidFill>
              </a:rPr>
              <a:t>1. TestNG as Eclipse Plugin</a:t>
            </a:r>
          </a:p>
          <a:p>
            <a:pPr marL="0" indent="0">
              <a:buNone/>
            </a:pPr>
            <a:r>
              <a:rPr lang="en-US" sz="2000" b="0" dirty="0" smtClean="0">
                <a:solidFill>
                  <a:schemeClr val="tx1">
                    <a:lumMod val="85000"/>
                    <a:lumOff val="15000"/>
                  </a:schemeClr>
                </a:solidFill>
              </a:rPr>
              <a:t>2. TestNG as Maven Dependency</a:t>
            </a:r>
          </a:p>
          <a:p>
            <a:pPr marL="0" indent="0">
              <a:buNone/>
            </a:pPr>
            <a:r>
              <a:rPr lang="en-US" sz="2000" b="0" dirty="0" smtClean="0">
                <a:solidFill>
                  <a:schemeClr val="tx1">
                    <a:lumMod val="85000"/>
                    <a:lumOff val="15000"/>
                  </a:schemeClr>
                </a:solidFill>
              </a:rPr>
              <a:t>3. TestNG as Class Path Jar</a:t>
            </a:r>
          </a:p>
          <a:p>
            <a:endParaRPr lang="en-US" dirty="0"/>
          </a:p>
          <a:p>
            <a:endParaRPr lang="en-US" dirty="0" smtClean="0"/>
          </a:p>
        </p:txBody>
      </p:sp>
      <p:sp>
        <p:nvSpPr>
          <p:cNvPr id="9" name="Rectangle 8"/>
          <p:cNvSpPr/>
          <p:nvPr/>
        </p:nvSpPr>
        <p:spPr>
          <a:xfrm>
            <a:off x="5786446" y="4143380"/>
            <a:ext cx="3143272" cy="21431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indent="0">
              <a:buNone/>
            </a:pPr>
            <a:endParaRPr lang="en-US" dirty="0" smtClean="0">
              <a:solidFill>
                <a:srgbClr val="000000"/>
              </a:solidFill>
            </a:endParaRPr>
          </a:p>
          <a:p>
            <a:pPr marL="0" indent="0">
              <a:buNone/>
            </a:pPr>
            <a:r>
              <a:rPr lang="en-US" sz="1600" b="1" dirty="0" smtClean="0">
                <a:solidFill>
                  <a:srgbClr val="000000"/>
                </a:solidFill>
              </a:rPr>
              <a:t>Maven Dependency</a:t>
            </a:r>
          </a:p>
          <a:p>
            <a:pPr marL="0" indent="0">
              <a:buNone/>
            </a:pPr>
            <a:r>
              <a:rPr lang="en-US" sz="1600" dirty="0" smtClean="0">
                <a:solidFill>
                  <a:srgbClr val="000000"/>
                </a:solidFill>
              </a:rPr>
              <a:t>&lt;</a:t>
            </a:r>
            <a:r>
              <a:rPr lang="en-US" sz="1600" dirty="0">
                <a:solidFill>
                  <a:srgbClr val="000000"/>
                </a:solidFill>
              </a:rPr>
              <a:t>dependency&gt;</a:t>
            </a:r>
            <a:r>
              <a:rPr lang="en-US" sz="1600" dirty="0"/>
              <a:t> </a:t>
            </a:r>
            <a:endParaRPr lang="en-US" sz="1600" b="1" dirty="0"/>
          </a:p>
          <a:p>
            <a:pPr marL="0" indent="0">
              <a:buNone/>
            </a:pPr>
            <a:r>
              <a:rPr lang="en-US" sz="1600" dirty="0">
                <a:solidFill>
                  <a:srgbClr val="000000"/>
                </a:solidFill>
              </a:rPr>
              <a:t>&lt;</a:t>
            </a:r>
            <a:r>
              <a:rPr lang="en-US" sz="1600" dirty="0" smtClean="0">
                <a:solidFill>
                  <a:srgbClr val="000000"/>
                </a:solidFill>
              </a:rPr>
              <a:t>groupId&gt;</a:t>
            </a:r>
            <a:r>
              <a:rPr lang="en-US" sz="1600" dirty="0" err="1" smtClean="0"/>
              <a:t>org.testng</a:t>
            </a:r>
            <a:r>
              <a:rPr lang="en-US" sz="1600" dirty="0">
                <a:solidFill>
                  <a:srgbClr val="000000"/>
                </a:solidFill>
              </a:rPr>
              <a:t>&lt;/groupId&gt;</a:t>
            </a:r>
            <a:r>
              <a:rPr lang="en-US" sz="1600" dirty="0"/>
              <a:t> </a:t>
            </a:r>
            <a:r>
              <a:rPr lang="en-US" sz="1600" dirty="0">
                <a:solidFill>
                  <a:srgbClr val="000000"/>
                </a:solidFill>
              </a:rPr>
              <a:t>&lt;artifactId&gt;</a:t>
            </a:r>
            <a:r>
              <a:rPr lang="en-US" sz="1600" dirty="0" err="1"/>
              <a:t>testng</a:t>
            </a:r>
            <a:r>
              <a:rPr lang="en-US" sz="1600" dirty="0">
                <a:solidFill>
                  <a:srgbClr val="000000"/>
                </a:solidFill>
              </a:rPr>
              <a:t>&lt;/artifactId&gt;</a:t>
            </a:r>
            <a:r>
              <a:rPr lang="en-US" sz="1600" dirty="0"/>
              <a:t> </a:t>
            </a:r>
          </a:p>
          <a:p>
            <a:pPr marL="0" indent="0">
              <a:buNone/>
            </a:pPr>
            <a:r>
              <a:rPr lang="en-US" sz="1600" dirty="0">
                <a:solidFill>
                  <a:srgbClr val="000000"/>
                </a:solidFill>
              </a:rPr>
              <a:t>&lt;</a:t>
            </a:r>
            <a:r>
              <a:rPr lang="en-US" sz="1600" dirty="0" smtClean="0">
                <a:solidFill>
                  <a:srgbClr val="000000"/>
                </a:solidFill>
              </a:rPr>
              <a:t>version&gt;</a:t>
            </a:r>
            <a:r>
              <a:rPr lang="en-US" sz="1600" dirty="0" smtClean="0"/>
              <a:t>6.8.6</a:t>
            </a:r>
            <a:r>
              <a:rPr lang="en-US" sz="1600" dirty="0" smtClean="0">
                <a:solidFill>
                  <a:srgbClr val="000000"/>
                </a:solidFill>
              </a:rPr>
              <a:t>&lt;/</a:t>
            </a:r>
            <a:r>
              <a:rPr lang="en-US" sz="1600" dirty="0">
                <a:solidFill>
                  <a:srgbClr val="000000"/>
                </a:solidFill>
              </a:rPr>
              <a:t>version&gt;</a:t>
            </a:r>
            <a:r>
              <a:rPr lang="en-US" sz="1600" dirty="0"/>
              <a:t> </a:t>
            </a:r>
          </a:p>
          <a:p>
            <a:pPr marL="0" indent="0">
              <a:buNone/>
            </a:pPr>
            <a:r>
              <a:rPr lang="en-US" sz="1600" dirty="0">
                <a:solidFill>
                  <a:srgbClr val="000000"/>
                </a:solidFill>
              </a:rPr>
              <a:t>&lt;scope&gt;</a:t>
            </a:r>
            <a:r>
              <a:rPr lang="en-US" sz="1600" dirty="0"/>
              <a:t>test</a:t>
            </a:r>
            <a:r>
              <a:rPr lang="en-US" sz="1600" dirty="0">
                <a:solidFill>
                  <a:srgbClr val="000000"/>
                </a:solidFill>
              </a:rPr>
              <a:t>&lt;/scope&gt;</a:t>
            </a:r>
            <a:r>
              <a:rPr lang="en-US" sz="1600" dirty="0"/>
              <a:t> </a:t>
            </a:r>
            <a:endParaRPr lang="en-US" sz="1600" dirty="0" smtClean="0"/>
          </a:p>
          <a:p>
            <a:pPr marL="0" indent="0">
              <a:buNone/>
            </a:pPr>
            <a:r>
              <a:rPr lang="en-US" sz="1600" dirty="0" smtClean="0">
                <a:solidFill>
                  <a:srgbClr val="000000"/>
                </a:solidFill>
              </a:rPr>
              <a:t>&lt;/</a:t>
            </a:r>
            <a:r>
              <a:rPr lang="en-US" sz="1600" dirty="0">
                <a:solidFill>
                  <a:srgbClr val="000000"/>
                </a:solidFill>
              </a:rPr>
              <a:t>dependency&gt;</a:t>
            </a:r>
            <a:endParaRPr lang="en-US" sz="1600" dirty="0"/>
          </a:p>
          <a:p>
            <a:pPr algn="ct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solidFill>
                  <a:schemeClr val="accent2">
                    <a:lumMod val="75000"/>
                  </a:schemeClr>
                </a:solidFill>
              </a:rPr>
              <a:t>TestNG - Demo</a:t>
            </a:r>
            <a:endParaRPr lang="en-US" dirty="0">
              <a:solidFill>
                <a:schemeClr val="accent2">
                  <a:lumMod val="75000"/>
                </a:schemeClr>
              </a:solidFill>
            </a:endParaRPr>
          </a:p>
        </p:txBody>
      </p:sp>
      <p:sp>
        <p:nvSpPr>
          <p:cNvPr id="4" name="Content Placeholder 2"/>
          <p:cNvSpPr>
            <a:spLocks noGrp="1"/>
          </p:cNvSpPr>
          <p:nvPr>
            <p:ph idx="1"/>
          </p:nvPr>
        </p:nvSpPr>
        <p:spPr/>
        <p:txBody>
          <a:bodyPr>
            <a:normAutofit fontScale="70000" lnSpcReduction="20000"/>
          </a:bodyPr>
          <a:lstStyle/>
          <a:p>
            <a:pPr marL="457200" indent="-457200">
              <a:buAutoNum type="arabicPeriod"/>
            </a:pPr>
            <a:r>
              <a:rPr lang="en-US" b="0" dirty="0" smtClean="0">
                <a:solidFill>
                  <a:schemeClr val="tx1">
                    <a:lumMod val="85000"/>
                    <a:lumOff val="15000"/>
                  </a:schemeClr>
                </a:solidFill>
              </a:rPr>
              <a:t>TestNG XML &amp; YAML Configuration</a:t>
            </a:r>
          </a:p>
          <a:p>
            <a:pPr marL="457200" indent="-457200">
              <a:buAutoNum type="arabicPeriod"/>
            </a:pPr>
            <a:r>
              <a:rPr lang="en-US" b="0" dirty="0" smtClean="0">
                <a:solidFill>
                  <a:schemeClr val="tx1">
                    <a:lumMod val="85000"/>
                    <a:lumOff val="15000"/>
                  </a:schemeClr>
                </a:solidFill>
              </a:rPr>
              <a:t>TestNG – “Rhythms of Testing” with Annotations.</a:t>
            </a:r>
          </a:p>
          <a:p>
            <a:pPr marL="457200" indent="-457200">
              <a:buAutoNum type="arabicPeriod"/>
            </a:pPr>
            <a:r>
              <a:rPr lang="en-US" b="0" dirty="0" smtClean="0">
                <a:solidFill>
                  <a:schemeClr val="tx1">
                    <a:lumMod val="85000"/>
                    <a:lumOff val="15000"/>
                  </a:schemeClr>
                </a:solidFill>
              </a:rPr>
              <a:t>TestNG – Groups</a:t>
            </a:r>
          </a:p>
          <a:p>
            <a:pPr marL="457200" indent="-457200">
              <a:buAutoNum type="arabicPeriod"/>
            </a:pPr>
            <a:r>
              <a:rPr lang="en-US" b="0" dirty="0" smtClean="0">
                <a:solidFill>
                  <a:schemeClr val="tx1">
                    <a:lumMod val="85000"/>
                    <a:lumOff val="15000"/>
                  </a:schemeClr>
                </a:solidFill>
              </a:rPr>
              <a:t>TestNG – Dependency</a:t>
            </a:r>
          </a:p>
          <a:p>
            <a:pPr marL="457200" indent="-457200">
              <a:buAutoNum type="arabicPeriod"/>
            </a:pPr>
            <a:r>
              <a:rPr lang="en-US" b="0" dirty="0" smtClean="0">
                <a:solidFill>
                  <a:schemeClr val="tx1">
                    <a:lumMod val="85000"/>
                    <a:lumOff val="15000"/>
                  </a:schemeClr>
                </a:solidFill>
              </a:rPr>
              <a:t>TestNG – Parameters, Data Provider &amp; Factory</a:t>
            </a:r>
          </a:p>
          <a:p>
            <a:pPr marL="457200" indent="-457200">
              <a:buAutoNum type="arabicPeriod"/>
            </a:pPr>
            <a:r>
              <a:rPr lang="en-US" b="0" dirty="0" smtClean="0">
                <a:solidFill>
                  <a:schemeClr val="tx1">
                    <a:lumMod val="85000"/>
                    <a:lumOff val="15000"/>
                  </a:schemeClr>
                </a:solidFill>
              </a:rPr>
              <a:t>TestNG – Parallel Execution &amp; Time Outs</a:t>
            </a:r>
          </a:p>
          <a:p>
            <a:pPr marL="457200" indent="-457200">
              <a:buAutoNum type="arabicPeriod"/>
            </a:pPr>
            <a:r>
              <a:rPr lang="en-US" b="0" dirty="0" err="1" smtClean="0">
                <a:solidFill>
                  <a:schemeClr val="tx1">
                    <a:lumMod val="85000"/>
                    <a:lumOff val="15000"/>
                  </a:schemeClr>
                </a:solidFill>
              </a:rPr>
              <a:t>TestNG</a:t>
            </a:r>
            <a:r>
              <a:rPr lang="en-US" b="0" dirty="0" smtClean="0">
                <a:solidFill>
                  <a:schemeClr val="tx1">
                    <a:lumMod val="85000"/>
                    <a:lumOff val="15000"/>
                  </a:schemeClr>
                </a:solidFill>
              </a:rPr>
              <a:t> – Exception Capture</a:t>
            </a:r>
          </a:p>
          <a:p>
            <a:pPr marL="457200" indent="-457200">
              <a:buFont typeface="Wingdings 2"/>
              <a:buAutoNum type="arabicPeriod"/>
            </a:pPr>
            <a:r>
              <a:rPr lang="en-US" dirty="0" err="1" smtClean="0">
                <a:solidFill>
                  <a:schemeClr val="tx1">
                    <a:lumMod val="85000"/>
                    <a:lumOff val="15000"/>
                  </a:schemeClr>
                </a:solidFill>
              </a:rPr>
              <a:t>TestNG</a:t>
            </a:r>
            <a:r>
              <a:rPr lang="en-US" dirty="0" smtClean="0">
                <a:solidFill>
                  <a:schemeClr val="tx1">
                    <a:lumMod val="85000"/>
                    <a:lumOff val="15000"/>
                  </a:schemeClr>
                </a:solidFill>
              </a:rPr>
              <a:t> – JUNIT Run</a:t>
            </a:r>
            <a:endParaRPr lang="en-US" b="0" dirty="0" smtClean="0">
              <a:solidFill>
                <a:schemeClr val="tx1">
                  <a:lumMod val="85000"/>
                  <a:lumOff val="15000"/>
                </a:schemeClr>
              </a:solidFill>
            </a:endParaRPr>
          </a:p>
          <a:p>
            <a:pPr marL="457200" indent="-457200">
              <a:buFont typeface="Wingdings 2"/>
              <a:buAutoNum type="arabicPeriod"/>
            </a:pPr>
            <a:r>
              <a:rPr lang="en-US" dirty="0" err="1" smtClean="0">
                <a:solidFill>
                  <a:schemeClr val="tx1">
                    <a:lumMod val="85000"/>
                    <a:lumOff val="15000"/>
                  </a:schemeClr>
                </a:solidFill>
              </a:rPr>
              <a:t>TestNG</a:t>
            </a:r>
            <a:r>
              <a:rPr lang="en-US" dirty="0" smtClean="0">
                <a:solidFill>
                  <a:schemeClr val="tx1">
                    <a:lumMod val="85000"/>
                    <a:lumOff val="15000"/>
                  </a:schemeClr>
                </a:solidFill>
              </a:rPr>
              <a:t> – Failure Run</a:t>
            </a:r>
            <a:endParaRPr lang="en-US" b="0" dirty="0" smtClean="0">
              <a:solidFill>
                <a:schemeClr val="tx1">
                  <a:lumMod val="85000"/>
                  <a:lumOff val="15000"/>
                </a:schemeClr>
              </a:solidFill>
            </a:endParaRPr>
          </a:p>
          <a:p>
            <a:pPr marL="457200" indent="-457200">
              <a:buAutoNum type="arabicPeriod"/>
            </a:pPr>
            <a:r>
              <a:rPr lang="en-US" b="0" dirty="0" err="1" smtClean="0">
                <a:solidFill>
                  <a:schemeClr val="tx1">
                    <a:lumMod val="85000"/>
                    <a:lumOff val="15000"/>
                  </a:schemeClr>
                </a:solidFill>
              </a:rPr>
              <a:t>TestNG</a:t>
            </a:r>
            <a:r>
              <a:rPr lang="en-US" b="0" dirty="0" smtClean="0">
                <a:solidFill>
                  <a:schemeClr val="tx1">
                    <a:lumMod val="85000"/>
                    <a:lumOff val="15000"/>
                  </a:schemeClr>
                </a:solidFill>
              </a:rPr>
              <a:t> – Report</a:t>
            </a:r>
          </a:p>
          <a:p>
            <a:pPr marL="0" indent="0">
              <a:buNone/>
            </a:pPr>
            <a:r>
              <a:rPr lang="en-US" b="0" dirty="0" smtClean="0">
                <a:solidFill>
                  <a:schemeClr val="tx1">
                    <a:lumMod val="85000"/>
                    <a:lumOff val="15000"/>
                  </a:schemeClr>
                </a:solidFill>
              </a:rPr>
              <a:t>Other Concepts not in Demo [Bean Shell </a:t>
            </a:r>
            <a:r>
              <a:rPr lang="en-US" b="0" dirty="0">
                <a:solidFill>
                  <a:schemeClr val="tx1">
                    <a:lumMod val="85000"/>
                    <a:lumOff val="15000"/>
                  </a:schemeClr>
                </a:solidFill>
              </a:rPr>
              <a:t>and advanced group selection, Annotation Transformers, Method Interceptors, TestNG Listeners,  Dependency injection – Refer TestNG - Links]</a:t>
            </a:r>
          </a:p>
          <a:p>
            <a:pPr marL="457200" indent="-457200">
              <a:buAutoNum type="arabicPeriod"/>
            </a:pPr>
            <a:endParaRPr lang="en-US" dirty="0" smtClean="0">
              <a:solidFill>
                <a:schemeClr val="accent2">
                  <a:lumMod val="75000"/>
                </a:schemeClr>
              </a:solidFill>
            </a:endParaRPr>
          </a:p>
          <a:p>
            <a:pPr marL="457200" indent="-457200" algn="ctr">
              <a:buAutoNum type="arabicPeriod"/>
            </a:pPr>
            <a:endParaRPr lang="en-US" dirty="0" smtClean="0">
              <a:solidFill>
                <a:schemeClr val="accent2">
                  <a:lumMod val="75000"/>
                </a:schemeClr>
              </a:solidFill>
            </a:endParaRPr>
          </a:p>
          <a:p>
            <a:pPr marL="457200" indent="-457200" algn="ctr">
              <a:buAutoNum type="arabicPeriod"/>
            </a:pPr>
            <a:endParaRPr lang="en-US"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010" y="274638"/>
            <a:ext cx="7498080" cy="725470"/>
          </a:xfrm>
        </p:spPr>
        <p:txBody>
          <a:bodyPr>
            <a:noAutofit/>
          </a:bodyPr>
          <a:lstStyle/>
          <a:p>
            <a:r>
              <a:rPr lang="en-US" sz="3600" dirty="0" err="1" smtClean="0">
                <a:solidFill>
                  <a:schemeClr val="accent2">
                    <a:lumMod val="75000"/>
                  </a:schemeClr>
                </a:solidFill>
              </a:rPr>
              <a:t>TestNG</a:t>
            </a:r>
            <a:r>
              <a:rPr lang="en-US" sz="3600" dirty="0" smtClean="0">
                <a:solidFill>
                  <a:schemeClr val="accent2">
                    <a:lumMod val="75000"/>
                  </a:schemeClr>
                </a:solidFill>
              </a:rPr>
              <a:t> XML &amp; YAML Configuration</a:t>
            </a:r>
            <a:endParaRPr lang="en-IN" sz="3600" dirty="0" smtClean="0">
              <a:solidFill>
                <a:schemeClr val="accent2">
                  <a:lumMod val="75000"/>
                </a:schemeClr>
              </a:solidFill>
            </a:endParaRPr>
          </a:p>
        </p:txBody>
      </p:sp>
      <p:pic>
        <p:nvPicPr>
          <p:cNvPr id="24578" name="Picture 2"/>
          <p:cNvPicPr>
            <a:picLocks noChangeAspect="1" noChangeArrowheads="1"/>
          </p:cNvPicPr>
          <p:nvPr/>
        </p:nvPicPr>
        <p:blipFill>
          <a:blip r:embed="rId3"/>
          <a:srcRect/>
          <a:stretch>
            <a:fillRect/>
          </a:stretch>
        </p:blipFill>
        <p:spPr bwMode="auto">
          <a:xfrm>
            <a:off x="1256464" y="1990724"/>
            <a:ext cx="7530378" cy="2438408"/>
          </a:xfrm>
          <a:prstGeom prst="rect">
            <a:avLst/>
          </a:prstGeom>
          <a:noFill/>
          <a:ln w="9525">
            <a:noFill/>
            <a:miter lim="800000"/>
            <a:headEnd/>
            <a:tailEnd/>
          </a:ln>
          <a:effectLst/>
        </p:spPr>
      </p:pic>
      <p:pic>
        <p:nvPicPr>
          <p:cNvPr id="24579" name="Picture 3"/>
          <p:cNvPicPr>
            <a:picLocks noChangeAspect="1" noChangeArrowheads="1"/>
          </p:cNvPicPr>
          <p:nvPr/>
        </p:nvPicPr>
        <p:blipFill>
          <a:blip r:embed="rId4"/>
          <a:srcRect/>
          <a:stretch>
            <a:fillRect/>
          </a:stretch>
        </p:blipFill>
        <p:spPr bwMode="auto">
          <a:xfrm>
            <a:off x="1262063" y="4929198"/>
            <a:ext cx="3381375" cy="1323975"/>
          </a:xfrm>
          <a:prstGeom prst="rect">
            <a:avLst/>
          </a:prstGeom>
          <a:noFill/>
          <a:ln w="9525">
            <a:noFill/>
            <a:miter lim="800000"/>
            <a:headEnd/>
            <a:tailEnd/>
          </a:ln>
          <a:effectLst/>
        </p:spPr>
      </p:pic>
      <p:sp>
        <p:nvSpPr>
          <p:cNvPr id="6" name="TextBox 5"/>
          <p:cNvSpPr txBox="1"/>
          <p:nvPr/>
        </p:nvSpPr>
        <p:spPr>
          <a:xfrm>
            <a:off x="1000100" y="4500570"/>
            <a:ext cx="3164264" cy="369332"/>
          </a:xfrm>
          <a:prstGeom prst="rect">
            <a:avLst/>
          </a:prstGeom>
          <a:noFill/>
        </p:spPr>
        <p:txBody>
          <a:bodyPr wrap="none" rtlCol="0">
            <a:spAutoFit/>
          </a:bodyPr>
          <a:lstStyle/>
          <a:p>
            <a:r>
              <a:rPr lang="en-US" b="1" dirty="0" err="1" smtClean="0">
                <a:solidFill>
                  <a:schemeClr val="accent2">
                    <a:lumMod val="75000"/>
                  </a:schemeClr>
                </a:solidFill>
                <a:latin typeface="+mj-lt"/>
                <a:ea typeface="+mj-ea"/>
                <a:cs typeface="+mj-cs"/>
              </a:rPr>
              <a:t>TestNG</a:t>
            </a:r>
            <a:r>
              <a:rPr lang="en-US" b="1" dirty="0" smtClean="0">
                <a:solidFill>
                  <a:schemeClr val="accent2">
                    <a:lumMod val="75000"/>
                  </a:schemeClr>
                </a:solidFill>
                <a:latin typeface="+mj-lt"/>
                <a:ea typeface="+mj-ea"/>
                <a:cs typeface="+mj-cs"/>
              </a:rPr>
              <a:t> </a:t>
            </a:r>
            <a:r>
              <a:rPr lang="en-US" b="1" dirty="0" err="1" smtClean="0">
                <a:solidFill>
                  <a:schemeClr val="accent2">
                    <a:lumMod val="75000"/>
                  </a:schemeClr>
                </a:solidFill>
                <a:latin typeface="+mj-lt"/>
                <a:ea typeface="+mj-ea"/>
                <a:cs typeface="+mj-cs"/>
              </a:rPr>
              <a:t>Yaml</a:t>
            </a:r>
            <a:r>
              <a:rPr lang="en-US" b="1" dirty="0" smtClean="0">
                <a:solidFill>
                  <a:schemeClr val="accent2">
                    <a:lumMod val="75000"/>
                  </a:schemeClr>
                </a:solidFill>
                <a:latin typeface="+mj-lt"/>
                <a:ea typeface="+mj-ea"/>
                <a:cs typeface="+mj-cs"/>
              </a:rPr>
              <a:t> Configuration</a:t>
            </a:r>
          </a:p>
        </p:txBody>
      </p:sp>
      <p:sp>
        <p:nvSpPr>
          <p:cNvPr id="8" name="TextBox 7"/>
          <p:cNvSpPr txBox="1"/>
          <p:nvPr/>
        </p:nvSpPr>
        <p:spPr>
          <a:xfrm>
            <a:off x="1000100" y="1571612"/>
            <a:ext cx="3112903" cy="369332"/>
          </a:xfrm>
          <a:prstGeom prst="rect">
            <a:avLst/>
          </a:prstGeom>
          <a:noFill/>
        </p:spPr>
        <p:txBody>
          <a:bodyPr wrap="none" rtlCol="0">
            <a:spAutoFit/>
          </a:bodyPr>
          <a:lstStyle/>
          <a:p>
            <a:r>
              <a:rPr lang="en-US" b="1" dirty="0" err="1" smtClean="0">
                <a:solidFill>
                  <a:schemeClr val="accent2">
                    <a:lumMod val="75000"/>
                  </a:schemeClr>
                </a:solidFill>
                <a:latin typeface="+mj-lt"/>
                <a:ea typeface="+mj-ea"/>
                <a:cs typeface="+mj-cs"/>
              </a:rPr>
              <a:t>TestNG</a:t>
            </a:r>
            <a:r>
              <a:rPr lang="en-US" b="1" dirty="0" smtClean="0">
                <a:solidFill>
                  <a:schemeClr val="accent2">
                    <a:lumMod val="75000"/>
                  </a:schemeClr>
                </a:solidFill>
                <a:latin typeface="+mj-lt"/>
                <a:ea typeface="+mj-ea"/>
                <a:cs typeface="+mj-cs"/>
              </a:rPr>
              <a:t> XML Configuration</a:t>
            </a:r>
            <a:endParaRPr lang="en-IN" b="1" dirty="0" smtClean="0">
              <a:solidFill>
                <a:schemeClr val="accent2">
                  <a:lumMod val="75000"/>
                </a:schemeClr>
              </a:solidFill>
              <a:latin typeface="+mj-lt"/>
              <a:ea typeface="+mj-ea"/>
              <a:cs typeface="+mj-cs"/>
            </a:endParaRPr>
          </a:p>
        </p:txBody>
      </p:sp>
      <p:sp>
        <p:nvSpPr>
          <p:cNvPr id="9" name="TextBox 8"/>
          <p:cNvSpPr txBox="1"/>
          <p:nvPr/>
        </p:nvSpPr>
        <p:spPr>
          <a:xfrm>
            <a:off x="1000100" y="1214422"/>
            <a:ext cx="3950953"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XML/YAML - Entry Point of </a:t>
            </a:r>
            <a:r>
              <a:rPr lang="en-US" b="1" dirty="0" err="1" smtClean="0">
                <a:solidFill>
                  <a:schemeClr val="accent2">
                    <a:lumMod val="75000"/>
                  </a:schemeClr>
                </a:solidFill>
                <a:latin typeface="+mj-lt"/>
                <a:ea typeface="+mj-ea"/>
                <a:cs typeface="+mj-cs"/>
              </a:rPr>
              <a:t>TestNG</a:t>
            </a:r>
            <a:endParaRPr lang="en-IN" b="1" dirty="0" smtClean="0">
              <a:solidFill>
                <a:schemeClr val="accent2">
                  <a:lumMod val="75000"/>
                </a:schemeClr>
              </a:solidFill>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7498080" cy="1143000"/>
          </a:xfrm>
        </p:spPr>
        <p:txBody>
          <a:bodyPr>
            <a:noAutofit/>
          </a:bodyPr>
          <a:lstStyle/>
          <a:p>
            <a:r>
              <a:rPr lang="en-US" sz="3600" dirty="0" err="1" smtClean="0">
                <a:solidFill>
                  <a:schemeClr val="accent2">
                    <a:lumMod val="75000"/>
                  </a:schemeClr>
                </a:solidFill>
              </a:rPr>
              <a:t>TestNG</a:t>
            </a:r>
            <a:r>
              <a:rPr lang="en-US" sz="3600" dirty="0" smtClean="0">
                <a:solidFill>
                  <a:schemeClr val="accent2">
                    <a:lumMod val="75000"/>
                  </a:schemeClr>
                </a:solidFill>
              </a:rPr>
              <a:t> – “Rhythms of Testing” with Annotations.</a:t>
            </a:r>
            <a:endParaRPr lang="en-IN" sz="3600" dirty="0" smtClean="0">
              <a:solidFill>
                <a:schemeClr val="accent2">
                  <a:lumMod val="75000"/>
                </a:schemeClr>
              </a:solidFill>
            </a:endParaRPr>
          </a:p>
        </p:txBody>
      </p:sp>
      <p:sp>
        <p:nvSpPr>
          <p:cNvPr id="4" name="TextBox 3"/>
          <p:cNvSpPr txBox="1"/>
          <p:nvPr/>
        </p:nvSpPr>
        <p:spPr>
          <a:xfrm>
            <a:off x="996962" y="1500174"/>
            <a:ext cx="5408275"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The flow / Life Cycle Methods in Test in Test NG</a:t>
            </a:r>
            <a:endParaRPr lang="en-IN" b="1" dirty="0" smtClean="0">
              <a:solidFill>
                <a:schemeClr val="accent2">
                  <a:lumMod val="75000"/>
                </a:schemeClr>
              </a:solidFill>
              <a:latin typeface="+mj-lt"/>
              <a:ea typeface="+mj-ea"/>
              <a:cs typeface="+mj-cs"/>
            </a:endParaRPr>
          </a:p>
        </p:txBody>
      </p:sp>
      <p:pic>
        <p:nvPicPr>
          <p:cNvPr id="25602" name="Picture 2"/>
          <p:cNvPicPr>
            <a:picLocks noChangeAspect="1" noChangeArrowheads="1"/>
          </p:cNvPicPr>
          <p:nvPr/>
        </p:nvPicPr>
        <p:blipFill>
          <a:blip r:embed="rId3"/>
          <a:srcRect/>
          <a:stretch>
            <a:fillRect/>
          </a:stretch>
        </p:blipFill>
        <p:spPr bwMode="auto">
          <a:xfrm>
            <a:off x="1071538" y="4972072"/>
            <a:ext cx="5467350" cy="1600200"/>
          </a:xfrm>
          <a:prstGeom prst="rect">
            <a:avLst/>
          </a:prstGeom>
          <a:noFill/>
          <a:ln w="9525">
            <a:noFill/>
            <a:miter lim="800000"/>
            <a:headEnd/>
            <a:tailEnd/>
          </a:ln>
          <a:effectLst/>
        </p:spPr>
      </p:pic>
      <p:pic>
        <p:nvPicPr>
          <p:cNvPr id="25606" name="Picture 6"/>
          <p:cNvPicPr>
            <a:picLocks noChangeAspect="1" noChangeArrowheads="1"/>
          </p:cNvPicPr>
          <p:nvPr/>
        </p:nvPicPr>
        <p:blipFill>
          <a:blip r:embed="rId4"/>
          <a:srcRect/>
          <a:stretch>
            <a:fillRect/>
          </a:stretch>
        </p:blipFill>
        <p:spPr bwMode="auto">
          <a:xfrm>
            <a:off x="1142976" y="2000240"/>
            <a:ext cx="3286148" cy="2733664"/>
          </a:xfrm>
          <a:prstGeom prst="rect">
            <a:avLst/>
          </a:prstGeom>
          <a:noFill/>
          <a:ln w="9525">
            <a:noFill/>
            <a:miter lim="800000"/>
            <a:headEnd/>
            <a:tailEnd/>
          </a:ln>
          <a:effectLst/>
        </p:spPr>
      </p:pic>
      <p:pic>
        <p:nvPicPr>
          <p:cNvPr id="25607" name="Picture 7"/>
          <p:cNvPicPr>
            <a:picLocks noChangeAspect="1" noChangeArrowheads="1"/>
          </p:cNvPicPr>
          <p:nvPr/>
        </p:nvPicPr>
        <p:blipFill>
          <a:blip r:embed="rId5"/>
          <a:srcRect/>
          <a:stretch>
            <a:fillRect/>
          </a:stretch>
        </p:blipFill>
        <p:spPr bwMode="auto">
          <a:xfrm>
            <a:off x="6572264" y="1500174"/>
            <a:ext cx="2571736"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7498080" cy="725470"/>
          </a:xfrm>
        </p:spPr>
        <p:txBody>
          <a:bodyPr>
            <a:normAutofit fontScale="90000"/>
          </a:bodyPr>
          <a:lstStyle/>
          <a:p>
            <a:r>
              <a:rPr lang="en-US" sz="4400" dirty="0" err="1" smtClean="0">
                <a:solidFill>
                  <a:schemeClr val="accent2">
                    <a:lumMod val="75000"/>
                  </a:schemeClr>
                </a:solidFill>
              </a:rPr>
              <a:t>TestNG</a:t>
            </a:r>
            <a:r>
              <a:rPr lang="en-US" sz="4400" dirty="0" smtClean="0">
                <a:solidFill>
                  <a:schemeClr val="accent2">
                    <a:lumMod val="75000"/>
                  </a:schemeClr>
                </a:solidFill>
              </a:rPr>
              <a:t> – Groups</a:t>
            </a:r>
            <a:endParaRPr lang="en-IN" dirty="0"/>
          </a:p>
        </p:txBody>
      </p:sp>
      <p:pic>
        <p:nvPicPr>
          <p:cNvPr id="26627" name="Picture 3"/>
          <p:cNvPicPr>
            <a:picLocks noChangeAspect="1" noChangeArrowheads="1"/>
          </p:cNvPicPr>
          <p:nvPr/>
        </p:nvPicPr>
        <p:blipFill>
          <a:blip r:embed="rId3"/>
          <a:srcRect/>
          <a:stretch>
            <a:fillRect/>
          </a:stretch>
        </p:blipFill>
        <p:spPr bwMode="auto">
          <a:xfrm>
            <a:off x="1142976" y="1500174"/>
            <a:ext cx="4772025" cy="1162050"/>
          </a:xfrm>
          <a:prstGeom prst="rect">
            <a:avLst/>
          </a:prstGeom>
          <a:noFill/>
          <a:ln w="9525">
            <a:noFill/>
            <a:miter lim="800000"/>
            <a:headEnd/>
            <a:tailEnd/>
          </a:ln>
          <a:effectLst/>
        </p:spPr>
      </p:pic>
      <p:sp>
        <p:nvSpPr>
          <p:cNvPr id="6" name="TextBox 5"/>
          <p:cNvSpPr txBox="1"/>
          <p:nvPr/>
        </p:nvSpPr>
        <p:spPr>
          <a:xfrm>
            <a:off x="1000100" y="1142984"/>
            <a:ext cx="3899337"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Test class Grouping as a Package</a:t>
            </a:r>
            <a:endParaRPr lang="en-IN" b="1" dirty="0" smtClean="0">
              <a:solidFill>
                <a:schemeClr val="accent2">
                  <a:lumMod val="75000"/>
                </a:schemeClr>
              </a:solidFill>
              <a:latin typeface="+mj-lt"/>
              <a:ea typeface="+mj-ea"/>
              <a:cs typeface="+mj-cs"/>
            </a:endParaRPr>
          </a:p>
        </p:txBody>
      </p:sp>
      <p:pic>
        <p:nvPicPr>
          <p:cNvPr id="26628" name="Picture 4"/>
          <p:cNvPicPr>
            <a:picLocks noChangeAspect="1" noChangeArrowheads="1"/>
          </p:cNvPicPr>
          <p:nvPr/>
        </p:nvPicPr>
        <p:blipFill>
          <a:blip r:embed="rId4"/>
          <a:srcRect/>
          <a:stretch>
            <a:fillRect/>
          </a:stretch>
        </p:blipFill>
        <p:spPr bwMode="auto">
          <a:xfrm>
            <a:off x="1071538" y="3228981"/>
            <a:ext cx="4743450" cy="1057275"/>
          </a:xfrm>
          <a:prstGeom prst="rect">
            <a:avLst/>
          </a:prstGeom>
          <a:noFill/>
          <a:ln w="9525">
            <a:noFill/>
            <a:miter lim="800000"/>
            <a:headEnd/>
            <a:tailEnd/>
          </a:ln>
          <a:effectLst/>
        </p:spPr>
      </p:pic>
      <p:sp>
        <p:nvSpPr>
          <p:cNvPr id="8" name="TextBox 7"/>
          <p:cNvSpPr txBox="1"/>
          <p:nvPr/>
        </p:nvSpPr>
        <p:spPr>
          <a:xfrm>
            <a:off x="1000100" y="2845354"/>
            <a:ext cx="4514890"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Test class Grouping as a list of Classes</a:t>
            </a:r>
            <a:endParaRPr lang="en-IN" b="1" dirty="0" smtClean="0">
              <a:solidFill>
                <a:schemeClr val="accent2">
                  <a:lumMod val="75000"/>
                </a:schemeClr>
              </a:solidFill>
              <a:latin typeface="+mj-lt"/>
              <a:ea typeface="+mj-ea"/>
              <a:cs typeface="+mj-cs"/>
            </a:endParaRPr>
          </a:p>
        </p:txBody>
      </p:sp>
      <p:pic>
        <p:nvPicPr>
          <p:cNvPr id="26629" name="Picture 5"/>
          <p:cNvPicPr>
            <a:picLocks noChangeAspect="1" noChangeArrowheads="1"/>
          </p:cNvPicPr>
          <p:nvPr/>
        </p:nvPicPr>
        <p:blipFill>
          <a:blip r:embed="rId5"/>
          <a:srcRect/>
          <a:stretch>
            <a:fillRect/>
          </a:stretch>
        </p:blipFill>
        <p:spPr bwMode="auto">
          <a:xfrm>
            <a:off x="1142976" y="4872059"/>
            <a:ext cx="4591050" cy="1628775"/>
          </a:xfrm>
          <a:prstGeom prst="rect">
            <a:avLst/>
          </a:prstGeom>
          <a:noFill/>
          <a:ln w="9525">
            <a:noFill/>
            <a:miter lim="800000"/>
            <a:headEnd/>
            <a:tailEnd/>
          </a:ln>
          <a:effectLst/>
        </p:spPr>
      </p:pic>
      <p:sp>
        <p:nvSpPr>
          <p:cNvPr id="10" name="TextBox 9"/>
          <p:cNvSpPr txBox="1"/>
          <p:nvPr/>
        </p:nvSpPr>
        <p:spPr>
          <a:xfrm>
            <a:off x="1000100" y="4488428"/>
            <a:ext cx="4591834"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Test class Grouping as a list of Methods</a:t>
            </a:r>
            <a:endParaRPr lang="en-IN" b="1" dirty="0" smtClean="0">
              <a:solidFill>
                <a:schemeClr val="accent2">
                  <a:lumMod val="75000"/>
                </a:schemeClr>
              </a:solidFill>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100" y="274638"/>
            <a:ext cx="7498080" cy="725470"/>
          </a:xfrm>
          <a:prstGeom prst="rect">
            <a:avLst/>
          </a:prstGeom>
        </p:spPr>
        <p:txBody>
          <a:bodyPr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TestNG</a:t>
            </a:r>
            <a:r>
              <a:rPr kumimoji="0" lang="en-US" sz="4400" b="0" i="0" u="none" strike="noStrike" kern="1200" cap="none" spc="0" normalizeH="0" baseline="0" noProof="0" dirty="0" smtClean="0">
                <a:ln>
                  <a:noFill/>
                </a:ln>
                <a:solidFill>
                  <a:schemeClr val="accent2">
                    <a:lumMod val="75000"/>
                  </a:schemeClr>
                </a:solidFill>
                <a:effectLst>
                  <a:outerShdw blurRad="50000" dist="30000" dir="5400000" algn="tl" rotWithShape="0">
                    <a:srgbClr val="000000">
                      <a:alpha val="30000"/>
                    </a:srgbClr>
                  </a:outerShdw>
                </a:effectLst>
                <a:uLnTx/>
                <a:uFillTx/>
                <a:latin typeface="+mj-lt"/>
                <a:ea typeface="+mj-ea"/>
                <a:cs typeface="+mj-cs"/>
              </a:rPr>
              <a:t> – Groups - continued</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TextBox 4"/>
          <p:cNvSpPr txBox="1"/>
          <p:nvPr/>
        </p:nvSpPr>
        <p:spPr>
          <a:xfrm>
            <a:off x="1000100" y="1142984"/>
            <a:ext cx="6400022"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Test class Grouping as a list of wildcard methods names</a:t>
            </a:r>
            <a:endParaRPr lang="en-IN" b="1" dirty="0" smtClean="0">
              <a:solidFill>
                <a:schemeClr val="accent2">
                  <a:lumMod val="75000"/>
                </a:schemeClr>
              </a:solidFill>
              <a:latin typeface="+mj-lt"/>
              <a:ea typeface="+mj-ea"/>
              <a:cs typeface="+mj-cs"/>
            </a:endParaRPr>
          </a:p>
        </p:txBody>
      </p:sp>
      <p:pic>
        <p:nvPicPr>
          <p:cNvPr id="27651" name="Picture 3"/>
          <p:cNvPicPr>
            <a:picLocks noChangeAspect="1" noChangeArrowheads="1"/>
          </p:cNvPicPr>
          <p:nvPr/>
        </p:nvPicPr>
        <p:blipFill>
          <a:blip r:embed="rId3"/>
          <a:srcRect/>
          <a:stretch>
            <a:fillRect/>
          </a:stretch>
        </p:blipFill>
        <p:spPr bwMode="auto">
          <a:xfrm>
            <a:off x="1138265" y="1500174"/>
            <a:ext cx="7362825" cy="1790700"/>
          </a:xfrm>
          <a:prstGeom prst="rect">
            <a:avLst/>
          </a:prstGeom>
          <a:noFill/>
          <a:ln w="9525">
            <a:noFill/>
            <a:miter lim="800000"/>
            <a:headEnd/>
            <a:tailEnd/>
          </a:ln>
          <a:effectLst/>
        </p:spPr>
      </p:pic>
      <p:sp>
        <p:nvSpPr>
          <p:cNvPr id="8" name="TextBox 7"/>
          <p:cNvSpPr txBox="1"/>
          <p:nvPr/>
        </p:nvSpPr>
        <p:spPr>
          <a:xfrm>
            <a:off x="1000100" y="4416990"/>
            <a:ext cx="6297430"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Test class Grouping as list of custom group of methods</a:t>
            </a:r>
            <a:endParaRPr lang="en-IN" b="1" dirty="0" smtClean="0">
              <a:solidFill>
                <a:schemeClr val="accent2">
                  <a:lumMod val="75000"/>
                </a:schemeClr>
              </a:solidFill>
              <a:latin typeface="+mj-lt"/>
              <a:ea typeface="+mj-ea"/>
              <a:cs typeface="+mj-cs"/>
            </a:endParaRPr>
          </a:p>
        </p:txBody>
      </p:sp>
      <p:pic>
        <p:nvPicPr>
          <p:cNvPr id="27653" name="Picture 5"/>
          <p:cNvPicPr>
            <a:picLocks noChangeAspect="1" noChangeArrowheads="1"/>
          </p:cNvPicPr>
          <p:nvPr/>
        </p:nvPicPr>
        <p:blipFill>
          <a:blip r:embed="rId4"/>
          <a:srcRect/>
          <a:stretch>
            <a:fillRect/>
          </a:stretch>
        </p:blipFill>
        <p:spPr bwMode="auto">
          <a:xfrm>
            <a:off x="1104909" y="4786336"/>
            <a:ext cx="4752975" cy="2000250"/>
          </a:xfrm>
          <a:prstGeom prst="rect">
            <a:avLst/>
          </a:prstGeom>
          <a:noFill/>
          <a:ln w="9525">
            <a:noFill/>
            <a:miter lim="800000"/>
            <a:headEnd/>
            <a:tailEnd/>
          </a:ln>
          <a:effectLst/>
        </p:spPr>
      </p:pic>
      <p:sp>
        <p:nvSpPr>
          <p:cNvPr id="11" name="TextBox 10"/>
          <p:cNvSpPr txBox="1"/>
          <p:nvPr/>
        </p:nvSpPr>
        <p:spPr>
          <a:xfrm>
            <a:off x="1071538" y="3286124"/>
            <a:ext cx="4416594" cy="369332"/>
          </a:xfrm>
          <a:prstGeom prst="rect">
            <a:avLst/>
          </a:prstGeom>
          <a:noFill/>
        </p:spPr>
        <p:txBody>
          <a:bodyPr wrap="none" rtlCol="0">
            <a:spAutoFit/>
          </a:bodyPr>
          <a:lstStyle/>
          <a:p>
            <a:r>
              <a:rPr lang="en-US" b="1" dirty="0" smtClean="0">
                <a:solidFill>
                  <a:schemeClr val="accent2">
                    <a:lumMod val="75000"/>
                  </a:schemeClr>
                </a:solidFill>
                <a:latin typeface="+mj-lt"/>
                <a:ea typeface="+mj-ea"/>
                <a:cs typeface="+mj-cs"/>
              </a:rPr>
              <a:t>Adding any method to a custom group</a:t>
            </a:r>
            <a:endParaRPr lang="en-IN" b="1" dirty="0" smtClean="0">
              <a:solidFill>
                <a:schemeClr val="accent2">
                  <a:lumMod val="75000"/>
                </a:schemeClr>
              </a:solidFill>
              <a:latin typeface="+mj-lt"/>
              <a:ea typeface="+mj-ea"/>
              <a:cs typeface="+mj-cs"/>
            </a:endParaRPr>
          </a:p>
        </p:txBody>
      </p:sp>
      <p:pic>
        <p:nvPicPr>
          <p:cNvPr id="12" name="Picture 2"/>
          <p:cNvPicPr>
            <a:picLocks noChangeAspect="1" noChangeArrowheads="1"/>
          </p:cNvPicPr>
          <p:nvPr/>
        </p:nvPicPr>
        <p:blipFill>
          <a:blip r:embed="rId5"/>
          <a:srcRect/>
          <a:stretch>
            <a:fillRect/>
          </a:stretch>
        </p:blipFill>
        <p:spPr bwMode="auto">
          <a:xfrm>
            <a:off x="1142976" y="3643314"/>
            <a:ext cx="5076825" cy="695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893</TotalTime>
  <Words>1741</Words>
  <Application>Microsoft Office PowerPoint</Application>
  <PresentationFormat>On-screen Show (4:3)</PresentationFormat>
  <Paragraphs>287</Paragraphs>
  <Slides>31</Slides>
  <Notes>31</Notes>
  <HiddenSlides>2</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Solstice</vt:lpstr>
      <vt:lpstr>Slide 1</vt:lpstr>
      <vt:lpstr>Table of Contents</vt:lpstr>
      <vt:lpstr>TestNG Overview</vt:lpstr>
      <vt:lpstr>TestNG Installation</vt:lpstr>
      <vt:lpstr>TestNG - Demo</vt:lpstr>
      <vt:lpstr>TestNG XML &amp; YAML Configuration</vt:lpstr>
      <vt:lpstr>TestNG – “Rhythms of Testing” with Annotations.</vt:lpstr>
      <vt:lpstr>TestNG – Groups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JUnit vs TestNG</vt:lpstr>
      <vt:lpstr>Continued..</vt:lpstr>
      <vt:lpstr>Observations</vt:lpstr>
      <vt:lpstr>Groups vs Universes</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Narendran</dc:creator>
  <cp:lastModifiedBy>Narendran</cp:lastModifiedBy>
  <cp:revision>219</cp:revision>
  <dcterms:created xsi:type="dcterms:W3CDTF">2014-03-21T13:58:09Z</dcterms:created>
  <dcterms:modified xsi:type="dcterms:W3CDTF">2014-07-26T11:09:31Z</dcterms:modified>
</cp:coreProperties>
</file>