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68" r:id="rId5"/>
    <p:sldId id="270" r:id="rId6"/>
    <p:sldId id="275" r:id="rId7"/>
    <p:sldId id="269" r:id="rId8"/>
    <p:sldId id="271" r:id="rId9"/>
    <p:sldId id="260" r:id="rId10"/>
    <p:sldId id="259" r:id="rId11"/>
    <p:sldId id="266" r:id="rId12"/>
    <p:sldId id="280" r:id="rId13"/>
    <p:sldId id="278" r:id="rId14"/>
    <p:sldId id="283" r:id="rId15"/>
    <p:sldId id="282" r:id="rId16"/>
    <p:sldId id="281" r:id="rId17"/>
    <p:sldId id="262" r:id="rId18"/>
    <p:sldId id="261" r:id="rId19"/>
    <p:sldId id="284" r:id="rId20"/>
    <p:sldId id="263" r:id="rId21"/>
    <p:sldId id="279" r:id="rId22"/>
    <p:sldId id="264" r:id="rId23"/>
    <p:sldId id="265" r:id="rId24"/>
    <p:sldId id="273" r:id="rId25"/>
    <p:sldId id="274" r:id="rId26"/>
  </p:sldIdLst>
  <p:sldSz cx="9144000" cy="5143500" type="screen16x9"/>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AC76"/>
    <a:srgbClr val="0D34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5"/>
    <p:restoredTop sz="76515"/>
  </p:normalViewPr>
  <p:slideViewPr>
    <p:cSldViewPr snapToGrid="0">
      <p:cViewPr>
        <p:scale>
          <a:sx n="138" d="100"/>
          <a:sy n="138" d="100"/>
        </p:scale>
        <p:origin x="166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515A4-8EDA-E543-9241-EF6EC1ED85FD}" type="datetimeFigureOut">
              <a:rPr lang="en-US" smtClean="0"/>
              <a:t>4/26/24</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C121A-2249-594F-B9E9-590F081C42E5}" type="slidenum">
              <a:rPr lang="en-US" smtClean="0"/>
              <a:t>‹#›</a:t>
            </a:fld>
            <a:endParaRPr lang="en-US"/>
          </a:p>
        </p:txBody>
      </p:sp>
    </p:spTree>
    <p:extLst>
      <p:ext uri="{BB962C8B-B14F-4D97-AF65-F5344CB8AC3E}">
        <p14:creationId xmlns:p14="http://schemas.microsoft.com/office/powerpoint/2010/main" val="375724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solidFill>
                  <a:srgbClr val="000000"/>
                </a:solidFill>
              </a:rPr>
              <a:t>Anhand</a:t>
            </a:r>
            <a:r>
              <a:rPr lang="en-US">
                <a:solidFill>
                  <a:srgbClr val="000000"/>
                </a:solidFill>
              </a:rPr>
              <a:t> der Data Exploration </a:t>
            </a:r>
            <a:r>
              <a:rPr lang="en-US" err="1">
                <a:solidFill>
                  <a:srgbClr val="000000"/>
                </a:solidFill>
              </a:rPr>
              <a:t>wurde</a:t>
            </a:r>
            <a:r>
              <a:rPr lang="en-US">
                <a:solidFill>
                  <a:srgbClr val="000000"/>
                </a:solidFill>
              </a:rPr>
              <a:t> </a:t>
            </a:r>
            <a:r>
              <a:rPr lang="en-US" err="1">
                <a:solidFill>
                  <a:srgbClr val="000000"/>
                </a:solidFill>
              </a:rPr>
              <a:t>folgendes</a:t>
            </a:r>
            <a:r>
              <a:rPr lang="en-US">
                <a:solidFill>
                  <a:srgbClr val="000000"/>
                </a:solidFill>
              </a:rPr>
              <a:t> Preprocessing </a:t>
            </a:r>
            <a:r>
              <a:rPr lang="en-US" err="1">
                <a:solidFill>
                  <a:srgbClr val="000000"/>
                </a:solidFill>
              </a:rPr>
              <a:t>abgeleitet</a:t>
            </a:r>
            <a:endParaRPr lang="en-US">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rPr>
              <a:t>Preprocessing: scale intensity to increase contrast, isotropic spacing and padding for same z-length</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Data Augmentation (Crop, Rotate, Flip)</a:t>
            </a:r>
          </a:p>
          <a:p>
            <a:endParaRPr lang="en-US"/>
          </a:p>
        </p:txBody>
      </p:sp>
      <p:sp>
        <p:nvSpPr>
          <p:cNvPr id="4" name="Plassholder for lysbildenummer 3"/>
          <p:cNvSpPr>
            <a:spLocks noGrp="1"/>
          </p:cNvSpPr>
          <p:nvPr>
            <p:ph type="sldNum" sz="quarter" idx="5"/>
          </p:nvPr>
        </p:nvSpPr>
        <p:spPr/>
        <p:txBody>
          <a:bodyPr/>
          <a:lstStyle/>
          <a:p>
            <a:fld id="{B26C121A-2249-594F-B9E9-590F081C42E5}" type="slidenum">
              <a:rPr lang="en-US" smtClean="0"/>
              <a:t>3</a:t>
            </a:fld>
            <a:endParaRPr lang="en-US"/>
          </a:p>
        </p:txBody>
      </p:sp>
    </p:spTree>
    <p:extLst>
      <p:ext uri="{BB962C8B-B14F-4D97-AF65-F5344CB8AC3E}">
        <p14:creationId xmlns:p14="http://schemas.microsoft.com/office/powerpoint/2010/main" val="1686701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Testing our model on 20% split of the data.</a:t>
            </a:r>
          </a:p>
          <a:p>
            <a:endParaRPr lang="en-US" dirty="0"/>
          </a:p>
          <a:p>
            <a:endParaRPr lang="en-US" dirty="0"/>
          </a:p>
        </p:txBody>
      </p:sp>
      <p:sp>
        <p:nvSpPr>
          <p:cNvPr id="4" name="Plassholder for lysbildenummer 3"/>
          <p:cNvSpPr>
            <a:spLocks noGrp="1"/>
          </p:cNvSpPr>
          <p:nvPr>
            <p:ph type="sldNum" sz="quarter" idx="5"/>
          </p:nvPr>
        </p:nvSpPr>
        <p:spPr/>
        <p:txBody>
          <a:bodyPr/>
          <a:lstStyle/>
          <a:p>
            <a:fld id="{B26C121A-2249-594F-B9E9-590F081C42E5}" type="slidenum">
              <a:rPr lang="en-US" smtClean="0"/>
              <a:t>16</a:t>
            </a:fld>
            <a:endParaRPr lang="en-US"/>
          </a:p>
        </p:txBody>
      </p:sp>
    </p:spTree>
    <p:extLst>
      <p:ext uri="{BB962C8B-B14F-4D97-AF65-F5344CB8AC3E}">
        <p14:creationId xmlns:p14="http://schemas.microsoft.com/office/powerpoint/2010/main" val="2553620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When looking at qualitative results, the best performance is shown here on dataset diseased 19. The overall segmentation looks very good. Only small vessels are missing.</a:t>
            </a:r>
          </a:p>
          <a:p>
            <a:endParaRPr lang="en-US" dirty="0"/>
          </a:p>
          <a:p>
            <a:r>
              <a:rPr lang="en-US" dirty="0"/>
              <a:t>The worst performance was on diseased dataset 17, where a lot of fine structure are missing.</a:t>
            </a:r>
          </a:p>
        </p:txBody>
      </p:sp>
      <p:sp>
        <p:nvSpPr>
          <p:cNvPr id="4" name="Plassholder for lysbildenummer 3"/>
          <p:cNvSpPr>
            <a:spLocks noGrp="1"/>
          </p:cNvSpPr>
          <p:nvPr>
            <p:ph type="sldNum" sz="quarter" idx="5"/>
          </p:nvPr>
        </p:nvSpPr>
        <p:spPr/>
        <p:txBody>
          <a:bodyPr/>
          <a:lstStyle/>
          <a:p>
            <a:fld id="{B26C121A-2249-594F-B9E9-590F081C42E5}" type="slidenum">
              <a:rPr lang="en-US" smtClean="0"/>
              <a:t>19</a:t>
            </a:fld>
            <a:endParaRPr lang="en-US"/>
          </a:p>
        </p:txBody>
      </p:sp>
    </p:spTree>
    <p:extLst>
      <p:ext uri="{BB962C8B-B14F-4D97-AF65-F5344CB8AC3E}">
        <p14:creationId xmlns:p14="http://schemas.microsoft.com/office/powerpoint/2010/main" val="2938340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The time to segmentate one sample are 16 and 77 seconds For model a and b respectively.</a:t>
            </a:r>
          </a:p>
          <a:p>
            <a:r>
              <a:rPr lang="en-US" dirty="0"/>
              <a:t>Due to the bigger and complex architecture, its not a surprise that model B has a significantly higher inference time.</a:t>
            </a:r>
          </a:p>
          <a:p>
            <a:endParaRPr lang="en-US" dirty="0"/>
          </a:p>
          <a:p>
            <a:r>
              <a:rPr lang="en-US" dirty="0"/>
              <a:t>The runtime of our model has not been optimized since it is not critical as in autonomous driving for example. It could be optimized by pruning or reducing the model complexity, which however can also worsen the performance.</a:t>
            </a:r>
          </a:p>
          <a:p>
            <a:endParaRPr lang="en-US" dirty="0"/>
          </a:p>
          <a:p>
            <a:r>
              <a:rPr lang="en-US" dirty="0"/>
              <a:t>For the carbon footprint estimation, we assume a full load GPU usage of 250 W. </a:t>
            </a:r>
          </a:p>
          <a:p>
            <a:r>
              <a:rPr lang="en-US" dirty="0"/>
              <a:t>Over the whole project we estimate a total Power usage of 30 kWh, which equals 190 km range for a Tesla Model 3.</a:t>
            </a:r>
          </a:p>
          <a:p>
            <a:r>
              <a:rPr lang="en-US" dirty="0"/>
              <a:t>This range is visualized here on the map with Trondheim center</a:t>
            </a:r>
          </a:p>
        </p:txBody>
      </p:sp>
      <p:sp>
        <p:nvSpPr>
          <p:cNvPr id="4" name="Plassholder for lysbildenummer 3"/>
          <p:cNvSpPr>
            <a:spLocks noGrp="1"/>
          </p:cNvSpPr>
          <p:nvPr>
            <p:ph type="sldNum" sz="quarter" idx="5"/>
          </p:nvPr>
        </p:nvSpPr>
        <p:spPr/>
        <p:txBody>
          <a:bodyPr/>
          <a:lstStyle/>
          <a:p>
            <a:fld id="{B26C121A-2249-594F-B9E9-590F081C42E5}" type="slidenum">
              <a:rPr lang="en-US" smtClean="0"/>
              <a:t>21</a:t>
            </a:fld>
            <a:endParaRPr lang="en-US"/>
          </a:p>
        </p:txBody>
      </p:sp>
    </p:spTree>
    <p:extLst>
      <p:ext uri="{BB962C8B-B14F-4D97-AF65-F5344CB8AC3E}">
        <p14:creationId xmlns:p14="http://schemas.microsoft.com/office/powerpoint/2010/main" val="2580941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Now coming to the discussion of our work.</a:t>
            </a:r>
          </a:p>
          <a:p>
            <a:r>
              <a:rPr lang="en-US" dirty="0"/>
              <a:t>Interestingly, the test performance on diseased aorta datasets were not significantly worse, unlike in the ASOCA paper</a:t>
            </a:r>
          </a:p>
          <a:p>
            <a:endParaRPr lang="en-US" dirty="0"/>
          </a:p>
          <a:p>
            <a:r>
              <a:rPr lang="en-US" dirty="0"/>
              <a:t>We tried to create an own model from scratch using </a:t>
            </a:r>
            <a:r>
              <a:rPr lang="en-US" dirty="0" err="1"/>
              <a:t>pytorch</a:t>
            </a:r>
            <a:r>
              <a:rPr lang="en-US" dirty="0"/>
              <a:t> lightning, which was performing very badly and couldn’t segment the tubular aorta structures. We could not find out the reason for the poor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before, the approach to apply preprocessing filter in order to highlight tubular structures was not successful</a:t>
            </a:r>
          </a:p>
          <a:p>
            <a:endParaRPr lang="en-US" dirty="0"/>
          </a:p>
          <a:p>
            <a:endParaRPr lang="en-US" dirty="0"/>
          </a:p>
          <a:p>
            <a:r>
              <a:rPr lang="en-US" dirty="0"/>
              <a:t>For the outlook, hyperparameter tuning and cross validation can be conducted to increase the model performance, and additionally increasing the training time, especially for the dints model</a:t>
            </a:r>
          </a:p>
          <a:p>
            <a:r>
              <a:rPr lang="en-US" dirty="0"/>
              <a:t>An ensemble of models could be created, since the literature showed that an ensemble of models performs better than the best model alone</a:t>
            </a:r>
          </a:p>
          <a:p>
            <a:r>
              <a:rPr lang="en-US" dirty="0"/>
              <a:t>In addition, more extensive pre and postprocessing like pretrained networks could be used to improve the segmentation result</a:t>
            </a:r>
          </a:p>
        </p:txBody>
      </p:sp>
      <p:sp>
        <p:nvSpPr>
          <p:cNvPr id="4" name="Plassholder for lysbildenummer 3"/>
          <p:cNvSpPr>
            <a:spLocks noGrp="1"/>
          </p:cNvSpPr>
          <p:nvPr>
            <p:ph type="sldNum" sz="quarter" idx="5"/>
          </p:nvPr>
        </p:nvSpPr>
        <p:spPr/>
        <p:txBody>
          <a:bodyPr/>
          <a:lstStyle/>
          <a:p>
            <a:fld id="{B26C121A-2249-594F-B9E9-590F081C42E5}" type="slidenum">
              <a:rPr lang="en-US" smtClean="0"/>
              <a:t>22</a:t>
            </a:fld>
            <a:endParaRPr lang="en-US"/>
          </a:p>
        </p:txBody>
      </p:sp>
    </p:spTree>
    <p:extLst>
      <p:ext uri="{BB962C8B-B14F-4D97-AF65-F5344CB8AC3E}">
        <p14:creationId xmlns:p14="http://schemas.microsoft.com/office/powerpoint/2010/main" val="528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The Group member contribution can be summed up as follows.</a:t>
            </a:r>
          </a:p>
        </p:txBody>
      </p:sp>
      <p:sp>
        <p:nvSpPr>
          <p:cNvPr id="4" name="Plassholder for lysbildenummer 3"/>
          <p:cNvSpPr>
            <a:spLocks noGrp="1"/>
          </p:cNvSpPr>
          <p:nvPr>
            <p:ph type="sldNum" sz="quarter" idx="5"/>
          </p:nvPr>
        </p:nvSpPr>
        <p:spPr/>
        <p:txBody>
          <a:bodyPr/>
          <a:lstStyle/>
          <a:p>
            <a:fld id="{B26C121A-2249-594F-B9E9-590F081C42E5}" type="slidenum">
              <a:rPr lang="en-US" smtClean="0"/>
              <a:t>23</a:t>
            </a:fld>
            <a:endParaRPr lang="en-US"/>
          </a:p>
        </p:txBody>
      </p:sp>
    </p:spTree>
    <p:extLst>
      <p:ext uri="{BB962C8B-B14F-4D97-AF65-F5344CB8AC3E}">
        <p14:creationId xmlns:p14="http://schemas.microsoft.com/office/powerpoint/2010/main" val="1802073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You find our sources and references here</a:t>
            </a:r>
          </a:p>
        </p:txBody>
      </p:sp>
      <p:sp>
        <p:nvSpPr>
          <p:cNvPr id="4" name="Plassholder for lysbildenummer 3"/>
          <p:cNvSpPr>
            <a:spLocks noGrp="1"/>
          </p:cNvSpPr>
          <p:nvPr>
            <p:ph type="sldNum" sz="quarter" idx="5"/>
          </p:nvPr>
        </p:nvSpPr>
        <p:spPr/>
        <p:txBody>
          <a:bodyPr/>
          <a:lstStyle/>
          <a:p>
            <a:fld id="{B26C121A-2249-594F-B9E9-590F081C42E5}" type="slidenum">
              <a:rPr lang="en-US" smtClean="0"/>
              <a:t>24</a:t>
            </a:fld>
            <a:endParaRPr lang="en-US"/>
          </a:p>
        </p:txBody>
      </p:sp>
    </p:spTree>
    <p:extLst>
      <p:ext uri="{BB962C8B-B14F-4D97-AF65-F5344CB8AC3E}">
        <p14:creationId xmlns:p14="http://schemas.microsoft.com/office/powerpoint/2010/main" val="4137192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Thank you for your interest!</a:t>
            </a:r>
          </a:p>
        </p:txBody>
      </p:sp>
      <p:sp>
        <p:nvSpPr>
          <p:cNvPr id="4" name="Plassholder for lysbildenummer 3"/>
          <p:cNvSpPr>
            <a:spLocks noGrp="1"/>
          </p:cNvSpPr>
          <p:nvPr>
            <p:ph type="sldNum" sz="quarter" idx="5"/>
          </p:nvPr>
        </p:nvSpPr>
        <p:spPr/>
        <p:txBody>
          <a:bodyPr/>
          <a:lstStyle/>
          <a:p>
            <a:fld id="{B26C121A-2249-594F-B9E9-590F081C42E5}" type="slidenum">
              <a:rPr lang="en-US" smtClean="0"/>
              <a:t>25</a:t>
            </a:fld>
            <a:endParaRPr lang="en-US"/>
          </a:p>
        </p:txBody>
      </p:sp>
    </p:spTree>
    <p:extLst>
      <p:ext uri="{BB962C8B-B14F-4D97-AF65-F5344CB8AC3E}">
        <p14:creationId xmlns:p14="http://schemas.microsoft.com/office/powerpoint/2010/main" val="275813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Sans-Serif"/>
              <a:buChar char="-"/>
            </a:pPr>
            <a:r>
              <a:rPr lang="en-US"/>
              <a:t>Encoder?</a:t>
            </a:r>
          </a:p>
          <a:p>
            <a:pPr marL="171450" indent="-171450">
              <a:buFont typeface="Calibri,Sans-Serif"/>
              <a:buChar char="-"/>
            </a:pPr>
            <a:endParaRPr lang="en-US"/>
          </a:p>
          <a:p>
            <a:pPr marL="171450" indent="-171450">
              <a:buFont typeface="Calibri,Sans-Serif"/>
              <a:buChar char="-"/>
            </a:pPr>
            <a:r>
              <a:rPr lang="en-US"/>
              <a:t>Decoder?</a:t>
            </a:r>
          </a:p>
          <a:p>
            <a:pPr marL="628650" lvl="1" indent="-171450">
              <a:buFont typeface="Courier New,monospace"/>
              <a:buChar char="o"/>
            </a:pPr>
            <a:r>
              <a:rPr lang="en-US"/>
              <a:t>-&gt; name of parts??</a:t>
            </a:r>
          </a:p>
          <a:p>
            <a:pPr marL="171450" indent="-171450">
              <a:buFont typeface="Calibri,Sans-Serif"/>
              <a:buChar char="-"/>
            </a:pPr>
            <a:endParaRPr lang="en-US"/>
          </a:p>
          <a:p>
            <a:pPr marL="171450" indent="-171450">
              <a:buFont typeface="Calibri,Sans-Serif"/>
              <a:buChar char="-"/>
            </a:pPr>
            <a:r>
              <a:rPr lang="en-US"/>
              <a:t>@VAE: input is sampled down to a low dimensional space of 256 and then </a:t>
            </a:r>
            <a:r>
              <a:rPr lang="en-US" err="1"/>
              <a:t>reconstruted</a:t>
            </a:r>
            <a:r>
              <a:rPr lang="en-US"/>
              <a:t> using the same architecture as the encoder (except the interlevel skip connections from the initial input and the different </a:t>
            </a:r>
            <a:r>
              <a:rPr lang="en-US" err="1"/>
              <a:t>downsample</a:t>
            </a:r>
            <a:r>
              <a:rPr lang="en-US"/>
              <a:t> steps)</a:t>
            </a:r>
          </a:p>
        </p:txBody>
      </p:sp>
      <p:sp>
        <p:nvSpPr>
          <p:cNvPr id="4" name="Slide Number Placeholder 3"/>
          <p:cNvSpPr>
            <a:spLocks noGrp="1"/>
          </p:cNvSpPr>
          <p:nvPr>
            <p:ph type="sldNum" sz="quarter" idx="5"/>
          </p:nvPr>
        </p:nvSpPr>
        <p:spPr/>
        <p:txBody>
          <a:bodyPr/>
          <a:lstStyle/>
          <a:p>
            <a:fld id="{B26C121A-2249-594F-B9E9-590F081C42E5}" type="slidenum">
              <a:rPr lang="en-US" smtClean="0"/>
              <a:t>6</a:t>
            </a:fld>
            <a:endParaRPr lang="en-US"/>
          </a:p>
        </p:txBody>
      </p:sp>
    </p:spTree>
    <p:extLst>
      <p:ext uri="{BB962C8B-B14F-4D97-AF65-F5344CB8AC3E}">
        <p14:creationId xmlns:p14="http://schemas.microsoft.com/office/powerpoint/2010/main" val="172327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t>Each architecture in the search space is parameterized. This means that instead of directly representing architectures as discrete entities, they are represented as continuous variables</a:t>
            </a:r>
          </a:p>
          <a:p>
            <a:pPr marL="171450" indent="-171450">
              <a:buFont typeface="Calibri"/>
              <a:buChar char="-"/>
            </a:pPr>
            <a:r>
              <a:rPr lang="en-US"/>
              <a:t>Then gradient descent is used in the search process to find the best architecture </a:t>
            </a:r>
          </a:p>
          <a:p>
            <a:pPr marL="171450" indent="-171450">
              <a:buFont typeface="Calibri"/>
              <a:buChar char="-"/>
            </a:pPr>
            <a:endParaRPr lang="en-US"/>
          </a:p>
          <a:p>
            <a:pPr marL="171450" indent="-171450">
              <a:buFont typeface="Calibri"/>
              <a:buChar char="-"/>
            </a:pPr>
            <a:r>
              <a:rPr lang="en-US"/>
              <a:t>Each circle consists of a skip connection</a:t>
            </a:r>
          </a:p>
          <a:p>
            <a:pPr marL="171450" indent="-171450">
              <a:buFont typeface="Calibri"/>
              <a:buChar char="-"/>
            </a:pPr>
            <a:r>
              <a:rPr lang="en-US"/>
              <a:t>3x3x3 convolution</a:t>
            </a:r>
          </a:p>
          <a:p>
            <a:pPr marL="171450" indent="-171450">
              <a:buFont typeface="Calibri"/>
              <a:buChar char="-"/>
            </a:pPr>
            <a:r>
              <a:rPr lang="en-US"/>
              <a:t>Or a … [name]</a:t>
            </a:r>
          </a:p>
        </p:txBody>
      </p:sp>
      <p:sp>
        <p:nvSpPr>
          <p:cNvPr id="4" name="Slide Number Placeholder 3"/>
          <p:cNvSpPr>
            <a:spLocks noGrp="1"/>
          </p:cNvSpPr>
          <p:nvPr>
            <p:ph type="sldNum" sz="quarter" idx="5"/>
          </p:nvPr>
        </p:nvSpPr>
        <p:spPr/>
        <p:txBody>
          <a:bodyPr/>
          <a:lstStyle/>
          <a:p>
            <a:fld id="{B26C121A-2249-594F-B9E9-590F081C42E5}" type="slidenum">
              <a:rPr lang="en-US" smtClean="0"/>
              <a:t>8</a:t>
            </a:fld>
            <a:endParaRPr lang="en-US"/>
          </a:p>
        </p:txBody>
      </p:sp>
    </p:spTree>
    <p:extLst>
      <p:ext uri="{BB962C8B-B14F-4D97-AF65-F5344CB8AC3E}">
        <p14:creationId xmlns:p14="http://schemas.microsoft.com/office/powerpoint/2010/main" val="382533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In order to improve the performance of our model, we took the following steps</a:t>
            </a:r>
          </a:p>
          <a:p>
            <a:r>
              <a:rPr lang="en-US" dirty="0"/>
              <a:t>-  As mentioned before, appropriate preprocessing is the most crucial step to achieve good results in this task</a:t>
            </a:r>
          </a:p>
          <a:p>
            <a:pPr marL="171450" indent="-171450">
              <a:buFontTx/>
              <a:buChar char="-"/>
            </a:pPr>
            <a:r>
              <a:rPr lang="en-US" dirty="0"/>
              <a:t>We have tried to include Filters in the preprocessing to highlight tubular structures, however this was not successful</a:t>
            </a:r>
          </a:p>
          <a:p>
            <a:pPr marL="171450" indent="-171450">
              <a:buFontTx/>
              <a:buChar char="-"/>
            </a:pPr>
            <a:r>
              <a:rPr lang="en-US" dirty="0"/>
              <a:t>Since the ASOCA dataset only consists of a very limited amount of samples Data Augmentation was important. Common augmentation transforms has been applied using MONAIs framework</a:t>
            </a:r>
          </a:p>
          <a:p>
            <a:pPr marL="171450" indent="-171450">
              <a:buFontTx/>
              <a:buChar char="-"/>
            </a:pPr>
            <a:r>
              <a:rPr lang="en-US" dirty="0"/>
              <a:t>To increase the data basis for training, pretraining on the </a:t>
            </a:r>
            <a:r>
              <a:rPr lang="en-US" dirty="0" err="1"/>
              <a:t>ImageCAS</a:t>
            </a:r>
            <a:r>
              <a:rPr lang="en-US" dirty="0"/>
              <a:t> coronary artery segmentation dataset has been used. This brings a major performance increase for Model A</a:t>
            </a:r>
          </a:p>
          <a:p>
            <a:pPr marL="171450" indent="-171450">
              <a:buFontTx/>
              <a:buChar char="-"/>
            </a:pPr>
            <a:r>
              <a:rPr lang="en-US" dirty="0"/>
              <a:t>Last but not least we added a simple postprocessing routine to filter out small and unconnected structures, which increases the overall performance a little</a:t>
            </a:r>
          </a:p>
          <a:p>
            <a:pPr marL="171450" indent="-171450">
              <a:buFontTx/>
              <a:buChar char="-"/>
            </a:pPr>
            <a:endParaRPr lang="en-US" dirty="0"/>
          </a:p>
        </p:txBody>
      </p:sp>
      <p:sp>
        <p:nvSpPr>
          <p:cNvPr id="4" name="Plassholder for lysbildenummer 3"/>
          <p:cNvSpPr>
            <a:spLocks noGrp="1"/>
          </p:cNvSpPr>
          <p:nvPr>
            <p:ph type="sldNum" sz="quarter" idx="5"/>
          </p:nvPr>
        </p:nvSpPr>
        <p:spPr/>
        <p:txBody>
          <a:bodyPr/>
          <a:lstStyle/>
          <a:p>
            <a:fld id="{B26C121A-2249-594F-B9E9-590F081C42E5}" type="slidenum">
              <a:rPr lang="en-US" smtClean="0"/>
              <a:t>10</a:t>
            </a:fld>
            <a:endParaRPr lang="en-US"/>
          </a:p>
        </p:txBody>
      </p:sp>
    </p:spTree>
    <p:extLst>
      <p:ext uri="{BB962C8B-B14F-4D97-AF65-F5344CB8AC3E}">
        <p14:creationId xmlns:p14="http://schemas.microsoft.com/office/powerpoint/2010/main" val="389001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The post-processing has been done using </a:t>
            </a:r>
            <a:r>
              <a:rPr lang="en-US" dirty="0" err="1"/>
              <a:t>sk</a:t>
            </a:r>
            <a:r>
              <a:rPr lang="en-US" dirty="0"/>
              <a:t> image connected component analysis</a:t>
            </a:r>
          </a:p>
          <a:p>
            <a:r>
              <a:rPr lang="en-US" sz="1200" dirty="0"/>
              <a:t>In the raw prediction you can see that there are quite a lot of small unconnected structures</a:t>
            </a:r>
          </a:p>
          <a:p>
            <a:r>
              <a:rPr lang="en-US" sz="1200" dirty="0"/>
              <a:t>These will be filtered out and the result looks as follows</a:t>
            </a:r>
          </a:p>
          <a:p>
            <a:endParaRPr lang="en-US" dirty="0"/>
          </a:p>
        </p:txBody>
      </p:sp>
      <p:sp>
        <p:nvSpPr>
          <p:cNvPr id="4" name="Plassholder for lysbildenummer 3"/>
          <p:cNvSpPr>
            <a:spLocks noGrp="1"/>
          </p:cNvSpPr>
          <p:nvPr>
            <p:ph type="sldNum" sz="quarter" idx="5"/>
          </p:nvPr>
        </p:nvSpPr>
        <p:spPr/>
        <p:txBody>
          <a:bodyPr/>
          <a:lstStyle/>
          <a:p>
            <a:fld id="{B26C121A-2249-594F-B9E9-590F081C42E5}" type="slidenum">
              <a:rPr lang="en-US" smtClean="0"/>
              <a:t>11</a:t>
            </a:fld>
            <a:endParaRPr lang="en-US"/>
          </a:p>
        </p:txBody>
      </p:sp>
    </p:spTree>
    <p:extLst>
      <p:ext uri="{BB962C8B-B14F-4D97-AF65-F5344CB8AC3E}">
        <p14:creationId xmlns:p14="http://schemas.microsoft.com/office/powerpoint/2010/main" val="95376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sz="1200" dirty="0"/>
              <a:t>With this, the performance increase up to 0.3% </a:t>
            </a:r>
            <a:r>
              <a:rPr lang="en-US" sz="1200" dirty="0" err="1"/>
              <a:t>DiceScore</a:t>
            </a:r>
            <a:r>
              <a:rPr lang="en-US" sz="1200" dirty="0"/>
              <a:t> and 2.6% </a:t>
            </a:r>
            <a:r>
              <a:rPr lang="en-US" sz="1200" dirty="0" err="1"/>
              <a:t>HausdorffDistance</a:t>
            </a:r>
            <a:r>
              <a:rPr lang="en-US" sz="1200" dirty="0"/>
              <a:t> on average</a:t>
            </a:r>
            <a:endParaRPr lang="en-US" dirty="0"/>
          </a:p>
          <a:p>
            <a:endParaRPr lang="en-US" dirty="0"/>
          </a:p>
          <a:p>
            <a:r>
              <a:rPr lang="en-US" dirty="0"/>
              <a:t>These two are the relevant metrics in this segmentation task</a:t>
            </a:r>
          </a:p>
          <a:p>
            <a:r>
              <a:rPr lang="en-US" dirty="0"/>
              <a:t>The Dice score measures the overlap between prediction and ground truth relative to their total area as shown here</a:t>
            </a:r>
          </a:p>
          <a:p>
            <a:endParaRPr lang="en-US" dirty="0"/>
          </a:p>
          <a:p>
            <a:r>
              <a:rPr lang="en-US" dirty="0"/>
              <a:t>the </a:t>
            </a:r>
            <a:r>
              <a:rPr lang="en-US" dirty="0" err="1"/>
              <a:t>Haussdorff</a:t>
            </a:r>
            <a:r>
              <a:rPr lang="en-US" dirty="0"/>
              <a:t> metric quantifies the maximum distance between prediction and ground truth, by matching matching the closest points of two datasets and taking the maximum distance.</a:t>
            </a:r>
          </a:p>
          <a:p>
            <a:r>
              <a:rPr lang="en-US" dirty="0"/>
              <a:t>Like in the literature, the 95% percentile will be taken due to the sensitive to noise and outliers.</a:t>
            </a:r>
          </a:p>
        </p:txBody>
      </p:sp>
      <p:sp>
        <p:nvSpPr>
          <p:cNvPr id="4" name="Plassholder for lysbildenummer 3"/>
          <p:cNvSpPr>
            <a:spLocks noGrp="1"/>
          </p:cNvSpPr>
          <p:nvPr>
            <p:ph type="sldNum" sz="quarter" idx="5"/>
          </p:nvPr>
        </p:nvSpPr>
        <p:spPr/>
        <p:txBody>
          <a:bodyPr/>
          <a:lstStyle/>
          <a:p>
            <a:fld id="{B26C121A-2249-594F-B9E9-590F081C42E5}" type="slidenum">
              <a:rPr lang="en-US" smtClean="0"/>
              <a:t>12</a:t>
            </a:fld>
            <a:endParaRPr lang="en-US"/>
          </a:p>
        </p:txBody>
      </p:sp>
    </p:spTree>
    <p:extLst>
      <p:ext uri="{BB962C8B-B14F-4D97-AF65-F5344CB8AC3E}">
        <p14:creationId xmlns:p14="http://schemas.microsoft.com/office/powerpoint/2010/main" val="4275484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Our training results can be seen here. We see that Model a has a quite high loss on average, but a good training accuracy.</a:t>
            </a:r>
          </a:p>
          <a:p>
            <a:r>
              <a:rPr lang="en-US" dirty="0"/>
              <a:t>For Model B, the graphs indicate that more training epochs would be needed for convergence. All models has been trained for 12 </a:t>
            </a:r>
            <a:r>
              <a:rPr lang="en-US" dirty="0" err="1"/>
              <a:t>hrs</a:t>
            </a:r>
            <a:r>
              <a:rPr lang="en-US" dirty="0"/>
              <a:t>, and additional 12 </a:t>
            </a:r>
            <a:r>
              <a:rPr lang="en-US" dirty="0" err="1"/>
              <a:t>hrs</a:t>
            </a:r>
            <a:r>
              <a:rPr lang="en-US" dirty="0"/>
              <a:t> for pretraining.</a:t>
            </a:r>
          </a:p>
        </p:txBody>
      </p:sp>
      <p:sp>
        <p:nvSpPr>
          <p:cNvPr id="4" name="Plassholder for lysbildenummer 3"/>
          <p:cNvSpPr>
            <a:spLocks noGrp="1"/>
          </p:cNvSpPr>
          <p:nvPr>
            <p:ph type="sldNum" sz="quarter" idx="5"/>
          </p:nvPr>
        </p:nvSpPr>
        <p:spPr/>
        <p:txBody>
          <a:bodyPr/>
          <a:lstStyle/>
          <a:p>
            <a:fld id="{B26C121A-2249-594F-B9E9-590F081C42E5}" type="slidenum">
              <a:rPr lang="en-US" smtClean="0"/>
              <a:t>13</a:t>
            </a:fld>
            <a:endParaRPr lang="en-US"/>
          </a:p>
        </p:txBody>
      </p:sp>
    </p:spTree>
    <p:extLst>
      <p:ext uri="{BB962C8B-B14F-4D97-AF65-F5344CB8AC3E}">
        <p14:creationId xmlns:p14="http://schemas.microsoft.com/office/powerpoint/2010/main" val="3135526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We tested our models on a 20% split of the data and the results look as follows.</a:t>
            </a:r>
          </a:p>
        </p:txBody>
      </p:sp>
      <p:sp>
        <p:nvSpPr>
          <p:cNvPr id="4" name="Plassholder for lysbildenummer 3"/>
          <p:cNvSpPr>
            <a:spLocks noGrp="1"/>
          </p:cNvSpPr>
          <p:nvPr>
            <p:ph type="sldNum" sz="quarter" idx="5"/>
          </p:nvPr>
        </p:nvSpPr>
        <p:spPr/>
        <p:txBody>
          <a:bodyPr/>
          <a:lstStyle/>
          <a:p>
            <a:fld id="{B26C121A-2249-594F-B9E9-590F081C42E5}" type="slidenum">
              <a:rPr lang="en-US" smtClean="0"/>
              <a:t>14</a:t>
            </a:fld>
            <a:endParaRPr lang="en-US"/>
          </a:p>
        </p:txBody>
      </p:sp>
    </p:spTree>
    <p:extLst>
      <p:ext uri="{BB962C8B-B14F-4D97-AF65-F5344CB8AC3E}">
        <p14:creationId xmlns:p14="http://schemas.microsoft.com/office/powerpoint/2010/main" val="3235796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It shows that model A with pretraining has the best Dice and </a:t>
            </a:r>
            <a:r>
              <a:rPr lang="en-US" dirty="0" err="1"/>
              <a:t>Hausdorff</a:t>
            </a:r>
            <a:r>
              <a:rPr lang="en-US" dirty="0"/>
              <a:t> Distance metrics</a:t>
            </a:r>
          </a:p>
          <a:p>
            <a:endParaRPr lang="en-US" dirty="0"/>
          </a:p>
          <a:p>
            <a:endParaRPr lang="en-US" dirty="0"/>
          </a:p>
        </p:txBody>
      </p:sp>
      <p:sp>
        <p:nvSpPr>
          <p:cNvPr id="4" name="Plassholder for lysbildenummer 3"/>
          <p:cNvSpPr>
            <a:spLocks noGrp="1"/>
          </p:cNvSpPr>
          <p:nvPr>
            <p:ph type="sldNum" sz="quarter" idx="5"/>
          </p:nvPr>
        </p:nvSpPr>
        <p:spPr/>
        <p:txBody>
          <a:bodyPr/>
          <a:lstStyle/>
          <a:p>
            <a:fld id="{B26C121A-2249-594F-B9E9-590F081C42E5}" type="slidenum">
              <a:rPr lang="en-US" smtClean="0"/>
              <a:t>15</a:t>
            </a:fld>
            <a:endParaRPr lang="en-US"/>
          </a:p>
        </p:txBody>
      </p:sp>
    </p:spTree>
    <p:extLst>
      <p:ext uri="{BB962C8B-B14F-4D97-AF65-F5344CB8AC3E}">
        <p14:creationId xmlns:p14="http://schemas.microsoft.com/office/powerpoint/2010/main" val="267512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68315" y="2008061"/>
            <a:ext cx="7772400" cy="675821"/>
          </a:xfrm>
        </p:spPr>
        <p:txBody>
          <a:bodyPr anchor="t" anchorCtr="0"/>
          <a:lstStyle/>
          <a:p>
            <a:r>
              <a:rPr lang="nb-NO"/>
              <a:t>Klikk for å redigere tittelstil</a:t>
            </a:r>
          </a:p>
        </p:txBody>
      </p:sp>
      <p:sp>
        <p:nvSpPr>
          <p:cNvPr id="3" name="Undertittel 2"/>
          <p:cNvSpPr>
            <a:spLocks noGrp="1"/>
          </p:cNvSpPr>
          <p:nvPr>
            <p:ph type="subTitle" idx="1"/>
          </p:nvPr>
        </p:nvSpPr>
        <p:spPr>
          <a:xfrm>
            <a:off x="368315" y="2733866"/>
            <a:ext cx="77724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05979"/>
            <a:ext cx="2057400"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0"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314320" y="922492"/>
            <a:ext cx="8229600" cy="36721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4" name="Plassholder for lysbildenummer 5"/>
          <p:cNvSpPr txBox="1">
            <a:spLocks/>
          </p:cNvSpPr>
          <p:nvPr userDrawn="1"/>
        </p:nvSpPr>
        <p:spPr>
          <a:xfrm>
            <a:off x="8474801" y="4815936"/>
            <a:ext cx="342081" cy="273844"/>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0" i="0" smtClean="0">
                <a:solidFill>
                  <a:schemeClr val="tx1"/>
                </a:solidFill>
                <a:latin typeface="Arial"/>
                <a:cs typeface="Arial"/>
              </a:rPr>
              <a:pPr algn="ctr"/>
              <a:t>‹#›</a:t>
            </a:fld>
            <a:endParaRPr lang="nb-NO" b="0" i="0">
              <a:solidFill>
                <a:schemeClr val="tx1"/>
              </a:solidFill>
              <a:latin typeface="Arial"/>
              <a:cs typeface="Arial"/>
            </a:endParaRPr>
          </a:p>
        </p:txBody>
      </p:sp>
      <p:sp>
        <p:nvSpPr>
          <p:cNvPr id="8" name="Plassholder for tittel 1">
            <a:extLst>
              <a:ext uri="{FF2B5EF4-FFF2-40B4-BE49-F238E27FC236}">
                <a16:creationId xmlns:a16="http://schemas.microsoft.com/office/drawing/2014/main" id="{1C81586A-D2DD-7947-8C07-6EE6282AF742}"/>
              </a:ext>
            </a:extLst>
          </p:cNvPr>
          <p:cNvSpPr>
            <a:spLocks noGrp="1"/>
          </p:cNvSpPr>
          <p:nvPr>
            <p:ph type="title"/>
          </p:nvPr>
        </p:nvSpPr>
        <p:spPr>
          <a:xfrm>
            <a:off x="314320" y="205979"/>
            <a:ext cx="8229600" cy="646331"/>
          </a:xfrm>
          <a:prstGeom prst="rect">
            <a:avLst/>
          </a:prstGeom>
        </p:spPr>
        <p:txBody>
          <a:bodyPr vert="horz" lIns="91440" tIns="45720" rIns="91440" bIns="45720" rtlCol="0" anchor="t" anchorCtr="0">
            <a:spAutoFit/>
          </a:bodyPr>
          <a:lstStyle/>
          <a:p>
            <a:r>
              <a:rPr lang="nb-NO"/>
              <a:t>Klikk for å redigere tittelstil</a:t>
            </a: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7" name="Plassholder for lysbildenummer 5"/>
          <p:cNvSpPr>
            <a:spLocks noGrp="1"/>
          </p:cNvSpPr>
          <p:nvPr>
            <p:ph type="sldNum" sz="quarter" idx="12"/>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8" name="Tittel 1">
            <a:extLst>
              <a:ext uri="{FF2B5EF4-FFF2-40B4-BE49-F238E27FC236}">
                <a16:creationId xmlns:a16="http://schemas.microsoft.com/office/drawing/2014/main" id="{AEE93D7A-5A17-EC4F-B9C3-76C226D331B9}"/>
              </a:ext>
            </a:extLst>
          </p:cNvPr>
          <p:cNvSpPr>
            <a:spLocks noGrp="1"/>
          </p:cNvSpPr>
          <p:nvPr>
            <p:ph type="title"/>
          </p:nvPr>
        </p:nvSpPr>
        <p:spPr>
          <a:xfrm>
            <a:off x="280219" y="205979"/>
            <a:ext cx="8229600" cy="646331"/>
          </a:xfrm>
        </p:spPr>
        <p:txBody>
          <a:bodyPr/>
          <a:lstStyle>
            <a:lvl1pPr>
              <a:defRPr/>
            </a:lvl1pPr>
          </a:lstStyle>
          <a:p>
            <a:r>
              <a:rPr lang="nb-NO"/>
              <a:t>Klikk for å redigere tittelstil</a:t>
            </a:r>
          </a:p>
        </p:txBody>
      </p:sp>
      <p:sp>
        <p:nvSpPr>
          <p:cNvPr id="10" name="Plassholder for innhold 3">
            <a:extLst>
              <a:ext uri="{FF2B5EF4-FFF2-40B4-BE49-F238E27FC236}">
                <a16:creationId xmlns:a16="http://schemas.microsoft.com/office/drawing/2014/main" id="{535197FD-69E0-9640-999B-9975263423DC}"/>
              </a:ext>
            </a:extLst>
          </p:cNvPr>
          <p:cNvSpPr>
            <a:spLocks noGrp="1"/>
          </p:cNvSpPr>
          <p:nvPr>
            <p:ph sz="half" idx="2"/>
          </p:nvPr>
        </p:nvSpPr>
        <p:spPr>
          <a:xfrm>
            <a:off x="280219" y="1444342"/>
            <a:ext cx="4040188"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1" name="Plassholder for tekst 4">
            <a:extLst>
              <a:ext uri="{FF2B5EF4-FFF2-40B4-BE49-F238E27FC236}">
                <a16:creationId xmlns:a16="http://schemas.microsoft.com/office/drawing/2014/main" id="{5FCFC815-88F1-F54D-931D-DFB06C53CCC1}"/>
              </a:ext>
            </a:extLst>
          </p:cNvPr>
          <p:cNvSpPr>
            <a:spLocks noGrp="1"/>
          </p:cNvSpPr>
          <p:nvPr>
            <p:ph type="body" sz="quarter" idx="3"/>
          </p:nvPr>
        </p:nvSpPr>
        <p:spPr>
          <a:xfrm>
            <a:off x="4468045" y="964522"/>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a:t>
            </a:r>
          </a:p>
        </p:txBody>
      </p:sp>
      <p:sp>
        <p:nvSpPr>
          <p:cNvPr id="12" name="Plassholder for innhold 5">
            <a:extLst>
              <a:ext uri="{FF2B5EF4-FFF2-40B4-BE49-F238E27FC236}">
                <a16:creationId xmlns:a16="http://schemas.microsoft.com/office/drawing/2014/main" id="{09690C63-91BD-DF46-89B9-CE22FFC54125}"/>
              </a:ext>
            </a:extLst>
          </p:cNvPr>
          <p:cNvSpPr>
            <a:spLocks noGrp="1"/>
          </p:cNvSpPr>
          <p:nvPr>
            <p:ph sz="quarter" idx="4"/>
          </p:nvPr>
        </p:nvSpPr>
        <p:spPr>
          <a:xfrm>
            <a:off x="4468045" y="1444342"/>
            <a:ext cx="4041775"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3" name="Plassholder for tekst 4">
            <a:extLst>
              <a:ext uri="{FF2B5EF4-FFF2-40B4-BE49-F238E27FC236}">
                <a16:creationId xmlns:a16="http://schemas.microsoft.com/office/drawing/2014/main" id="{FC862961-AFCA-7E4D-BB5E-885FA1C594D2}"/>
              </a:ext>
            </a:extLst>
          </p:cNvPr>
          <p:cNvSpPr>
            <a:spLocks noGrp="1"/>
          </p:cNvSpPr>
          <p:nvPr>
            <p:ph type="body" sz="quarter" idx="10"/>
          </p:nvPr>
        </p:nvSpPr>
        <p:spPr>
          <a:xfrm>
            <a:off x="280218" y="964521"/>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a:t>
            </a:r>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5" name="Plassholder for lysbildenummer 4"/>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4" name="Plassholder for lysbildenummer 3"/>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1"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14320" y="205979"/>
            <a:ext cx="8229600" cy="646331"/>
          </a:xfrm>
          <a:prstGeom prst="rect">
            <a:avLst/>
          </a:prstGeom>
        </p:spPr>
        <p:txBody>
          <a:bodyPr vert="horz"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314320" y="946768"/>
            <a:ext cx="8229600" cy="364785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a:latin typeface="Arial"/>
              <a:cs typeface="Arial"/>
            </a:endParaRPr>
          </a:p>
        </p:txBody>
      </p:sp>
      <p:pic>
        <p:nvPicPr>
          <p:cNvPr id="9" name="Bilde 8">
            <a:extLst>
              <a:ext uri="{FF2B5EF4-FFF2-40B4-BE49-F238E27FC236}">
                <a16:creationId xmlns:a16="http://schemas.microsoft.com/office/drawing/2014/main" id="{EC151788-4963-A348-A694-628F9AEA45FA}"/>
              </a:ext>
            </a:extLst>
          </p:cNvPr>
          <p:cNvPicPr>
            <a:picLocks noChangeAspect="1"/>
          </p:cNvPicPr>
          <p:nvPr userDrawn="1"/>
        </p:nvPicPr>
        <p:blipFill>
          <a:blip/>
          <a:stretch>
            <a:fillRect/>
          </a:stretch>
        </p:blipFill>
        <p:spPr>
          <a:xfrm>
            <a:off x="425115" y="4785586"/>
            <a:ext cx="2693470" cy="247457"/>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ACCESS.2022.314037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tatisticaloddsandends.wordpress.com/2019/10/02/what-is-hausdorff-distanc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sla.com/model3/design#overview"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grafikkarten.com/en/graphics-cards/nvidia/a-series-server/2755/nvidia-a100-40gb-pcie-4.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scikit-image.org/" TargetMode="External"/><Relationship Id="rId3" Type="http://schemas.openxmlformats.org/officeDocument/2006/relationships/hyperlink" Target="https://arxiv.org/abs/1810.11654" TargetMode="External"/><Relationship Id="rId7" Type="http://schemas.openxmlformats.org/officeDocument/2006/relationships/hyperlink" Target="https://www.kaggle.com/datasets/xiaoweixumedicalai/imagecas/dat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scikit-image.org/docs/stable/api/skimage.filters.html" TargetMode="External"/><Relationship Id="rId11" Type="http://schemas.openxmlformats.org/officeDocument/2006/relationships/hyperlink" Target="https://doi.org/10.1016/j.compmedimag.2022.102049" TargetMode="External"/><Relationship Id="rId5" Type="http://schemas.openxmlformats.org/officeDocument/2006/relationships/hyperlink" Target="https://github.com/Project-MONAI/tutorials/tree/main/auto3dseg" TargetMode="External"/><Relationship Id="rId10" Type="http://schemas.openxmlformats.org/officeDocument/2006/relationships/hyperlink" Target="https://www.tesla.com/model3/design#overview" TargetMode="External"/><Relationship Id="rId4" Type="http://schemas.openxmlformats.org/officeDocument/2006/relationships/hyperlink" Target="https://arxiv.org/abs/2103.15954" TargetMode="External"/><Relationship Id="rId9" Type="http://schemas.openxmlformats.org/officeDocument/2006/relationships/hyperlink" Target="https://www.grafikkarten.com/en/graphics-cards/nvidia/a-series-server/2755/nvidia-a100-40gb-pcie-4.0"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mailto:alexahuh@stud.ntnu.n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714EA05B-DC29-9A49-9E07-BD359950FFCC}"/>
              </a:ext>
            </a:extLst>
          </p:cNvPr>
          <p:cNvSpPr/>
          <p:nvPr/>
        </p:nvSpPr>
        <p:spPr>
          <a:xfrm>
            <a:off x="0" y="0"/>
            <a:ext cx="9144000" cy="51435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 name="Tittel 1">
            <a:extLst>
              <a:ext uri="{FF2B5EF4-FFF2-40B4-BE49-F238E27FC236}">
                <a16:creationId xmlns:a16="http://schemas.microsoft.com/office/drawing/2014/main" id="{348DDC63-D03F-4E4B-B5C0-63C3F1A3BC59}"/>
              </a:ext>
            </a:extLst>
          </p:cNvPr>
          <p:cNvSpPr>
            <a:spLocks noGrp="1"/>
          </p:cNvSpPr>
          <p:nvPr>
            <p:ph type="ctrTitle"/>
          </p:nvPr>
        </p:nvSpPr>
        <p:spPr>
          <a:xfrm>
            <a:off x="514956" y="1925419"/>
            <a:ext cx="8114088" cy="1631216"/>
          </a:xfrm>
        </p:spPr>
        <p:txBody>
          <a:bodyPr/>
          <a:lstStyle/>
          <a:p>
            <a:pPr algn="ctr"/>
            <a:r>
              <a:rPr lang="nb-NO">
                <a:solidFill>
                  <a:schemeClr val="bg1"/>
                </a:solidFill>
              </a:rPr>
              <a:t>TDT4265 Project - Group 187</a:t>
            </a:r>
            <a:br>
              <a:rPr lang="nb-NO">
                <a:solidFill>
                  <a:schemeClr val="bg1"/>
                </a:solidFill>
              </a:rPr>
            </a:br>
            <a:br>
              <a:rPr lang="nb-NO">
                <a:solidFill>
                  <a:schemeClr val="bg1"/>
                </a:solidFill>
              </a:rPr>
            </a:br>
            <a:r>
              <a:rPr lang="nb-NO" sz="2800" err="1">
                <a:solidFill>
                  <a:schemeClr val="bg1"/>
                </a:solidFill>
              </a:rPr>
              <a:t>Track</a:t>
            </a:r>
            <a:r>
              <a:rPr lang="nb-NO" sz="2800">
                <a:solidFill>
                  <a:schemeClr val="bg1"/>
                </a:solidFill>
              </a:rPr>
              <a:t> 2 – Medical Image </a:t>
            </a:r>
            <a:r>
              <a:rPr lang="nb-NO" sz="2800" err="1">
                <a:solidFill>
                  <a:schemeClr val="bg1"/>
                </a:solidFill>
              </a:rPr>
              <a:t>Segmentation</a:t>
            </a:r>
            <a:endParaRPr lang="nb-NO">
              <a:solidFill>
                <a:schemeClr val="bg1"/>
              </a:solidFill>
            </a:endParaRPr>
          </a:p>
        </p:txBody>
      </p:sp>
      <p:sp>
        <p:nvSpPr>
          <p:cNvPr id="14" name="Undertittel 2">
            <a:extLst>
              <a:ext uri="{FF2B5EF4-FFF2-40B4-BE49-F238E27FC236}">
                <a16:creationId xmlns:a16="http://schemas.microsoft.com/office/drawing/2014/main" id="{88B19D96-02F0-DB47-BCCF-7D70761C2646}"/>
              </a:ext>
            </a:extLst>
          </p:cNvPr>
          <p:cNvSpPr>
            <a:spLocks noGrp="1"/>
          </p:cNvSpPr>
          <p:nvPr>
            <p:ph type="subTitle" idx="1"/>
          </p:nvPr>
        </p:nvSpPr>
        <p:spPr>
          <a:xfrm>
            <a:off x="514956" y="3704179"/>
            <a:ext cx="8114089" cy="598097"/>
          </a:xfrm>
        </p:spPr>
        <p:txBody>
          <a:bodyPr>
            <a:normAutofit/>
          </a:bodyPr>
          <a:lstStyle/>
          <a:p>
            <a:pPr algn="ctr"/>
            <a:r>
              <a:rPr lang="nb-NO">
                <a:solidFill>
                  <a:schemeClr val="bg1">
                    <a:lumMod val="85000"/>
                  </a:schemeClr>
                </a:solidFill>
              </a:rPr>
              <a:t>Alexander </a:t>
            </a:r>
            <a:r>
              <a:rPr lang="nb-NO" err="1">
                <a:solidFill>
                  <a:schemeClr val="bg1">
                    <a:lumMod val="85000"/>
                  </a:schemeClr>
                </a:solidFill>
              </a:rPr>
              <a:t>Huhn</a:t>
            </a:r>
            <a:r>
              <a:rPr lang="nb-NO">
                <a:solidFill>
                  <a:schemeClr val="bg1">
                    <a:lumMod val="85000"/>
                  </a:schemeClr>
                </a:solidFill>
              </a:rPr>
              <a:t>, Felix </a:t>
            </a:r>
            <a:r>
              <a:rPr lang="nb-NO" err="1">
                <a:solidFill>
                  <a:schemeClr val="bg1">
                    <a:lumMod val="85000"/>
                  </a:schemeClr>
                </a:solidFill>
              </a:rPr>
              <a:t>Zijie</a:t>
            </a:r>
            <a:r>
              <a:rPr lang="nb-NO">
                <a:solidFill>
                  <a:schemeClr val="bg1">
                    <a:lumMod val="85000"/>
                  </a:schemeClr>
                </a:solidFill>
              </a:rPr>
              <a:t> Rong</a:t>
            </a:r>
          </a:p>
        </p:txBody>
      </p:sp>
      <p:pic>
        <p:nvPicPr>
          <p:cNvPr id="16" name="Bilde 15">
            <a:extLst>
              <a:ext uri="{FF2B5EF4-FFF2-40B4-BE49-F238E27FC236}">
                <a16:creationId xmlns:a16="http://schemas.microsoft.com/office/drawing/2014/main" id="{A71F1799-6D83-B042-96E3-C1F8A01F93BE}"/>
              </a:ext>
            </a:extLst>
          </p:cNvPr>
          <p:cNvPicPr>
            <a:picLocks noChangeAspect="1"/>
          </p:cNvPicPr>
          <p:nvPr/>
        </p:nvPicPr>
        <p:blipFill>
          <a:blip/>
          <a:stretch>
            <a:fillRect/>
          </a:stretch>
        </p:blipFill>
        <p:spPr>
          <a:xfrm>
            <a:off x="1868821" y="1140272"/>
            <a:ext cx="5406359" cy="504325"/>
          </a:xfrm>
          <a:prstGeom prst="rect">
            <a:avLst/>
          </a:prstGeom>
        </p:spPr>
      </p:pic>
    </p:spTree>
    <p:extLst>
      <p:ext uri="{BB962C8B-B14F-4D97-AF65-F5344CB8AC3E}">
        <p14:creationId xmlns:p14="http://schemas.microsoft.com/office/powerpoint/2010/main" val="32431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6129459B-B508-A064-88B1-A4C93F218DE0}"/>
              </a:ext>
            </a:extLst>
          </p:cNvPr>
          <p:cNvSpPr>
            <a:spLocks noGrp="1"/>
          </p:cNvSpPr>
          <p:nvPr>
            <p:ph idx="1"/>
          </p:nvPr>
        </p:nvSpPr>
        <p:spPr>
          <a:xfrm>
            <a:off x="226761" y="1124656"/>
            <a:ext cx="8764366" cy="3068654"/>
          </a:xfrm>
        </p:spPr>
        <p:txBody>
          <a:bodyPr vert="horz" lIns="91440" tIns="45720" rIns="91440" bIns="45720" rtlCol="0" anchor="t">
            <a:normAutofit/>
          </a:bodyPr>
          <a:lstStyle/>
          <a:p>
            <a:pPr>
              <a:lnSpc>
                <a:spcPct val="140000"/>
              </a:lnSpc>
            </a:pPr>
            <a:r>
              <a:rPr lang="en-US" dirty="0"/>
              <a:t>Preprocessing Transforms </a:t>
            </a:r>
            <a:r>
              <a:rPr lang="en-US" dirty="0">
                <a:sym typeface="Wingdings" pitchFamily="2" charset="2"/>
              </a:rPr>
              <a:t> crucial</a:t>
            </a:r>
            <a:endParaRPr lang="en-US" dirty="0"/>
          </a:p>
          <a:p>
            <a:pPr>
              <a:lnSpc>
                <a:spcPct val="140000"/>
              </a:lnSpc>
            </a:pPr>
            <a:r>
              <a:rPr lang="en-US" dirty="0"/>
              <a:t>Preprocessing Filters </a:t>
            </a:r>
            <a:r>
              <a:rPr lang="en-US" sz="2200" baseline="30000" dirty="0"/>
              <a:t>[4]</a:t>
            </a:r>
            <a:r>
              <a:rPr lang="en-US" dirty="0"/>
              <a:t> </a:t>
            </a:r>
            <a:r>
              <a:rPr lang="en-US" sz="1900" dirty="0"/>
              <a:t>(</a:t>
            </a:r>
            <a:r>
              <a:rPr lang="en-US" sz="1900" dirty="0" err="1"/>
              <a:t>Frangi</a:t>
            </a:r>
            <a:r>
              <a:rPr lang="en-US" sz="1900" dirty="0"/>
              <a:t>, Hessian) </a:t>
            </a:r>
            <a:r>
              <a:rPr lang="en-US" dirty="0">
                <a:sym typeface="Wingdings" pitchFamily="2" charset="2"/>
              </a:rPr>
              <a:t> not successful</a:t>
            </a:r>
            <a:endParaRPr lang="en-US" dirty="0"/>
          </a:p>
          <a:p>
            <a:pPr>
              <a:lnSpc>
                <a:spcPct val="140000"/>
              </a:lnSpc>
            </a:pPr>
            <a:r>
              <a:rPr lang="en-US" dirty="0"/>
              <a:t>Data Augmentation </a:t>
            </a:r>
            <a:r>
              <a:rPr lang="en-US" sz="1900" dirty="0"/>
              <a:t>(Crop, Rotate, Flip, Zoom, Gaussian Noise)</a:t>
            </a:r>
          </a:p>
          <a:p>
            <a:pPr>
              <a:lnSpc>
                <a:spcPct val="140000"/>
              </a:lnSpc>
            </a:pPr>
            <a:r>
              <a:rPr lang="en-US" dirty="0"/>
              <a:t>Pretraining on </a:t>
            </a:r>
            <a:r>
              <a:rPr lang="en-US" dirty="0" err="1"/>
              <a:t>ImageCAS</a:t>
            </a:r>
            <a:r>
              <a:rPr lang="en-US" dirty="0"/>
              <a:t> </a:t>
            </a:r>
            <a:r>
              <a:rPr lang="en-US" baseline="30000" dirty="0"/>
              <a:t>[5] </a:t>
            </a:r>
            <a:r>
              <a:rPr lang="en-US" dirty="0">
                <a:sym typeface="Wingdings" pitchFamily="2" charset="2"/>
              </a:rPr>
              <a:t> major improvement (Model A)</a:t>
            </a:r>
            <a:endParaRPr lang="en-US" dirty="0"/>
          </a:p>
          <a:p>
            <a:pPr>
              <a:lnSpc>
                <a:spcPct val="140000"/>
              </a:lnSpc>
            </a:pPr>
            <a:r>
              <a:rPr lang="en-US" dirty="0"/>
              <a:t>Data Postprocessing </a:t>
            </a:r>
            <a:r>
              <a:rPr lang="en-US" dirty="0">
                <a:sym typeface="Wingdings" pitchFamily="2" charset="2"/>
              </a:rPr>
              <a:t> minor improvement</a:t>
            </a:r>
            <a:endParaRPr lang="en-US" dirty="0"/>
          </a:p>
        </p:txBody>
      </p:sp>
      <p:sp>
        <p:nvSpPr>
          <p:cNvPr id="4" name="Tittel 2">
            <a:extLst>
              <a:ext uri="{FF2B5EF4-FFF2-40B4-BE49-F238E27FC236}">
                <a16:creationId xmlns:a16="http://schemas.microsoft.com/office/drawing/2014/main" id="{E36E15A1-88B0-3FAC-7579-5B14D93BA0CB}"/>
              </a:ext>
            </a:extLst>
          </p:cNvPr>
          <p:cNvSpPr txBox="1">
            <a:spLocks/>
          </p:cNvSpPr>
          <p:nvPr/>
        </p:nvSpPr>
        <p:spPr>
          <a:xfrm>
            <a:off x="314320" y="205979"/>
            <a:ext cx="8229600" cy="646331"/>
          </a:xfrm>
          <a:prstGeom prst="rect">
            <a:avLst/>
          </a:prstGeom>
        </p:spPr>
        <p:txBody>
          <a:bodyPr vert="horz"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r>
              <a:rPr lang="en-US"/>
              <a:t>Development</a:t>
            </a:r>
            <a:endParaRPr lang="en-US">
              <a:solidFill>
                <a:srgbClr val="FF0000"/>
              </a:solidFill>
            </a:endParaRPr>
          </a:p>
        </p:txBody>
      </p:sp>
    </p:spTree>
    <p:extLst>
      <p:ext uri="{BB962C8B-B14F-4D97-AF65-F5344CB8AC3E}">
        <p14:creationId xmlns:p14="http://schemas.microsoft.com/office/powerpoint/2010/main" val="14676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BCFACC8A-F8B3-DA0B-BE96-0A9F723F8ABC}"/>
              </a:ext>
            </a:extLst>
          </p:cNvPr>
          <p:cNvSpPr>
            <a:spLocks noGrp="1"/>
          </p:cNvSpPr>
          <p:nvPr>
            <p:ph idx="1"/>
          </p:nvPr>
        </p:nvSpPr>
        <p:spPr>
          <a:xfrm>
            <a:off x="314320" y="885827"/>
            <a:ext cx="6863315" cy="409158"/>
          </a:xfrm>
        </p:spPr>
        <p:txBody>
          <a:bodyPr>
            <a:normAutofit/>
          </a:bodyPr>
          <a:lstStyle/>
          <a:p>
            <a:r>
              <a:rPr lang="en-US" sz="2000"/>
              <a:t>Removing small structures using </a:t>
            </a:r>
            <a:r>
              <a:rPr lang="en-US" sz="2000" err="1"/>
              <a:t>sk</a:t>
            </a:r>
            <a:r>
              <a:rPr lang="en-US" sz="2000"/>
              <a:t>-image </a:t>
            </a:r>
            <a:r>
              <a:rPr lang="en-US" sz="2000" baseline="30000"/>
              <a:t>[6]</a:t>
            </a:r>
          </a:p>
        </p:txBody>
      </p:sp>
      <p:sp>
        <p:nvSpPr>
          <p:cNvPr id="3" name="Tittel 2">
            <a:extLst>
              <a:ext uri="{FF2B5EF4-FFF2-40B4-BE49-F238E27FC236}">
                <a16:creationId xmlns:a16="http://schemas.microsoft.com/office/drawing/2014/main" id="{396FBBDB-EFD8-8059-1C3E-C4370B679C49}"/>
              </a:ext>
            </a:extLst>
          </p:cNvPr>
          <p:cNvSpPr>
            <a:spLocks noGrp="1"/>
          </p:cNvSpPr>
          <p:nvPr>
            <p:ph type="title"/>
          </p:nvPr>
        </p:nvSpPr>
        <p:spPr/>
        <p:txBody>
          <a:bodyPr/>
          <a:lstStyle/>
          <a:p>
            <a:r>
              <a:rPr lang="en-US"/>
              <a:t>Post-Processing</a:t>
            </a:r>
            <a:endParaRPr lang="en-US">
              <a:solidFill>
                <a:srgbClr val="FF0000"/>
              </a:solidFill>
            </a:endParaRPr>
          </a:p>
        </p:txBody>
      </p:sp>
      <p:pic>
        <p:nvPicPr>
          <p:cNvPr id="4" name="Bilde 3">
            <a:extLst>
              <a:ext uri="{FF2B5EF4-FFF2-40B4-BE49-F238E27FC236}">
                <a16:creationId xmlns:a16="http://schemas.microsoft.com/office/drawing/2014/main" id="{463662B7-2060-449F-A6C2-D19B1E95F197}"/>
              </a:ext>
            </a:extLst>
          </p:cNvPr>
          <p:cNvPicPr>
            <a:picLocks noChangeAspect="1"/>
          </p:cNvPicPr>
          <p:nvPr/>
        </p:nvPicPr>
        <p:blipFill>
          <a:blip/>
          <a:stretch>
            <a:fillRect/>
          </a:stretch>
        </p:blipFill>
        <p:spPr>
          <a:xfrm>
            <a:off x="4572000" y="1225619"/>
            <a:ext cx="3476171" cy="1953607"/>
          </a:xfrm>
          <a:prstGeom prst="rect">
            <a:avLst/>
          </a:prstGeom>
        </p:spPr>
      </p:pic>
      <p:pic>
        <p:nvPicPr>
          <p:cNvPr id="7" name="Bilde 6" descr="Et bilde som inneholder sketch, tegning, Barnekunst, strektegning&#10;&#10;Automatisk generert beskrivelse">
            <a:extLst>
              <a:ext uri="{FF2B5EF4-FFF2-40B4-BE49-F238E27FC236}">
                <a16:creationId xmlns:a16="http://schemas.microsoft.com/office/drawing/2014/main" id="{1B06E3C6-BC80-B01C-03A7-AEB0A2A6497E}"/>
              </a:ext>
            </a:extLst>
          </p:cNvPr>
          <p:cNvPicPr>
            <a:picLocks noChangeAspect="1"/>
          </p:cNvPicPr>
          <p:nvPr/>
        </p:nvPicPr>
        <p:blipFill>
          <a:blip/>
          <a:stretch>
            <a:fillRect/>
          </a:stretch>
        </p:blipFill>
        <p:spPr>
          <a:xfrm>
            <a:off x="4754600" y="3103662"/>
            <a:ext cx="3476171" cy="1955346"/>
          </a:xfrm>
          <a:prstGeom prst="rect">
            <a:avLst/>
          </a:prstGeom>
        </p:spPr>
      </p:pic>
      <p:pic>
        <p:nvPicPr>
          <p:cNvPr id="9" name="Bilde 8" descr="Et bilde som inneholder kart, diagram&#10;&#10;Automatisk generert beskrivelse">
            <a:extLst>
              <a:ext uri="{FF2B5EF4-FFF2-40B4-BE49-F238E27FC236}">
                <a16:creationId xmlns:a16="http://schemas.microsoft.com/office/drawing/2014/main" id="{C28AFA2D-84C0-7F5A-FA6E-3E0394E1CE3F}"/>
              </a:ext>
            </a:extLst>
          </p:cNvPr>
          <p:cNvPicPr>
            <a:picLocks noChangeAspect="1"/>
          </p:cNvPicPr>
          <p:nvPr/>
        </p:nvPicPr>
        <p:blipFill>
          <a:blip/>
          <a:stretch>
            <a:fillRect/>
          </a:stretch>
        </p:blipFill>
        <p:spPr>
          <a:xfrm>
            <a:off x="483131" y="1898245"/>
            <a:ext cx="3570681" cy="2008508"/>
          </a:xfrm>
          <a:prstGeom prst="rect">
            <a:avLst/>
          </a:prstGeom>
        </p:spPr>
      </p:pic>
    </p:spTree>
    <p:extLst>
      <p:ext uri="{BB962C8B-B14F-4D97-AF65-F5344CB8AC3E}">
        <p14:creationId xmlns:p14="http://schemas.microsoft.com/office/powerpoint/2010/main" val="271512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396FBBDB-EFD8-8059-1C3E-C4370B679C49}"/>
              </a:ext>
            </a:extLst>
          </p:cNvPr>
          <p:cNvSpPr>
            <a:spLocks noGrp="1"/>
          </p:cNvSpPr>
          <p:nvPr>
            <p:ph type="title"/>
          </p:nvPr>
        </p:nvSpPr>
        <p:spPr/>
        <p:txBody>
          <a:bodyPr/>
          <a:lstStyle/>
          <a:p>
            <a:r>
              <a:rPr lang="en-US" dirty="0"/>
              <a:t>Post-Processing and Metrics</a:t>
            </a:r>
            <a:endParaRPr lang="en-US" dirty="0">
              <a:solidFill>
                <a:srgbClr val="FF0000"/>
              </a:solidFill>
            </a:endParaRPr>
          </a:p>
        </p:txBody>
      </p:sp>
      <p:pic>
        <p:nvPicPr>
          <p:cNvPr id="10" name="Bilde 9">
            <a:extLst>
              <a:ext uri="{FF2B5EF4-FFF2-40B4-BE49-F238E27FC236}">
                <a16:creationId xmlns:a16="http://schemas.microsoft.com/office/drawing/2014/main" id="{1CD63010-6AFA-6735-FDF6-FD1F7F56AFC8}"/>
              </a:ext>
            </a:extLst>
          </p:cNvPr>
          <p:cNvPicPr>
            <a:picLocks noChangeAspect="1"/>
          </p:cNvPicPr>
          <p:nvPr/>
        </p:nvPicPr>
        <p:blipFill>
          <a:blip/>
          <a:stretch>
            <a:fillRect/>
          </a:stretch>
        </p:blipFill>
        <p:spPr>
          <a:xfrm>
            <a:off x="4500734" y="1707868"/>
            <a:ext cx="4233872" cy="513018"/>
          </a:xfrm>
          <a:prstGeom prst="rect">
            <a:avLst/>
          </a:prstGeom>
        </p:spPr>
      </p:pic>
      <p:sp>
        <p:nvSpPr>
          <p:cNvPr id="12" name="Plassholder for innhold 1">
            <a:extLst>
              <a:ext uri="{FF2B5EF4-FFF2-40B4-BE49-F238E27FC236}">
                <a16:creationId xmlns:a16="http://schemas.microsoft.com/office/drawing/2014/main" id="{663F1D53-007A-E4D7-4ED1-3EB821C92AE1}"/>
              </a:ext>
            </a:extLst>
          </p:cNvPr>
          <p:cNvSpPr txBox="1">
            <a:spLocks/>
          </p:cNvSpPr>
          <p:nvPr/>
        </p:nvSpPr>
        <p:spPr>
          <a:xfrm>
            <a:off x="314320" y="951891"/>
            <a:ext cx="6863315" cy="409158"/>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Performance increase up to 0.3% Dice</a:t>
            </a:r>
            <a:r>
              <a:rPr lang="en-US" sz="2000" dirty="0">
                <a:solidFill>
                  <a:srgbClr val="FF0000"/>
                </a:solidFill>
              </a:rPr>
              <a:t> </a:t>
            </a:r>
            <a:r>
              <a:rPr lang="en-US" sz="2000" dirty="0"/>
              <a:t>and</a:t>
            </a:r>
            <a:r>
              <a:rPr lang="en-US" sz="2000" dirty="0">
                <a:solidFill>
                  <a:srgbClr val="FF0000"/>
                </a:solidFill>
              </a:rPr>
              <a:t> </a:t>
            </a:r>
            <a:r>
              <a:rPr lang="en-US" sz="2000" dirty="0"/>
              <a:t>2.56%</a:t>
            </a:r>
            <a:r>
              <a:rPr lang="en-US" sz="2000" dirty="0">
                <a:solidFill>
                  <a:srgbClr val="FF0000"/>
                </a:solidFill>
              </a:rPr>
              <a:t> </a:t>
            </a:r>
            <a:r>
              <a:rPr lang="en-US" sz="2000" dirty="0"/>
              <a:t>HD95</a:t>
            </a:r>
            <a:endParaRPr lang="en-US" sz="2000" dirty="0">
              <a:solidFill>
                <a:srgbClr val="FF0000"/>
              </a:solidFill>
            </a:endParaRPr>
          </a:p>
        </p:txBody>
      </p:sp>
      <p:pic>
        <p:nvPicPr>
          <p:cNvPr id="2" name="Picture 2">
            <a:extLst>
              <a:ext uri="{FF2B5EF4-FFF2-40B4-BE49-F238E27FC236}">
                <a16:creationId xmlns:a16="http://schemas.microsoft.com/office/drawing/2014/main" id="{C820ADE7-3F55-0DB4-9C7B-562530632A77}"/>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r="52411" b="22297"/>
          <a:stretch/>
        </p:blipFill>
        <p:spPr bwMode="auto">
          <a:xfrm>
            <a:off x="786251" y="2669103"/>
            <a:ext cx="3018490" cy="1286039"/>
          </a:xfrm>
          <a:prstGeom prst="rect">
            <a:avLst/>
          </a:prstGeom>
          <a:noFill/>
          <a:extLst>
            <a:ext uri="{909E8E84-426E-40DD-AFC4-6F175D3DCCD1}">
              <a14:hiddenFill xmlns:a14="http://schemas.microsoft.com/office/drawing/2010/main">
                <a:solidFill>
                  <a:srgbClr val="FFFFFF"/>
                </a:solidFill>
              </a14:hiddenFill>
            </a:ext>
          </a:extLst>
        </p:spPr>
      </p:pic>
      <p:pic>
        <p:nvPicPr>
          <p:cNvPr id="4" name="Bilde 3">
            <a:extLst>
              <a:ext uri="{FF2B5EF4-FFF2-40B4-BE49-F238E27FC236}">
                <a16:creationId xmlns:a16="http://schemas.microsoft.com/office/drawing/2014/main" id="{CA315E3D-964D-E19C-DA09-B8DBE97898E2}"/>
              </a:ext>
            </a:extLst>
          </p:cNvPr>
          <p:cNvPicPr>
            <a:picLocks noChangeAspect="1"/>
          </p:cNvPicPr>
          <p:nvPr/>
        </p:nvPicPr>
        <p:blipFill>
          <a:blip/>
          <a:stretch>
            <a:fillRect/>
          </a:stretch>
        </p:blipFill>
        <p:spPr>
          <a:xfrm>
            <a:off x="480122" y="1707868"/>
            <a:ext cx="3324619" cy="513018"/>
          </a:xfrm>
          <a:prstGeom prst="rect">
            <a:avLst/>
          </a:prstGeom>
        </p:spPr>
      </p:pic>
      <p:sp>
        <p:nvSpPr>
          <p:cNvPr id="6" name="TekstSylinder 5">
            <a:extLst>
              <a:ext uri="{FF2B5EF4-FFF2-40B4-BE49-F238E27FC236}">
                <a16:creationId xmlns:a16="http://schemas.microsoft.com/office/drawing/2014/main" id="{1D0B2925-A8C5-5727-DAA3-8D65D2A0B986}"/>
              </a:ext>
            </a:extLst>
          </p:cNvPr>
          <p:cNvSpPr txBox="1"/>
          <p:nvPr/>
        </p:nvSpPr>
        <p:spPr>
          <a:xfrm>
            <a:off x="3352800" y="4732364"/>
            <a:ext cx="5191120" cy="369332"/>
          </a:xfrm>
          <a:prstGeom prst="rect">
            <a:avLst/>
          </a:prstGeom>
          <a:noFill/>
        </p:spPr>
        <p:txBody>
          <a:bodyPr wrap="square" rtlCol="0">
            <a:spAutoFit/>
          </a:bodyPr>
          <a:lstStyle/>
          <a:p>
            <a:r>
              <a:rPr lang="en-US" sz="900" dirty="0"/>
              <a:t>Figures taken from </a:t>
            </a:r>
            <a:r>
              <a:rPr lang="en-US" sz="900" dirty="0">
                <a:hlinkClick r:id="rId3"/>
              </a:rPr>
              <a:t>https://doi.org/10.1109/ACCESS.2022.3140378</a:t>
            </a:r>
            <a:r>
              <a:rPr lang="en-US" sz="900" dirty="0"/>
              <a:t> and </a:t>
            </a:r>
            <a:r>
              <a:rPr lang="en-US" sz="900" dirty="0">
                <a:hlinkClick r:id="rId4"/>
              </a:rPr>
              <a:t>https://statisticaloddsandends.wordpress.com/2019/10/02/what-is-hausdorff-distance/</a:t>
            </a:r>
            <a:r>
              <a:rPr lang="en-US" sz="900" dirty="0"/>
              <a:t> </a:t>
            </a:r>
          </a:p>
        </p:txBody>
      </p:sp>
      <p:pic>
        <p:nvPicPr>
          <p:cNvPr id="1026" name="Picture 2">
            <a:extLst>
              <a:ext uri="{FF2B5EF4-FFF2-40B4-BE49-F238E27FC236}">
                <a16:creationId xmlns:a16="http://schemas.microsoft.com/office/drawing/2014/main" id="{67EA5780-6C36-6F14-F2EC-24AE5256FAF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560111" y="2331924"/>
            <a:ext cx="2115118" cy="2115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3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0B9EA79F-B76C-92CB-2D2A-186E151AA86A}"/>
              </a:ext>
            </a:extLst>
          </p:cNvPr>
          <p:cNvSpPr>
            <a:spLocks noGrp="1"/>
          </p:cNvSpPr>
          <p:nvPr>
            <p:ph type="title"/>
          </p:nvPr>
        </p:nvSpPr>
        <p:spPr>
          <a:xfrm>
            <a:off x="4572000" y="448928"/>
            <a:ext cx="4350952" cy="646331"/>
          </a:xfrm>
        </p:spPr>
        <p:txBody>
          <a:bodyPr/>
          <a:lstStyle/>
          <a:p>
            <a:r>
              <a:rPr lang="en-US" dirty="0"/>
              <a:t>Training Results</a:t>
            </a:r>
          </a:p>
        </p:txBody>
      </p:sp>
      <p:pic>
        <p:nvPicPr>
          <p:cNvPr id="11" name="Bilde 10" descr="Et bilde som inneholder skjermbilde, diagram, Plottdiagram, line&#10;&#10;Automatisk generert beskrivelse">
            <a:extLst>
              <a:ext uri="{FF2B5EF4-FFF2-40B4-BE49-F238E27FC236}">
                <a16:creationId xmlns:a16="http://schemas.microsoft.com/office/drawing/2014/main" id="{12373BDE-23A3-73E4-D20A-7D4055145571}"/>
              </a:ext>
            </a:extLst>
          </p:cNvPr>
          <p:cNvPicPr>
            <a:picLocks noChangeAspect="1"/>
          </p:cNvPicPr>
          <p:nvPr/>
        </p:nvPicPr>
        <p:blipFill>
          <a:blip r:embed="rId3"/>
          <a:stretch>
            <a:fillRect/>
          </a:stretch>
        </p:blipFill>
        <p:spPr>
          <a:xfrm>
            <a:off x="3984124" y="1310237"/>
            <a:ext cx="5050030" cy="2395672"/>
          </a:xfrm>
          <a:prstGeom prst="rect">
            <a:avLst/>
          </a:prstGeom>
        </p:spPr>
      </p:pic>
      <p:sp>
        <p:nvSpPr>
          <p:cNvPr id="16" name="TekstSylinder 15">
            <a:extLst>
              <a:ext uri="{FF2B5EF4-FFF2-40B4-BE49-F238E27FC236}">
                <a16:creationId xmlns:a16="http://schemas.microsoft.com/office/drawing/2014/main" id="{8B3C92CE-C21F-7E36-DA16-A71AD141EB92}"/>
              </a:ext>
            </a:extLst>
          </p:cNvPr>
          <p:cNvSpPr txBox="1"/>
          <p:nvPr/>
        </p:nvSpPr>
        <p:spPr>
          <a:xfrm>
            <a:off x="4224141" y="3985540"/>
            <a:ext cx="4726889" cy="584775"/>
          </a:xfrm>
          <a:prstGeom prst="rect">
            <a:avLst/>
          </a:prstGeom>
          <a:noFill/>
        </p:spPr>
        <p:txBody>
          <a:bodyPr wrap="square" rtlCol="0">
            <a:spAutoFit/>
          </a:bodyPr>
          <a:lstStyle/>
          <a:p>
            <a:r>
              <a:rPr lang="en-US" sz="1600" dirty="0"/>
              <a:t>(All Models trained for </a:t>
            </a:r>
            <a:r>
              <a:rPr lang="en-US" sz="1600" b="1" dirty="0"/>
              <a:t>12 </a:t>
            </a:r>
            <a:r>
              <a:rPr lang="en-US" sz="1600" b="1" dirty="0" err="1"/>
              <a:t>hrs</a:t>
            </a:r>
            <a:r>
              <a:rPr lang="en-US" sz="1600" dirty="0"/>
              <a:t>, additional 12 </a:t>
            </a:r>
            <a:r>
              <a:rPr lang="en-US" sz="1600" dirty="0" err="1"/>
              <a:t>hrs</a:t>
            </a:r>
            <a:r>
              <a:rPr lang="en-US" sz="1600" dirty="0"/>
              <a:t> on </a:t>
            </a:r>
            <a:r>
              <a:rPr lang="en-US" sz="1600" dirty="0" err="1"/>
              <a:t>ImageCAS</a:t>
            </a:r>
            <a:r>
              <a:rPr lang="en-US" sz="1600" dirty="0"/>
              <a:t> for pretrained)</a:t>
            </a:r>
          </a:p>
        </p:txBody>
      </p:sp>
      <p:pic>
        <p:nvPicPr>
          <p:cNvPr id="18" name="Bilde 17">
            <a:extLst>
              <a:ext uri="{FF2B5EF4-FFF2-40B4-BE49-F238E27FC236}">
                <a16:creationId xmlns:a16="http://schemas.microsoft.com/office/drawing/2014/main" id="{DC8F9B4E-C854-8C29-ADC2-B8FAEABD1332}"/>
              </a:ext>
            </a:extLst>
          </p:cNvPr>
          <p:cNvPicPr>
            <a:picLocks noChangeAspect="1"/>
          </p:cNvPicPr>
          <p:nvPr/>
        </p:nvPicPr>
        <p:blipFill>
          <a:blip r:embed="rId4"/>
          <a:stretch>
            <a:fillRect/>
          </a:stretch>
        </p:blipFill>
        <p:spPr>
          <a:xfrm>
            <a:off x="80206" y="2569521"/>
            <a:ext cx="3725175" cy="2518563"/>
          </a:xfrm>
          <a:prstGeom prst="rect">
            <a:avLst/>
          </a:prstGeom>
        </p:spPr>
      </p:pic>
      <p:pic>
        <p:nvPicPr>
          <p:cNvPr id="20" name="Bilde 19">
            <a:extLst>
              <a:ext uri="{FF2B5EF4-FFF2-40B4-BE49-F238E27FC236}">
                <a16:creationId xmlns:a16="http://schemas.microsoft.com/office/drawing/2014/main" id="{1D287AD3-A293-097A-CED7-948CB9EBA3A8}"/>
              </a:ext>
            </a:extLst>
          </p:cNvPr>
          <p:cNvPicPr>
            <a:picLocks noChangeAspect="1"/>
          </p:cNvPicPr>
          <p:nvPr/>
        </p:nvPicPr>
        <p:blipFill>
          <a:blip r:embed="rId5"/>
          <a:stretch>
            <a:fillRect/>
          </a:stretch>
        </p:blipFill>
        <p:spPr>
          <a:xfrm>
            <a:off x="80206" y="55416"/>
            <a:ext cx="3725175" cy="2518564"/>
          </a:xfrm>
          <a:prstGeom prst="rect">
            <a:avLst/>
          </a:prstGeom>
        </p:spPr>
      </p:pic>
    </p:spTree>
    <p:extLst>
      <p:ext uri="{BB962C8B-B14F-4D97-AF65-F5344CB8AC3E}">
        <p14:creationId xmlns:p14="http://schemas.microsoft.com/office/powerpoint/2010/main" val="132802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3785547E-656C-91CF-72C2-EEB339DC8E2B}"/>
              </a:ext>
            </a:extLst>
          </p:cNvPr>
          <p:cNvSpPr>
            <a:spLocks noGrp="1"/>
          </p:cNvSpPr>
          <p:nvPr>
            <p:ph type="title"/>
          </p:nvPr>
        </p:nvSpPr>
        <p:spPr>
          <a:xfrm>
            <a:off x="216525" y="133457"/>
            <a:ext cx="8229600" cy="646331"/>
          </a:xfrm>
        </p:spPr>
        <p:txBody>
          <a:bodyPr/>
          <a:lstStyle/>
          <a:p>
            <a:r>
              <a:rPr lang="en-US" dirty="0"/>
              <a:t>Results</a:t>
            </a:r>
          </a:p>
        </p:txBody>
      </p:sp>
      <p:graphicFrame>
        <p:nvGraphicFramePr>
          <p:cNvPr id="4" name="Tabell 3">
            <a:extLst>
              <a:ext uri="{FF2B5EF4-FFF2-40B4-BE49-F238E27FC236}">
                <a16:creationId xmlns:a16="http://schemas.microsoft.com/office/drawing/2014/main" id="{98400A54-6164-A781-0DEA-C7B71C5DA132}"/>
              </a:ext>
            </a:extLst>
          </p:cNvPr>
          <p:cNvGraphicFramePr>
            <a:graphicFrameLocks noGrp="1"/>
          </p:cNvGraphicFramePr>
          <p:nvPr>
            <p:extLst>
              <p:ext uri="{D42A27DB-BD31-4B8C-83A1-F6EECF244321}">
                <p14:modId xmlns:p14="http://schemas.microsoft.com/office/powerpoint/2010/main" val="2344186984"/>
              </p:ext>
            </p:extLst>
          </p:nvPr>
        </p:nvGraphicFramePr>
        <p:xfrm>
          <a:off x="575493" y="1086222"/>
          <a:ext cx="7774181" cy="2600976"/>
        </p:xfrm>
        <a:graphic>
          <a:graphicData uri="http://schemas.openxmlformats.org/drawingml/2006/table">
            <a:tbl>
              <a:tblPr firstRow="1" bandRow="1">
                <a:tableStyleId>{5C22544A-7EE6-4342-B048-85BDC9FD1C3A}</a:tableStyleId>
              </a:tblPr>
              <a:tblGrid>
                <a:gridCol w="1735149">
                  <a:extLst>
                    <a:ext uri="{9D8B030D-6E8A-4147-A177-3AD203B41FA5}">
                      <a16:colId xmlns:a16="http://schemas.microsoft.com/office/drawing/2014/main" val="403315176"/>
                    </a:ext>
                  </a:extLst>
                </a:gridCol>
                <a:gridCol w="1340667">
                  <a:extLst>
                    <a:ext uri="{9D8B030D-6E8A-4147-A177-3AD203B41FA5}">
                      <a16:colId xmlns:a16="http://schemas.microsoft.com/office/drawing/2014/main" val="395007332"/>
                    </a:ext>
                  </a:extLst>
                </a:gridCol>
                <a:gridCol w="2823231">
                  <a:extLst>
                    <a:ext uri="{9D8B030D-6E8A-4147-A177-3AD203B41FA5}">
                      <a16:colId xmlns:a16="http://schemas.microsoft.com/office/drawing/2014/main" val="3570727163"/>
                    </a:ext>
                  </a:extLst>
                </a:gridCol>
                <a:gridCol w="1875134">
                  <a:extLst>
                    <a:ext uri="{9D8B030D-6E8A-4147-A177-3AD203B41FA5}">
                      <a16:colId xmlns:a16="http://schemas.microsoft.com/office/drawing/2014/main" val="3795426581"/>
                    </a:ext>
                  </a:extLst>
                </a:gridCol>
              </a:tblGrid>
              <a:tr h="616832">
                <a:tc>
                  <a:txBody>
                    <a:bodyPr/>
                    <a:lstStyle/>
                    <a:p>
                      <a:r>
                        <a:rPr lang="en-US" sz="1800" dirty="0"/>
                        <a:t>Model</a:t>
                      </a:r>
                    </a:p>
                  </a:txBody>
                  <a:tcPr/>
                </a:tc>
                <a:tc>
                  <a:txBody>
                    <a:bodyPr/>
                    <a:lstStyle/>
                    <a:p>
                      <a:r>
                        <a:rPr lang="en-US" sz="1800" dirty="0"/>
                        <a:t>Epochs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Mean Dice Score</a:t>
                      </a:r>
                    </a:p>
                  </a:txBody>
                  <a:tcPr/>
                </a:tc>
                <a:tc>
                  <a:txBody>
                    <a:bodyPr/>
                    <a:lstStyle/>
                    <a:p>
                      <a:r>
                        <a:rPr lang="en-US" sz="1800" dirty="0"/>
                        <a:t>HD95</a:t>
                      </a:r>
                    </a:p>
                  </a:txBody>
                  <a:tcPr/>
                </a:tc>
                <a:extLst>
                  <a:ext uri="{0D108BD9-81ED-4DB2-BD59-A6C34878D82A}">
                    <a16:rowId xmlns:a16="http://schemas.microsoft.com/office/drawing/2014/main" val="1300322068"/>
                  </a:ext>
                </a:extLst>
              </a:tr>
              <a:tr h="375240">
                <a:tc>
                  <a:txBody>
                    <a:bodyPr/>
                    <a:lstStyle/>
                    <a:p>
                      <a:r>
                        <a:rPr lang="en-US" sz="1700"/>
                        <a:t>Model A</a:t>
                      </a:r>
                    </a:p>
                  </a:txBody>
                  <a:tcPr/>
                </a:tc>
                <a:tc>
                  <a:txBody>
                    <a:bodyPr/>
                    <a:lstStyle/>
                    <a:p>
                      <a:r>
                        <a:rPr lang="en-US" sz="1700"/>
                        <a:t>242</a:t>
                      </a:r>
                    </a:p>
                  </a:txBody>
                  <a:tcPr/>
                </a:tc>
                <a:tc>
                  <a:txBody>
                    <a:bodyPr/>
                    <a:lstStyle/>
                    <a:p>
                      <a:r>
                        <a:rPr lang="en-US" sz="1700" dirty="0"/>
                        <a:t>0.517</a:t>
                      </a:r>
                    </a:p>
                  </a:txBody>
                  <a:tcPr/>
                </a:tc>
                <a:tc>
                  <a:txBody>
                    <a:bodyPr/>
                    <a:lstStyle/>
                    <a:p>
                      <a:r>
                        <a:rPr lang="en-US" sz="1700" dirty="0"/>
                        <a:t>2.711</a:t>
                      </a:r>
                    </a:p>
                  </a:txBody>
                  <a:tcPr/>
                </a:tc>
                <a:extLst>
                  <a:ext uri="{0D108BD9-81ED-4DB2-BD59-A6C34878D82A}">
                    <a16:rowId xmlns:a16="http://schemas.microsoft.com/office/drawing/2014/main" val="1730933798"/>
                  </a:ext>
                </a:extLst>
              </a:tr>
              <a:tr h="375240">
                <a:tc>
                  <a:txBody>
                    <a:bodyPr/>
                    <a:lstStyle/>
                    <a:p>
                      <a:r>
                        <a:rPr lang="en-US" sz="1700"/>
                        <a:t>Model B</a:t>
                      </a:r>
                    </a:p>
                  </a:txBody>
                  <a:tcPr/>
                </a:tc>
                <a:tc>
                  <a:txBody>
                    <a:bodyPr/>
                    <a:lstStyle/>
                    <a:p>
                      <a:r>
                        <a:rPr lang="en-US" sz="1700"/>
                        <a:t>181</a:t>
                      </a:r>
                    </a:p>
                  </a:txBody>
                  <a:tcPr/>
                </a:tc>
                <a:tc>
                  <a:txBody>
                    <a:bodyPr/>
                    <a:lstStyle/>
                    <a:p>
                      <a:r>
                        <a:rPr lang="en-US" sz="1700" dirty="0"/>
                        <a:t>0.538</a:t>
                      </a:r>
                    </a:p>
                  </a:txBody>
                  <a:tcPr/>
                </a:tc>
                <a:tc>
                  <a:txBody>
                    <a:bodyPr/>
                    <a:lstStyle/>
                    <a:p>
                      <a:r>
                        <a:rPr lang="en-US" sz="1700" dirty="0"/>
                        <a:t>2.755</a:t>
                      </a:r>
                    </a:p>
                  </a:txBody>
                  <a:tcPr/>
                </a:tc>
                <a:extLst>
                  <a:ext uri="{0D108BD9-81ED-4DB2-BD59-A6C34878D82A}">
                    <a16:rowId xmlns:a16="http://schemas.microsoft.com/office/drawing/2014/main" val="371956945"/>
                  </a:ext>
                </a:extLst>
              </a:tr>
              <a:tr h="616832">
                <a:tc>
                  <a:txBody>
                    <a:bodyPr/>
                    <a:lstStyle/>
                    <a:p>
                      <a:r>
                        <a:rPr lang="en-US" sz="1700" b="0" dirty="0"/>
                        <a:t>Model A (Pretrained)</a:t>
                      </a:r>
                    </a:p>
                  </a:txBody>
                  <a:tcPr/>
                </a:tc>
                <a:tc>
                  <a:txBody>
                    <a:bodyPr/>
                    <a:lstStyle/>
                    <a:p>
                      <a:r>
                        <a:rPr lang="en-US" sz="1700" b="0" dirty="0"/>
                        <a:t>2524</a:t>
                      </a:r>
                    </a:p>
                  </a:txBody>
                  <a:tcPr/>
                </a:tc>
                <a:tc>
                  <a:txBody>
                    <a:bodyPr/>
                    <a:lstStyle/>
                    <a:p>
                      <a:r>
                        <a:rPr lang="en-US" sz="1700" b="0" dirty="0"/>
                        <a:t>0.555</a:t>
                      </a:r>
                    </a:p>
                  </a:txBody>
                  <a:tcPr/>
                </a:tc>
                <a:tc>
                  <a:txBody>
                    <a:bodyPr/>
                    <a:lstStyle/>
                    <a:p>
                      <a:r>
                        <a:rPr lang="en-US" sz="1700" b="0" dirty="0"/>
                        <a:t>2.338</a:t>
                      </a:r>
                    </a:p>
                  </a:txBody>
                  <a:tcPr/>
                </a:tc>
                <a:extLst>
                  <a:ext uri="{0D108BD9-81ED-4DB2-BD59-A6C34878D82A}">
                    <a16:rowId xmlns:a16="http://schemas.microsoft.com/office/drawing/2014/main" val="4242513767"/>
                  </a:ext>
                </a:extLst>
              </a:tr>
              <a:tr h="6168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dirty="0"/>
                        <a:t>Model B (Pretrained)</a:t>
                      </a:r>
                    </a:p>
                  </a:txBody>
                  <a:tcPr/>
                </a:tc>
                <a:tc>
                  <a:txBody>
                    <a:bodyPr/>
                    <a:lstStyle/>
                    <a:p>
                      <a:r>
                        <a:rPr lang="en-US" sz="1700" dirty="0"/>
                        <a:t>118</a:t>
                      </a:r>
                    </a:p>
                  </a:txBody>
                  <a:tcPr/>
                </a:tc>
                <a:tc>
                  <a:txBody>
                    <a:bodyPr/>
                    <a:lstStyle/>
                    <a:p>
                      <a:r>
                        <a:rPr lang="en-US" sz="1700" dirty="0"/>
                        <a:t>0.508</a:t>
                      </a:r>
                    </a:p>
                  </a:txBody>
                  <a:tcPr/>
                </a:tc>
                <a:tc>
                  <a:txBody>
                    <a:bodyPr/>
                    <a:lstStyle/>
                    <a:p>
                      <a:r>
                        <a:rPr lang="en-US" sz="1700" dirty="0"/>
                        <a:t>2.885</a:t>
                      </a:r>
                    </a:p>
                  </a:txBody>
                  <a:tcPr/>
                </a:tc>
                <a:extLst>
                  <a:ext uri="{0D108BD9-81ED-4DB2-BD59-A6C34878D82A}">
                    <a16:rowId xmlns:a16="http://schemas.microsoft.com/office/drawing/2014/main" val="1411053521"/>
                  </a:ext>
                </a:extLst>
              </a:tr>
            </a:tbl>
          </a:graphicData>
        </a:graphic>
      </p:graphicFrame>
      <p:sp>
        <p:nvSpPr>
          <p:cNvPr id="2" name="TekstSylinder 1">
            <a:extLst>
              <a:ext uri="{FF2B5EF4-FFF2-40B4-BE49-F238E27FC236}">
                <a16:creationId xmlns:a16="http://schemas.microsoft.com/office/drawing/2014/main" id="{128006F2-E0B6-027C-F1B6-C76E799EE6D7}"/>
              </a:ext>
            </a:extLst>
          </p:cNvPr>
          <p:cNvSpPr txBox="1"/>
          <p:nvPr/>
        </p:nvSpPr>
        <p:spPr>
          <a:xfrm>
            <a:off x="575493" y="4006391"/>
            <a:ext cx="7085594" cy="338554"/>
          </a:xfrm>
          <a:prstGeom prst="rect">
            <a:avLst/>
          </a:prstGeom>
          <a:noFill/>
        </p:spPr>
        <p:txBody>
          <a:bodyPr wrap="none" rtlCol="0">
            <a:spAutoFit/>
          </a:bodyPr>
          <a:lstStyle/>
          <a:p>
            <a:r>
              <a:rPr lang="en-US" sz="1600" dirty="0"/>
              <a:t>(All Models trained for </a:t>
            </a:r>
            <a:r>
              <a:rPr lang="en-US" sz="1600" b="1" dirty="0"/>
              <a:t>12 </a:t>
            </a:r>
            <a:r>
              <a:rPr lang="en-US" sz="1600" b="1" dirty="0" err="1"/>
              <a:t>hrs</a:t>
            </a:r>
            <a:r>
              <a:rPr lang="en-US" sz="1600" dirty="0"/>
              <a:t>, additional 12 </a:t>
            </a:r>
            <a:r>
              <a:rPr lang="en-US" sz="1600" dirty="0" err="1"/>
              <a:t>hrs</a:t>
            </a:r>
            <a:r>
              <a:rPr lang="en-US" sz="1600" dirty="0"/>
              <a:t> on </a:t>
            </a:r>
            <a:r>
              <a:rPr lang="en-US" sz="1600" dirty="0" err="1"/>
              <a:t>ImageCAS</a:t>
            </a:r>
            <a:r>
              <a:rPr lang="en-US" sz="1600" dirty="0"/>
              <a:t> for pretrained)</a:t>
            </a:r>
          </a:p>
        </p:txBody>
      </p:sp>
    </p:spTree>
    <p:extLst>
      <p:ext uri="{BB962C8B-B14F-4D97-AF65-F5344CB8AC3E}">
        <p14:creationId xmlns:p14="http://schemas.microsoft.com/office/powerpoint/2010/main" val="70883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3785547E-656C-91CF-72C2-EEB339DC8E2B}"/>
              </a:ext>
            </a:extLst>
          </p:cNvPr>
          <p:cNvSpPr>
            <a:spLocks noGrp="1"/>
          </p:cNvSpPr>
          <p:nvPr>
            <p:ph type="title"/>
          </p:nvPr>
        </p:nvSpPr>
        <p:spPr>
          <a:xfrm>
            <a:off x="216525" y="133457"/>
            <a:ext cx="8229600" cy="646331"/>
          </a:xfrm>
        </p:spPr>
        <p:txBody>
          <a:bodyPr/>
          <a:lstStyle/>
          <a:p>
            <a:r>
              <a:rPr lang="en-US" dirty="0"/>
              <a:t>Results</a:t>
            </a:r>
          </a:p>
        </p:txBody>
      </p:sp>
      <p:graphicFrame>
        <p:nvGraphicFramePr>
          <p:cNvPr id="4" name="Tabell 3">
            <a:extLst>
              <a:ext uri="{FF2B5EF4-FFF2-40B4-BE49-F238E27FC236}">
                <a16:creationId xmlns:a16="http://schemas.microsoft.com/office/drawing/2014/main" id="{98400A54-6164-A781-0DEA-C7B71C5DA132}"/>
              </a:ext>
            </a:extLst>
          </p:cNvPr>
          <p:cNvGraphicFramePr>
            <a:graphicFrameLocks noGrp="1"/>
          </p:cNvGraphicFramePr>
          <p:nvPr>
            <p:extLst>
              <p:ext uri="{D42A27DB-BD31-4B8C-83A1-F6EECF244321}">
                <p14:modId xmlns:p14="http://schemas.microsoft.com/office/powerpoint/2010/main" val="3742739275"/>
              </p:ext>
            </p:extLst>
          </p:nvPr>
        </p:nvGraphicFramePr>
        <p:xfrm>
          <a:off x="575493" y="1086222"/>
          <a:ext cx="7774181" cy="2600976"/>
        </p:xfrm>
        <a:graphic>
          <a:graphicData uri="http://schemas.openxmlformats.org/drawingml/2006/table">
            <a:tbl>
              <a:tblPr firstRow="1" bandRow="1">
                <a:tableStyleId>{5C22544A-7EE6-4342-B048-85BDC9FD1C3A}</a:tableStyleId>
              </a:tblPr>
              <a:tblGrid>
                <a:gridCol w="1735149">
                  <a:extLst>
                    <a:ext uri="{9D8B030D-6E8A-4147-A177-3AD203B41FA5}">
                      <a16:colId xmlns:a16="http://schemas.microsoft.com/office/drawing/2014/main" val="403315176"/>
                    </a:ext>
                  </a:extLst>
                </a:gridCol>
                <a:gridCol w="1340667">
                  <a:extLst>
                    <a:ext uri="{9D8B030D-6E8A-4147-A177-3AD203B41FA5}">
                      <a16:colId xmlns:a16="http://schemas.microsoft.com/office/drawing/2014/main" val="395007332"/>
                    </a:ext>
                  </a:extLst>
                </a:gridCol>
                <a:gridCol w="2823231">
                  <a:extLst>
                    <a:ext uri="{9D8B030D-6E8A-4147-A177-3AD203B41FA5}">
                      <a16:colId xmlns:a16="http://schemas.microsoft.com/office/drawing/2014/main" val="3570727163"/>
                    </a:ext>
                  </a:extLst>
                </a:gridCol>
                <a:gridCol w="1875134">
                  <a:extLst>
                    <a:ext uri="{9D8B030D-6E8A-4147-A177-3AD203B41FA5}">
                      <a16:colId xmlns:a16="http://schemas.microsoft.com/office/drawing/2014/main" val="3795426581"/>
                    </a:ext>
                  </a:extLst>
                </a:gridCol>
              </a:tblGrid>
              <a:tr h="616832">
                <a:tc>
                  <a:txBody>
                    <a:bodyPr/>
                    <a:lstStyle/>
                    <a:p>
                      <a:r>
                        <a:rPr lang="en-US" sz="1800" dirty="0"/>
                        <a:t>Model</a:t>
                      </a:r>
                    </a:p>
                  </a:txBody>
                  <a:tcPr/>
                </a:tc>
                <a:tc>
                  <a:txBody>
                    <a:bodyPr/>
                    <a:lstStyle/>
                    <a:p>
                      <a:r>
                        <a:rPr lang="en-US" sz="1800" dirty="0"/>
                        <a:t>Epochs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Mean Dice Score</a:t>
                      </a:r>
                    </a:p>
                  </a:txBody>
                  <a:tcPr/>
                </a:tc>
                <a:tc>
                  <a:txBody>
                    <a:bodyPr/>
                    <a:lstStyle/>
                    <a:p>
                      <a:r>
                        <a:rPr lang="en-US" sz="1800" dirty="0"/>
                        <a:t>HD95</a:t>
                      </a:r>
                    </a:p>
                  </a:txBody>
                  <a:tcPr/>
                </a:tc>
                <a:extLst>
                  <a:ext uri="{0D108BD9-81ED-4DB2-BD59-A6C34878D82A}">
                    <a16:rowId xmlns:a16="http://schemas.microsoft.com/office/drawing/2014/main" val="1300322068"/>
                  </a:ext>
                </a:extLst>
              </a:tr>
              <a:tr h="375240">
                <a:tc>
                  <a:txBody>
                    <a:bodyPr/>
                    <a:lstStyle/>
                    <a:p>
                      <a:r>
                        <a:rPr lang="en-US" sz="1700"/>
                        <a:t>Model A</a:t>
                      </a:r>
                    </a:p>
                  </a:txBody>
                  <a:tcPr/>
                </a:tc>
                <a:tc>
                  <a:txBody>
                    <a:bodyPr/>
                    <a:lstStyle/>
                    <a:p>
                      <a:r>
                        <a:rPr lang="en-US" sz="1700"/>
                        <a:t>242</a:t>
                      </a:r>
                    </a:p>
                  </a:txBody>
                  <a:tcPr/>
                </a:tc>
                <a:tc>
                  <a:txBody>
                    <a:bodyPr/>
                    <a:lstStyle/>
                    <a:p>
                      <a:r>
                        <a:rPr lang="en-US" sz="1700" dirty="0"/>
                        <a:t>0.517</a:t>
                      </a:r>
                    </a:p>
                  </a:txBody>
                  <a:tcPr/>
                </a:tc>
                <a:tc>
                  <a:txBody>
                    <a:bodyPr/>
                    <a:lstStyle/>
                    <a:p>
                      <a:r>
                        <a:rPr lang="en-US" sz="1700" dirty="0"/>
                        <a:t>2.711</a:t>
                      </a:r>
                    </a:p>
                  </a:txBody>
                  <a:tcPr/>
                </a:tc>
                <a:extLst>
                  <a:ext uri="{0D108BD9-81ED-4DB2-BD59-A6C34878D82A}">
                    <a16:rowId xmlns:a16="http://schemas.microsoft.com/office/drawing/2014/main" val="1730933798"/>
                  </a:ext>
                </a:extLst>
              </a:tr>
              <a:tr h="375240">
                <a:tc>
                  <a:txBody>
                    <a:bodyPr/>
                    <a:lstStyle/>
                    <a:p>
                      <a:r>
                        <a:rPr lang="en-US" sz="1700"/>
                        <a:t>Model B</a:t>
                      </a:r>
                    </a:p>
                  </a:txBody>
                  <a:tcPr/>
                </a:tc>
                <a:tc>
                  <a:txBody>
                    <a:bodyPr/>
                    <a:lstStyle/>
                    <a:p>
                      <a:r>
                        <a:rPr lang="en-US" sz="1700"/>
                        <a:t>181</a:t>
                      </a:r>
                    </a:p>
                  </a:txBody>
                  <a:tcPr/>
                </a:tc>
                <a:tc>
                  <a:txBody>
                    <a:bodyPr/>
                    <a:lstStyle/>
                    <a:p>
                      <a:r>
                        <a:rPr lang="en-US" sz="1700" dirty="0"/>
                        <a:t>0.538</a:t>
                      </a:r>
                    </a:p>
                  </a:txBody>
                  <a:tcPr/>
                </a:tc>
                <a:tc>
                  <a:txBody>
                    <a:bodyPr/>
                    <a:lstStyle/>
                    <a:p>
                      <a:r>
                        <a:rPr lang="en-US" sz="1700" dirty="0"/>
                        <a:t>2.755</a:t>
                      </a:r>
                    </a:p>
                  </a:txBody>
                  <a:tcPr/>
                </a:tc>
                <a:extLst>
                  <a:ext uri="{0D108BD9-81ED-4DB2-BD59-A6C34878D82A}">
                    <a16:rowId xmlns:a16="http://schemas.microsoft.com/office/drawing/2014/main" val="371956945"/>
                  </a:ext>
                </a:extLst>
              </a:tr>
              <a:tr h="616832">
                <a:tc>
                  <a:txBody>
                    <a:bodyPr/>
                    <a:lstStyle/>
                    <a:p>
                      <a:r>
                        <a:rPr lang="en-US" sz="1700" b="1" dirty="0"/>
                        <a:t>Model A (Pretrained)</a:t>
                      </a:r>
                    </a:p>
                  </a:txBody>
                  <a:tcPr/>
                </a:tc>
                <a:tc>
                  <a:txBody>
                    <a:bodyPr/>
                    <a:lstStyle/>
                    <a:p>
                      <a:r>
                        <a:rPr lang="en-US" sz="1700" dirty="0"/>
                        <a:t>2524</a:t>
                      </a:r>
                    </a:p>
                  </a:txBody>
                  <a:tcPr/>
                </a:tc>
                <a:tc>
                  <a:txBody>
                    <a:bodyPr/>
                    <a:lstStyle/>
                    <a:p>
                      <a:r>
                        <a:rPr lang="en-US" sz="1700" b="1" dirty="0"/>
                        <a:t>0.555</a:t>
                      </a:r>
                    </a:p>
                  </a:txBody>
                  <a:tcPr/>
                </a:tc>
                <a:tc>
                  <a:txBody>
                    <a:bodyPr/>
                    <a:lstStyle/>
                    <a:p>
                      <a:r>
                        <a:rPr lang="en-US" sz="1700" b="1" dirty="0"/>
                        <a:t>2.338</a:t>
                      </a:r>
                    </a:p>
                  </a:txBody>
                  <a:tcPr/>
                </a:tc>
                <a:extLst>
                  <a:ext uri="{0D108BD9-81ED-4DB2-BD59-A6C34878D82A}">
                    <a16:rowId xmlns:a16="http://schemas.microsoft.com/office/drawing/2014/main" val="4242513767"/>
                  </a:ext>
                </a:extLst>
              </a:tr>
              <a:tr h="6168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dirty="0"/>
                        <a:t>Model B (Pretrained)</a:t>
                      </a:r>
                    </a:p>
                  </a:txBody>
                  <a:tcPr/>
                </a:tc>
                <a:tc>
                  <a:txBody>
                    <a:bodyPr/>
                    <a:lstStyle/>
                    <a:p>
                      <a:r>
                        <a:rPr lang="en-US" sz="1700" dirty="0"/>
                        <a:t>118</a:t>
                      </a:r>
                    </a:p>
                  </a:txBody>
                  <a:tcPr/>
                </a:tc>
                <a:tc>
                  <a:txBody>
                    <a:bodyPr/>
                    <a:lstStyle/>
                    <a:p>
                      <a:r>
                        <a:rPr lang="en-US" sz="1700" dirty="0"/>
                        <a:t>0.508</a:t>
                      </a:r>
                    </a:p>
                  </a:txBody>
                  <a:tcPr/>
                </a:tc>
                <a:tc>
                  <a:txBody>
                    <a:bodyPr/>
                    <a:lstStyle/>
                    <a:p>
                      <a:r>
                        <a:rPr lang="en-US" sz="1700" dirty="0"/>
                        <a:t>2.885</a:t>
                      </a:r>
                    </a:p>
                  </a:txBody>
                  <a:tcPr/>
                </a:tc>
                <a:extLst>
                  <a:ext uri="{0D108BD9-81ED-4DB2-BD59-A6C34878D82A}">
                    <a16:rowId xmlns:a16="http://schemas.microsoft.com/office/drawing/2014/main" val="1411053521"/>
                  </a:ext>
                </a:extLst>
              </a:tr>
            </a:tbl>
          </a:graphicData>
        </a:graphic>
      </p:graphicFrame>
      <p:sp>
        <p:nvSpPr>
          <p:cNvPr id="7" name="Rektangel 6">
            <a:extLst>
              <a:ext uri="{FF2B5EF4-FFF2-40B4-BE49-F238E27FC236}">
                <a16:creationId xmlns:a16="http://schemas.microsoft.com/office/drawing/2014/main" id="{9316CA6A-4E25-8735-054C-AF9AA724A8A4}"/>
              </a:ext>
            </a:extLst>
          </p:cNvPr>
          <p:cNvSpPr/>
          <p:nvPr/>
        </p:nvSpPr>
        <p:spPr>
          <a:xfrm>
            <a:off x="575493" y="2425456"/>
            <a:ext cx="7774181" cy="646331"/>
          </a:xfrm>
          <a:prstGeom prst="rect">
            <a:avLst/>
          </a:prstGeom>
          <a:noFill/>
          <a:ln w="38100">
            <a:solidFill>
              <a:schemeClr val="tx2"/>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kstSylinder 1">
            <a:extLst>
              <a:ext uri="{FF2B5EF4-FFF2-40B4-BE49-F238E27FC236}">
                <a16:creationId xmlns:a16="http://schemas.microsoft.com/office/drawing/2014/main" id="{128006F2-E0B6-027C-F1B6-C76E799EE6D7}"/>
              </a:ext>
            </a:extLst>
          </p:cNvPr>
          <p:cNvSpPr txBox="1"/>
          <p:nvPr/>
        </p:nvSpPr>
        <p:spPr>
          <a:xfrm>
            <a:off x="575493" y="4006391"/>
            <a:ext cx="7085594" cy="338554"/>
          </a:xfrm>
          <a:prstGeom prst="rect">
            <a:avLst/>
          </a:prstGeom>
          <a:noFill/>
        </p:spPr>
        <p:txBody>
          <a:bodyPr wrap="none" rtlCol="0">
            <a:spAutoFit/>
          </a:bodyPr>
          <a:lstStyle/>
          <a:p>
            <a:r>
              <a:rPr lang="en-US" sz="1600" dirty="0"/>
              <a:t>(All Models trained for </a:t>
            </a:r>
            <a:r>
              <a:rPr lang="en-US" sz="1600" b="1" dirty="0"/>
              <a:t>12 </a:t>
            </a:r>
            <a:r>
              <a:rPr lang="en-US" sz="1600" b="1" dirty="0" err="1"/>
              <a:t>hrs</a:t>
            </a:r>
            <a:r>
              <a:rPr lang="en-US" sz="1600" dirty="0"/>
              <a:t>, additional 12 </a:t>
            </a:r>
            <a:r>
              <a:rPr lang="en-US" sz="1600" dirty="0" err="1"/>
              <a:t>hrs</a:t>
            </a:r>
            <a:r>
              <a:rPr lang="en-US" sz="1600" dirty="0"/>
              <a:t> on </a:t>
            </a:r>
            <a:r>
              <a:rPr lang="en-US" sz="1600" dirty="0" err="1"/>
              <a:t>ImageCAS</a:t>
            </a:r>
            <a:r>
              <a:rPr lang="en-US" sz="1600" dirty="0"/>
              <a:t> for pretrained)</a:t>
            </a:r>
          </a:p>
        </p:txBody>
      </p:sp>
    </p:spTree>
    <p:extLst>
      <p:ext uri="{BB962C8B-B14F-4D97-AF65-F5344CB8AC3E}">
        <p14:creationId xmlns:p14="http://schemas.microsoft.com/office/powerpoint/2010/main" val="171865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3785547E-656C-91CF-72C2-EEB339DC8E2B}"/>
              </a:ext>
            </a:extLst>
          </p:cNvPr>
          <p:cNvSpPr>
            <a:spLocks noGrp="1"/>
          </p:cNvSpPr>
          <p:nvPr>
            <p:ph type="title"/>
          </p:nvPr>
        </p:nvSpPr>
        <p:spPr>
          <a:xfrm>
            <a:off x="216525" y="133457"/>
            <a:ext cx="8229600" cy="646331"/>
          </a:xfrm>
        </p:spPr>
        <p:txBody>
          <a:bodyPr/>
          <a:lstStyle/>
          <a:p>
            <a:r>
              <a:rPr lang="en-US" dirty="0"/>
              <a:t>Results</a:t>
            </a:r>
          </a:p>
        </p:txBody>
      </p:sp>
      <mc:AlternateContent xmlns:mc="http://schemas.openxmlformats.org/markup-compatibility/2006">
        <mc:Choice xmlns:a14="http://schemas.microsoft.com/office/drawing/2010/main" Requires="a14">
          <p:graphicFrame>
            <p:nvGraphicFramePr>
              <p:cNvPr id="4" name="Tabell 3">
                <a:extLst>
                  <a:ext uri="{FF2B5EF4-FFF2-40B4-BE49-F238E27FC236}">
                    <a16:creationId xmlns:a16="http://schemas.microsoft.com/office/drawing/2014/main" id="{98400A54-6164-A781-0DEA-C7B71C5DA132}"/>
                  </a:ext>
                </a:extLst>
              </p:cNvPr>
              <p:cNvGraphicFramePr>
                <a:graphicFrameLocks noGrp="1"/>
              </p:cNvGraphicFramePr>
              <p:nvPr>
                <p:extLst>
                  <p:ext uri="{D42A27DB-BD31-4B8C-83A1-F6EECF244321}">
                    <p14:modId xmlns:p14="http://schemas.microsoft.com/office/powerpoint/2010/main" val="506758270"/>
                  </p:ext>
                </p:extLst>
              </p:nvPr>
            </p:nvGraphicFramePr>
            <p:xfrm>
              <a:off x="316875" y="876655"/>
              <a:ext cx="8386857" cy="2809240"/>
            </p:xfrm>
            <a:graphic>
              <a:graphicData uri="http://schemas.openxmlformats.org/drawingml/2006/table">
                <a:tbl>
                  <a:tblPr firstRow="1" bandRow="1">
                    <a:tableStyleId>{5C22544A-7EE6-4342-B048-85BDC9FD1C3A}</a:tableStyleId>
                  </a:tblPr>
                  <a:tblGrid>
                    <a:gridCol w="1354907">
                      <a:extLst>
                        <a:ext uri="{9D8B030D-6E8A-4147-A177-3AD203B41FA5}">
                          <a16:colId xmlns:a16="http://schemas.microsoft.com/office/drawing/2014/main" val="403315176"/>
                        </a:ext>
                      </a:extLst>
                    </a:gridCol>
                    <a:gridCol w="1046872">
                      <a:extLst>
                        <a:ext uri="{9D8B030D-6E8A-4147-A177-3AD203B41FA5}">
                          <a16:colId xmlns:a16="http://schemas.microsoft.com/office/drawing/2014/main" val="395007332"/>
                        </a:ext>
                      </a:extLst>
                    </a:gridCol>
                    <a:gridCol w="1357069">
                      <a:extLst>
                        <a:ext uri="{9D8B030D-6E8A-4147-A177-3AD203B41FA5}">
                          <a16:colId xmlns:a16="http://schemas.microsoft.com/office/drawing/2014/main" val="1457278995"/>
                        </a:ext>
                      </a:extLst>
                    </a:gridCol>
                    <a:gridCol w="2204546">
                      <a:extLst>
                        <a:ext uri="{9D8B030D-6E8A-4147-A177-3AD203B41FA5}">
                          <a16:colId xmlns:a16="http://schemas.microsoft.com/office/drawing/2014/main" val="3570727163"/>
                        </a:ext>
                      </a:extLst>
                    </a:gridCol>
                    <a:gridCol w="959247">
                      <a:extLst>
                        <a:ext uri="{9D8B030D-6E8A-4147-A177-3AD203B41FA5}">
                          <a16:colId xmlns:a16="http://schemas.microsoft.com/office/drawing/2014/main" val="1370508213"/>
                        </a:ext>
                      </a:extLst>
                    </a:gridCol>
                    <a:gridCol w="1464216">
                      <a:extLst>
                        <a:ext uri="{9D8B030D-6E8A-4147-A177-3AD203B41FA5}">
                          <a16:colId xmlns:a16="http://schemas.microsoft.com/office/drawing/2014/main" val="3795426581"/>
                        </a:ext>
                      </a:extLst>
                    </a:gridCol>
                  </a:tblGrid>
                  <a:tr h="370840">
                    <a:tc>
                      <a:txBody>
                        <a:bodyPr/>
                        <a:lstStyle/>
                        <a:p>
                          <a:r>
                            <a:rPr lang="en-US" sz="1700" dirty="0"/>
                            <a:t>Model</a:t>
                          </a:r>
                        </a:p>
                      </a:txBody>
                      <a:tcPr/>
                    </a:tc>
                    <a:tc>
                      <a:txBody>
                        <a:bodyPr/>
                        <a:lstStyle/>
                        <a:p>
                          <a:r>
                            <a:rPr lang="en-US" sz="1700"/>
                            <a:t>Epochs</a:t>
                          </a:r>
                        </a:p>
                      </a:txBody>
                      <a:tcPr/>
                    </a:tc>
                    <a:tc>
                      <a:txBody>
                        <a:bodyPr/>
                        <a:lstStyle/>
                        <a:p>
                          <a:r>
                            <a:rPr lang="en-US" sz="1700"/>
                            <a:t>Mean Dice Score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a:t>Mean Dice Score</a:t>
                          </a:r>
                        </a:p>
                        <a:p>
                          <a:r>
                            <a:rPr lang="en-US" sz="1700" err="1"/>
                            <a:t>wPostproc</a:t>
                          </a:r>
                          <a:endParaRPr lang="en-US" sz="1700"/>
                        </a:p>
                      </a:txBody>
                      <a:tcPr/>
                    </a:tc>
                    <a:tc>
                      <a:txBody>
                        <a:bodyPr/>
                        <a:lstStyle/>
                        <a:p>
                          <a:r>
                            <a:rPr lang="en-US" sz="1700"/>
                            <a:t>HD95</a:t>
                          </a:r>
                        </a:p>
                      </a:txBody>
                      <a:tcPr/>
                    </a:tc>
                    <a:tc>
                      <a:txBody>
                        <a:bodyPr/>
                        <a:lstStyle/>
                        <a:p>
                          <a:r>
                            <a:rPr lang="en-US" sz="1700"/>
                            <a:t>HD95 </a:t>
                          </a:r>
                          <a:r>
                            <a:rPr lang="en-US" sz="1700" err="1"/>
                            <a:t>wPostproc</a:t>
                          </a:r>
                          <a:endParaRPr lang="en-US" sz="1700"/>
                        </a:p>
                      </a:txBody>
                      <a:tcPr/>
                    </a:tc>
                    <a:extLst>
                      <a:ext uri="{0D108BD9-81ED-4DB2-BD59-A6C34878D82A}">
                        <a16:rowId xmlns:a16="http://schemas.microsoft.com/office/drawing/2014/main" val="1300322068"/>
                      </a:ext>
                    </a:extLst>
                  </a:tr>
                  <a:tr h="370840">
                    <a:tc>
                      <a:txBody>
                        <a:bodyPr/>
                        <a:lstStyle/>
                        <a:p>
                          <a:r>
                            <a:rPr lang="en-US" sz="1700"/>
                            <a:t>Model A</a:t>
                          </a:r>
                        </a:p>
                      </a:txBody>
                      <a:tcPr/>
                    </a:tc>
                    <a:tc>
                      <a:txBody>
                        <a:bodyPr/>
                        <a:lstStyle/>
                        <a:p>
                          <a:r>
                            <a:rPr lang="en-US" sz="1700"/>
                            <a:t>242</a:t>
                          </a:r>
                        </a:p>
                      </a:txBody>
                      <a:tcPr/>
                    </a:tc>
                    <a:tc>
                      <a:txBody>
                        <a:bodyPr/>
                        <a:lstStyle/>
                        <a:p>
                          <a:r>
                            <a:rPr lang="en-US" sz="1700"/>
                            <a:t>0.516</a:t>
                          </a:r>
                        </a:p>
                      </a:txBody>
                      <a:tcPr/>
                    </a:tc>
                    <a:tc>
                      <a:txBody>
                        <a:bodyPr/>
                        <a:lstStyle/>
                        <a:p>
                          <a:r>
                            <a:rPr lang="en-US" sz="1700"/>
                            <a:t>0.517 (+0.22%)</a:t>
                          </a:r>
                        </a:p>
                      </a:txBody>
                      <a:tcPr/>
                    </a:tc>
                    <a:tc>
                      <a:txBody>
                        <a:bodyPr/>
                        <a:lstStyle/>
                        <a:p>
                          <a:r>
                            <a:rPr lang="en-US" sz="1700"/>
                            <a:t>2.711</a:t>
                          </a:r>
                        </a:p>
                      </a:txBody>
                      <a:tcPr/>
                    </a:tc>
                    <a:tc>
                      <a:txBody>
                        <a:bodyPr/>
                        <a:lstStyle/>
                        <a:p>
                          <a:r>
                            <a:rPr lang="en-US" sz="1700" dirty="0"/>
                            <a:t>2.711 (</a:t>
                          </a:r>
                          <a14:m>
                            <m:oMath xmlns:m="http://schemas.openxmlformats.org/officeDocument/2006/math">
                              <m:r>
                                <a:rPr lang="de-DE" sz="1700" b="0" i="1" smtClean="0">
                                  <a:latin typeface="Cambria Math" panose="02040503050406030204" pitchFamily="18" charset="0"/>
                                </a:rPr>
                                <m:t>±</m:t>
                              </m:r>
                            </m:oMath>
                          </a14:m>
                          <a:r>
                            <a:rPr lang="en-US" sz="1700" dirty="0"/>
                            <a:t>0%)</a:t>
                          </a:r>
                        </a:p>
                      </a:txBody>
                      <a:tcPr/>
                    </a:tc>
                    <a:extLst>
                      <a:ext uri="{0D108BD9-81ED-4DB2-BD59-A6C34878D82A}">
                        <a16:rowId xmlns:a16="http://schemas.microsoft.com/office/drawing/2014/main" val="1730933798"/>
                      </a:ext>
                    </a:extLst>
                  </a:tr>
                  <a:tr h="370840">
                    <a:tc>
                      <a:txBody>
                        <a:bodyPr/>
                        <a:lstStyle/>
                        <a:p>
                          <a:r>
                            <a:rPr lang="en-US" sz="1700"/>
                            <a:t>Model B</a:t>
                          </a:r>
                        </a:p>
                      </a:txBody>
                      <a:tcPr/>
                    </a:tc>
                    <a:tc>
                      <a:txBody>
                        <a:bodyPr/>
                        <a:lstStyle/>
                        <a:p>
                          <a:r>
                            <a:rPr lang="en-US" sz="1700"/>
                            <a:t>181</a:t>
                          </a:r>
                        </a:p>
                      </a:txBody>
                      <a:tcPr/>
                    </a:tc>
                    <a:tc>
                      <a:txBody>
                        <a:bodyPr/>
                        <a:lstStyle/>
                        <a:p>
                          <a:r>
                            <a:rPr lang="en-US" sz="1700"/>
                            <a:t>0.537</a:t>
                          </a:r>
                        </a:p>
                      </a:txBody>
                      <a:tcPr/>
                    </a:tc>
                    <a:tc>
                      <a:txBody>
                        <a:bodyPr/>
                        <a:lstStyle/>
                        <a:p>
                          <a:r>
                            <a:rPr lang="en-US" sz="1700"/>
                            <a:t>0.538 (+0.29%)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a:t>2.687</a:t>
                          </a:r>
                        </a:p>
                      </a:txBody>
                      <a:tcPr/>
                    </a:tc>
                    <a:tc>
                      <a:txBody>
                        <a:bodyPr/>
                        <a:lstStyle/>
                        <a:p>
                          <a:r>
                            <a:rPr lang="en-US" sz="1700" dirty="0"/>
                            <a:t>2.755 (+2.56%)</a:t>
                          </a:r>
                        </a:p>
                      </a:txBody>
                      <a:tcPr/>
                    </a:tc>
                    <a:extLst>
                      <a:ext uri="{0D108BD9-81ED-4DB2-BD59-A6C34878D82A}">
                        <a16:rowId xmlns:a16="http://schemas.microsoft.com/office/drawing/2014/main" val="371956945"/>
                      </a:ext>
                    </a:extLst>
                  </a:tr>
                  <a:tr h="370840">
                    <a:tc>
                      <a:txBody>
                        <a:bodyPr/>
                        <a:lstStyle/>
                        <a:p>
                          <a:r>
                            <a:rPr lang="en-US" sz="1700" dirty="0"/>
                            <a:t>Model A (Pretrained)</a:t>
                          </a:r>
                        </a:p>
                      </a:txBody>
                      <a:tcPr/>
                    </a:tc>
                    <a:tc>
                      <a:txBody>
                        <a:bodyPr/>
                        <a:lstStyle/>
                        <a:p>
                          <a:r>
                            <a:rPr lang="en-US" sz="1700" dirty="0"/>
                            <a:t>2524</a:t>
                          </a:r>
                        </a:p>
                      </a:txBody>
                      <a:tcPr/>
                    </a:tc>
                    <a:tc>
                      <a:txBody>
                        <a:bodyPr/>
                        <a:lstStyle/>
                        <a:p>
                          <a:r>
                            <a:rPr lang="en-US" sz="1700" dirty="0"/>
                            <a:t>0.555</a:t>
                          </a:r>
                        </a:p>
                      </a:txBody>
                      <a:tcPr/>
                    </a:tc>
                    <a:tc>
                      <a:txBody>
                        <a:bodyPr/>
                        <a:lstStyle/>
                        <a:p>
                          <a:r>
                            <a:rPr lang="en-US" sz="1700" dirty="0"/>
                            <a:t>0.555 (-0.08%)</a:t>
                          </a:r>
                        </a:p>
                      </a:txBody>
                      <a:tcPr/>
                    </a:tc>
                    <a:tc>
                      <a:txBody>
                        <a:bodyPr/>
                        <a:lstStyle/>
                        <a:p>
                          <a:r>
                            <a:rPr lang="en-US" sz="1700" dirty="0"/>
                            <a:t>2.338</a:t>
                          </a:r>
                        </a:p>
                      </a:txBody>
                      <a:tcPr/>
                    </a:tc>
                    <a:tc>
                      <a:txBody>
                        <a:bodyPr/>
                        <a:lstStyle/>
                        <a:p>
                          <a:r>
                            <a:rPr lang="en-US" sz="1700" dirty="0"/>
                            <a:t>2.338 (</a:t>
                          </a:r>
                          <a14:m>
                            <m:oMath xmlns:m="http://schemas.openxmlformats.org/officeDocument/2006/math">
                              <m:r>
                                <a:rPr lang="de-DE" sz="1700" b="0" i="1" smtClean="0">
                                  <a:latin typeface="Cambria Math" panose="02040503050406030204" pitchFamily="18" charset="0"/>
                                </a:rPr>
                                <m:t>±</m:t>
                              </m:r>
                            </m:oMath>
                          </a14:m>
                          <a:r>
                            <a:rPr lang="en-US" sz="1700" dirty="0"/>
                            <a:t>0%)</a:t>
                          </a:r>
                        </a:p>
                      </a:txBody>
                      <a:tcPr/>
                    </a:tc>
                    <a:extLst>
                      <a:ext uri="{0D108BD9-81ED-4DB2-BD59-A6C34878D82A}">
                        <a16:rowId xmlns:a16="http://schemas.microsoft.com/office/drawing/2014/main" val="424251376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dirty="0"/>
                            <a:t>Model B (Pretrained)</a:t>
                          </a:r>
                        </a:p>
                      </a:txBody>
                      <a:tcPr/>
                    </a:tc>
                    <a:tc>
                      <a:txBody>
                        <a:bodyPr/>
                        <a:lstStyle/>
                        <a:p>
                          <a:r>
                            <a:rPr lang="en-US" sz="1700" dirty="0"/>
                            <a:t>118</a:t>
                          </a:r>
                        </a:p>
                      </a:txBody>
                      <a:tcPr/>
                    </a:tc>
                    <a:tc>
                      <a:txBody>
                        <a:bodyPr/>
                        <a:lstStyle/>
                        <a:p>
                          <a:r>
                            <a:rPr lang="en-US" sz="1700" dirty="0"/>
                            <a:t>0.508</a:t>
                          </a:r>
                        </a:p>
                      </a:txBody>
                      <a:tcPr/>
                    </a:tc>
                    <a:tc>
                      <a:txBody>
                        <a:bodyPr/>
                        <a:lstStyle/>
                        <a:p>
                          <a:r>
                            <a:rPr lang="en-US" sz="1700" dirty="0"/>
                            <a:t>0.508 (+0.15%)</a:t>
                          </a:r>
                        </a:p>
                      </a:txBody>
                      <a:tcPr/>
                    </a:tc>
                    <a:tc>
                      <a:txBody>
                        <a:bodyPr/>
                        <a:lstStyle/>
                        <a:p>
                          <a:r>
                            <a:rPr lang="en-US" sz="1700" dirty="0"/>
                            <a:t>2.864</a:t>
                          </a:r>
                        </a:p>
                      </a:txBody>
                      <a:tcPr/>
                    </a:tc>
                    <a:tc>
                      <a:txBody>
                        <a:bodyPr/>
                        <a:lstStyle/>
                        <a:p>
                          <a:r>
                            <a:rPr lang="en-US" sz="1700" dirty="0"/>
                            <a:t>2.885 (+0.71%)</a:t>
                          </a:r>
                        </a:p>
                      </a:txBody>
                      <a:tcPr/>
                    </a:tc>
                    <a:extLst>
                      <a:ext uri="{0D108BD9-81ED-4DB2-BD59-A6C34878D82A}">
                        <a16:rowId xmlns:a16="http://schemas.microsoft.com/office/drawing/2014/main" val="1411053521"/>
                      </a:ext>
                    </a:extLst>
                  </a:tr>
                </a:tbl>
              </a:graphicData>
            </a:graphic>
          </p:graphicFrame>
        </mc:Choice>
        <mc:Fallback>
          <p:graphicFrame>
            <p:nvGraphicFramePr>
              <p:cNvPr id="4" name="Tabell 3">
                <a:extLst>
                  <a:ext uri="{FF2B5EF4-FFF2-40B4-BE49-F238E27FC236}">
                    <a16:creationId xmlns:a16="http://schemas.microsoft.com/office/drawing/2014/main" id="{98400A54-6164-A781-0DEA-C7B71C5DA132}"/>
                  </a:ext>
                </a:extLst>
              </p:cNvPr>
              <p:cNvGraphicFramePr>
                <a:graphicFrameLocks noGrp="1"/>
              </p:cNvGraphicFramePr>
              <p:nvPr>
                <p:extLst>
                  <p:ext uri="{D42A27DB-BD31-4B8C-83A1-F6EECF244321}">
                    <p14:modId xmlns:p14="http://schemas.microsoft.com/office/powerpoint/2010/main" val="506758270"/>
                  </p:ext>
                </p:extLst>
              </p:nvPr>
            </p:nvGraphicFramePr>
            <p:xfrm>
              <a:off x="316875" y="876655"/>
              <a:ext cx="8386857" cy="2809240"/>
            </p:xfrm>
            <a:graphic>
              <a:graphicData uri="http://schemas.openxmlformats.org/drawingml/2006/table">
                <a:tbl>
                  <a:tblPr firstRow="1" bandRow="1">
                    <a:tableStyleId>{5C22544A-7EE6-4342-B048-85BDC9FD1C3A}</a:tableStyleId>
                  </a:tblPr>
                  <a:tblGrid>
                    <a:gridCol w="1354907">
                      <a:extLst>
                        <a:ext uri="{9D8B030D-6E8A-4147-A177-3AD203B41FA5}">
                          <a16:colId xmlns:a16="http://schemas.microsoft.com/office/drawing/2014/main" val="403315176"/>
                        </a:ext>
                      </a:extLst>
                    </a:gridCol>
                    <a:gridCol w="1046872">
                      <a:extLst>
                        <a:ext uri="{9D8B030D-6E8A-4147-A177-3AD203B41FA5}">
                          <a16:colId xmlns:a16="http://schemas.microsoft.com/office/drawing/2014/main" val="395007332"/>
                        </a:ext>
                      </a:extLst>
                    </a:gridCol>
                    <a:gridCol w="1357069">
                      <a:extLst>
                        <a:ext uri="{9D8B030D-6E8A-4147-A177-3AD203B41FA5}">
                          <a16:colId xmlns:a16="http://schemas.microsoft.com/office/drawing/2014/main" val="1457278995"/>
                        </a:ext>
                      </a:extLst>
                    </a:gridCol>
                    <a:gridCol w="2204546">
                      <a:extLst>
                        <a:ext uri="{9D8B030D-6E8A-4147-A177-3AD203B41FA5}">
                          <a16:colId xmlns:a16="http://schemas.microsoft.com/office/drawing/2014/main" val="3570727163"/>
                        </a:ext>
                      </a:extLst>
                    </a:gridCol>
                    <a:gridCol w="959247">
                      <a:extLst>
                        <a:ext uri="{9D8B030D-6E8A-4147-A177-3AD203B41FA5}">
                          <a16:colId xmlns:a16="http://schemas.microsoft.com/office/drawing/2014/main" val="1370508213"/>
                        </a:ext>
                      </a:extLst>
                    </a:gridCol>
                    <a:gridCol w="1464216">
                      <a:extLst>
                        <a:ext uri="{9D8B030D-6E8A-4147-A177-3AD203B41FA5}">
                          <a16:colId xmlns:a16="http://schemas.microsoft.com/office/drawing/2014/main" val="3795426581"/>
                        </a:ext>
                      </a:extLst>
                    </a:gridCol>
                  </a:tblGrid>
                  <a:tr h="609600">
                    <a:tc>
                      <a:txBody>
                        <a:bodyPr/>
                        <a:lstStyle/>
                        <a:p>
                          <a:r>
                            <a:rPr lang="en-US" sz="1700" dirty="0"/>
                            <a:t>Model</a:t>
                          </a:r>
                        </a:p>
                      </a:txBody>
                      <a:tcPr/>
                    </a:tc>
                    <a:tc>
                      <a:txBody>
                        <a:bodyPr/>
                        <a:lstStyle/>
                        <a:p>
                          <a:r>
                            <a:rPr lang="en-US" sz="1700"/>
                            <a:t>Epochs</a:t>
                          </a:r>
                        </a:p>
                      </a:txBody>
                      <a:tcPr/>
                    </a:tc>
                    <a:tc>
                      <a:txBody>
                        <a:bodyPr/>
                        <a:lstStyle/>
                        <a:p>
                          <a:r>
                            <a:rPr lang="en-US" sz="1700"/>
                            <a:t>Mean Dice Score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a:t>Mean Dice Score</a:t>
                          </a:r>
                        </a:p>
                        <a:p>
                          <a:r>
                            <a:rPr lang="en-US" sz="1700" err="1"/>
                            <a:t>wPostproc</a:t>
                          </a:r>
                          <a:endParaRPr lang="en-US" sz="1700"/>
                        </a:p>
                      </a:txBody>
                      <a:tcPr/>
                    </a:tc>
                    <a:tc>
                      <a:txBody>
                        <a:bodyPr/>
                        <a:lstStyle/>
                        <a:p>
                          <a:r>
                            <a:rPr lang="en-US" sz="1700"/>
                            <a:t>HD95</a:t>
                          </a:r>
                        </a:p>
                      </a:txBody>
                      <a:tcPr/>
                    </a:tc>
                    <a:tc>
                      <a:txBody>
                        <a:bodyPr/>
                        <a:lstStyle/>
                        <a:p>
                          <a:r>
                            <a:rPr lang="en-US" sz="1700"/>
                            <a:t>HD95 </a:t>
                          </a:r>
                          <a:r>
                            <a:rPr lang="en-US" sz="1700" err="1"/>
                            <a:t>wPostproc</a:t>
                          </a:r>
                          <a:endParaRPr lang="en-US" sz="1700"/>
                        </a:p>
                      </a:txBody>
                      <a:tcPr/>
                    </a:tc>
                    <a:extLst>
                      <a:ext uri="{0D108BD9-81ED-4DB2-BD59-A6C34878D82A}">
                        <a16:rowId xmlns:a16="http://schemas.microsoft.com/office/drawing/2014/main" val="1300322068"/>
                      </a:ext>
                    </a:extLst>
                  </a:tr>
                  <a:tr h="370840">
                    <a:tc>
                      <a:txBody>
                        <a:bodyPr/>
                        <a:lstStyle/>
                        <a:p>
                          <a:r>
                            <a:rPr lang="en-US" sz="1700"/>
                            <a:t>Model A</a:t>
                          </a:r>
                        </a:p>
                      </a:txBody>
                      <a:tcPr/>
                    </a:tc>
                    <a:tc>
                      <a:txBody>
                        <a:bodyPr/>
                        <a:lstStyle/>
                        <a:p>
                          <a:r>
                            <a:rPr lang="en-US" sz="1700"/>
                            <a:t>242</a:t>
                          </a:r>
                        </a:p>
                      </a:txBody>
                      <a:tcPr/>
                    </a:tc>
                    <a:tc>
                      <a:txBody>
                        <a:bodyPr/>
                        <a:lstStyle/>
                        <a:p>
                          <a:r>
                            <a:rPr lang="en-US" sz="1700"/>
                            <a:t>0.516</a:t>
                          </a:r>
                        </a:p>
                      </a:txBody>
                      <a:tcPr/>
                    </a:tc>
                    <a:tc>
                      <a:txBody>
                        <a:bodyPr/>
                        <a:lstStyle/>
                        <a:p>
                          <a:r>
                            <a:rPr lang="en-US" sz="1700"/>
                            <a:t>0.517 (+0.22%)</a:t>
                          </a:r>
                        </a:p>
                      </a:txBody>
                      <a:tcPr/>
                    </a:tc>
                    <a:tc>
                      <a:txBody>
                        <a:bodyPr/>
                        <a:lstStyle/>
                        <a:p>
                          <a:r>
                            <a:rPr lang="en-US" sz="1700"/>
                            <a:t>2.711</a:t>
                          </a:r>
                        </a:p>
                      </a:txBody>
                      <a:tcPr/>
                    </a:tc>
                    <a:tc>
                      <a:txBody>
                        <a:bodyPr/>
                        <a:lstStyle/>
                        <a:p>
                          <a:endParaRPr lang="nb-NO"/>
                        </a:p>
                      </a:txBody>
                      <a:tcPr>
                        <a:blipFill>
                          <a:blip r:embed="rId3"/>
                          <a:stretch>
                            <a:fillRect l="-470690" t="-172414" r="-1724" b="-524138"/>
                          </a:stretch>
                        </a:blipFill>
                      </a:tcPr>
                    </a:tc>
                    <a:extLst>
                      <a:ext uri="{0D108BD9-81ED-4DB2-BD59-A6C34878D82A}">
                        <a16:rowId xmlns:a16="http://schemas.microsoft.com/office/drawing/2014/main" val="1730933798"/>
                      </a:ext>
                    </a:extLst>
                  </a:tr>
                  <a:tr h="609600">
                    <a:tc>
                      <a:txBody>
                        <a:bodyPr/>
                        <a:lstStyle/>
                        <a:p>
                          <a:r>
                            <a:rPr lang="en-US" sz="1700"/>
                            <a:t>Model B</a:t>
                          </a:r>
                        </a:p>
                      </a:txBody>
                      <a:tcPr/>
                    </a:tc>
                    <a:tc>
                      <a:txBody>
                        <a:bodyPr/>
                        <a:lstStyle/>
                        <a:p>
                          <a:r>
                            <a:rPr lang="en-US" sz="1700"/>
                            <a:t>181</a:t>
                          </a:r>
                        </a:p>
                      </a:txBody>
                      <a:tcPr/>
                    </a:tc>
                    <a:tc>
                      <a:txBody>
                        <a:bodyPr/>
                        <a:lstStyle/>
                        <a:p>
                          <a:r>
                            <a:rPr lang="en-US" sz="1700"/>
                            <a:t>0.537</a:t>
                          </a:r>
                        </a:p>
                      </a:txBody>
                      <a:tcPr/>
                    </a:tc>
                    <a:tc>
                      <a:txBody>
                        <a:bodyPr/>
                        <a:lstStyle/>
                        <a:p>
                          <a:r>
                            <a:rPr lang="en-US" sz="1700"/>
                            <a:t>0.538 (+0.29%)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a:t>2.687</a:t>
                          </a:r>
                        </a:p>
                      </a:txBody>
                      <a:tcPr/>
                    </a:tc>
                    <a:tc>
                      <a:txBody>
                        <a:bodyPr/>
                        <a:lstStyle/>
                        <a:p>
                          <a:r>
                            <a:rPr lang="en-US" sz="1700" dirty="0"/>
                            <a:t>2.755 (+2.56%)</a:t>
                          </a:r>
                        </a:p>
                      </a:txBody>
                      <a:tcPr/>
                    </a:tc>
                    <a:extLst>
                      <a:ext uri="{0D108BD9-81ED-4DB2-BD59-A6C34878D82A}">
                        <a16:rowId xmlns:a16="http://schemas.microsoft.com/office/drawing/2014/main" val="371956945"/>
                      </a:ext>
                    </a:extLst>
                  </a:tr>
                  <a:tr h="609600">
                    <a:tc>
                      <a:txBody>
                        <a:bodyPr/>
                        <a:lstStyle/>
                        <a:p>
                          <a:r>
                            <a:rPr lang="en-US" sz="1700" dirty="0"/>
                            <a:t>Model A (Pretrained)</a:t>
                          </a:r>
                        </a:p>
                      </a:txBody>
                      <a:tcPr/>
                    </a:tc>
                    <a:tc>
                      <a:txBody>
                        <a:bodyPr/>
                        <a:lstStyle/>
                        <a:p>
                          <a:r>
                            <a:rPr lang="en-US" sz="1700" dirty="0"/>
                            <a:t>2524</a:t>
                          </a:r>
                        </a:p>
                      </a:txBody>
                      <a:tcPr/>
                    </a:tc>
                    <a:tc>
                      <a:txBody>
                        <a:bodyPr/>
                        <a:lstStyle/>
                        <a:p>
                          <a:r>
                            <a:rPr lang="en-US" sz="1700" dirty="0"/>
                            <a:t>0.555</a:t>
                          </a:r>
                        </a:p>
                      </a:txBody>
                      <a:tcPr/>
                    </a:tc>
                    <a:tc>
                      <a:txBody>
                        <a:bodyPr/>
                        <a:lstStyle/>
                        <a:p>
                          <a:r>
                            <a:rPr lang="en-US" sz="1700" dirty="0"/>
                            <a:t>0.555 (-0.08%)</a:t>
                          </a:r>
                        </a:p>
                      </a:txBody>
                      <a:tcPr/>
                    </a:tc>
                    <a:tc>
                      <a:txBody>
                        <a:bodyPr/>
                        <a:lstStyle/>
                        <a:p>
                          <a:r>
                            <a:rPr lang="en-US" sz="1700" dirty="0"/>
                            <a:t>2.338</a:t>
                          </a:r>
                        </a:p>
                      </a:txBody>
                      <a:tcPr/>
                    </a:tc>
                    <a:tc>
                      <a:txBody>
                        <a:bodyPr/>
                        <a:lstStyle/>
                        <a:p>
                          <a:endParaRPr lang="nb-NO"/>
                        </a:p>
                      </a:txBody>
                      <a:tcPr>
                        <a:blipFill>
                          <a:blip r:embed="rId3"/>
                          <a:stretch>
                            <a:fillRect l="-470690" t="-266667" r="-1724" b="-114583"/>
                          </a:stretch>
                        </a:blipFill>
                      </a:tcPr>
                    </a:tc>
                    <a:extLst>
                      <a:ext uri="{0D108BD9-81ED-4DB2-BD59-A6C34878D82A}">
                        <a16:rowId xmlns:a16="http://schemas.microsoft.com/office/drawing/2014/main" val="4242513767"/>
                      </a:ext>
                    </a:extLst>
                  </a:tr>
                  <a:tr h="6096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dirty="0"/>
                            <a:t>Model B (Pretrained)</a:t>
                          </a:r>
                        </a:p>
                      </a:txBody>
                      <a:tcPr/>
                    </a:tc>
                    <a:tc>
                      <a:txBody>
                        <a:bodyPr/>
                        <a:lstStyle/>
                        <a:p>
                          <a:r>
                            <a:rPr lang="en-US" sz="1700" dirty="0"/>
                            <a:t>118</a:t>
                          </a:r>
                        </a:p>
                      </a:txBody>
                      <a:tcPr/>
                    </a:tc>
                    <a:tc>
                      <a:txBody>
                        <a:bodyPr/>
                        <a:lstStyle/>
                        <a:p>
                          <a:r>
                            <a:rPr lang="en-US" sz="1700" dirty="0"/>
                            <a:t>0.508</a:t>
                          </a:r>
                        </a:p>
                      </a:txBody>
                      <a:tcPr/>
                    </a:tc>
                    <a:tc>
                      <a:txBody>
                        <a:bodyPr/>
                        <a:lstStyle/>
                        <a:p>
                          <a:r>
                            <a:rPr lang="en-US" sz="1700" dirty="0"/>
                            <a:t>0.508 (+0.15%)</a:t>
                          </a:r>
                        </a:p>
                      </a:txBody>
                      <a:tcPr/>
                    </a:tc>
                    <a:tc>
                      <a:txBody>
                        <a:bodyPr/>
                        <a:lstStyle/>
                        <a:p>
                          <a:r>
                            <a:rPr lang="en-US" sz="1700" dirty="0"/>
                            <a:t>2.864</a:t>
                          </a:r>
                        </a:p>
                      </a:txBody>
                      <a:tcPr/>
                    </a:tc>
                    <a:tc>
                      <a:txBody>
                        <a:bodyPr/>
                        <a:lstStyle/>
                        <a:p>
                          <a:r>
                            <a:rPr lang="en-US" sz="1700" dirty="0"/>
                            <a:t>2.885 (+0.71%)</a:t>
                          </a:r>
                        </a:p>
                      </a:txBody>
                      <a:tcPr/>
                    </a:tc>
                    <a:extLst>
                      <a:ext uri="{0D108BD9-81ED-4DB2-BD59-A6C34878D82A}">
                        <a16:rowId xmlns:a16="http://schemas.microsoft.com/office/drawing/2014/main" val="1411053521"/>
                      </a:ext>
                    </a:extLst>
                  </a:tr>
                </a:tbl>
              </a:graphicData>
            </a:graphic>
          </p:graphicFrame>
        </mc:Fallback>
      </mc:AlternateContent>
      <p:sp>
        <p:nvSpPr>
          <p:cNvPr id="5" name="TekstSylinder 4">
            <a:extLst>
              <a:ext uri="{FF2B5EF4-FFF2-40B4-BE49-F238E27FC236}">
                <a16:creationId xmlns:a16="http://schemas.microsoft.com/office/drawing/2014/main" id="{1ED1D6D7-6D0F-2752-FCFF-094B30C40700}"/>
              </a:ext>
            </a:extLst>
          </p:cNvPr>
          <p:cNvSpPr txBox="1"/>
          <p:nvPr/>
        </p:nvSpPr>
        <p:spPr>
          <a:xfrm>
            <a:off x="1089551" y="3882974"/>
            <a:ext cx="8054449" cy="923330"/>
          </a:xfrm>
          <a:prstGeom prst="rect">
            <a:avLst/>
          </a:prstGeom>
          <a:noFill/>
        </p:spPr>
        <p:txBody>
          <a:bodyPr wrap="none" rtlCol="0">
            <a:spAutoFit/>
          </a:bodyPr>
          <a:lstStyle/>
          <a:p>
            <a:r>
              <a:rPr lang="en-US"/>
              <a:t>All trained 12 </a:t>
            </a:r>
            <a:r>
              <a:rPr lang="en-US" err="1"/>
              <a:t>hrs</a:t>
            </a:r>
            <a:endParaRPr lang="en-US"/>
          </a:p>
          <a:p>
            <a:r>
              <a:rPr lang="en-US" err="1">
                <a:solidFill>
                  <a:srgbClr val="FF0000"/>
                </a:solidFill>
              </a:rPr>
              <a:t>Zum</a:t>
            </a:r>
            <a:r>
              <a:rPr lang="en-US">
                <a:solidFill>
                  <a:srgbClr val="FF0000"/>
                </a:solidFill>
              </a:rPr>
              <a:t> </a:t>
            </a:r>
            <a:r>
              <a:rPr lang="en-US" err="1">
                <a:solidFill>
                  <a:srgbClr val="FF0000"/>
                </a:solidFill>
              </a:rPr>
              <a:t>vorstellen</a:t>
            </a:r>
            <a:r>
              <a:rPr lang="en-US">
                <a:solidFill>
                  <a:srgbClr val="FF0000"/>
                </a:solidFill>
              </a:rPr>
              <a:t> </a:t>
            </a:r>
            <a:r>
              <a:rPr lang="en-US" err="1">
                <a:solidFill>
                  <a:srgbClr val="FF0000"/>
                </a:solidFill>
              </a:rPr>
              <a:t>nur</a:t>
            </a:r>
            <a:r>
              <a:rPr lang="en-US">
                <a:solidFill>
                  <a:srgbClr val="FF0000"/>
                </a:solidFill>
              </a:rPr>
              <a:t> die </a:t>
            </a:r>
            <a:r>
              <a:rPr lang="en-US" err="1">
                <a:solidFill>
                  <a:srgbClr val="FF0000"/>
                </a:solidFill>
              </a:rPr>
              <a:t>Werte</a:t>
            </a:r>
            <a:r>
              <a:rPr lang="en-US">
                <a:solidFill>
                  <a:srgbClr val="FF0000"/>
                </a:solidFill>
              </a:rPr>
              <a:t> </a:t>
            </a:r>
            <a:r>
              <a:rPr lang="en-US" err="1">
                <a:solidFill>
                  <a:srgbClr val="FF0000"/>
                </a:solidFill>
              </a:rPr>
              <a:t>mit</a:t>
            </a:r>
            <a:r>
              <a:rPr lang="en-US">
                <a:solidFill>
                  <a:srgbClr val="FF0000"/>
                </a:solidFill>
              </a:rPr>
              <a:t> </a:t>
            </a:r>
            <a:r>
              <a:rPr lang="en-US" err="1">
                <a:solidFill>
                  <a:srgbClr val="FF0000"/>
                </a:solidFill>
              </a:rPr>
              <a:t>postproc</a:t>
            </a:r>
            <a:r>
              <a:rPr lang="en-US">
                <a:solidFill>
                  <a:srgbClr val="FF0000"/>
                </a:solidFill>
              </a:rPr>
              <a:t> </a:t>
            </a:r>
            <a:r>
              <a:rPr lang="en-US" err="1">
                <a:solidFill>
                  <a:srgbClr val="FF0000"/>
                </a:solidFill>
              </a:rPr>
              <a:t>sofern</a:t>
            </a:r>
            <a:r>
              <a:rPr lang="en-US">
                <a:solidFill>
                  <a:srgbClr val="FF0000"/>
                </a:solidFill>
              </a:rPr>
              <a:t> </a:t>
            </a:r>
            <a:r>
              <a:rPr lang="en-US" err="1">
                <a:solidFill>
                  <a:srgbClr val="FF0000"/>
                </a:solidFill>
              </a:rPr>
              <a:t>bei</a:t>
            </a:r>
            <a:r>
              <a:rPr lang="en-US">
                <a:solidFill>
                  <a:srgbClr val="FF0000"/>
                </a:solidFill>
              </a:rPr>
              <a:t> </a:t>
            </a:r>
            <a:r>
              <a:rPr lang="en-US" err="1">
                <a:solidFill>
                  <a:srgbClr val="FF0000"/>
                </a:solidFill>
              </a:rPr>
              <a:t>allen</a:t>
            </a:r>
            <a:r>
              <a:rPr lang="en-US">
                <a:solidFill>
                  <a:srgbClr val="FF0000"/>
                </a:solidFill>
              </a:rPr>
              <a:t> </a:t>
            </a:r>
            <a:r>
              <a:rPr lang="en-US" err="1">
                <a:solidFill>
                  <a:srgbClr val="FF0000"/>
                </a:solidFill>
              </a:rPr>
              <a:t>eine</a:t>
            </a:r>
            <a:r>
              <a:rPr lang="en-US">
                <a:solidFill>
                  <a:srgbClr val="FF0000"/>
                </a:solidFill>
              </a:rPr>
              <a:t> </a:t>
            </a:r>
            <a:r>
              <a:rPr lang="en-US" err="1">
                <a:solidFill>
                  <a:srgbClr val="FF0000"/>
                </a:solidFill>
              </a:rPr>
              <a:t>verbesserung</a:t>
            </a:r>
            <a:endParaRPr lang="en-US">
              <a:solidFill>
                <a:srgbClr val="FF0000"/>
              </a:solidFill>
            </a:endParaRPr>
          </a:p>
          <a:p>
            <a:r>
              <a:rPr lang="en-US"/>
              <a:t>(For pretraining additional 12 </a:t>
            </a:r>
            <a:r>
              <a:rPr lang="en-US" err="1"/>
              <a:t>hrs</a:t>
            </a:r>
            <a:r>
              <a:rPr lang="en-US"/>
              <a:t> on </a:t>
            </a:r>
            <a:r>
              <a:rPr lang="en-US" err="1"/>
              <a:t>ImageCAS</a:t>
            </a:r>
            <a:r>
              <a:rPr lang="en-US"/>
              <a:t>)</a:t>
            </a:r>
          </a:p>
        </p:txBody>
      </p:sp>
      <p:sp>
        <p:nvSpPr>
          <p:cNvPr id="6" name="TekstSylinder 5">
            <a:extLst>
              <a:ext uri="{FF2B5EF4-FFF2-40B4-BE49-F238E27FC236}">
                <a16:creationId xmlns:a16="http://schemas.microsoft.com/office/drawing/2014/main" id="{54E81DBF-6DBB-22AF-12DE-CE7994A1FF9C}"/>
              </a:ext>
            </a:extLst>
          </p:cNvPr>
          <p:cNvSpPr txBox="1"/>
          <p:nvPr/>
        </p:nvSpPr>
        <p:spPr>
          <a:xfrm>
            <a:off x="5116775" y="3890256"/>
            <a:ext cx="2398413" cy="369332"/>
          </a:xfrm>
          <a:prstGeom prst="rect">
            <a:avLst/>
          </a:prstGeom>
          <a:noFill/>
        </p:spPr>
        <p:txBody>
          <a:bodyPr wrap="none" rtlCol="0">
            <a:spAutoFit/>
          </a:bodyPr>
          <a:lstStyle/>
          <a:p>
            <a:r>
              <a:rPr lang="en-US">
                <a:sym typeface="Wingdings" pitchFamily="2" charset="2"/>
              </a:rPr>
              <a:t> Model x is the best</a:t>
            </a:r>
            <a:endParaRPr lang="en-US"/>
          </a:p>
        </p:txBody>
      </p:sp>
      <p:sp>
        <p:nvSpPr>
          <p:cNvPr id="7" name="Rektangel 6">
            <a:extLst>
              <a:ext uri="{FF2B5EF4-FFF2-40B4-BE49-F238E27FC236}">
                <a16:creationId xmlns:a16="http://schemas.microsoft.com/office/drawing/2014/main" id="{9316CA6A-4E25-8735-054C-AF9AA724A8A4}"/>
              </a:ext>
            </a:extLst>
          </p:cNvPr>
          <p:cNvSpPr/>
          <p:nvPr/>
        </p:nvSpPr>
        <p:spPr>
          <a:xfrm>
            <a:off x="316875" y="2415894"/>
            <a:ext cx="8610600" cy="920364"/>
          </a:xfrm>
          <a:prstGeom prst="rect">
            <a:avLst/>
          </a:prstGeom>
          <a:noFill/>
          <a:ln w="38100">
            <a:solidFill>
              <a:schemeClr val="tx2"/>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1038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ECB15D53-B852-E363-AEE5-0AA1AFEC0A04}"/>
              </a:ext>
            </a:extLst>
          </p:cNvPr>
          <p:cNvSpPr>
            <a:spLocks noGrp="1"/>
          </p:cNvSpPr>
          <p:nvPr>
            <p:ph idx="1"/>
          </p:nvPr>
        </p:nvSpPr>
        <p:spPr/>
        <p:txBody>
          <a:bodyPr>
            <a:normAutofit/>
          </a:bodyPr>
          <a:lstStyle/>
          <a:p>
            <a:r>
              <a:rPr lang="en-US">
                <a:solidFill>
                  <a:srgbClr val="FF0000"/>
                </a:solidFill>
              </a:rPr>
              <a:t>Quantitative: Loss curves, accuracy (current mean dice) curves</a:t>
            </a:r>
          </a:p>
          <a:p>
            <a:r>
              <a:rPr lang="en-US">
                <a:solidFill>
                  <a:srgbClr val="FF0000"/>
                </a:solidFill>
              </a:rPr>
              <a:t>Qualitative: For which datasets is it good and with what does it struggle -&gt; 3D plots</a:t>
            </a:r>
          </a:p>
          <a:p>
            <a:r>
              <a:rPr lang="en-US"/>
              <a:t>Mean Dice Score and HD95 metric -&gt; Table</a:t>
            </a:r>
          </a:p>
          <a:p>
            <a:r>
              <a:rPr lang="en-US"/>
              <a:t>Metrics: Dice measures the overlap between the predicted segmentation and the ground truth, HD95: quantifies the maximum discrepancy between the predicted segmentation and the ground truth</a:t>
            </a:r>
          </a:p>
        </p:txBody>
      </p:sp>
      <p:sp>
        <p:nvSpPr>
          <p:cNvPr id="3" name="Tittel 2">
            <a:extLst>
              <a:ext uri="{FF2B5EF4-FFF2-40B4-BE49-F238E27FC236}">
                <a16:creationId xmlns:a16="http://schemas.microsoft.com/office/drawing/2014/main" id="{99F09D3D-A311-1430-A9E5-17BD9F4CA2D2}"/>
              </a:ext>
            </a:extLst>
          </p:cNvPr>
          <p:cNvSpPr>
            <a:spLocks noGrp="1"/>
          </p:cNvSpPr>
          <p:nvPr>
            <p:ph type="title"/>
          </p:nvPr>
        </p:nvSpPr>
        <p:spPr/>
        <p:txBody>
          <a:bodyPr/>
          <a:lstStyle/>
          <a:p>
            <a:r>
              <a:rPr lang="en-US"/>
              <a:t>Results: ...später...</a:t>
            </a:r>
          </a:p>
        </p:txBody>
      </p:sp>
    </p:spTree>
    <p:extLst>
      <p:ext uri="{BB962C8B-B14F-4D97-AF65-F5344CB8AC3E}">
        <p14:creationId xmlns:p14="http://schemas.microsoft.com/office/powerpoint/2010/main" val="1142676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DFF0103D-185F-F044-8A0F-40B400BA635B}"/>
              </a:ext>
            </a:extLst>
          </p:cNvPr>
          <p:cNvSpPr>
            <a:spLocks noGrp="1"/>
          </p:cNvSpPr>
          <p:nvPr>
            <p:ph idx="1"/>
          </p:nvPr>
        </p:nvSpPr>
        <p:spPr/>
        <p:txBody>
          <a:bodyPr vert="horz" lIns="91440" tIns="45720" rIns="91440" bIns="45720" rtlCol="0" anchor="t">
            <a:normAutofit/>
          </a:bodyPr>
          <a:lstStyle/>
          <a:p>
            <a:r>
              <a:rPr lang="en-US" dirty="0">
                <a:solidFill>
                  <a:srgbClr val="FF0000"/>
                </a:solidFill>
              </a:rPr>
              <a:t>Overview of architecture </a:t>
            </a:r>
            <a:r>
              <a:rPr lang="en-US" dirty="0">
                <a:solidFill>
                  <a:srgbClr val="FF0000"/>
                </a:solidFill>
                <a:sym typeface="Wingdings" pitchFamily="2" charset="2"/>
              </a:rPr>
              <a:t> already shown before</a:t>
            </a:r>
            <a:endParaRPr lang="en-US" dirty="0">
              <a:solidFill>
                <a:srgbClr val="FF0000"/>
              </a:solidFill>
            </a:endParaRPr>
          </a:p>
          <a:p>
            <a:r>
              <a:rPr lang="en-US" dirty="0">
                <a:solidFill>
                  <a:srgbClr val="FF0000"/>
                </a:solidFill>
              </a:rPr>
              <a:t>...</a:t>
            </a:r>
            <a:r>
              <a:rPr lang="en-US" dirty="0" err="1">
                <a:solidFill>
                  <a:srgbClr val="FF0000"/>
                </a:solidFill>
              </a:rPr>
              <a:t>dann</a:t>
            </a:r>
            <a:r>
              <a:rPr lang="en-US" dirty="0">
                <a:solidFill>
                  <a:srgbClr val="FF0000"/>
                </a:solidFill>
              </a:rPr>
              <a:t> </a:t>
            </a:r>
            <a:r>
              <a:rPr lang="en-US" dirty="0" err="1">
                <a:solidFill>
                  <a:srgbClr val="FF0000"/>
                </a:solidFill>
              </a:rPr>
              <a:t>schauen</a:t>
            </a:r>
            <a:r>
              <a:rPr lang="en-US" dirty="0">
                <a:solidFill>
                  <a:srgbClr val="FF0000"/>
                </a:solidFill>
              </a:rPr>
              <a:t> welches am </a:t>
            </a:r>
            <a:r>
              <a:rPr lang="en-US" dirty="0" err="1">
                <a:solidFill>
                  <a:srgbClr val="FF0000"/>
                </a:solidFill>
              </a:rPr>
              <a:t>besten</a:t>
            </a:r>
            <a:r>
              <a:rPr lang="en-US" dirty="0">
                <a:solidFill>
                  <a:srgbClr val="FF0000"/>
                </a:solidFill>
              </a:rPr>
              <a:t> performed hat und das </a:t>
            </a:r>
            <a:r>
              <a:rPr lang="en-US" dirty="0" err="1">
                <a:solidFill>
                  <a:srgbClr val="FF0000"/>
                </a:solidFill>
              </a:rPr>
              <a:t>ist</a:t>
            </a:r>
            <a:r>
              <a:rPr lang="en-US" dirty="0">
                <a:solidFill>
                  <a:srgbClr val="FF0000"/>
                </a:solidFill>
              </a:rPr>
              <a:t> </a:t>
            </a:r>
            <a:r>
              <a:rPr lang="en-US" dirty="0" err="1">
                <a:solidFill>
                  <a:srgbClr val="FF0000"/>
                </a:solidFill>
              </a:rPr>
              <a:t>dann</a:t>
            </a:r>
            <a:r>
              <a:rPr lang="en-US" dirty="0">
                <a:solidFill>
                  <a:srgbClr val="FF0000"/>
                </a:solidFill>
              </a:rPr>
              <a:t> </a:t>
            </a:r>
            <a:r>
              <a:rPr lang="en-US" dirty="0" err="1">
                <a:solidFill>
                  <a:srgbClr val="FF0000"/>
                </a:solidFill>
              </a:rPr>
              <a:t>einfach</a:t>
            </a:r>
            <a:r>
              <a:rPr lang="en-US" dirty="0">
                <a:solidFill>
                  <a:srgbClr val="FF0000"/>
                </a:solidFill>
              </a:rPr>
              <a:t> das finale</a:t>
            </a:r>
          </a:p>
          <a:p>
            <a:r>
              <a:rPr lang="en-US" dirty="0">
                <a:solidFill>
                  <a:srgbClr val="FF0000"/>
                </a:solidFill>
              </a:rPr>
              <a:t>Training: </a:t>
            </a:r>
            <a:r>
              <a:rPr lang="en-US" b="1" dirty="0">
                <a:solidFill>
                  <a:srgbClr val="FF0000"/>
                </a:solidFill>
              </a:rPr>
              <a:t>Loss </a:t>
            </a:r>
            <a:r>
              <a:rPr lang="en-US" b="1" dirty="0" err="1">
                <a:solidFill>
                  <a:srgbClr val="FF0000"/>
                </a:solidFill>
              </a:rPr>
              <a:t>func</a:t>
            </a:r>
            <a:r>
              <a:rPr lang="en-US" dirty="0">
                <a:solidFill>
                  <a:srgbClr val="FF0000"/>
                </a:solidFill>
              </a:rPr>
              <a:t>, data augmentation, pre-proc, </a:t>
            </a:r>
            <a:r>
              <a:rPr lang="en-US" b="1" dirty="0">
                <a:solidFill>
                  <a:srgbClr val="FF0000"/>
                </a:solidFill>
              </a:rPr>
              <a:t>time to train it / epochs</a:t>
            </a:r>
          </a:p>
        </p:txBody>
      </p:sp>
      <p:sp>
        <p:nvSpPr>
          <p:cNvPr id="3" name="Tittel 2">
            <a:extLst>
              <a:ext uri="{FF2B5EF4-FFF2-40B4-BE49-F238E27FC236}">
                <a16:creationId xmlns:a16="http://schemas.microsoft.com/office/drawing/2014/main" id="{3FDC1353-22E5-67C1-01BF-1D066A967F0B}"/>
              </a:ext>
            </a:extLst>
          </p:cNvPr>
          <p:cNvSpPr>
            <a:spLocks noGrp="1"/>
          </p:cNvSpPr>
          <p:nvPr>
            <p:ph type="title"/>
          </p:nvPr>
        </p:nvSpPr>
        <p:spPr/>
        <p:txBody>
          <a:bodyPr/>
          <a:lstStyle/>
          <a:p>
            <a:r>
              <a:rPr lang="en-US" dirty="0"/>
              <a:t>Best Model – qualitative results</a:t>
            </a:r>
            <a:endParaRPr lang="en-US" dirty="0">
              <a:solidFill>
                <a:srgbClr val="FF0000"/>
              </a:solidFill>
            </a:endParaRPr>
          </a:p>
        </p:txBody>
      </p:sp>
      <p:sp>
        <p:nvSpPr>
          <p:cNvPr id="6" name="TekstSylinder 5">
            <a:extLst>
              <a:ext uri="{FF2B5EF4-FFF2-40B4-BE49-F238E27FC236}">
                <a16:creationId xmlns:a16="http://schemas.microsoft.com/office/drawing/2014/main" id="{5D34B90D-9715-A7DD-EE47-2D60D1E05286}"/>
              </a:ext>
            </a:extLst>
          </p:cNvPr>
          <p:cNvSpPr txBox="1"/>
          <p:nvPr/>
        </p:nvSpPr>
        <p:spPr>
          <a:xfrm>
            <a:off x="897467" y="3297678"/>
            <a:ext cx="4076757" cy="369332"/>
          </a:xfrm>
          <a:prstGeom prst="rect">
            <a:avLst/>
          </a:prstGeom>
          <a:noFill/>
        </p:spPr>
        <p:txBody>
          <a:bodyPr wrap="none" rtlCol="0">
            <a:spAutoFit/>
          </a:bodyPr>
          <a:lstStyle/>
          <a:p>
            <a:pPr marL="285750" indent="-285750">
              <a:buFont typeface="Wingdings" pitchFamily="2" charset="2"/>
              <a:buChar char="à"/>
            </a:pPr>
            <a:r>
              <a:rPr lang="en-US" dirty="0">
                <a:highlight>
                  <a:srgbClr val="FFFF00"/>
                </a:highlight>
                <a:sym typeface="Wingdings" pitchFamily="2" charset="2"/>
              </a:rPr>
              <a:t>show best/worst test result? 3d plot</a:t>
            </a:r>
            <a:endParaRPr lang="en-US" dirty="0">
              <a:highlight>
                <a:srgbClr val="FFFF00"/>
              </a:highlight>
            </a:endParaRPr>
          </a:p>
        </p:txBody>
      </p:sp>
    </p:spTree>
    <p:extLst>
      <p:ext uri="{BB962C8B-B14F-4D97-AF65-F5344CB8AC3E}">
        <p14:creationId xmlns:p14="http://schemas.microsoft.com/office/powerpoint/2010/main" val="296090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3FDC1353-22E5-67C1-01BF-1D066A967F0B}"/>
              </a:ext>
            </a:extLst>
          </p:cNvPr>
          <p:cNvSpPr>
            <a:spLocks noGrp="1"/>
          </p:cNvSpPr>
          <p:nvPr>
            <p:ph type="title"/>
          </p:nvPr>
        </p:nvSpPr>
        <p:spPr>
          <a:xfrm>
            <a:off x="70608" y="72434"/>
            <a:ext cx="8229600" cy="646331"/>
          </a:xfrm>
        </p:spPr>
        <p:txBody>
          <a:bodyPr/>
          <a:lstStyle/>
          <a:p>
            <a:r>
              <a:rPr lang="en-US" dirty="0"/>
              <a:t>Best Model – </a:t>
            </a:r>
            <a:r>
              <a:rPr lang="en-US" dirty="0" err="1"/>
              <a:t>Segresnet</a:t>
            </a:r>
            <a:r>
              <a:rPr lang="en-US" dirty="0"/>
              <a:t> with pretrain</a:t>
            </a:r>
            <a:endParaRPr lang="en-US" dirty="0">
              <a:solidFill>
                <a:srgbClr val="FF0000"/>
              </a:solidFill>
            </a:endParaRPr>
          </a:p>
        </p:txBody>
      </p:sp>
      <p:sp>
        <p:nvSpPr>
          <p:cNvPr id="8" name="TekstSylinder 7">
            <a:extLst>
              <a:ext uri="{FF2B5EF4-FFF2-40B4-BE49-F238E27FC236}">
                <a16:creationId xmlns:a16="http://schemas.microsoft.com/office/drawing/2014/main" id="{14DEB930-88B6-344F-496C-9C40D03D5878}"/>
              </a:ext>
            </a:extLst>
          </p:cNvPr>
          <p:cNvSpPr txBox="1"/>
          <p:nvPr/>
        </p:nvSpPr>
        <p:spPr>
          <a:xfrm>
            <a:off x="4720108" y="787477"/>
            <a:ext cx="4296369" cy="369332"/>
          </a:xfrm>
          <a:prstGeom prst="rect">
            <a:avLst/>
          </a:prstGeom>
          <a:noFill/>
        </p:spPr>
        <p:txBody>
          <a:bodyPr wrap="none" rtlCol="0">
            <a:spAutoFit/>
          </a:bodyPr>
          <a:lstStyle/>
          <a:p>
            <a:r>
              <a:rPr lang="en-US" b="1" dirty="0"/>
              <a:t>worst performance </a:t>
            </a:r>
            <a:r>
              <a:rPr lang="en-US" sz="1400" dirty="0"/>
              <a:t>(Diseased 17, Dice 0.49)</a:t>
            </a:r>
            <a:endParaRPr lang="en-US" dirty="0"/>
          </a:p>
        </p:txBody>
      </p:sp>
      <p:sp>
        <p:nvSpPr>
          <p:cNvPr id="9" name="TekstSylinder 8">
            <a:extLst>
              <a:ext uri="{FF2B5EF4-FFF2-40B4-BE49-F238E27FC236}">
                <a16:creationId xmlns:a16="http://schemas.microsoft.com/office/drawing/2014/main" id="{8B3213F4-9736-B068-C256-0B49B7A37C7E}"/>
              </a:ext>
            </a:extLst>
          </p:cNvPr>
          <p:cNvSpPr txBox="1"/>
          <p:nvPr/>
        </p:nvSpPr>
        <p:spPr>
          <a:xfrm>
            <a:off x="285048" y="764743"/>
            <a:ext cx="4155305" cy="369332"/>
          </a:xfrm>
          <a:prstGeom prst="rect">
            <a:avLst/>
          </a:prstGeom>
          <a:noFill/>
        </p:spPr>
        <p:txBody>
          <a:bodyPr wrap="none" rtlCol="0">
            <a:spAutoFit/>
          </a:bodyPr>
          <a:lstStyle/>
          <a:p>
            <a:r>
              <a:rPr lang="en-US" b="1" dirty="0"/>
              <a:t>best performance </a:t>
            </a:r>
            <a:r>
              <a:rPr lang="en-US" sz="1400" dirty="0"/>
              <a:t>(Diseased 19, Dice 0.67)</a:t>
            </a:r>
            <a:endParaRPr lang="en-US" dirty="0"/>
          </a:p>
        </p:txBody>
      </p:sp>
      <p:pic>
        <p:nvPicPr>
          <p:cNvPr id="11" name="Bilde 10">
            <a:extLst>
              <a:ext uri="{FF2B5EF4-FFF2-40B4-BE49-F238E27FC236}">
                <a16:creationId xmlns:a16="http://schemas.microsoft.com/office/drawing/2014/main" id="{FB20242A-54D7-7070-EE2D-073F96184B83}"/>
              </a:ext>
            </a:extLst>
          </p:cNvPr>
          <p:cNvPicPr>
            <a:picLocks noChangeAspect="1"/>
          </p:cNvPicPr>
          <p:nvPr/>
        </p:nvPicPr>
        <p:blipFill rotWithShape="1">
          <a:blip r:embed="rId3"/>
          <a:srcRect l="18509" t="23521" r="35859" b="425"/>
          <a:stretch/>
        </p:blipFill>
        <p:spPr>
          <a:xfrm>
            <a:off x="5503911" y="1156808"/>
            <a:ext cx="2273425" cy="2131337"/>
          </a:xfrm>
          <a:prstGeom prst="rect">
            <a:avLst/>
          </a:prstGeom>
        </p:spPr>
      </p:pic>
      <p:sp>
        <p:nvSpPr>
          <p:cNvPr id="12" name="TekstSylinder 11">
            <a:extLst>
              <a:ext uri="{FF2B5EF4-FFF2-40B4-BE49-F238E27FC236}">
                <a16:creationId xmlns:a16="http://schemas.microsoft.com/office/drawing/2014/main" id="{A630D971-8A34-FD04-6ED7-5273FF2F04CE}"/>
              </a:ext>
            </a:extLst>
          </p:cNvPr>
          <p:cNvSpPr txBox="1"/>
          <p:nvPr/>
        </p:nvSpPr>
        <p:spPr>
          <a:xfrm>
            <a:off x="3830641" y="1849925"/>
            <a:ext cx="671979" cy="369332"/>
          </a:xfrm>
          <a:prstGeom prst="rect">
            <a:avLst/>
          </a:prstGeom>
          <a:noFill/>
        </p:spPr>
        <p:txBody>
          <a:bodyPr wrap="none" rtlCol="0">
            <a:spAutoFit/>
          </a:bodyPr>
          <a:lstStyle/>
          <a:p>
            <a:r>
              <a:rPr lang="en-US" dirty="0"/>
              <a:t>label</a:t>
            </a:r>
          </a:p>
        </p:txBody>
      </p:sp>
      <p:sp>
        <p:nvSpPr>
          <p:cNvPr id="14" name="TekstSylinder 13">
            <a:extLst>
              <a:ext uri="{FF2B5EF4-FFF2-40B4-BE49-F238E27FC236}">
                <a16:creationId xmlns:a16="http://schemas.microsoft.com/office/drawing/2014/main" id="{BE5A7E68-7104-1603-E8D5-B64D1B5B2761}"/>
              </a:ext>
            </a:extLst>
          </p:cNvPr>
          <p:cNvSpPr txBox="1"/>
          <p:nvPr/>
        </p:nvSpPr>
        <p:spPr>
          <a:xfrm>
            <a:off x="3574160" y="3438974"/>
            <a:ext cx="1184940" cy="369332"/>
          </a:xfrm>
          <a:prstGeom prst="rect">
            <a:avLst/>
          </a:prstGeom>
          <a:noFill/>
        </p:spPr>
        <p:txBody>
          <a:bodyPr wrap="none" rtlCol="0">
            <a:spAutoFit/>
          </a:bodyPr>
          <a:lstStyle/>
          <a:p>
            <a:r>
              <a:rPr lang="en-US" dirty="0"/>
              <a:t>prediction</a:t>
            </a:r>
          </a:p>
        </p:txBody>
      </p:sp>
      <p:pic>
        <p:nvPicPr>
          <p:cNvPr id="16" name="Bilde 15">
            <a:extLst>
              <a:ext uri="{FF2B5EF4-FFF2-40B4-BE49-F238E27FC236}">
                <a16:creationId xmlns:a16="http://schemas.microsoft.com/office/drawing/2014/main" id="{BCC1D245-B1F2-77E5-AF8D-6AE03771E26B}"/>
              </a:ext>
            </a:extLst>
          </p:cNvPr>
          <p:cNvPicPr>
            <a:picLocks noChangeAspect="1"/>
          </p:cNvPicPr>
          <p:nvPr/>
        </p:nvPicPr>
        <p:blipFill rotWithShape="1">
          <a:blip r:embed="rId4"/>
          <a:srcRect l="21709" t="27091" r="30407" b="6361"/>
          <a:stretch/>
        </p:blipFill>
        <p:spPr>
          <a:xfrm>
            <a:off x="855130" y="1156809"/>
            <a:ext cx="2373745" cy="1855646"/>
          </a:xfrm>
          <a:prstGeom prst="rect">
            <a:avLst/>
          </a:prstGeom>
        </p:spPr>
      </p:pic>
      <p:pic>
        <p:nvPicPr>
          <p:cNvPr id="15" name="Bilde 14">
            <a:extLst>
              <a:ext uri="{FF2B5EF4-FFF2-40B4-BE49-F238E27FC236}">
                <a16:creationId xmlns:a16="http://schemas.microsoft.com/office/drawing/2014/main" id="{B4DFB5C7-E26F-C2C4-0467-9A6F7A8E841A}"/>
              </a:ext>
            </a:extLst>
          </p:cNvPr>
          <p:cNvPicPr>
            <a:picLocks noChangeAspect="1"/>
          </p:cNvPicPr>
          <p:nvPr/>
        </p:nvPicPr>
        <p:blipFill rotWithShape="1">
          <a:blip r:embed="rId5"/>
          <a:srcRect l="22074" t="28452" r="30274" b="14810"/>
          <a:stretch/>
        </p:blipFill>
        <p:spPr>
          <a:xfrm>
            <a:off x="786626" y="2967525"/>
            <a:ext cx="2510751" cy="1681562"/>
          </a:xfrm>
          <a:prstGeom prst="rect">
            <a:avLst/>
          </a:prstGeom>
        </p:spPr>
      </p:pic>
      <p:pic>
        <p:nvPicPr>
          <p:cNvPr id="17" name="Bilde 16">
            <a:extLst>
              <a:ext uri="{FF2B5EF4-FFF2-40B4-BE49-F238E27FC236}">
                <a16:creationId xmlns:a16="http://schemas.microsoft.com/office/drawing/2014/main" id="{B9F72565-3300-37D4-DFA4-322C72C9E3E4}"/>
              </a:ext>
            </a:extLst>
          </p:cNvPr>
          <p:cNvPicPr>
            <a:picLocks noChangeAspect="1"/>
          </p:cNvPicPr>
          <p:nvPr/>
        </p:nvPicPr>
        <p:blipFill rotWithShape="1">
          <a:blip r:embed="rId6"/>
          <a:srcRect l="20053" t="22175" r="35384" b="18728"/>
          <a:stretch/>
        </p:blipFill>
        <p:spPr>
          <a:xfrm>
            <a:off x="5335032" y="3203773"/>
            <a:ext cx="2600333" cy="1939727"/>
          </a:xfrm>
          <a:prstGeom prst="rect">
            <a:avLst/>
          </a:prstGeom>
        </p:spPr>
      </p:pic>
      <p:sp>
        <p:nvSpPr>
          <p:cNvPr id="18" name="Ellipse 17">
            <a:extLst>
              <a:ext uri="{FF2B5EF4-FFF2-40B4-BE49-F238E27FC236}">
                <a16:creationId xmlns:a16="http://schemas.microsoft.com/office/drawing/2014/main" id="{4B4FACA3-40C3-C51D-03A5-C85E007D3A9D}"/>
              </a:ext>
            </a:extLst>
          </p:cNvPr>
          <p:cNvSpPr/>
          <p:nvPr/>
        </p:nvSpPr>
        <p:spPr>
          <a:xfrm>
            <a:off x="1073170" y="3109622"/>
            <a:ext cx="586987" cy="357045"/>
          </a:xfrm>
          <a:prstGeom prst="ellipse">
            <a:avLst/>
          </a:prstGeom>
          <a:noFill/>
          <a:ln w="19050">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Ellipse 18">
            <a:extLst>
              <a:ext uri="{FF2B5EF4-FFF2-40B4-BE49-F238E27FC236}">
                <a16:creationId xmlns:a16="http://schemas.microsoft.com/office/drawing/2014/main" id="{2745B077-C8DA-B3F1-DBBC-5F6AEB4B71AA}"/>
              </a:ext>
            </a:extLst>
          </p:cNvPr>
          <p:cNvSpPr/>
          <p:nvPr/>
        </p:nvSpPr>
        <p:spPr>
          <a:xfrm>
            <a:off x="1736436" y="3592946"/>
            <a:ext cx="305565" cy="803271"/>
          </a:xfrm>
          <a:prstGeom prst="ellipse">
            <a:avLst/>
          </a:prstGeom>
          <a:noFill/>
          <a:ln w="19050">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Ellipse 19">
            <a:extLst>
              <a:ext uri="{FF2B5EF4-FFF2-40B4-BE49-F238E27FC236}">
                <a16:creationId xmlns:a16="http://schemas.microsoft.com/office/drawing/2014/main" id="{42550AB9-C90E-E6CB-F788-15A46FE373D8}"/>
              </a:ext>
            </a:extLst>
          </p:cNvPr>
          <p:cNvSpPr/>
          <p:nvPr/>
        </p:nvSpPr>
        <p:spPr>
          <a:xfrm rot="19264882">
            <a:off x="2935177" y="3289407"/>
            <a:ext cx="140972" cy="387617"/>
          </a:xfrm>
          <a:prstGeom prst="ellipse">
            <a:avLst/>
          </a:prstGeom>
          <a:noFill/>
          <a:ln w="19050">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Ellipse 20">
            <a:extLst>
              <a:ext uri="{FF2B5EF4-FFF2-40B4-BE49-F238E27FC236}">
                <a16:creationId xmlns:a16="http://schemas.microsoft.com/office/drawing/2014/main" id="{5C127DA7-F205-B7F9-7887-5E1888846C6B}"/>
              </a:ext>
            </a:extLst>
          </p:cNvPr>
          <p:cNvSpPr/>
          <p:nvPr/>
        </p:nvSpPr>
        <p:spPr>
          <a:xfrm>
            <a:off x="5335347" y="3497838"/>
            <a:ext cx="474326" cy="1083398"/>
          </a:xfrm>
          <a:prstGeom prst="ellipse">
            <a:avLst/>
          </a:prstGeom>
          <a:noFill/>
          <a:ln w="19050">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Ellipse 21">
            <a:extLst>
              <a:ext uri="{FF2B5EF4-FFF2-40B4-BE49-F238E27FC236}">
                <a16:creationId xmlns:a16="http://schemas.microsoft.com/office/drawing/2014/main" id="{5F7405C3-2143-71F0-5B6C-CEA886C6701E}"/>
              </a:ext>
            </a:extLst>
          </p:cNvPr>
          <p:cNvSpPr/>
          <p:nvPr/>
        </p:nvSpPr>
        <p:spPr>
          <a:xfrm>
            <a:off x="7470227" y="3592946"/>
            <a:ext cx="614218" cy="1083398"/>
          </a:xfrm>
          <a:prstGeom prst="ellipse">
            <a:avLst/>
          </a:prstGeom>
          <a:noFill/>
          <a:ln w="19050">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Ellipse 22">
            <a:extLst>
              <a:ext uri="{FF2B5EF4-FFF2-40B4-BE49-F238E27FC236}">
                <a16:creationId xmlns:a16="http://schemas.microsoft.com/office/drawing/2014/main" id="{33EB1293-CB0B-7476-0EDC-5936707A2284}"/>
              </a:ext>
            </a:extLst>
          </p:cNvPr>
          <p:cNvSpPr/>
          <p:nvPr/>
        </p:nvSpPr>
        <p:spPr>
          <a:xfrm rot="4922352">
            <a:off x="6339049" y="3812748"/>
            <a:ext cx="224701" cy="512618"/>
          </a:xfrm>
          <a:prstGeom prst="ellipse">
            <a:avLst/>
          </a:prstGeom>
          <a:noFill/>
          <a:ln w="19050">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0804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animBg="1"/>
      <p:bldP spid="19" grpId="0" animBg="1"/>
      <p:bldP spid="20" grpId="0" animBg="1"/>
      <p:bldP spid="21"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CB79C0D1-C264-BE41-97A2-A21B4FC4CEAB}"/>
              </a:ext>
            </a:extLst>
          </p:cNvPr>
          <p:cNvSpPr>
            <a:spLocks noGrp="1"/>
          </p:cNvSpPr>
          <p:nvPr>
            <p:ph idx="1"/>
          </p:nvPr>
        </p:nvSpPr>
        <p:spPr>
          <a:xfrm>
            <a:off x="314320" y="973292"/>
            <a:ext cx="8229600" cy="3672131"/>
          </a:xfrm>
        </p:spPr>
        <p:txBody>
          <a:bodyPr/>
          <a:lstStyle/>
          <a:p>
            <a:r>
              <a:rPr lang="nb-NO"/>
              <a:t>Data Exploration and </a:t>
            </a:r>
            <a:r>
              <a:rPr lang="nb-NO" err="1"/>
              <a:t>Preprocessing</a:t>
            </a:r>
            <a:r>
              <a:rPr lang="nb-NO"/>
              <a:t> -&gt; 1-2 min</a:t>
            </a:r>
          </a:p>
          <a:p>
            <a:r>
              <a:rPr lang="nb-NO"/>
              <a:t>Models -&gt; 5 min</a:t>
            </a:r>
          </a:p>
          <a:p>
            <a:r>
              <a:rPr lang="nb-NO"/>
              <a:t>Development -&gt; 2 min</a:t>
            </a:r>
          </a:p>
          <a:p>
            <a:r>
              <a:rPr lang="nb-NO"/>
              <a:t>Final Model and </a:t>
            </a:r>
            <a:r>
              <a:rPr lang="nb-NO" err="1"/>
              <a:t>Results</a:t>
            </a:r>
            <a:r>
              <a:rPr lang="nb-NO"/>
              <a:t> -&gt; 2 min</a:t>
            </a:r>
          </a:p>
          <a:p>
            <a:r>
              <a:rPr lang="nb-NO"/>
              <a:t>Runtime Analysis and </a:t>
            </a:r>
            <a:r>
              <a:rPr lang="nb-NO" err="1"/>
              <a:t>Carbon</a:t>
            </a:r>
            <a:r>
              <a:rPr lang="nb-NO"/>
              <a:t> </a:t>
            </a:r>
            <a:r>
              <a:rPr lang="nb-NO" err="1"/>
              <a:t>Footprint</a:t>
            </a:r>
            <a:r>
              <a:rPr lang="nb-NO"/>
              <a:t> -&gt;  &lt;1 min</a:t>
            </a:r>
          </a:p>
          <a:p>
            <a:r>
              <a:rPr lang="nb-NO" err="1"/>
              <a:t>Discussion</a:t>
            </a:r>
            <a:r>
              <a:rPr lang="nb-NO"/>
              <a:t> and Outlook -&gt;  &lt;1 min</a:t>
            </a:r>
          </a:p>
          <a:p>
            <a:r>
              <a:rPr lang="nb-NO"/>
              <a:t>Group </a:t>
            </a:r>
            <a:r>
              <a:rPr lang="nb-NO" err="1"/>
              <a:t>Member</a:t>
            </a:r>
            <a:r>
              <a:rPr lang="nb-NO"/>
              <a:t> </a:t>
            </a:r>
            <a:r>
              <a:rPr lang="nb-NO" err="1"/>
              <a:t>Contribution</a:t>
            </a:r>
            <a:r>
              <a:rPr lang="nb-NO"/>
              <a:t> -&gt; &lt;1 min</a:t>
            </a:r>
          </a:p>
        </p:txBody>
      </p:sp>
      <p:sp>
        <p:nvSpPr>
          <p:cNvPr id="3" name="Tittel 2">
            <a:extLst>
              <a:ext uri="{FF2B5EF4-FFF2-40B4-BE49-F238E27FC236}">
                <a16:creationId xmlns:a16="http://schemas.microsoft.com/office/drawing/2014/main" id="{0130F847-9A87-AB4D-8D0D-FF9DA6C9AB2A}"/>
              </a:ext>
            </a:extLst>
          </p:cNvPr>
          <p:cNvSpPr>
            <a:spLocks noGrp="1"/>
          </p:cNvSpPr>
          <p:nvPr>
            <p:ph type="title"/>
          </p:nvPr>
        </p:nvSpPr>
        <p:spPr/>
        <p:txBody>
          <a:bodyPr/>
          <a:lstStyle/>
          <a:p>
            <a:r>
              <a:rPr lang="nb-NO"/>
              <a:t>Agenda?</a:t>
            </a:r>
          </a:p>
        </p:txBody>
      </p:sp>
      <p:sp>
        <p:nvSpPr>
          <p:cNvPr id="4" name="TekstSylinder 3">
            <a:extLst>
              <a:ext uri="{FF2B5EF4-FFF2-40B4-BE49-F238E27FC236}">
                <a16:creationId xmlns:a16="http://schemas.microsoft.com/office/drawing/2014/main" id="{F76DF6F7-50E4-6030-C4B8-03508D220914}"/>
              </a:ext>
            </a:extLst>
          </p:cNvPr>
          <p:cNvSpPr txBox="1"/>
          <p:nvPr/>
        </p:nvSpPr>
        <p:spPr>
          <a:xfrm>
            <a:off x="7566193" y="1544615"/>
            <a:ext cx="1263487" cy="461665"/>
          </a:xfrm>
          <a:prstGeom prst="rect">
            <a:avLst/>
          </a:prstGeom>
          <a:noFill/>
        </p:spPr>
        <p:txBody>
          <a:bodyPr wrap="none" rtlCol="0">
            <a:spAutoFit/>
          </a:bodyPr>
          <a:lstStyle/>
          <a:p>
            <a:r>
              <a:rPr lang="en-US" sz="2400">
                <a:solidFill>
                  <a:srgbClr val="FF0000"/>
                </a:solidFill>
              </a:rPr>
              <a:t>14 mins</a:t>
            </a:r>
          </a:p>
        </p:txBody>
      </p:sp>
    </p:spTree>
    <p:extLst>
      <p:ext uri="{BB962C8B-B14F-4D97-AF65-F5344CB8AC3E}">
        <p14:creationId xmlns:p14="http://schemas.microsoft.com/office/powerpoint/2010/main" val="421873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Plassholder for innhold 1">
                <a:extLst>
                  <a:ext uri="{FF2B5EF4-FFF2-40B4-BE49-F238E27FC236}">
                    <a16:creationId xmlns:a16="http://schemas.microsoft.com/office/drawing/2014/main" id="{37E7B544-97AB-062A-31CF-23C2D0EB596C}"/>
                  </a:ext>
                </a:extLst>
              </p:cNvPr>
              <p:cNvSpPr>
                <a:spLocks noGrp="1"/>
              </p:cNvSpPr>
              <p:nvPr>
                <p:ph idx="1"/>
              </p:nvPr>
            </p:nvSpPr>
            <p:spPr>
              <a:xfrm>
                <a:off x="-528854" y="1109496"/>
                <a:ext cx="8229600" cy="3739858"/>
              </a:xfrm>
            </p:spPr>
            <p:txBody>
              <a:bodyPr>
                <a:normAutofit fontScale="92500" lnSpcReduction="20000"/>
              </a:bodyPr>
              <a:lstStyle/>
              <a:p>
                <a:r>
                  <a:rPr lang="en-US"/>
                  <a:t>Runtime analysis: Model A: 16s, Model B 77s: seconds to segment 1 CT-Scan</a:t>
                </a:r>
              </a:p>
              <a:p>
                <a:r>
                  <a:rPr lang="en-US"/>
                  <a:t>Runtime has not been optimized -&gt; not as critical as </a:t>
                </a:r>
                <a:r>
                  <a:rPr lang="en-US" err="1"/>
                  <a:t>f.eks</a:t>
                </a:r>
                <a:r>
                  <a:rPr lang="en-US"/>
                  <a:t>. autonomous driving</a:t>
                </a:r>
              </a:p>
              <a:p>
                <a:pPr lvl="1"/>
                <a:r>
                  <a:rPr lang="en-US">
                    <a:solidFill>
                      <a:srgbClr val="FF0000"/>
                    </a:solidFill>
                  </a:rPr>
                  <a:t>What could you potentially do to improve the runtime? </a:t>
                </a:r>
                <a:r>
                  <a:rPr lang="en-US">
                    <a:sym typeface="Wingdings" pitchFamily="2" charset="2"/>
                  </a:rPr>
                  <a:t> Pruning the model?</a:t>
                </a:r>
                <a:endParaRPr lang="en-US"/>
              </a:p>
              <a:p>
                <a:pPr marL="0" indent="0">
                  <a:buNone/>
                </a:pPr>
                <a:endParaRPr lang="en-US"/>
              </a:p>
              <a:p>
                <a:r>
                  <a:rPr lang="en-US"/>
                  <a:t>Carbon Footprint Estimation: 12h Training = 3 kWh equals 19 km Tesla M3</a:t>
                </a:r>
              </a:p>
              <a:p>
                <a:r>
                  <a:rPr lang="en-US"/>
                  <a:t>Estimation over whole Project: </a:t>
                </a:r>
                <a14:m>
                  <m:oMath xmlns:m="http://schemas.openxmlformats.org/officeDocument/2006/math">
                    <m:r>
                      <a:rPr lang="de-DE" b="0" i="1" smtClean="0">
                        <a:latin typeface="Cambria Math" panose="02040503050406030204" pitchFamily="18" charset="0"/>
                      </a:rPr>
                      <m:t>≈30 </m:t>
                    </m:r>
                    <m:r>
                      <m:rPr>
                        <m:sty m:val="p"/>
                      </m:rPr>
                      <a:rPr lang="de-DE" b="0" i="0" smtClean="0">
                        <a:latin typeface="Cambria Math" panose="02040503050406030204" pitchFamily="18" charset="0"/>
                      </a:rPr>
                      <m:t>kWh</m:t>
                    </m:r>
                  </m:oMath>
                </a14:m>
                <a:r>
                  <a:rPr lang="en-US"/>
                  <a:t> (equals 190 km with Tesla M3, </a:t>
                </a:r>
                <a:r>
                  <a:rPr lang="en-US">
                    <a:solidFill>
                      <a:srgbClr val="FF0000"/>
                    </a:solidFill>
                  </a:rPr>
                  <a:t>Trondheim Karte </a:t>
                </a:r>
                <a:r>
                  <a:rPr lang="en-US" err="1">
                    <a:solidFill>
                      <a:srgbClr val="FF0000"/>
                    </a:solidFill>
                  </a:rPr>
                  <a:t>mit</a:t>
                </a:r>
                <a:r>
                  <a:rPr lang="en-US">
                    <a:solidFill>
                      <a:srgbClr val="FF0000"/>
                    </a:solidFill>
                  </a:rPr>
                  <a:t> Kreis</a:t>
                </a:r>
                <a:r>
                  <a:rPr lang="en-US"/>
                  <a:t>)</a:t>
                </a:r>
              </a:p>
              <a:p>
                <a:r>
                  <a:rPr lang="en-US"/>
                  <a:t>Assumption full GPU usage</a:t>
                </a:r>
              </a:p>
            </p:txBody>
          </p:sp>
        </mc:Choice>
        <mc:Fallback xmlns="">
          <p:sp>
            <p:nvSpPr>
              <p:cNvPr id="2" name="Plassholder for innhold 1">
                <a:extLst>
                  <a:ext uri="{FF2B5EF4-FFF2-40B4-BE49-F238E27FC236}">
                    <a16:creationId xmlns:a16="http://schemas.microsoft.com/office/drawing/2014/main" id="{37E7B544-97AB-062A-31CF-23C2D0EB596C}"/>
                  </a:ext>
                </a:extLst>
              </p:cNvPr>
              <p:cNvSpPr>
                <a:spLocks noGrp="1" noRot="1" noChangeAspect="1" noMove="1" noResize="1" noEditPoints="1" noAdjustHandles="1" noChangeArrowheads="1" noChangeShapeType="1" noTextEdit="1"/>
              </p:cNvSpPr>
              <p:nvPr>
                <p:ph idx="1"/>
              </p:nvPr>
            </p:nvSpPr>
            <p:spPr>
              <a:xfrm>
                <a:off x="-528854" y="1109496"/>
                <a:ext cx="8229600" cy="3739858"/>
              </a:xfrm>
              <a:blipFill>
                <a:blip r:embed="rId2"/>
                <a:stretch>
                  <a:fillRect l="-924" t="-2712" r="-770" b="-678"/>
                </a:stretch>
              </a:blipFill>
            </p:spPr>
            <p:txBody>
              <a:bodyPr/>
              <a:lstStyle/>
              <a:p>
                <a:r>
                  <a:rPr lang="en-US">
                    <a:noFill/>
                  </a:rPr>
                  <a:t> </a:t>
                </a:r>
              </a:p>
            </p:txBody>
          </p:sp>
        </mc:Fallback>
      </mc:AlternateContent>
      <p:sp>
        <p:nvSpPr>
          <p:cNvPr id="3" name="Tittel 2">
            <a:extLst>
              <a:ext uri="{FF2B5EF4-FFF2-40B4-BE49-F238E27FC236}">
                <a16:creationId xmlns:a16="http://schemas.microsoft.com/office/drawing/2014/main" id="{A46023E3-D21D-4276-A791-A5CB137F7755}"/>
              </a:ext>
            </a:extLst>
          </p:cNvPr>
          <p:cNvSpPr>
            <a:spLocks noGrp="1"/>
          </p:cNvSpPr>
          <p:nvPr>
            <p:ph type="title"/>
          </p:nvPr>
        </p:nvSpPr>
        <p:spPr>
          <a:xfrm>
            <a:off x="314319" y="205979"/>
            <a:ext cx="9430813" cy="1077218"/>
          </a:xfrm>
        </p:spPr>
        <p:txBody>
          <a:bodyPr/>
          <a:lstStyle/>
          <a:p>
            <a:r>
              <a:rPr lang="en-US" sz="3200"/>
              <a:t>Runtime Analysis and Carbon Footprint </a:t>
            </a:r>
            <a:r>
              <a:rPr lang="en-US" sz="3200">
                <a:solidFill>
                  <a:srgbClr val="FF0000"/>
                </a:solidFill>
                <a:sym typeface="Wingdings" pitchFamily="2" charset="2"/>
              </a:rPr>
              <a:t> Felix</a:t>
            </a:r>
            <a:endParaRPr lang="en-US" sz="3200">
              <a:solidFill>
                <a:srgbClr val="FF0000"/>
              </a:solidFill>
            </a:endParaRPr>
          </a:p>
        </p:txBody>
      </p:sp>
      <p:pic>
        <p:nvPicPr>
          <p:cNvPr id="3074" name="Picture 2" descr="NVIDIA A100 - GPU-beregningsprosessor - A100 Tensor Core - 40 GB HBM2 -  PCIe 4.0 x16 - uten vifte">
            <a:extLst>
              <a:ext uri="{FF2B5EF4-FFF2-40B4-BE49-F238E27FC236}">
                <a16:creationId xmlns:a16="http://schemas.microsoft.com/office/drawing/2014/main" id="{02AFA781-F7E6-E9D4-477C-FD63271F110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610600" y="1910508"/>
            <a:ext cx="2850444" cy="21378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VIDIA Corporation - AI is the future - StocksBNB">
            <a:extLst>
              <a:ext uri="{FF2B5EF4-FFF2-40B4-BE49-F238E27FC236}">
                <a16:creationId xmlns:a16="http://schemas.microsoft.com/office/drawing/2014/main" id="{C6E6FDC2-5031-F90E-E980-EDB1BFF13EC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339667" y="4060101"/>
            <a:ext cx="2294467" cy="1290638"/>
          </a:xfrm>
          <a:prstGeom prst="rect">
            <a:avLst/>
          </a:prstGeom>
          <a:noFill/>
          <a:extLst>
            <a:ext uri="{909E8E84-426E-40DD-AFC4-6F175D3DCCD1}">
              <a14:hiddenFill xmlns:a14="http://schemas.microsoft.com/office/drawing/2010/main">
                <a:solidFill>
                  <a:srgbClr val="FFFFFF"/>
                </a:solidFill>
              </a14:hiddenFill>
            </a:ext>
          </a:extLst>
        </p:spPr>
      </p:pic>
      <p:sp>
        <p:nvSpPr>
          <p:cNvPr id="5" name="TekstSylinder 4">
            <a:extLst>
              <a:ext uri="{FF2B5EF4-FFF2-40B4-BE49-F238E27FC236}">
                <a16:creationId xmlns:a16="http://schemas.microsoft.com/office/drawing/2014/main" id="{DB35190A-BB53-51D2-5E83-CFC5D00B1428}"/>
              </a:ext>
            </a:extLst>
          </p:cNvPr>
          <p:cNvSpPr txBox="1"/>
          <p:nvPr/>
        </p:nvSpPr>
        <p:spPr>
          <a:xfrm>
            <a:off x="7314411" y="3984833"/>
            <a:ext cx="2948243" cy="369332"/>
          </a:xfrm>
          <a:prstGeom prst="rect">
            <a:avLst/>
          </a:prstGeom>
          <a:noFill/>
        </p:spPr>
        <p:txBody>
          <a:bodyPr wrap="none" rtlCol="0">
            <a:spAutoFit/>
          </a:bodyPr>
          <a:lstStyle/>
          <a:p>
            <a:r>
              <a:rPr lang="en-US" err="1"/>
              <a:t>nvidia</a:t>
            </a:r>
            <a:r>
              <a:rPr lang="en-US"/>
              <a:t> a100 40gb -&gt; 250 W</a:t>
            </a:r>
          </a:p>
        </p:txBody>
      </p:sp>
      <p:sp>
        <p:nvSpPr>
          <p:cNvPr id="6" name="TekstSylinder 5">
            <a:extLst>
              <a:ext uri="{FF2B5EF4-FFF2-40B4-BE49-F238E27FC236}">
                <a16:creationId xmlns:a16="http://schemas.microsoft.com/office/drawing/2014/main" id="{FBC0917C-201A-D20B-948F-03E99BC83A07}"/>
              </a:ext>
            </a:extLst>
          </p:cNvPr>
          <p:cNvSpPr txBox="1"/>
          <p:nvPr/>
        </p:nvSpPr>
        <p:spPr>
          <a:xfrm>
            <a:off x="2536938" y="4354165"/>
            <a:ext cx="9754465" cy="584775"/>
          </a:xfrm>
          <a:prstGeom prst="rect">
            <a:avLst/>
          </a:prstGeom>
          <a:noFill/>
        </p:spPr>
        <p:txBody>
          <a:bodyPr wrap="none" rtlCol="0">
            <a:spAutoFit/>
          </a:bodyPr>
          <a:lstStyle/>
          <a:p>
            <a:r>
              <a:rPr lang="en-US" sz="1600" dirty="0"/>
              <a:t>[1] </a:t>
            </a:r>
            <a:r>
              <a:rPr lang="en-US" sz="1600" dirty="0">
                <a:hlinkClick r:id="rId3"/>
              </a:rPr>
              <a:t>https://www.tesla.com/model3/design#overview</a:t>
            </a:r>
            <a:endParaRPr lang="en-US" sz="1600" dirty="0"/>
          </a:p>
          <a:p>
            <a:r>
              <a:rPr lang="en-US" sz="1600" dirty="0"/>
              <a:t>[2] </a:t>
            </a:r>
            <a:r>
              <a:rPr lang="en-US" sz="1600" dirty="0">
                <a:hlinkClick r:id="rId4"/>
              </a:rPr>
              <a:t>https://www.grafikkarten.com/en/graphics-cards/nvidia/a-series-server/2755/nvidia-a100-40gb-pcie-4.0</a:t>
            </a:r>
            <a:r>
              <a:rPr lang="en-US" sz="1600" dirty="0"/>
              <a:t> </a:t>
            </a:r>
          </a:p>
        </p:txBody>
      </p:sp>
    </p:spTree>
    <p:extLst>
      <p:ext uri="{BB962C8B-B14F-4D97-AF65-F5344CB8AC3E}">
        <p14:creationId xmlns:p14="http://schemas.microsoft.com/office/powerpoint/2010/main" val="2056680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Plassholder for innhold 1">
                <a:extLst>
                  <a:ext uri="{FF2B5EF4-FFF2-40B4-BE49-F238E27FC236}">
                    <a16:creationId xmlns:a16="http://schemas.microsoft.com/office/drawing/2014/main" id="{62247E59-4650-C6B4-41AC-6D68826D6CD7}"/>
                  </a:ext>
                </a:extLst>
              </p:cNvPr>
              <p:cNvSpPr>
                <a:spLocks noGrp="1"/>
              </p:cNvSpPr>
              <p:nvPr>
                <p:ph idx="1"/>
              </p:nvPr>
            </p:nvSpPr>
            <p:spPr>
              <a:xfrm>
                <a:off x="314320" y="994824"/>
                <a:ext cx="8220081" cy="3153852"/>
              </a:xfrm>
            </p:spPr>
            <p:txBody>
              <a:bodyPr>
                <a:normAutofit/>
              </a:bodyPr>
              <a:lstStyle/>
              <a:p>
                <a:pPr>
                  <a:lnSpc>
                    <a:spcPct val="125000"/>
                  </a:lnSpc>
                </a:pPr>
                <a:r>
                  <a:rPr lang="en-US" sz="2200" dirty="0"/>
                  <a:t>Inference runtime for 1 dataset:</a:t>
                </a:r>
              </a:p>
              <a:p>
                <a:pPr lvl="1">
                  <a:lnSpc>
                    <a:spcPct val="125000"/>
                  </a:lnSpc>
                </a:pPr>
                <a:r>
                  <a:rPr lang="en-US" sz="2200" dirty="0"/>
                  <a:t>Model A: </a:t>
                </a:r>
                <a:r>
                  <a:rPr lang="en-US" sz="2200" b="1" dirty="0"/>
                  <a:t>16s</a:t>
                </a:r>
                <a:r>
                  <a:rPr lang="en-US" sz="2200" dirty="0"/>
                  <a:t>, Model B: </a:t>
                </a:r>
                <a:r>
                  <a:rPr lang="en-US" sz="2200" b="1" dirty="0"/>
                  <a:t>77s</a:t>
                </a:r>
              </a:p>
              <a:p>
                <a:pPr>
                  <a:lnSpc>
                    <a:spcPct val="125000"/>
                  </a:lnSpc>
                </a:pPr>
                <a:r>
                  <a:rPr lang="en-US" sz="2200" dirty="0"/>
                  <a:t>Inference time has not been optimized</a:t>
                </a:r>
              </a:p>
              <a:p>
                <a:pPr marL="0" indent="0">
                  <a:lnSpc>
                    <a:spcPct val="125000"/>
                  </a:lnSpc>
                  <a:buNone/>
                </a:pPr>
                <a:endParaRPr lang="en-US" sz="2200" dirty="0"/>
              </a:p>
              <a:p>
                <a:pPr>
                  <a:lnSpc>
                    <a:spcPct val="125000"/>
                  </a:lnSpc>
                </a:pPr>
                <a:r>
                  <a:rPr lang="en-US" sz="2200" dirty="0"/>
                  <a:t>Assumption GPU full load: 250 W (Nvidia a100 40gb)</a:t>
                </a:r>
                <a:r>
                  <a:rPr lang="en-US" sz="2200" baseline="30000" dirty="0"/>
                  <a:t> [7]</a:t>
                </a:r>
              </a:p>
              <a:p>
                <a:pPr>
                  <a:lnSpc>
                    <a:spcPct val="125000"/>
                  </a:lnSpc>
                </a:pPr>
                <a:r>
                  <a:rPr lang="de-DE" sz="2200" b="0" dirty="0"/>
                  <a:t> </a:t>
                </a:r>
                <a14:m>
                  <m:oMath xmlns:m="http://schemas.openxmlformats.org/officeDocument/2006/math">
                    <m:r>
                      <a:rPr lang="de-DE" sz="2200" b="0" i="1" smtClean="0">
                        <a:latin typeface="Cambria Math" panose="02040503050406030204" pitchFamily="18" charset="0"/>
                      </a:rPr>
                      <m:t>≈30 </m:t>
                    </m:r>
                    <m:r>
                      <m:rPr>
                        <m:sty m:val="p"/>
                      </m:rPr>
                      <a:rPr lang="de-DE" sz="2200" b="0" i="0" smtClean="0">
                        <a:latin typeface="Cambria Math" panose="02040503050406030204" pitchFamily="18" charset="0"/>
                      </a:rPr>
                      <m:t>kWh</m:t>
                    </m:r>
                  </m:oMath>
                </a14:m>
                <a:r>
                  <a:rPr lang="en-US" sz="2200" dirty="0"/>
                  <a:t> in total, equals </a:t>
                </a:r>
                <a:r>
                  <a:rPr lang="en-US" sz="2200" b="1" dirty="0"/>
                  <a:t>190 km </a:t>
                </a:r>
                <a:r>
                  <a:rPr lang="en-US" sz="2200" dirty="0"/>
                  <a:t>range with Tesla model 3 </a:t>
                </a:r>
                <a:r>
                  <a:rPr lang="en-US" sz="2200" baseline="30000" dirty="0"/>
                  <a:t>[8]</a:t>
                </a:r>
              </a:p>
            </p:txBody>
          </p:sp>
        </mc:Choice>
        <mc:Fallback xmlns="">
          <p:sp>
            <p:nvSpPr>
              <p:cNvPr id="2" name="Plassholder for innhold 1">
                <a:extLst>
                  <a:ext uri="{FF2B5EF4-FFF2-40B4-BE49-F238E27FC236}">
                    <a16:creationId xmlns:a16="http://schemas.microsoft.com/office/drawing/2014/main" id="{62247E59-4650-C6B4-41AC-6D68826D6CD7}"/>
                  </a:ext>
                </a:extLst>
              </p:cNvPr>
              <p:cNvSpPr>
                <a:spLocks noGrp="1" noRot="1" noChangeAspect="1" noMove="1" noResize="1" noEditPoints="1" noAdjustHandles="1" noChangeArrowheads="1" noChangeShapeType="1" noTextEdit="1"/>
              </p:cNvSpPr>
              <p:nvPr>
                <p:ph idx="1"/>
              </p:nvPr>
            </p:nvSpPr>
            <p:spPr>
              <a:xfrm>
                <a:off x="314320" y="994824"/>
                <a:ext cx="8220081" cy="3153852"/>
              </a:xfrm>
              <a:blipFill>
                <a:blip r:embed="rId3"/>
                <a:stretch>
                  <a:fillRect l="-772"/>
                </a:stretch>
              </a:blipFill>
            </p:spPr>
            <p:txBody>
              <a:bodyPr/>
              <a:lstStyle/>
              <a:p>
                <a:r>
                  <a:rPr lang="en-US">
                    <a:noFill/>
                  </a:rPr>
                  <a:t> </a:t>
                </a:r>
              </a:p>
            </p:txBody>
          </p:sp>
        </mc:Fallback>
      </mc:AlternateContent>
      <p:sp>
        <p:nvSpPr>
          <p:cNvPr id="3" name="Tittel 2">
            <a:extLst>
              <a:ext uri="{FF2B5EF4-FFF2-40B4-BE49-F238E27FC236}">
                <a16:creationId xmlns:a16="http://schemas.microsoft.com/office/drawing/2014/main" id="{BAA1CC23-E4BE-0C35-BD96-3E40FAD6D34B}"/>
              </a:ext>
            </a:extLst>
          </p:cNvPr>
          <p:cNvSpPr>
            <a:spLocks noGrp="1"/>
          </p:cNvSpPr>
          <p:nvPr>
            <p:ph type="title"/>
          </p:nvPr>
        </p:nvSpPr>
        <p:spPr>
          <a:xfrm>
            <a:off x="314320" y="205980"/>
            <a:ext cx="8515360" cy="584775"/>
          </a:xfrm>
        </p:spPr>
        <p:txBody>
          <a:bodyPr/>
          <a:lstStyle/>
          <a:p>
            <a:r>
              <a:rPr lang="en-US" sz="3200" dirty="0"/>
              <a:t>Runtime Analysis and Carbon Footprint</a:t>
            </a:r>
          </a:p>
        </p:txBody>
      </p:sp>
      <p:pic>
        <p:nvPicPr>
          <p:cNvPr id="7" name="Bilde 6" descr="Et bilde som inneholder kart, atlas, tekst, diagram&#10;&#10;Automatisk generert beskrivelse">
            <a:extLst>
              <a:ext uri="{FF2B5EF4-FFF2-40B4-BE49-F238E27FC236}">
                <a16:creationId xmlns:a16="http://schemas.microsoft.com/office/drawing/2014/main" id="{3BB3A854-4A60-77B8-A795-B37D6AC442BC}"/>
              </a:ext>
            </a:extLst>
          </p:cNvPr>
          <p:cNvPicPr>
            <a:picLocks noChangeAspect="1"/>
          </p:cNvPicPr>
          <p:nvPr/>
        </p:nvPicPr>
        <p:blipFill>
          <a:blip/>
          <a:stretch>
            <a:fillRect/>
          </a:stretch>
        </p:blipFill>
        <p:spPr>
          <a:xfrm>
            <a:off x="3530194" y="735117"/>
            <a:ext cx="4366546" cy="4267438"/>
          </a:xfrm>
          <a:prstGeom prst="rect">
            <a:avLst/>
          </a:prstGeom>
        </p:spPr>
      </p:pic>
      <p:sp>
        <p:nvSpPr>
          <p:cNvPr id="6" name="TekstSylinder 5">
            <a:extLst>
              <a:ext uri="{FF2B5EF4-FFF2-40B4-BE49-F238E27FC236}">
                <a16:creationId xmlns:a16="http://schemas.microsoft.com/office/drawing/2014/main" id="{4EAACB8B-1EDF-BDB0-C53D-5BCA5FD6BA1B}"/>
              </a:ext>
            </a:extLst>
          </p:cNvPr>
          <p:cNvSpPr txBox="1"/>
          <p:nvPr/>
        </p:nvSpPr>
        <p:spPr>
          <a:xfrm rot="19482509">
            <a:off x="4040902" y="973087"/>
            <a:ext cx="941283" cy="369332"/>
          </a:xfrm>
          <a:prstGeom prst="rect">
            <a:avLst/>
          </a:prstGeom>
          <a:noFill/>
        </p:spPr>
        <p:txBody>
          <a:bodyPr wrap="none" rtlCol="0">
            <a:spAutoFit/>
          </a:bodyPr>
          <a:lstStyle/>
          <a:p>
            <a:r>
              <a:rPr lang="en-US" dirty="0">
                <a:solidFill>
                  <a:srgbClr val="FF0000"/>
                </a:solidFill>
              </a:rPr>
              <a:t>190 km</a:t>
            </a:r>
          </a:p>
        </p:txBody>
      </p:sp>
    </p:spTree>
    <p:extLst>
      <p:ext uri="{BB962C8B-B14F-4D97-AF65-F5344CB8AC3E}">
        <p14:creationId xmlns:p14="http://schemas.microsoft.com/office/powerpoint/2010/main" val="230325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7247AD07-2B0E-6239-E5FD-FFB52EF0B1A5}"/>
              </a:ext>
            </a:extLst>
          </p:cNvPr>
          <p:cNvSpPr>
            <a:spLocks noGrp="1"/>
          </p:cNvSpPr>
          <p:nvPr>
            <p:ph idx="1"/>
          </p:nvPr>
        </p:nvSpPr>
        <p:spPr>
          <a:xfrm>
            <a:off x="240428" y="933757"/>
            <a:ext cx="8903572" cy="3672131"/>
          </a:xfrm>
        </p:spPr>
        <p:txBody>
          <a:bodyPr>
            <a:normAutofit/>
          </a:bodyPr>
          <a:lstStyle/>
          <a:p>
            <a:pPr>
              <a:lnSpc>
                <a:spcPct val="125000"/>
              </a:lnSpc>
            </a:pPr>
            <a:r>
              <a:rPr lang="en-US" sz="2000" dirty="0"/>
              <a:t>No significant worse performance on diseased data, unlike in the ASOCA paper </a:t>
            </a:r>
            <a:r>
              <a:rPr lang="en-US" sz="2000" baseline="30000" dirty="0"/>
              <a:t>[9]</a:t>
            </a:r>
          </a:p>
          <a:p>
            <a:pPr>
              <a:lnSpc>
                <a:spcPct val="125000"/>
              </a:lnSpc>
            </a:pPr>
            <a:r>
              <a:rPr lang="en-US" sz="2000" dirty="0"/>
              <a:t>Approach to create an own model (lightning), but bad results</a:t>
            </a:r>
          </a:p>
          <a:p>
            <a:pPr>
              <a:lnSpc>
                <a:spcPct val="125000"/>
              </a:lnSpc>
            </a:pPr>
            <a:r>
              <a:rPr lang="en-US" sz="2000" dirty="0"/>
              <a:t>Applying Preprocessing Filters was not successful</a:t>
            </a:r>
          </a:p>
          <a:p>
            <a:pPr>
              <a:lnSpc>
                <a:spcPct val="125000"/>
              </a:lnSpc>
            </a:pPr>
            <a:r>
              <a:rPr lang="en-US" sz="2000" dirty="0"/>
              <a:t>Outlook:</a:t>
            </a:r>
          </a:p>
          <a:p>
            <a:pPr lvl="1">
              <a:lnSpc>
                <a:spcPct val="125000"/>
              </a:lnSpc>
            </a:pPr>
            <a:r>
              <a:rPr lang="en-US" dirty="0"/>
              <a:t>Hyperparameter tuning, cross validation, longer training time (Model B)</a:t>
            </a:r>
          </a:p>
          <a:p>
            <a:pPr lvl="1">
              <a:lnSpc>
                <a:spcPct val="125000"/>
              </a:lnSpc>
            </a:pPr>
            <a:r>
              <a:rPr lang="en-US" dirty="0"/>
              <a:t>Create an ensemble of different models</a:t>
            </a:r>
          </a:p>
          <a:p>
            <a:pPr lvl="1">
              <a:lnSpc>
                <a:spcPct val="125000"/>
              </a:lnSpc>
            </a:pPr>
            <a:r>
              <a:rPr lang="en-US" dirty="0"/>
              <a:t>More extensive pre- and postprocessing, e.g. pretrained networks </a:t>
            </a:r>
            <a:r>
              <a:rPr lang="en-US" baseline="30000" dirty="0"/>
              <a:t>[9]</a:t>
            </a:r>
          </a:p>
        </p:txBody>
      </p:sp>
      <p:sp>
        <p:nvSpPr>
          <p:cNvPr id="3" name="Tittel 2">
            <a:extLst>
              <a:ext uri="{FF2B5EF4-FFF2-40B4-BE49-F238E27FC236}">
                <a16:creationId xmlns:a16="http://schemas.microsoft.com/office/drawing/2014/main" id="{07022DF7-6AC3-BBDB-8FB1-AC60B7B94D2A}"/>
              </a:ext>
            </a:extLst>
          </p:cNvPr>
          <p:cNvSpPr>
            <a:spLocks noGrp="1"/>
          </p:cNvSpPr>
          <p:nvPr>
            <p:ph type="title"/>
          </p:nvPr>
        </p:nvSpPr>
        <p:spPr/>
        <p:txBody>
          <a:bodyPr/>
          <a:lstStyle/>
          <a:p>
            <a:r>
              <a:rPr lang="en-US" dirty="0"/>
              <a:t>Discussion and Outlook</a:t>
            </a:r>
          </a:p>
        </p:txBody>
      </p:sp>
    </p:spTree>
    <p:extLst>
      <p:ext uri="{BB962C8B-B14F-4D97-AF65-F5344CB8AC3E}">
        <p14:creationId xmlns:p14="http://schemas.microsoft.com/office/powerpoint/2010/main" val="404936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EC0E96F0-6EA7-6D5F-E224-C7C05AA1A851}"/>
              </a:ext>
            </a:extLst>
          </p:cNvPr>
          <p:cNvSpPr>
            <a:spLocks noGrp="1"/>
          </p:cNvSpPr>
          <p:nvPr>
            <p:ph idx="1"/>
          </p:nvPr>
        </p:nvSpPr>
        <p:spPr>
          <a:xfrm>
            <a:off x="572553" y="1142786"/>
            <a:ext cx="7713133" cy="3226174"/>
          </a:xfrm>
        </p:spPr>
        <p:txBody>
          <a:bodyPr vert="horz" lIns="91440" tIns="45720" rIns="91440" bIns="45720" rtlCol="0" anchor="t">
            <a:normAutofit/>
          </a:bodyPr>
          <a:lstStyle/>
          <a:p>
            <a:r>
              <a:rPr lang="en-US" dirty="0"/>
              <a:t>Preprocessing: Felix</a:t>
            </a:r>
          </a:p>
          <a:p>
            <a:r>
              <a:rPr lang="en-US" dirty="0"/>
              <a:t>Models: Research and Implementation: Alex</a:t>
            </a:r>
          </a:p>
          <a:p>
            <a:r>
              <a:rPr lang="en-US" dirty="0"/>
              <a:t>Postprocessing: Felix</a:t>
            </a:r>
          </a:p>
          <a:p>
            <a:r>
              <a:rPr lang="en-US" dirty="0"/>
              <a:t>Presentation &amp; Report: both</a:t>
            </a:r>
          </a:p>
        </p:txBody>
      </p:sp>
      <p:sp>
        <p:nvSpPr>
          <p:cNvPr id="3" name="Tittel 2">
            <a:extLst>
              <a:ext uri="{FF2B5EF4-FFF2-40B4-BE49-F238E27FC236}">
                <a16:creationId xmlns:a16="http://schemas.microsoft.com/office/drawing/2014/main" id="{71B2B55B-DD0C-F3EF-A93A-08C55C2204E7}"/>
              </a:ext>
            </a:extLst>
          </p:cNvPr>
          <p:cNvSpPr>
            <a:spLocks noGrp="1"/>
          </p:cNvSpPr>
          <p:nvPr>
            <p:ph type="title"/>
          </p:nvPr>
        </p:nvSpPr>
        <p:spPr/>
        <p:txBody>
          <a:bodyPr/>
          <a:lstStyle/>
          <a:p>
            <a:r>
              <a:rPr lang="en-US"/>
              <a:t>Group Member contribution</a:t>
            </a:r>
          </a:p>
        </p:txBody>
      </p:sp>
    </p:spTree>
    <p:extLst>
      <p:ext uri="{BB962C8B-B14F-4D97-AF65-F5344CB8AC3E}">
        <p14:creationId xmlns:p14="http://schemas.microsoft.com/office/powerpoint/2010/main" val="242505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2AADAC-86C2-3442-E2A1-03CD7B2ADFCB}"/>
              </a:ext>
            </a:extLst>
          </p:cNvPr>
          <p:cNvSpPr>
            <a:spLocks noGrp="1"/>
          </p:cNvSpPr>
          <p:nvPr>
            <p:ph idx="1"/>
          </p:nvPr>
        </p:nvSpPr>
        <p:spPr/>
        <p:txBody>
          <a:bodyPr vert="horz" lIns="91440" tIns="45720" rIns="91440" bIns="45720" rtlCol="0" anchor="t">
            <a:normAutofit fontScale="62500" lnSpcReduction="20000"/>
          </a:bodyPr>
          <a:lstStyle/>
          <a:p>
            <a:pPr>
              <a:lnSpc>
                <a:spcPct val="140000"/>
              </a:lnSpc>
            </a:pPr>
            <a:r>
              <a:rPr lang="en-US" dirty="0"/>
              <a:t>[1] </a:t>
            </a:r>
            <a:r>
              <a:rPr lang="en-US" dirty="0" err="1"/>
              <a:t>SegResNet</a:t>
            </a:r>
            <a:r>
              <a:rPr lang="en-US" dirty="0"/>
              <a:t>: </a:t>
            </a:r>
            <a:r>
              <a:rPr lang="en-US" dirty="0">
                <a:hlinkClick r:id="rId3"/>
              </a:rPr>
              <a:t>https://arxiv.org/abs/1810.11654</a:t>
            </a:r>
            <a:endParaRPr lang="en-US" dirty="0"/>
          </a:p>
          <a:p>
            <a:pPr>
              <a:lnSpc>
                <a:spcPct val="140000"/>
              </a:lnSpc>
            </a:pPr>
            <a:r>
              <a:rPr lang="en-US" dirty="0"/>
              <a:t>[2] </a:t>
            </a:r>
            <a:r>
              <a:rPr lang="en-US" dirty="0" err="1"/>
              <a:t>DiNTS</a:t>
            </a:r>
            <a:r>
              <a:rPr lang="en-US" dirty="0"/>
              <a:t>: </a:t>
            </a:r>
            <a:r>
              <a:rPr lang="en-US" dirty="0">
                <a:hlinkClick r:id="rId4"/>
              </a:rPr>
              <a:t>https://arxiv.org/abs/2103.15954</a:t>
            </a:r>
            <a:endParaRPr lang="en-US" dirty="0"/>
          </a:p>
          <a:p>
            <a:pPr>
              <a:lnSpc>
                <a:spcPct val="140000"/>
              </a:lnSpc>
            </a:pPr>
            <a:r>
              <a:rPr lang="en-US" dirty="0"/>
              <a:t>[3] MONAI Auto3DSeg: </a:t>
            </a:r>
            <a:r>
              <a:rPr lang="en-US" dirty="0">
                <a:hlinkClick r:id="rId5"/>
              </a:rPr>
              <a:t>https://github.com/Project-MONAI/tutorials/tree/main/auto3dseg</a:t>
            </a:r>
            <a:endParaRPr lang="en-US" dirty="0"/>
          </a:p>
          <a:p>
            <a:pPr>
              <a:lnSpc>
                <a:spcPct val="140000"/>
              </a:lnSpc>
            </a:pPr>
            <a:r>
              <a:rPr lang="en-US" dirty="0"/>
              <a:t>[4] </a:t>
            </a:r>
            <a:r>
              <a:rPr lang="en-US" dirty="0">
                <a:hlinkClick r:id="rId6"/>
              </a:rPr>
              <a:t>https://scikit-image.org/docs/stable/api/skimage.filters.html</a:t>
            </a:r>
            <a:r>
              <a:rPr lang="en-US" dirty="0"/>
              <a:t> </a:t>
            </a:r>
          </a:p>
          <a:p>
            <a:pPr>
              <a:lnSpc>
                <a:spcPct val="140000"/>
              </a:lnSpc>
            </a:pPr>
            <a:r>
              <a:rPr lang="en-US" dirty="0"/>
              <a:t>[5] </a:t>
            </a:r>
            <a:r>
              <a:rPr lang="en-US" dirty="0">
                <a:hlinkClick r:id="rId7"/>
              </a:rPr>
              <a:t>https://www.kaggle.com/datasets/xiaoweixumedicalai/imagecas/data</a:t>
            </a:r>
            <a:r>
              <a:rPr lang="en-US" dirty="0"/>
              <a:t> </a:t>
            </a:r>
          </a:p>
          <a:p>
            <a:pPr>
              <a:lnSpc>
                <a:spcPct val="140000"/>
              </a:lnSpc>
            </a:pPr>
            <a:r>
              <a:rPr lang="en-US" dirty="0"/>
              <a:t>[6] </a:t>
            </a:r>
            <a:r>
              <a:rPr lang="en-US" dirty="0">
                <a:hlinkClick r:id="rId8"/>
              </a:rPr>
              <a:t>https://scikit-image.org/</a:t>
            </a:r>
            <a:r>
              <a:rPr lang="en-US" dirty="0"/>
              <a:t> </a:t>
            </a:r>
          </a:p>
          <a:p>
            <a:pPr>
              <a:lnSpc>
                <a:spcPct val="140000"/>
              </a:lnSpc>
            </a:pPr>
            <a:r>
              <a:rPr lang="en-US" dirty="0"/>
              <a:t>[7] </a:t>
            </a:r>
            <a:r>
              <a:rPr lang="en-US" sz="2400" dirty="0">
                <a:hlinkClick r:id="rId9"/>
              </a:rPr>
              <a:t>https://www.grafikkarten.com/en/graphics-cards/nvidia/a-series-server/2755/nvidia-a100-40gb-pcie-4.0</a:t>
            </a:r>
            <a:r>
              <a:rPr lang="en-US" sz="2400" dirty="0"/>
              <a:t> </a:t>
            </a:r>
          </a:p>
          <a:p>
            <a:pPr>
              <a:lnSpc>
                <a:spcPct val="140000"/>
              </a:lnSpc>
            </a:pPr>
            <a:r>
              <a:rPr lang="en-US" sz="2400" dirty="0"/>
              <a:t>[8] </a:t>
            </a:r>
            <a:r>
              <a:rPr lang="en-US" sz="2400" dirty="0">
                <a:hlinkClick r:id="rId10"/>
              </a:rPr>
              <a:t>https://www.tesla.com/model3/design#overview</a:t>
            </a:r>
            <a:endParaRPr lang="en-US" sz="2400" dirty="0"/>
          </a:p>
          <a:p>
            <a:pPr>
              <a:lnSpc>
                <a:spcPct val="140000"/>
              </a:lnSpc>
            </a:pPr>
            <a:r>
              <a:rPr lang="en-US" sz="2400" dirty="0">
                <a:hlinkClick r:id="rId11"/>
              </a:rPr>
              <a:t>[9] Gharleghi et al., </a:t>
            </a:r>
            <a:r>
              <a:rPr lang="nb-NO" sz="2400" dirty="0">
                <a:effectLst/>
                <a:latin typeface="CharisSIL"/>
                <a:hlinkClick r:id="rId11"/>
              </a:rPr>
              <a:t>Automated segmentation of normal and diseased coronary arteries </a:t>
            </a:r>
            <a:r>
              <a:rPr lang="nb-NO" sz="2400" dirty="0">
                <a:effectLst/>
                <a:latin typeface="STIX" panose="02020603050405020304" pitchFamily="18" charset="0"/>
                <a:hlinkClick r:id="rId11"/>
              </a:rPr>
              <a:t>– </a:t>
            </a:r>
            <a:r>
              <a:rPr lang="nb-NO" sz="2400" dirty="0">
                <a:effectLst/>
                <a:latin typeface="CharisSIL"/>
                <a:hlinkClick r:id="rId11"/>
              </a:rPr>
              <a:t>The ASOCA challenge</a:t>
            </a:r>
            <a:r>
              <a:rPr lang="nb-NO" sz="2400" dirty="0">
                <a:latin typeface="CharisSIL"/>
                <a:hlinkClick r:id="rId11"/>
              </a:rPr>
              <a:t>, 2022</a:t>
            </a:r>
            <a:endParaRPr lang="en-US" sz="2400" dirty="0"/>
          </a:p>
        </p:txBody>
      </p:sp>
      <p:sp>
        <p:nvSpPr>
          <p:cNvPr id="3" name="Title 2">
            <a:extLst>
              <a:ext uri="{FF2B5EF4-FFF2-40B4-BE49-F238E27FC236}">
                <a16:creationId xmlns:a16="http://schemas.microsoft.com/office/drawing/2014/main" id="{A7D923B7-091F-500F-1A1D-5B170C641F15}"/>
              </a:ext>
            </a:extLst>
          </p:cNvPr>
          <p:cNvSpPr>
            <a:spLocks noGrp="1"/>
          </p:cNvSpPr>
          <p:nvPr>
            <p:ph type="title"/>
          </p:nvPr>
        </p:nvSpPr>
        <p:spPr/>
        <p:txBody>
          <a:bodyPr/>
          <a:lstStyle/>
          <a:p>
            <a:r>
              <a:rPr lang="en-US"/>
              <a:t>Sources:</a:t>
            </a:r>
          </a:p>
        </p:txBody>
      </p:sp>
    </p:spTree>
    <p:extLst>
      <p:ext uri="{BB962C8B-B14F-4D97-AF65-F5344CB8AC3E}">
        <p14:creationId xmlns:p14="http://schemas.microsoft.com/office/powerpoint/2010/main" val="3666163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62B47-D337-67AC-8ED5-A25D5CDAF896}"/>
              </a:ext>
            </a:extLst>
          </p:cNvPr>
          <p:cNvSpPr>
            <a:spLocks noGrp="1"/>
          </p:cNvSpPr>
          <p:nvPr>
            <p:ph idx="1"/>
          </p:nvPr>
        </p:nvSpPr>
        <p:spPr>
          <a:xfrm>
            <a:off x="1368275" y="2571750"/>
            <a:ext cx="8229600" cy="3672131"/>
          </a:xfrm>
        </p:spPr>
        <p:txBody>
          <a:bodyPr vert="horz" lIns="91440" tIns="45720" rIns="91440" bIns="45720" rtlCol="0" anchor="t">
            <a:normAutofit/>
          </a:bodyPr>
          <a:lstStyle/>
          <a:p>
            <a:r>
              <a:rPr lang="en-US" dirty="0"/>
              <a:t>Alexander </a:t>
            </a:r>
            <a:r>
              <a:rPr lang="en-US" dirty="0" err="1"/>
              <a:t>Huhn</a:t>
            </a:r>
            <a:r>
              <a:rPr lang="en-US" dirty="0"/>
              <a:t>: </a:t>
            </a:r>
            <a:r>
              <a:rPr lang="en-US" dirty="0">
                <a:hlinkClick r:id="rId3"/>
              </a:rPr>
              <a:t>alexahuh@stud.ntnu.no</a:t>
            </a:r>
            <a:endParaRPr lang="en-US" dirty="0"/>
          </a:p>
          <a:p>
            <a:r>
              <a:rPr lang="en-US" dirty="0">
                <a:solidFill>
                  <a:srgbClr val="000000"/>
                </a:solidFill>
              </a:rPr>
              <a:t>Felix </a:t>
            </a:r>
            <a:r>
              <a:rPr lang="en-US" dirty="0" err="1">
                <a:solidFill>
                  <a:srgbClr val="000000"/>
                </a:solidFill>
              </a:rPr>
              <a:t>Zijie</a:t>
            </a:r>
            <a:r>
              <a:rPr lang="en-US" dirty="0">
                <a:solidFill>
                  <a:srgbClr val="000000"/>
                </a:solidFill>
              </a:rPr>
              <a:t> Rong: </a:t>
            </a:r>
            <a:r>
              <a:rPr lang="en-US" dirty="0">
                <a:hlinkClick r:id="rId3"/>
              </a:rPr>
              <a:t>felixzr@stud.ntnu.no</a:t>
            </a:r>
            <a:endParaRPr lang="en-US" dirty="0"/>
          </a:p>
        </p:txBody>
      </p:sp>
      <p:sp>
        <p:nvSpPr>
          <p:cNvPr id="3" name="Title 2">
            <a:extLst>
              <a:ext uri="{FF2B5EF4-FFF2-40B4-BE49-F238E27FC236}">
                <a16:creationId xmlns:a16="http://schemas.microsoft.com/office/drawing/2014/main" id="{3EFD41EF-63CA-2476-9290-1FC9F26D0F0B}"/>
              </a:ext>
            </a:extLst>
          </p:cNvPr>
          <p:cNvSpPr>
            <a:spLocks noGrp="1"/>
          </p:cNvSpPr>
          <p:nvPr>
            <p:ph type="title"/>
          </p:nvPr>
        </p:nvSpPr>
        <p:spPr>
          <a:xfrm>
            <a:off x="1097480" y="1678145"/>
            <a:ext cx="8229600" cy="646331"/>
          </a:xfrm>
        </p:spPr>
        <p:txBody>
          <a:bodyPr/>
          <a:lstStyle/>
          <a:p>
            <a:r>
              <a:rPr lang="en-US" dirty="0"/>
              <a:t>Thank you for your attention!</a:t>
            </a:r>
          </a:p>
        </p:txBody>
      </p:sp>
    </p:spTree>
    <p:extLst>
      <p:ext uri="{BB962C8B-B14F-4D97-AF65-F5344CB8AC3E}">
        <p14:creationId xmlns:p14="http://schemas.microsoft.com/office/powerpoint/2010/main" val="302547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8B4671E8-DD5A-D0E6-FC2F-807152128460}"/>
              </a:ext>
            </a:extLst>
          </p:cNvPr>
          <p:cNvSpPr>
            <a:spLocks noGrp="1"/>
          </p:cNvSpPr>
          <p:nvPr>
            <p:ph idx="1"/>
          </p:nvPr>
        </p:nvSpPr>
        <p:spPr>
          <a:xfrm>
            <a:off x="314320" y="782126"/>
            <a:ext cx="8229600" cy="1743783"/>
          </a:xfrm>
        </p:spPr>
        <p:txBody>
          <a:bodyPr vert="horz" lIns="91440" tIns="45720" rIns="91440" bIns="45720" rtlCol="0" anchor="t">
            <a:normAutofit fontScale="85000" lnSpcReduction="20000"/>
          </a:bodyPr>
          <a:lstStyle/>
          <a:p>
            <a:r>
              <a:rPr lang="en-US"/>
              <a:t>Task: Medical image segmentation</a:t>
            </a:r>
            <a:endParaRPr lang="en-US">
              <a:solidFill>
                <a:srgbClr val="000000"/>
              </a:solidFill>
            </a:endParaRPr>
          </a:p>
          <a:p>
            <a:r>
              <a:rPr lang="en-US"/>
              <a:t>Challenges:</a:t>
            </a:r>
          </a:p>
          <a:p>
            <a:pPr lvl="1"/>
            <a:r>
              <a:rPr lang="en-US"/>
              <a:t>Non uniform z-dimensions, Aorta Vessels very small</a:t>
            </a:r>
          </a:p>
          <a:p>
            <a:pPr lvl="1"/>
            <a:r>
              <a:rPr lang="en-US"/>
              <a:t>Small amount of data</a:t>
            </a:r>
          </a:p>
          <a:p>
            <a:r>
              <a:rPr lang="en-US"/>
              <a:t>Preprocessing: scale intensity to increase contrast, isotropic spacing and padding for z-dimension</a:t>
            </a:r>
          </a:p>
          <a:p>
            <a:pPr lvl="1"/>
            <a:endParaRPr lang="en-US"/>
          </a:p>
          <a:p>
            <a:pPr lvl="1"/>
            <a:endParaRPr lang="en-US"/>
          </a:p>
          <a:p>
            <a:pPr lvl="1"/>
            <a:endParaRPr lang="en-US"/>
          </a:p>
          <a:p>
            <a:pPr lvl="1"/>
            <a:endParaRPr lang="en-US"/>
          </a:p>
          <a:p>
            <a:pPr lvl="1"/>
            <a:endParaRPr lang="en-US"/>
          </a:p>
          <a:p>
            <a:pPr lvl="1"/>
            <a:endParaRPr lang="en-US"/>
          </a:p>
          <a:p>
            <a:endParaRPr lang="en-US"/>
          </a:p>
          <a:p>
            <a:pPr marL="457200" lvl="1" indent="0">
              <a:buNone/>
            </a:pPr>
            <a:endParaRPr lang="en-US"/>
          </a:p>
        </p:txBody>
      </p:sp>
      <p:sp>
        <p:nvSpPr>
          <p:cNvPr id="3" name="Tittel 2">
            <a:extLst>
              <a:ext uri="{FF2B5EF4-FFF2-40B4-BE49-F238E27FC236}">
                <a16:creationId xmlns:a16="http://schemas.microsoft.com/office/drawing/2014/main" id="{663C153B-12B2-A26B-9776-FB93088F5F80}"/>
              </a:ext>
            </a:extLst>
          </p:cNvPr>
          <p:cNvSpPr>
            <a:spLocks noGrp="1"/>
          </p:cNvSpPr>
          <p:nvPr>
            <p:ph type="title"/>
          </p:nvPr>
        </p:nvSpPr>
        <p:spPr/>
        <p:txBody>
          <a:bodyPr/>
          <a:lstStyle/>
          <a:p>
            <a:r>
              <a:rPr lang="en-US"/>
              <a:t>Preprocessing</a:t>
            </a:r>
            <a:endParaRPr lang="en-US">
              <a:solidFill>
                <a:srgbClr val="FF0000"/>
              </a:solidFill>
            </a:endParaRPr>
          </a:p>
        </p:txBody>
      </p:sp>
      <p:pic>
        <p:nvPicPr>
          <p:cNvPr id="8" name="Bilde 7">
            <a:extLst>
              <a:ext uri="{FF2B5EF4-FFF2-40B4-BE49-F238E27FC236}">
                <a16:creationId xmlns:a16="http://schemas.microsoft.com/office/drawing/2014/main" id="{C2E86F85-666C-3E7F-D2C3-3AE586A8F5C1}"/>
              </a:ext>
            </a:extLst>
          </p:cNvPr>
          <p:cNvPicPr>
            <a:picLocks noChangeAspect="1"/>
          </p:cNvPicPr>
          <p:nvPr/>
        </p:nvPicPr>
        <p:blipFill>
          <a:blip/>
          <a:stretch>
            <a:fillRect/>
          </a:stretch>
        </p:blipFill>
        <p:spPr>
          <a:xfrm>
            <a:off x="533062" y="2521594"/>
            <a:ext cx="4862463" cy="1717610"/>
          </a:xfrm>
          <a:prstGeom prst="rect">
            <a:avLst/>
          </a:prstGeom>
        </p:spPr>
      </p:pic>
      <p:sp>
        <p:nvSpPr>
          <p:cNvPr id="4" name="TextBox 3">
            <a:extLst>
              <a:ext uri="{FF2B5EF4-FFF2-40B4-BE49-F238E27FC236}">
                <a16:creationId xmlns:a16="http://schemas.microsoft.com/office/drawing/2014/main" id="{87A7D319-C351-6D0E-634B-330000BB95B6}"/>
              </a:ext>
            </a:extLst>
          </p:cNvPr>
          <p:cNvSpPr txBox="1"/>
          <p:nvPr/>
        </p:nvSpPr>
        <p:spPr>
          <a:xfrm>
            <a:off x="310243" y="4237264"/>
            <a:ext cx="78377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US" sz="2000">
                <a:cs typeface="Arial"/>
              </a:rPr>
              <a:t>Data Augmentation (Crop, Rotate, Flip)</a:t>
            </a:r>
          </a:p>
        </p:txBody>
      </p:sp>
    </p:spTree>
    <p:extLst>
      <p:ext uri="{BB962C8B-B14F-4D97-AF65-F5344CB8AC3E}">
        <p14:creationId xmlns:p14="http://schemas.microsoft.com/office/powerpoint/2010/main" val="312184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DD239-D926-8875-17FD-80049A6F0537}"/>
              </a:ext>
            </a:extLst>
          </p:cNvPr>
          <p:cNvSpPr>
            <a:spLocks noGrp="1"/>
          </p:cNvSpPr>
          <p:nvPr>
            <p:ph idx="1"/>
          </p:nvPr>
        </p:nvSpPr>
        <p:spPr/>
        <p:txBody>
          <a:bodyPr vert="horz" lIns="91440" tIns="45720" rIns="91440" bIns="45720" rtlCol="0" anchor="t">
            <a:normAutofit/>
          </a:bodyPr>
          <a:lstStyle/>
          <a:p>
            <a:r>
              <a:rPr lang="en-US"/>
              <a:t>Model A: </a:t>
            </a:r>
            <a:r>
              <a:rPr lang="en-US" err="1"/>
              <a:t>SegResNet</a:t>
            </a:r>
            <a:endParaRPr lang="en-US"/>
          </a:p>
          <a:p>
            <a:r>
              <a:rPr lang="en-US"/>
              <a:t>Model B: </a:t>
            </a:r>
            <a:r>
              <a:rPr lang="en-US" err="1"/>
              <a:t>DiNTS</a:t>
            </a:r>
            <a:endParaRPr lang="en-US"/>
          </a:p>
          <a:p>
            <a:r>
              <a:rPr lang="en-US"/>
              <a:t>Both used in combination with MONAI's Auto3DSeg's solution:</a:t>
            </a:r>
          </a:p>
          <a:p>
            <a:pPr lvl="1">
              <a:buFont typeface="Calibri"/>
              <a:buChar char="-"/>
            </a:pPr>
            <a:r>
              <a:rPr lang="en-US"/>
              <a:t>performs data analysis </a:t>
            </a:r>
          </a:p>
          <a:p>
            <a:pPr lvl="1">
              <a:buFont typeface="Calibri"/>
              <a:buChar char="-"/>
            </a:pPr>
            <a:r>
              <a:rPr lang="en-US"/>
              <a:t>sets preprocess parameters accordingly</a:t>
            </a:r>
            <a:endParaRPr lang="en-US" i="1"/>
          </a:p>
        </p:txBody>
      </p:sp>
      <p:sp>
        <p:nvSpPr>
          <p:cNvPr id="3" name="Title 2">
            <a:extLst>
              <a:ext uri="{FF2B5EF4-FFF2-40B4-BE49-F238E27FC236}">
                <a16:creationId xmlns:a16="http://schemas.microsoft.com/office/drawing/2014/main" id="{2F99E9A1-9F42-5331-2601-9FC83CFF8F86}"/>
              </a:ext>
            </a:extLst>
          </p:cNvPr>
          <p:cNvSpPr>
            <a:spLocks noGrp="1"/>
          </p:cNvSpPr>
          <p:nvPr>
            <p:ph type="title"/>
          </p:nvPr>
        </p:nvSpPr>
        <p:spPr/>
        <p:txBody>
          <a:bodyPr/>
          <a:lstStyle/>
          <a:p>
            <a:r>
              <a:rPr lang="en-US"/>
              <a:t>Models</a:t>
            </a:r>
            <a:endParaRPr lang="en-US">
              <a:solidFill>
                <a:srgbClr val="FF0000"/>
              </a:solidFill>
            </a:endParaRPr>
          </a:p>
        </p:txBody>
      </p:sp>
    </p:spTree>
    <p:extLst>
      <p:ext uri="{BB962C8B-B14F-4D97-AF65-F5344CB8AC3E}">
        <p14:creationId xmlns:p14="http://schemas.microsoft.com/office/powerpoint/2010/main" val="250613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AEC385-ECD5-66E6-8659-4A636BC0F546}"/>
              </a:ext>
            </a:extLst>
          </p:cNvPr>
          <p:cNvSpPr>
            <a:spLocks noGrp="1"/>
          </p:cNvSpPr>
          <p:nvPr>
            <p:ph idx="1"/>
          </p:nvPr>
        </p:nvSpPr>
        <p:spPr/>
        <p:txBody>
          <a:bodyPr vert="horz" lIns="91440" tIns="45720" rIns="91440" bIns="45720" rtlCol="0" anchor="t">
            <a:normAutofit/>
          </a:bodyPr>
          <a:lstStyle/>
          <a:p>
            <a:r>
              <a:rPr lang="en-US"/>
              <a:t>U-shape architecture</a:t>
            </a:r>
          </a:p>
          <a:p>
            <a:r>
              <a:rPr lang="en-US"/>
              <a:t>With ResNet-like blocks</a:t>
            </a:r>
          </a:p>
          <a:p>
            <a:r>
              <a:rPr lang="en-US" err="1"/>
              <a:t>DiceCE</a:t>
            </a:r>
            <a:r>
              <a:rPr lang="en-US"/>
              <a:t> loss</a:t>
            </a:r>
          </a:p>
          <a:p>
            <a:endParaRPr lang="en-US"/>
          </a:p>
        </p:txBody>
      </p:sp>
      <p:sp>
        <p:nvSpPr>
          <p:cNvPr id="3" name="Title 2">
            <a:extLst>
              <a:ext uri="{FF2B5EF4-FFF2-40B4-BE49-F238E27FC236}">
                <a16:creationId xmlns:a16="http://schemas.microsoft.com/office/drawing/2014/main" id="{341405AF-2513-694C-B30C-BBF1C7A2D8D8}"/>
              </a:ext>
            </a:extLst>
          </p:cNvPr>
          <p:cNvSpPr>
            <a:spLocks noGrp="1"/>
          </p:cNvSpPr>
          <p:nvPr>
            <p:ph type="title"/>
          </p:nvPr>
        </p:nvSpPr>
        <p:spPr/>
        <p:txBody>
          <a:bodyPr/>
          <a:lstStyle/>
          <a:p>
            <a:r>
              <a:rPr lang="en-US"/>
              <a:t>Model A: </a:t>
            </a:r>
            <a:r>
              <a:rPr lang="en-US" err="1"/>
              <a:t>SegResNet</a:t>
            </a:r>
            <a:r>
              <a:rPr lang="en-US"/>
              <a:t> </a:t>
            </a:r>
            <a:endParaRPr lang="en-US">
              <a:solidFill>
                <a:srgbClr val="FF0000"/>
              </a:solidFill>
            </a:endParaRPr>
          </a:p>
        </p:txBody>
      </p:sp>
    </p:spTree>
    <p:extLst>
      <p:ext uri="{BB962C8B-B14F-4D97-AF65-F5344CB8AC3E}">
        <p14:creationId xmlns:p14="http://schemas.microsoft.com/office/powerpoint/2010/main" val="11187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AEC385-ECD5-66E6-8659-4A636BC0F546}"/>
              </a:ext>
            </a:extLst>
          </p:cNvPr>
          <p:cNvSpPr>
            <a:spLocks noGrp="1"/>
          </p:cNvSpPr>
          <p:nvPr>
            <p:ph idx="1"/>
          </p:nvPr>
        </p:nvSpPr>
        <p:spPr/>
        <p:txBody>
          <a:bodyPr vert="horz" lIns="91440" tIns="45720" rIns="91440" bIns="45720" rtlCol="0" anchor="t">
            <a:normAutofit/>
          </a:bodyPr>
          <a:lstStyle/>
          <a:p>
            <a:endParaRPr lang="en-US"/>
          </a:p>
          <a:p>
            <a:endParaRPr lang="en-US"/>
          </a:p>
        </p:txBody>
      </p:sp>
      <p:sp>
        <p:nvSpPr>
          <p:cNvPr id="3" name="Title 2">
            <a:extLst>
              <a:ext uri="{FF2B5EF4-FFF2-40B4-BE49-F238E27FC236}">
                <a16:creationId xmlns:a16="http://schemas.microsoft.com/office/drawing/2014/main" id="{341405AF-2513-694C-B30C-BBF1C7A2D8D8}"/>
              </a:ext>
            </a:extLst>
          </p:cNvPr>
          <p:cNvSpPr>
            <a:spLocks noGrp="1"/>
          </p:cNvSpPr>
          <p:nvPr>
            <p:ph type="title"/>
          </p:nvPr>
        </p:nvSpPr>
        <p:spPr/>
        <p:txBody>
          <a:bodyPr/>
          <a:lstStyle/>
          <a:p>
            <a:r>
              <a:rPr lang="en-US"/>
              <a:t>Model A: </a:t>
            </a:r>
            <a:r>
              <a:rPr lang="en-US" err="1"/>
              <a:t>SegResNet</a:t>
            </a:r>
            <a:endParaRPr lang="en-US" err="1">
              <a:solidFill>
                <a:srgbClr val="000000"/>
              </a:solidFill>
            </a:endParaRPr>
          </a:p>
        </p:txBody>
      </p:sp>
      <p:pic>
        <p:nvPicPr>
          <p:cNvPr id="4" name="Picture 3" descr="A diagram of a graph&#10;&#10;Description automatically generated">
            <a:extLst>
              <a:ext uri="{FF2B5EF4-FFF2-40B4-BE49-F238E27FC236}">
                <a16:creationId xmlns:a16="http://schemas.microsoft.com/office/drawing/2014/main" id="{03565CE6-BE9C-0558-1AA0-20FDBC77A612}"/>
              </a:ext>
            </a:extLst>
          </p:cNvPr>
          <p:cNvPicPr>
            <a:picLocks noChangeAspect="1"/>
          </p:cNvPicPr>
          <p:nvPr/>
        </p:nvPicPr>
        <p:blipFill>
          <a:blip/>
          <a:stretch>
            <a:fillRect/>
          </a:stretch>
        </p:blipFill>
        <p:spPr>
          <a:xfrm>
            <a:off x="710293" y="852228"/>
            <a:ext cx="7829550" cy="3830931"/>
          </a:xfrm>
          <a:prstGeom prst="rect">
            <a:avLst/>
          </a:prstGeom>
        </p:spPr>
      </p:pic>
      <p:sp>
        <p:nvSpPr>
          <p:cNvPr id="6" name="Rectangle: Rounded Corners 5">
            <a:extLst>
              <a:ext uri="{FF2B5EF4-FFF2-40B4-BE49-F238E27FC236}">
                <a16:creationId xmlns:a16="http://schemas.microsoft.com/office/drawing/2014/main" id="{08686582-9DF9-8ACF-404A-25DDA3C6E5ED}"/>
              </a:ext>
            </a:extLst>
          </p:cNvPr>
          <p:cNvSpPr/>
          <p:nvPr/>
        </p:nvSpPr>
        <p:spPr>
          <a:xfrm>
            <a:off x="714150" y="1286488"/>
            <a:ext cx="5053444" cy="2066057"/>
          </a:xfrm>
          <a:prstGeom prst="roundRect">
            <a:avLst/>
          </a:prstGeom>
          <a:noFill/>
          <a:ln w="28575">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278CFD"/>
              </a:solidFill>
            </a:endParaRPr>
          </a:p>
        </p:txBody>
      </p:sp>
      <p:sp>
        <p:nvSpPr>
          <p:cNvPr id="10" name="Rectangle: Rounded Corners 9">
            <a:extLst>
              <a:ext uri="{FF2B5EF4-FFF2-40B4-BE49-F238E27FC236}">
                <a16:creationId xmlns:a16="http://schemas.microsoft.com/office/drawing/2014/main" id="{D64E3F9F-9C09-56F9-2328-0CA7DA137DCF}"/>
              </a:ext>
            </a:extLst>
          </p:cNvPr>
          <p:cNvSpPr/>
          <p:nvPr/>
        </p:nvSpPr>
        <p:spPr>
          <a:xfrm>
            <a:off x="1836369" y="850069"/>
            <a:ext cx="6231080" cy="1719694"/>
          </a:xfrm>
          <a:prstGeom prst="roundRect">
            <a:avLst/>
          </a:prstGeom>
          <a:noFill/>
          <a:ln w="28575">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278CFD"/>
              </a:solidFill>
            </a:endParaRPr>
          </a:p>
        </p:txBody>
      </p:sp>
      <p:sp>
        <p:nvSpPr>
          <p:cNvPr id="12" name="Rectangle: Rounded Corners 11">
            <a:extLst>
              <a:ext uri="{FF2B5EF4-FFF2-40B4-BE49-F238E27FC236}">
                <a16:creationId xmlns:a16="http://schemas.microsoft.com/office/drawing/2014/main" id="{AF3A0D76-0C06-BDDF-298A-6AA5857D207C}"/>
              </a:ext>
            </a:extLst>
          </p:cNvPr>
          <p:cNvSpPr/>
          <p:nvPr/>
        </p:nvSpPr>
        <p:spPr>
          <a:xfrm>
            <a:off x="5513018" y="2318652"/>
            <a:ext cx="2819399" cy="1892875"/>
          </a:xfrm>
          <a:prstGeom prst="roundRect">
            <a:avLst/>
          </a:prstGeom>
          <a:noFill/>
          <a:ln w="28575">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278CFD"/>
              </a:solidFill>
            </a:endParaRPr>
          </a:p>
        </p:txBody>
      </p:sp>
    </p:spTree>
    <p:extLst>
      <p:ext uri="{BB962C8B-B14F-4D97-AF65-F5344CB8AC3E}">
        <p14:creationId xmlns:p14="http://schemas.microsoft.com/office/powerpoint/2010/main" val="345749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D5C63D-DD03-57FA-112D-3AFEE0C5F87D}"/>
              </a:ext>
            </a:extLst>
          </p:cNvPr>
          <p:cNvSpPr>
            <a:spLocks noGrp="1"/>
          </p:cNvSpPr>
          <p:nvPr>
            <p:ph idx="1"/>
          </p:nvPr>
        </p:nvSpPr>
        <p:spPr/>
        <p:txBody>
          <a:bodyPr vert="horz" lIns="91440" tIns="45720" rIns="91440" bIns="45720" rtlCol="0" anchor="t">
            <a:normAutofit/>
          </a:bodyPr>
          <a:lstStyle/>
          <a:p>
            <a:r>
              <a:rPr lang="en-US" i="1"/>
              <a:t>"Differentiable Neural Network Topology Search"</a:t>
            </a:r>
          </a:p>
          <a:p>
            <a:r>
              <a:rPr lang="en-US"/>
              <a:t>Initialized with different architectures from a search space</a:t>
            </a:r>
          </a:p>
          <a:p>
            <a:r>
              <a:rPr lang="en-US"/>
              <a:t>Dice Focal loss</a:t>
            </a:r>
          </a:p>
        </p:txBody>
      </p:sp>
      <p:sp>
        <p:nvSpPr>
          <p:cNvPr id="3" name="Title 2">
            <a:extLst>
              <a:ext uri="{FF2B5EF4-FFF2-40B4-BE49-F238E27FC236}">
                <a16:creationId xmlns:a16="http://schemas.microsoft.com/office/drawing/2014/main" id="{52BA9D43-E5E2-4BC7-7CE2-E385ECE6D93E}"/>
              </a:ext>
            </a:extLst>
          </p:cNvPr>
          <p:cNvSpPr>
            <a:spLocks noGrp="1"/>
          </p:cNvSpPr>
          <p:nvPr>
            <p:ph type="title"/>
          </p:nvPr>
        </p:nvSpPr>
        <p:spPr>
          <a:xfrm>
            <a:off x="314320" y="205979"/>
            <a:ext cx="8229600" cy="646331"/>
          </a:xfrm>
        </p:spPr>
        <p:txBody>
          <a:bodyPr/>
          <a:lstStyle/>
          <a:p>
            <a:r>
              <a:rPr lang="en-US"/>
              <a:t>Model B: DiNTS</a:t>
            </a:r>
            <a:endParaRPr lang="en-US">
              <a:solidFill>
                <a:srgbClr val="FF0000"/>
              </a:solidFill>
            </a:endParaRPr>
          </a:p>
        </p:txBody>
      </p:sp>
    </p:spTree>
    <p:extLst>
      <p:ext uri="{BB962C8B-B14F-4D97-AF65-F5344CB8AC3E}">
        <p14:creationId xmlns:p14="http://schemas.microsoft.com/office/powerpoint/2010/main" val="209680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grid with green circles and white text&#10;&#10;Description automatically generated">
            <a:extLst>
              <a:ext uri="{FF2B5EF4-FFF2-40B4-BE49-F238E27FC236}">
                <a16:creationId xmlns:a16="http://schemas.microsoft.com/office/drawing/2014/main" id="{8634DFE3-68D6-02D5-85EA-61D537187169}"/>
              </a:ext>
            </a:extLst>
          </p:cNvPr>
          <p:cNvPicPr>
            <a:picLocks noGrp="1" noChangeAspect="1"/>
          </p:cNvPicPr>
          <p:nvPr>
            <p:ph idx="1"/>
          </p:nvPr>
        </p:nvPicPr>
        <p:blipFill>
          <a:blip/>
          <a:stretch>
            <a:fillRect/>
          </a:stretch>
        </p:blipFill>
        <p:spPr>
          <a:xfrm>
            <a:off x="77556" y="1384781"/>
            <a:ext cx="8988878" cy="2380160"/>
          </a:xfrm>
        </p:spPr>
      </p:pic>
      <p:sp>
        <p:nvSpPr>
          <p:cNvPr id="3" name="Title 2">
            <a:extLst>
              <a:ext uri="{FF2B5EF4-FFF2-40B4-BE49-F238E27FC236}">
                <a16:creationId xmlns:a16="http://schemas.microsoft.com/office/drawing/2014/main" id="{52BA9D43-E5E2-4BC7-7CE2-E385ECE6D93E}"/>
              </a:ext>
            </a:extLst>
          </p:cNvPr>
          <p:cNvSpPr>
            <a:spLocks noGrp="1"/>
          </p:cNvSpPr>
          <p:nvPr>
            <p:ph type="title"/>
          </p:nvPr>
        </p:nvSpPr>
        <p:spPr>
          <a:xfrm>
            <a:off x="314320" y="205979"/>
            <a:ext cx="8229600" cy="646331"/>
          </a:xfrm>
        </p:spPr>
        <p:txBody>
          <a:bodyPr/>
          <a:lstStyle/>
          <a:p>
            <a:r>
              <a:rPr lang="en-US"/>
              <a:t>Model B: DiNTS </a:t>
            </a:r>
            <a:endParaRPr lang="en-US">
              <a:solidFill>
                <a:srgbClr val="FF0000"/>
              </a:solidFill>
            </a:endParaRPr>
          </a:p>
        </p:txBody>
      </p:sp>
      <p:sp>
        <p:nvSpPr>
          <p:cNvPr id="4" name="Rectangle: Rounded Corners 3">
            <a:extLst>
              <a:ext uri="{FF2B5EF4-FFF2-40B4-BE49-F238E27FC236}">
                <a16:creationId xmlns:a16="http://schemas.microsoft.com/office/drawing/2014/main" id="{9BF3B58E-4E92-4C0B-B903-6403A478A78C}"/>
              </a:ext>
            </a:extLst>
          </p:cNvPr>
          <p:cNvSpPr/>
          <p:nvPr/>
        </p:nvSpPr>
        <p:spPr>
          <a:xfrm>
            <a:off x="82037" y="1381739"/>
            <a:ext cx="775854" cy="1745671"/>
          </a:xfrm>
          <a:prstGeom prst="roundRect">
            <a:avLst/>
          </a:prstGeom>
          <a:noFill/>
          <a:ln w="28575">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278CFD"/>
              </a:solidFill>
            </a:endParaRPr>
          </a:p>
        </p:txBody>
      </p:sp>
      <p:sp>
        <p:nvSpPr>
          <p:cNvPr id="6" name="Rectangle: Rounded Corners 5">
            <a:extLst>
              <a:ext uri="{FF2B5EF4-FFF2-40B4-BE49-F238E27FC236}">
                <a16:creationId xmlns:a16="http://schemas.microsoft.com/office/drawing/2014/main" id="{8F984811-0FDC-7669-6105-BFA37A31A0BF}"/>
              </a:ext>
            </a:extLst>
          </p:cNvPr>
          <p:cNvSpPr/>
          <p:nvPr/>
        </p:nvSpPr>
        <p:spPr>
          <a:xfrm>
            <a:off x="670855" y="1381738"/>
            <a:ext cx="801831" cy="2265216"/>
          </a:xfrm>
          <a:prstGeom prst="roundRect">
            <a:avLst/>
          </a:prstGeom>
          <a:noFill/>
          <a:ln w="28575">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278CFD"/>
              </a:solidFill>
            </a:endParaRPr>
          </a:p>
        </p:txBody>
      </p:sp>
      <p:sp>
        <p:nvSpPr>
          <p:cNvPr id="7" name="Rectangle: Rounded Corners 6">
            <a:extLst>
              <a:ext uri="{FF2B5EF4-FFF2-40B4-BE49-F238E27FC236}">
                <a16:creationId xmlns:a16="http://schemas.microsoft.com/office/drawing/2014/main" id="{B7EB1AB4-FD8C-91D6-86B8-087B987C468F}"/>
              </a:ext>
            </a:extLst>
          </p:cNvPr>
          <p:cNvSpPr/>
          <p:nvPr/>
        </p:nvSpPr>
        <p:spPr>
          <a:xfrm>
            <a:off x="1163783" y="1381737"/>
            <a:ext cx="4629788" cy="2385160"/>
          </a:xfrm>
          <a:prstGeom prst="roundRect">
            <a:avLst/>
          </a:prstGeom>
          <a:noFill/>
          <a:ln w="28575">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278CFD"/>
              </a:solidFill>
            </a:endParaRPr>
          </a:p>
        </p:txBody>
      </p:sp>
      <p:sp>
        <p:nvSpPr>
          <p:cNvPr id="8" name="Rectangle: Rounded Corners 7">
            <a:extLst>
              <a:ext uri="{FF2B5EF4-FFF2-40B4-BE49-F238E27FC236}">
                <a16:creationId xmlns:a16="http://schemas.microsoft.com/office/drawing/2014/main" id="{C6D19B40-23F7-F462-BA61-0EADA3B7B3CC}"/>
              </a:ext>
            </a:extLst>
          </p:cNvPr>
          <p:cNvSpPr/>
          <p:nvPr/>
        </p:nvSpPr>
        <p:spPr>
          <a:xfrm>
            <a:off x="6507082" y="2178374"/>
            <a:ext cx="2628899" cy="1581148"/>
          </a:xfrm>
          <a:prstGeom prst="roundRect">
            <a:avLst/>
          </a:prstGeom>
          <a:noFill/>
          <a:ln w="28575">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278CFD"/>
              </a:solidFill>
            </a:endParaRPr>
          </a:p>
        </p:txBody>
      </p:sp>
      <p:sp>
        <p:nvSpPr>
          <p:cNvPr id="9" name="Rectangle: Rounded Corners 8">
            <a:extLst>
              <a:ext uri="{FF2B5EF4-FFF2-40B4-BE49-F238E27FC236}">
                <a16:creationId xmlns:a16="http://schemas.microsoft.com/office/drawing/2014/main" id="{071021CC-44D4-163C-4526-911C52148F4B}"/>
              </a:ext>
            </a:extLst>
          </p:cNvPr>
          <p:cNvSpPr/>
          <p:nvPr/>
        </p:nvSpPr>
        <p:spPr>
          <a:xfrm>
            <a:off x="5486592" y="1381737"/>
            <a:ext cx="2177344" cy="2265216"/>
          </a:xfrm>
          <a:prstGeom prst="roundRect">
            <a:avLst/>
          </a:prstGeom>
          <a:noFill/>
          <a:ln w="28575">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278CFD"/>
              </a:solidFill>
            </a:endParaRPr>
          </a:p>
        </p:txBody>
      </p:sp>
    </p:spTree>
    <p:extLst>
      <p:ext uri="{BB962C8B-B14F-4D97-AF65-F5344CB8AC3E}">
        <p14:creationId xmlns:p14="http://schemas.microsoft.com/office/powerpoint/2010/main" val="88243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339EC5BE-C8FE-F48F-DCEC-9DBEC6079A44}"/>
              </a:ext>
            </a:extLst>
          </p:cNvPr>
          <p:cNvSpPr>
            <a:spLocks noGrp="1"/>
          </p:cNvSpPr>
          <p:nvPr>
            <p:ph type="title"/>
          </p:nvPr>
        </p:nvSpPr>
        <p:spPr/>
        <p:txBody>
          <a:bodyPr/>
          <a:lstStyle/>
          <a:p>
            <a:r>
              <a:rPr lang="en-US"/>
              <a:t>Models: </a:t>
            </a:r>
            <a:endParaRPr lang="en-US">
              <a:solidFill>
                <a:srgbClr val="000000"/>
              </a:solidFill>
            </a:endParaRPr>
          </a:p>
        </p:txBody>
      </p:sp>
      <p:cxnSp>
        <p:nvCxnSpPr>
          <p:cNvPr id="5" name="Rett linje 4">
            <a:extLst>
              <a:ext uri="{FF2B5EF4-FFF2-40B4-BE49-F238E27FC236}">
                <a16:creationId xmlns:a16="http://schemas.microsoft.com/office/drawing/2014/main" id="{BFB11799-94F6-4D84-6FA9-00E44154703E}"/>
              </a:ext>
            </a:extLst>
          </p:cNvPr>
          <p:cNvCxnSpPr>
            <a:cxnSpLocks/>
          </p:cNvCxnSpPr>
          <p:nvPr/>
        </p:nvCxnSpPr>
        <p:spPr>
          <a:xfrm>
            <a:off x="4367210" y="852310"/>
            <a:ext cx="0" cy="3672131"/>
          </a:xfrm>
          <a:prstGeom prst="line">
            <a:avLst/>
          </a:prstGeom>
        </p:spPr>
        <p:style>
          <a:lnRef idx="2">
            <a:schemeClr val="accent1"/>
          </a:lnRef>
          <a:fillRef idx="0">
            <a:schemeClr val="accent1"/>
          </a:fillRef>
          <a:effectRef idx="1">
            <a:schemeClr val="accent1"/>
          </a:effectRef>
          <a:fontRef idx="minor">
            <a:schemeClr val="tx1"/>
          </a:fontRef>
        </p:style>
      </p:cxnSp>
      <p:sp>
        <p:nvSpPr>
          <p:cNvPr id="7" name="Plassholder for innhold 1">
            <a:extLst>
              <a:ext uri="{FF2B5EF4-FFF2-40B4-BE49-F238E27FC236}">
                <a16:creationId xmlns:a16="http://schemas.microsoft.com/office/drawing/2014/main" id="{C23E4BB7-2EA8-E4D0-A21F-9172FB72734E}"/>
              </a:ext>
            </a:extLst>
          </p:cNvPr>
          <p:cNvSpPr txBox="1">
            <a:spLocks/>
          </p:cNvSpPr>
          <p:nvPr/>
        </p:nvSpPr>
        <p:spPr>
          <a:xfrm>
            <a:off x="4776791" y="922491"/>
            <a:ext cx="3781430" cy="367213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Model B: </a:t>
            </a:r>
            <a:r>
              <a:rPr lang="en-US" err="1"/>
              <a:t>DiNTS</a:t>
            </a:r>
            <a:endParaRPr lang="en-US"/>
          </a:p>
          <a:p>
            <a:r>
              <a:rPr lang="en-US"/>
              <a:t>Densely-connected lattice-based network</a:t>
            </a:r>
          </a:p>
          <a:p>
            <a:r>
              <a:rPr lang="en-US"/>
              <a:t>Conv layers</a:t>
            </a:r>
          </a:p>
          <a:p>
            <a:r>
              <a:rPr lang="en-US"/>
              <a:t>Dice Focal loss</a:t>
            </a:r>
          </a:p>
          <a:p>
            <a:endParaRPr lang="en-US"/>
          </a:p>
        </p:txBody>
      </p:sp>
      <p:sp>
        <p:nvSpPr>
          <p:cNvPr id="6" name="Plassholder for innhold 1">
            <a:extLst>
              <a:ext uri="{FF2B5EF4-FFF2-40B4-BE49-F238E27FC236}">
                <a16:creationId xmlns:a16="http://schemas.microsoft.com/office/drawing/2014/main" id="{835183A6-6F59-A13E-BB7D-D6C5698727B1}"/>
              </a:ext>
            </a:extLst>
          </p:cNvPr>
          <p:cNvSpPr txBox="1">
            <a:spLocks/>
          </p:cNvSpPr>
          <p:nvPr/>
        </p:nvSpPr>
        <p:spPr>
          <a:xfrm>
            <a:off x="313896" y="919027"/>
            <a:ext cx="3781430" cy="367213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Model A: </a:t>
            </a:r>
            <a:r>
              <a:rPr lang="en-US" err="1"/>
              <a:t>SegResNet</a:t>
            </a:r>
            <a:endParaRPr lang="en-US"/>
          </a:p>
          <a:p>
            <a:r>
              <a:rPr lang="en-US"/>
              <a:t>U-shape architecture</a:t>
            </a:r>
          </a:p>
          <a:p>
            <a:r>
              <a:rPr lang="en-US" err="1"/>
              <a:t>ResNet</a:t>
            </a:r>
            <a:r>
              <a:rPr lang="en-US"/>
              <a:t>-like blocks</a:t>
            </a:r>
          </a:p>
          <a:p>
            <a:r>
              <a:rPr lang="en-US" err="1"/>
              <a:t>DiceCE</a:t>
            </a:r>
            <a:r>
              <a:rPr lang="en-US"/>
              <a:t> loss</a:t>
            </a:r>
          </a:p>
          <a:p>
            <a:endParaRPr lang="en-US"/>
          </a:p>
        </p:txBody>
      </p:sp>
    </p:spTree>
    <p:extLst>
      <p:ext uri="{BB962C8B-B14F-4D97-AF65-F5344CB8AC3E}">
        <p14:creationId xmlns:p14="http://schemas.microsoft.com/office/powerpoint/2010/main" val="214264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2945</TotalTime>
  <Words>2037</Words>
  <Application>Microsoft Macintosh PowerPoint</Application>
  <PresentationFormat>Skjermfremvisning (16:9)</PresentationFormat>
  <Paragraphs>280</Paragraphs>
  <Slides>25</Slides>
  <Notes>16</Notes>
  <HiddenSlides>5</HiddenSlides>
  <MMClips>0</MMClips>
  <ScaleCrop>false</ScaleCrop>
  <HeadingPairs>
    <vt:vector size="6" baseType="variant">
      <vt:variant>
        <vt:lpstr>Brukte skrifter</vt:lpstr>
      </vt:variant>
      <vt:variant>
        <vt:i4>9</vt:i4>
      </vt:variant>
      <vt:variant>
        <vt:lpstr>Tema</vt:lpstr>
      </vt:variant>
      <vt:variant>
        <vt:i4>1</vt:i4>
      </vt:variant>
      <vt:variant>
        <vt:lpstr>Lysbildetitler</vt:lpstr>
      </vt:variant>
      <vt:variant>
        <vt:i4>25</vt:i4>
      </vt:variant>
    </vt:vector>
  </HeadingPairs>
  <TitlesOfParts>
    <vt:vector size="35" baseType="lpstr">
      <vt:lpstr>Aptos</vt:lpstr>
      <vt:lpstr>Arial</vt:lpstr>
      <vt:lpstr>Calibri</vt:lpstr>
      <vt:lpstr>Calibri,Sans-Serif</vt:lpstr>
      <vt:lpstr>Cambria Math</vt:lpstr>
      <vt:lpstr>CharisSIL</vt:lpstr>
      <vt:lpstr>Courier New,monospace</vt:lpstr>
      <vt:lpstr>STIX</vt:lpstr>
      <vt:lpstr>Wingdings</vt:lpstr>
      <vt:lpstr>Office-tema</vt:lpstr>
      <vt:lpstr>TDT4265 Project - Group 187  Track 2 – Medical Image Segmentation</vt:lpstr>
      <vt:lpstr>Agenda?</vt:lpstr>
      <vt:lpstr>Preprocessing</vt:lpstr>
      <vt:lpstr>Models</vt:lpstr>
      <vt:lpstr>Model A: SegResNet </vt:lpstr>
      <vt:lpstr>Model A: SegResNet</vt:lpstr>
      <vt:lpstr>Model B: DiNTS</vt:lpstr>
      <vt:lpstr>Model B: DiNTS </vt:lpstr>
      <vt:lpstr>Models: </vt:lpstr>
      <vt:lpstr>PowerPoint-presentasjon</vt:lpstr>
      <vt:lpstr>Post-Processing</vt:lpstr>
      <vt:lpstr>Post-Processing and Metrics</vt:lpstr>
      <vt:lpstr>Training Results</vt:lpstr>
      <vt:lpstr>Results</vt:lpstr>
      <vt:lpstr>Results</vt:lpstr>
      <vt:lpstr>Results</vt:lpstr>
      <vt:lpstr>Results: ...später...</vt:lpstr>
      <vt:lpstr>Best Model – qualitative results</vt:lpstr>
      <vt:lpstr>Best Model – Segresnet with pretrain</vt:lpstr>
      <vt:lpstr>Runtime Analysis and Carbon Footprint  Felix</vt:lpstr>
      <vt:lpstr>Runtime Analysis and Carbon Footprint</vt:lpstr>
      <vt:lpstr>Discussion and Outlook</vt:lpstr>
      <vt:lpstr>Group Member contribution</vt:lpstr>
      <vt:lpstr>Sources:</vt:lpstr>
      <vt:lpstr>Thank you for your attention!</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Kolbjørn Skarpnes</dc:creator>
  <cp:lastModifiedBy>Felix Rong</cp:lastModifiedBy>
  <cp:revision>5</cp:revision>
  <dcterms:created xsi:type="dcterms:W3CDTF">2013-06-10T16:56:09Z</dcterms:created>
  <dcterms:modified xsi:type="dcterms:W3CDTF">2024-04-28T08:48:22Z</dcterms:modified>
</cp:coreProperties>
</file>