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6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7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8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9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0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841" r:id="rId2"/>
    <p:sldMasterId id="2147483865" r:id="rId3"/>
    <p:sldMasterId id="2147483914" r:id="rId4"/>
    <p:sldMasterId id="2147483950" r:id="rId5"/>
    <p:sldMasterId id="2147483963" r:id="rId6"/>
    <p:sldMasterId id="2147483981" r:id="rId7"/>
    <p:sldMasterId id="2147484084" r:id="rId8"/>
    <p:sldMasterId id="2147484096" r:id="rId9"/>
    <p:sldMasterId id="2147484146" r:id="rId10"/>
    <p:sldMasterId id="2147484165" r:id="rId11"/>
  </p:sldMasterIdLst>
  <p:notesMasterIdLst>
    <p:notesMasterId r:id="rId30"/>
  </p:notesMasterIdLst>
  <p:sldIdLst>
    <p:sldId id="256" r:id="rId12"/>
    <p:sldId id="262" r:id="rId13"/>
    <p:sldId id="261" r:id="rId14"/>
    <p:sldId id="263" r:id="rId15"/>
    <p:sldId id="266" r:id="rId16"/>
    <p:sldId id="264" r:id="rId17"/>
    <p:sldId id="265" r:id="rId18"/>
    <p:sldId id="260" r:id="rId19"/>
    <p:sldId id="259" r:id="rId20"/>
    <p:sldId id="258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5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EFF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0" autoAdjust="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0BCCC-767D-4E52-853E-A6493CD9E4B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684C2-55F5-49DF-BE5B-DF2B65F5E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462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2CCDF-9E97-527F-EA2B-89F32F197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0F2989-06E0-B3DB-F17A-9B9D39427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FFA7C7-9709-2546-F92E-79807EFF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CF1FF-82B8-1A95-6D7B-99C97CDE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228C1C-727B-7C9C-9C71-D2700133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75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28D0E-4B14-A02B-0E2F-E816BBC1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95752A-DB71-04CA-E994-E44C868E0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EA2D9C-869D-87A8-8D66-7F8D833D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407675-527E-CDEC-CC4E-95E6EAF9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3E8F0A-BB99-5243-B376-31C7A979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2478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10022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66632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53667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41027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3295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84256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49529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299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9989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56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E262B7-69C2-EB19-FC97-0E9C7F3D8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74926E-F6EC-9602-44B0-CE5E42974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A22205-3E0E-D927-1C0D-88B88622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0F48F6-96FA-E71C-403F-048209DC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95D250-08B6-4816-365D-D63D2E7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11160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80134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021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28012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5637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3189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5226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3021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2501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067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8882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49985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56466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64164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267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58702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87501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43934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573982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70952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02435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287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01835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53410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40503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35123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80567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91601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77738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67145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320055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79366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658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17895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86073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32385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58438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44294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339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57005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767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294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6903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361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01690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93815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5525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6855194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14811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367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351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282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6557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83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805C9-0D05-3FFA-D21A-32C00408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CAF855-13F3-BF01-BF4E-1066AFF0F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F48B50-7612-946A-83E1-FD1D4952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4654D7-FD94-633C-3BD4-77D7AF50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A9E080-E1F9-74C1-D998-A825E20F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561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393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404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8740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0763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5296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1615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771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4616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4499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0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D6E28-7071-86F0-D52F-1293ACDD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0887E9-1697-B5D3-8DF6-8C9FBA640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FA723-6DCD-7854-9E68-646235C6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5AFA25-7644-787C-A92D-6856220A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030D6D-D1A8-A4EB-EE6F-1BFA5AA7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2855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2772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0689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3288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6773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8624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7813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42062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3389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235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71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08B9C-50B6-DD71-A73C-0E805B4C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E28B4D-9B1D-7792-CBC4-4745CE2A7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A28F8E-FB7D-78D8-33E7-D7ACCC9AE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1C434F-EB4A-6579-4451-ED566667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172A2B-8840-91F0-6B2E-353AF8F7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1F4195-90FC-7624-1D56-873F41BE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7873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3188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6550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9752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946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5539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3674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8548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8318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0664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47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51817-025A-6AFE-9C51-A6FA55D2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35D11B-E27E-B35C-FD47-35934D94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57ADAA-8E8D-7F6B-0D78-402680E9A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E60885-F5B5-DC3B-5CB1-1F3785894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09748D-6108-D9DB-1A32-47E885A2A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B1D12B2-89B0-B1EB-B38E-B534D000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601FEF-7429-7BDF-8ED9-F1D97C70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78551D-E985-3AC0-18E2-D3424CEE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160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01982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1592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07089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4460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9697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2639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2311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9955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76878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048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774D4-24FB-3A6E-43DC-BC7A320C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C8735A-86B1-0D99-290F-4CEF9C25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409940-9811-0EE1-35A6-AF0D1737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BBECAD-1A61-E55B-9B61-B1E8F41D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69427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7146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20488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4371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10618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9920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02708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21535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87061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08210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58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AE35858-FE91-ACD7-CC75-23693378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3032C4-3F0B-82ED-7BA8-7C60A749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909D4F-F44A-26DD-2E77-0851B819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63872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9931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89075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71786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6734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9109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36962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49381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12055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47197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626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5B779-B5B3-B160-C57E-CD260B72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53255-1F32-29E8-4D03-AB0D0143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40EE35-D34F-46A8-936F-6BEFB79D6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015AC5-892B-907A-2C68-8CECF77A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29AEA8-E367-81F8-9C10-81525045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E15FD8-451C-7179-6778-184678BF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21051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23020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768712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77101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09223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73900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15742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6020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36824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0737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07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882D8-F112-22E6-A69E-B944933B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012055-4B92-71B6-C1DA-E8770C91A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F23A20-204B-6F81-B9F6-B3454BB30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13A05B-4B41-C941-01F2-A6D3C385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8DDC78-BC85-CE00-3213-79FB1C5E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5EBBFF-74B4-D82F-3FAF-FB368E7A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2011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83315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53740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86379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44999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96482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32319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74381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44990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20864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08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slideLayout" Target="../slideLayouts/slideLayout138.xml"/><Relationship Id="rId18" Type="http://schemas.openxmlformats.org/officeDocument/2006/relationships/slideLayout" Target="../slideLayouts/slideLayout143.xml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7.xml"/><Relationship Id="rId17" Type="http://schemas.openxmlformats.org/officeDocument/2006/relationships/slideLayout" Target="../slideLayouts/slideLayout142.xml"/><Relationship Id="rId2" Type="http://schemas.openxmlformats.org/officeDocument/2006/relationships/slideLayout" Target="../slideLayouts/slideLayout127.xml"/><Relationship Id="rId16" Type="http://schemas.openxmlformats.org/officeDocument/2006/relationships/slideLayout" Target="../slideLayouts/slideLayout141.xml"/><Relationship Id="rId20" Type="http://schemas.openxmlformats.org/officeDocument/2006/relationships/image" Target="../media/image13.jpg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35.xml"/><Relationship Id="rId19" Type="http://schemas.openxmlformats.org/officeDocument/2006/relationships/theme" Target="../theme/theme10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3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18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88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101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5.xml"/><Relationship Id="rId19" Type="http://schemas.openxmlformats.org/officeDocument/2006/relationships/theme" Target="../theme/theme7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2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1CDE09-D4F4-5C50-2CB3-8DFAC113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28D64B-F1DD-8CF7-4090-BB4B39D8C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098C11-8926-8D0A-7973-FD2121528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E94198-030E-4ADC-AE14-562085E06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1ADF5E-3947-652B-98DA-C7CF8C98D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91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99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  <p:sldLayoutId id="2147484158" r:id="rId12"/>
    <p:sldLayoutId id="2147484159" r:id="rId13"/>
    <p:sldLayoutId id="2147484160" r:id="rId14"/>
    <p:sldLayoutId id="2147484161" r:id="rId15"/>
    <p:sldLayoutId id="2147484162" r:id="rId16"/>
    <p:sldLayoutId id="2147484163" r:id="rId17"/>
    <p:sldLayoutId id="214748416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47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57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515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  <p:sldLayoutId id="21474838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69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51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8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3977" r:id="rId14"/>
    <p:sldLayoutId id="2147483978" r:id="rId15"/>
    <p:sldLayoutId id="2147483979" r:id="rId16"/>
    <p:sldLayoutId id="214748398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1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3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629B86-2894-40D9-8536-059B9FAC657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8C4175-AE71-4C57-A9AB-9B6BBF45A78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10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4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11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116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116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2529D8A-620C-F745-FAAD-94E278B0D9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58393" y="3569686"/>
            <a:ext cx="1028712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0xProto Nerd Font" panose="02000009000000000000" pitchFamily="50" charset="0"/>
                <a:cs typeface="0xProto Nerd Font" panose="02000009000000000000" pitchFamily="50" charset="0"/>
              </a:rPr>
              <a:t>"Com useMemo, só os memes mais relevantes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0xProto Nerd Font" panose="02000009000000000000" pitchFamily="50" charset="0"/>
                <a:cs typeface="0xProto Nerd Font" panose="02000009000000000000" pitchFamily="50" charset="0"/>
              </a:rPr>
              <a:t>ficam na memória.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dirty="0">
                <a:solidFill>
                  <a:schemeClr val="tx1"/>
                </a:solidFill>
                <a:latin typeface="0xProto Nerd Font" panose="02000009000000000000" pitchFamily="50" charset="0"/>
                <a:cs typeface="0xProto Nerd Font" panose="02000009000000000000" pitchFamily="50" charset="0"/>
              </a:rPr>
              <a:t>Os repetidos nem entram em cena. 😎🔥"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0xProto Nerd Font" panose="02000009000000000000" pitchFamily="50" charset="0"/>
              <a:cs typeface="0xProto Nerd Font" panose="02000009000000000000" pitchFamily="50" charset="0"/>
            </a:endParaRPr>
          </a:p>
        </p:txBody>
      </p:sp>
      <p:pic>
        <p:nvPicPr>
          <p:cNvPr id="1026" name="Picture 2" descr="Trollface – Wikipédia, a enciclopédia livre">
            <a:extLst>
              <a:ext uri="{FF2B5EF4-FFF2-40B4-BE49-F238E27FC236}">
                <a16:creationId xmlns:a16="http://schemas.microsoft.com/office/drawing/2014/main" id="{5DC53A1E-AD5B-20EF-E117-F85F024C4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94" y="4606217"/>
            <a:ext cx="2512359" cy="208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age comic internet meme trollface internet troll, meme face, blanco, mano,  monocromo png | PNGWing">
            <a:extLst>
              <a:ext uri="{FF2B5EF4-FFF2-40B4-BE49-F238E27FC236}">
                <a16:creationId xmlns:a16="http://schemas.microsoft.com/office/drawing/2014/main" id="{47A3572F-39DD-6318-8F25-FBA91183B0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67" b="95167" l="10000" r="90000">
                        <a14:foregroundMark x1="37500" y1="31167" x2="46848" y2="34667"/>
                        <a14:foregroundMark x1="46848" y1="34667" x2="60543" y2="54833"/>
                        <a14:foregroundMark x1="60543" y1="54833" x2="58913" y2="79500"/>
                        <a14:foregroundMark x1="48370" y1="28500" x2="64565" y2="51000"/>
                        <a14:foregroundMark x1="64565" y1="51000" x2="65435" y2="42000"/>
                        <a14:foregroundMark x1="44348" y1="8833" x2="55978" y2="8333"/>
                        <a14:foregroundMark x1="55978" y1="8333" x2="56630" y2="8333"/>
                        <a14:foregroundMark x1="40109" y1="68500" x2="52717" y2="64833"/>
                        <a14:foregroundMark x1="45435" y1="71333" x2="48804" y2="80167"/>
                        <a14:foregroundMark x1="48804" y1="80167" x2="55543" y2="89833"/>
                        <a14:foregroundMark x1="55543" y1="89833" x2="57500" y2="90000"/>
                        <a14:foregroundMark x1="65543" y1="53833" x2="65435" y2="64667"/>
                        <a14:foregroundMark x1="65435" y1="64667" x2="65435" y2="64833"/>
                        <a14:foregroundMark x1="66630" y1="72000" x2="69348" y2="85167"/>
                        <a14:foregroundMark x1="69565" y1="86333" x2="69239" y2="89833"/>
                        <a14:foregroundMark x1="34891" y1="43833" x2="36196" y2="58333"/>
                        <a14:foregroundMark x1="36196" y1="58333" x2="36413" y2="58833"/>
                        <a14:foregroundMark x1="40978" y1="66167" x2="48587" y2="62167"/>
                        <a14:foregroundMark x1="69239" y1="84833" x2="69891" y2="92000"/>
                        <a14:foregroundMark x1="42065" y1="94000" x2="51957" y2="94333"/>
                        <a14:foregroundMark x1="51957" y1="94333" x2="65978" y2="92167"/>
                        <a14:foregroundMark x1="65978" y1="92167" x2="68696" y2="93000"/>
                        <a14:foregroundMark x1="47826" y1="94333" x2="56630" y2="94000"/>
                        <a14:foregroundMark x1="56630" y1="94000" x2="66522" y2="94167"/>
                        <a14:foregroundMark x1="47391" y1="95167" x2="57826" y2="93500"/>
                        <a14:foregroundMark x1="42065" y1="85167" x2="40761" y2="93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25" r="13446"/>
          <a:stretch/>
        </p:blipFill>
        <p:spPr bwMode="auto">
          <a:xfrm>
            <a:off x="9143931" y="0"/>
            <a:ext cx="3265628" cy="301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7EB21F9-E301-4CE9-512C-3497DA1BAACF}"/>
              </a:ext>
            </a:extLst>
          </p:cNvPr>
          <p:cNvSpPr txBox="1"/>
          <p:nvPr/>
        </p:nvSpPr>
        <p:spPr>
          <a:xfrm>
            <a:off x="2148591" y="1517492"/>
            <a:ext cx="8067077" cy="221599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6699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0xProto Nerd Font" panose="02000009000000000000" pitchFamily="50" charset="0"/>
                <a:cs typeface="0xProto Nerd Font" panose="02000009000000000000" pitchFamily="50" charset="0"/>
              </a:rPr>
              <a:t>useMemo</a:t>
            </a:r>
            <a:endParaRPr lang="pt-BR" sz="16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6699FF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0xProto Nerd Font" panose="02000009000000000000" pitchFamily="50" charset="0"/>
              <a:cs typeface="0xProto Nerd Font" panose="020000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51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Learn useMemo and React Memo for Faster Apps">
            <a:extLst>
              <a:ext uri="{FF2B5EF4-FFF2-40B4-BE49-F238E27FC236}">
                <a16:creationId xmlns:a16="http://schemas.microsoft.com/office/drawing/2014/main" id="{23AE82E8-A9F4-B906-6C15-16DC44DE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69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CDF2BE9-428E-2155-675F-53E20FD184E7}"/>
              </a:ext>
            </a:extLst>
          </p:cNvPr>
          <p:cNvSpPr txBox="1"/>
          <p:nvPr/>
        </p:nvSpPr>
        <p:spPr>
          <a:xfrm>
            <a:off x="2522883" y="1351508"/>
            <a:ext cx="71462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0xProto Nerd Font" panose="02000009000000000000" pitchFamily="50" charset="0"/>
                <a:cs typeface="0xProto Nerd Font" panose="02000009000000000000" pitchFamily="50" charset="0"/>
              </a:rPr>
              <a:t>Para que posso utilizar ?</a:t>
            </a:r>
          </a:p>
        </p:txBody>
      </p:sp>
    </p:spTree>
    <p:extLst>
      <p:ext uri="{BB962C8B-B14F-4D97-AF65-F5344CB8AC3E}">
        <p14:creationId xmlns:p14="http://schemas.microsoft.com/office/powerpoint/2010/main" val="21181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E8D892D-7677-ABC7-9CC0-94B3E5C02BF1}"/>
              </a:ext>
            </a:extLst>
          </p:cNvPr>
          <p:cNvSpPr txBox="1"/>
          <p:nvPr/>
        </p:nvSpPr>
        <p:spPr>
          <a:xfrm>
            <a:off x="1381540" y="914399"/>
            <a:ext cx="8189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0xProto Nerd Font" panose="02000009000000000000" pitchFamily="50" charset="0"/>
                <a:cs typeface="0xProto Nerd Font" panose="02000009000000000000" pitchFamily="50" charset="0"/>
              </a:rPr>
              <a:t>1. Cálculos Pesados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3E9577-2B7F-A913-786A-A1371E5938B4}"/>
              </a:ext>
            </a:extLst>
          </p:cNvPr>
          <p:cNvSpPr txBox="1"/>
          <p:nvPr/>
        </p:nvSpPr>
        <p:spPr>
          <a:xfrm>
            <a:off x="4396409" y="1988813"/>
            <a:ext cx="3399181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2800" b="1" dirty="0">
                <a:ln/>
                <a:solidFill>
                  <a:schemeClr val="accent4"/>
                </a:solidFill>
                <a:latin typeface="0xProto Nerd Font" panose="02000009000000000000" pitchFamily="50" charset="0"/>
                <a:cs typeface="0xProto Nerd Font" panose="02000009000000000000" pitchFamily="50" charset="0"/>
              </a:rPr>
              <a:t>Sem useMemo: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F1CE76-D3BC-0CB8-446F-2C29EE203A48}"/>
              </a:ext>
            </a:extLst>
          </p:cNvPr>
          <p:cNvSpPr txBox="1"/>
          <p:nvPr/>
        </p:nvSpPr>
        <p:spPr>
          <a:xfrm>
            <a:off x="4600204" y="3334176"/>
            <a:ext cx="294860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2800" b="1" dirty="0">
                <a:ln/>
                <a:solidFill>
                  <a:schemeClr val="accent4"/>
                </a:solidFill>
                <a:latin typeface="0xProto Nerd Font" panose="02000009000000000000" pitchFamily="50" charset="0"/>
                <a:cs typeface="0xProto Nerd Font" panose="02000009000000000000" pitchFamily="50" charset="0"/>
              </a:rPr>
              <a:t>Com useMemo: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129B2DA-7EA4-C60C-E367-E092358C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6" y="2694824"/>
            <a:ext cx="8358065" cy="47594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03E450A-516A-F472-6FA6-E0C1EAC58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6" y="4020802"/>
            <a:ext cx="8401048" cy="127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1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E8D892D-7677-ABC7-9CC0-94B3E5C02BF1}"/>
              </a:ext>
            </a:extLst>
          </p:cNvPr>
          <p:cNvSpPr txBox="1"/>
          <p:nvPr/>
        </p:nvSpPr>
        <p:spPr>
          <a:xfrm>
            <a:off x="1311966" y="287955"/>
            <a:ext cx="90048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0xProto Nerd Font" panose="02000009000000000000" pitchFamily="50" charset="0"/>
                <a:cs typeface="0xProto Nerd Font" panose="02000009000000000000" pitchFamily="50" charset="0"/>
              </a:rPr>
              <a:t>2. Filtragem e Ordenação de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3E9577-2B7F-A913-786A-A1371E5938B4}"/>
              </a:ext>
            </a:extLst>
          </p:cNvPr>
          <p:cNvSpPr txBox="1"/>
          <p:nvPr/>
        </p:nvSpPr>
        <p:spPr>
          <a:xfrm>
            <a:off x="4396406" y="1868589"/>
            <a:ext cx="3399181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2800" b="1" dirty="0">
                <a:ln/>
                <a:solidFill>
                  <a:schemeClr val="accent4"/>
                </a:solidFill>
                <a:latin typeface="0xProto Nerd Font" panose="02000009000000000000" pitchFamily="50" charset="0"/>
                <a:cs typeface="0xProto Nerd Font" panose="02000009000000000000" pitchFamily="50" charset="0"/>
              </a:rPr>
              <a:t>Sem useMemo: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F1CE76-D3BC-0CB8-446F-2C29EE203A48}"/>
              </a:ext>
            </a:extLst>
          </p:cNvPr>
          <p:cNvSpPr txBox="1"/>
          <p:nvPr/>
        </p:nvSpPr>
        <p:spPr>
          <a:xfrm>
            <a:off x="4621692" y="3389227"/>
            <a:ext cx="294860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2800" b="1" dirty="0">
                <a:ln/>
                <a:solidFill>
                  <a:schemeClr val="accent4"/>
                </a:solidFill>
                <a:latin typeface="0xProto Nerd Font" panose="02000009000000000000" pitchFamily="50" charset="0"/>
                <a:cs typeface="0xProto Nerd Font" panose="02000009000000000000" pitchFamily="50" charset="0"/>
              </a:rPr>
              <a:t>Com useMemo: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C49963E-952E-19E0-60C4-DE057FA96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876" y="4090870"/>
            <a:ext cx="9309413" cy="143006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889675B-D293-83F0-A622-2344CFE39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189" y="2588461"/>
            <a:ext cx="8081616" cy="6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E8D892D-7677-ABC7-9CC0-94B3E5C02BF1}"/>
              </a:ext>
            </a:extLst>
          </p:cNvPr>
          <p:cNvSpPr txBox="1"/>
          <p:nvPr/>
        </p:nvSpPr>
        <p:spPr>
          <a:xfrm>
            <a:off x="1381540" y="225387"/>
            <a:ext cx="100484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0xProto Nerd Font" panose="02000009000000000000" pitchFamily="50" charset="0"/>
                <a:cs typeface="0xProto Nerd Font" panose="02000009000000000000" pitchFamily="50" charset="0"/>
              </a:rPr>
              <a:t>3. Evitar Recriação de Objetos/Funções Complexas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3E9577-2B7F-A913-786A-A1371E5938B4}"/>
              </a:ext>
            </a:extLst>
          </p:cNvPr>
          <p:cNvSpPr txBox="1"/>
          <p:nvPr/>
        </p:nvSpPr>
        <p:spPr>
          <a:xfrm>
            <a:off x="4396404" y="1891345"/>
            <a:ext cx="3399181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2800" b="1" dirty="0">
                <a:ln/>
                <a:solidFill>
                  <a:schemeClr val="accent4"/>
                </a:solidFill>
                <a:latin typeface="0xProto Nerd Font" panose="02000009000000000000" pitchFamily="50" charset="0"/>
                <a:cs typeface="0xProto Nerd Font" panose="02000009000000000000" pitchFamily="50" charset="0"/>
              </a:rPr>
              <a:t>Sem useMemo: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F1CE76-D3BC-0CB8-446F-2C29EE203A48}"/>
              </a:ext>
            </a:extLst>
          </p:cNvPr>
          <p:cNvSpPr txBox="1"/>
          <p:nvPr/>
        </p:nvSpPr>
        <p:spPr>
          <a:xfrm>
            <a:off x="4621690" y="3345665"/>
            <a:ext cx="294860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2800" b="1" dirty="0">
                <a:ln/>
                <a:solidFill>
                  <a:schemeClr val="accent4"/>
                </a:solidFill>
                <a:latin typeface="0xProto Nerd Font" panose="02000009000000000000" pitchFamily="50" charset="0"/>
                <a:cs typeface="0xProto Nerd Font" panose="02000009000000000000" pitchFamily="50" charset="0"/>
              </a:rPr>
              <a:t>Com useMemo: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F2CB7B-A52E-609D-E8CE-1F7933D90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426" y="4060862"/>
            <a:ext cx="7347134" cy="169800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76D3F39-6E23-9918-C5D2-BEE5AF237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37" y="2532334"/>
            <a:ext cx="8021125" cy="62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5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E8D892D-7677-ABC7-9CC0-94B3E5C02BF1}"/>
              </a:ext>
            </a:extLst>
          </p:cNvPr>
          <p:cNvSpPr txBox="1"/>
          <p:nvPr/>
        </p:nvSpPr>
        <p:spPr>
          <a:xfrm>
            <a:off x="1252330" y="266521"/>
            <a:ext cx="100484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0xProto Nerd Font" panose="02000009000000000000" pitchFamily="50" charset="0"/>
                <a:cs typeface="0xProto Nerd Font" panose="02000009000000000000" pitchFamily="50" charset="0"/>
              </a:rPr>
              <a:t>4. Renderização Condicional Complexa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3E9577-2B7F-A913-786A-A1371E5938B4}"/>
              </a:ext>
            </a:extLst>
          </p:cNvPr>
          <p:cNvSpPr txBox="1"/>
          <p:nvPr/>
        </p:nvSpPr>
        <p:spPr>
          <a:xfrm>
            <a:off x="4396404" y="1891345"/>
            <a:ext cx="3399181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2800" b="1" dirty="0">
                <a:ln/>
                <a:solidFill>
                  <a:schemeClr val="accent4"/>
                </a:solidFill>
                <a:latin typeface="0xProto Nerd Font" panose="02000009000000000000" pitchFamily="50" charset="0"/>
                <a:cs typeface="0xProto Nerd Font" panose="02000009000000000000" pitchFamily="50" charset="0"/>
              </a:rPr>
              <a:t>Sem useMemo: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F1CE76-D3BC-0CB8-446F-2C29EE203A48}"/>
              </a:ext>
            </a:extLst>
          </p:cNvPr>
          <p:cNvSpPr txBox="1"/>
          <p:nvPr/>
        </p:nvSpPr>
        <p:spPr>
          <a:xfrm>
            <a:off x="4621690" y="3345665"/>
            <a:ext cx="294860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2800" b="1" dirty="0">
                <a:ln/>
                <a:solidFill>
                  <a:schemeClr val="accent4"/>
                </a:solidFill>
                <a:latin typeface="0xProto Nerd Font" panose="02000009000000000000" pitchFamily="50" charset="0"/>
                <a:cs typeface="0xProto Nerd Font" panose="02000009000000000000" pitchFamily="50" charset="0"/>
              </a:rPr>
              <a:t>Com useMemo: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F8B8A2-1F9D-5897-ABAB-29194FE15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194" y="4060862"/>
            <a:ext cx="8565611" cy="13460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FCC294A-86EB-EE35-0D86-5BCF7ADC7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971" y="2518516"/>
            <a:ext cx="9703560" cy="65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5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E8D892D-7677-ABC7-9CC0-94B3E5C02BF1}"/>
              </a:ext>
            </a:extLst>
          </p:cNvPr>
          <p:cNvSpPr txBox="1"/>
          <p:nvPr/>
        </p:nvSpPr>
        <p:spPr>
          <a:xfrm>
            <a:off x="1252330" y="266521"/>
            <a:ext cx="100484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0xProto Nerd Font" panose="02000009000000000000" pitchFamily="50" charset="0"/>
                <a:cs typeface="0xProto Nerd Font" panose="02000009000000000000" pitchFamily="50" charset="0"/>
              </a:rPr>
              <a:t>5. </a:t>
            </a:r>
            <a:r>
              <a:rPr lang="pt-BR" sz="4400" b="1" dirty="0">
                <a:latin typeface="0xProto Nerd Font" panose="02000009000000000000" pitchFamily="50" charset="0"/>
                <a:cs typeface="0xProto Nerd Font" panose="02000009000000000000" pitchFamily="50" charset="0"/>
              </a:rPr>
              <a:t>Funções que Dependem de Props/Estado</a:t>
            </a:r>
            <a:endParaRPr lang="pt-BR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0xProto Nerd Font" panose="02000009000000000000" pitchFamily="50" charset="0"/>
              <a:cs typeface="0xProto Nerd Font" panose="02000009000000000000" pitchFamily="50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3E9577-2B7F-A913-786A-A1371E5938B4}"/>
              </a:ext>
            </a:extLst>
          </p:cNvPr>
          <p:cNvSpPr txBox="1"/>
          <p:nvPr/>
        </p:nvSpPr>
        <p:spPr>
          <a:xfrm>
            <a:off x="4396404" y="1891345"/>
            <a:ext cx="3399181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2800" b="1" dirty="0">
                <a:ln/>
                <a:solidFill>
                  <a:schemeClr val="accent4"/>
                </a:solidFill>
                <a:latin typeface="0xProto Nerd Font" panose="02000009000000000000" pitchFamily="50" charset="0"/>
                <a:cs typeface="0xProto Nerd Font" panose="02000009000000000000" pitchFamily="50" charset="0"/>
              </a:rPr>
              <a:t>Sem useMemo: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F1CE76-D3BC-0CB8-446F-2C29EE203A48}"/>
              </a:ext>
            </a:extLst>
          </p:cNvPr>
          <p:cNvSpPr txBox="1"/>
          <p:nvPr/>
        </p:nvSpPr>
        <p:spPr>
          <a:xfrm>
            <a:off x="4621690" y="3345665"/>
            <a:ext cx="294860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2800" b="1" dirty="0">
                <a:ln/>
                <a:solidFill>
                  <a:schemeClr val="accent4"/>
                </a:solidFill>
                <a:latin typeface="0xProto Nerd Font" panose="02000009000000000000" pitchFamily="50" charset="0"/>
                <a:cs typeface="0xProto Nerd Font" panose="02000009000000000000" pitchFamily="50" charset="0"/>
              </a:rPr>
              <a:t>Com useMemo: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5B330AC-7B88-C55F-98D5-0619C9747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065" y="4099066"/>
            <a:ext cx="6939869" cy="169027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F1819C4-3C97-BC1A-7682-E422FB90C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450" y="2592839"/>
            <a:ext cx="7841099" cy="64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6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B9A5B8E-DF8E-3631-3CE6-D031B89FEA99}"/>
              </a:ext>
            </a:extLst>
          </p:cNvPr>
          <p:cNvSpPr txBox="1"/>
          <p:nvPr/>
        </p:nvSpPr>
        <p:spPr>
          <a:xfrm>
            <a:off x="2607365" y="1590261"/>
            <a:ext cx="6977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0xProto Nerd Font" panose="02000009000000000000" pitchFamily="50" charset="0"/>
                <a:cs typeface="0xProto Nerd Font" panose="02000009000000000000" pitchFamily="50" charset="0"/>
              </a:rPr>
              <a:t>Vamos ver como isso tudo se aplica no código?</a:t>
            </a:r>
          </a:p>
        </p:txBody>
      </p:sp>
    </p:spTree>
    <p:extLst>
      <p:ext uri="{BB962C8B-B14F-4D97-AF65-F5344CB8AC3E}">
        <p14:creationId xmlns:p14="http://schemas.microsoft.com/office/powerpoint/2010/main" val="3365474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58D17717-F9C5-3DD1-E27B-8746CD5B0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216" y="2332240"/>
            <a:ext cx="975818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"Agora que você entendeu useMemo, sua mente vai filtrar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memes tão bem quanto funções —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só o que vale a pena fica na memória! 😉👌"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458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D0C64D4-65F7-56BC-798F-96D4CECB1138}"/>
              </a:ext>
            </a:extLst>
          </p:cNvPr>
          <p:cNvSpPr txBox="1"/>
          <p:nvPr/>
        </p:nvSpPr>
        <p:spPr>
          <a:xfrm>
            <a:off x="3667539" y="447261"/>
            <a:ext cx="594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0000" endA="300" endPos="50000" dist="29997" dir="5400000" sy="-100000" algn="bl" rotWithShape="0"/>
                </a:effectLst>
                <a:latin typeface="0xProto Nerd Font" panose="02000009000000000000" pitchFamily="50" charset="0"/>
                <a:cs typeface="0xProto Nerd Font" panose="02000009000000000000" pitchFamily="50" charset="0"/>
              </a:rPr>
              <a:t>O que é ?</a:t>
            </a:r>
          </a:p>
        </p:txBody>
      </p:sp>
      <p:pic>
        <p:nvPicPr>
          <p:cNvPr id="2050" name="Picture 2" descr="Raiva cômica Thumb thumb signal Internet meme, meme, amor, histórias em  quadrinhos png | PNGEgg">
            <a:extLst>
              <a:ext uri="{FF2B5EF4-FFF2-40B4-BE49-F238E27FC236}">
                <a16:creationId xmlns:a16="http://schemas.microsoft.com/office/drawing/2014/main" id="{205F6C84-57BD-01C7-A0DB-AB80821E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74" b="98077" l="1437" r="99425">
                        <a14:foregroundMark x1="36207" y1="16484" x2="13506" y2="45604"/>
                        <a14:foregroundMark x1="13506" y1="45604" x2="20402" y2="56868"/>
                        <a14:foregroundMark x1="22701" y1="17857" x2="5172" y2="42582"/>
                        <a14:foregroundMark x1="5172" y1="42582" x2="25575" y2="59890"/>
                        <a14:foregroundMark x1="25575" y1="59890" x2="50287" y2="63736"/>
                        <a14:foregroundMark x1="50287" y1="63736" x2="56609" y2="41758"/>
                        <a14:foregroundMark x1="56609" y1="41758" x2="55460" y2="21429"/>
                        <a14:foregroundMark x1="55460" y1="21429" x2="42816" y2="9615"/>
                        <a14:foregroundMark x1="42816" y1="9615" x2="22989" y2="12637"/>
                        <a14:foregroundMark x1="22989" y1="12637" x2="18678" y2="18681"/>
                        <a14:foregroundMark x1="45690" y1="17308" x2="32184" y2="47253"/>
                        <a14:foregroundMark x1="32184" y1="47253" x2="29310" y2="49725"/>
                        <a14:foregroundMark x1="40805" y1="5220" x2="57184" y2="17857"/>
                        <a14:foregroundMark x1="57184" y1="17857" x2="58621" y2="19780"/>
                        <a14:foregroundMark x1="30172" y1="6319" x2="13506" y2="16484"/>
                        <a14:foregroundMark x1="13506" y1="16484" x2="9195" y2="27747"/>
                        <a14:foregroundMark x1="4885" y1="26099" x2="7471" y2="54670"/>
                        <a14:foregroundMark x1="7471" y1="54670" x2="22126" y2="61264"/>
                        <a14:foregroundMark x1="22126" y1="61264" x2="22126" y2="61264"/>
                        <a14:foregroundMark x1="1724" y1="35714" x2="1724" y2="35714"/>
                        <a14:foregroundMark x1="35632" y1="1648" x2="35632" y2="1648"/>
                        <a14:foregroundMark x1="24425" y1="93407" x2="25575" y2="92308"/>
                        <a14:foregroundMark x1="41379" y1="94505" x2="41379" y2="94505"/>
                        <a14:foregroundMark x1="39655" y1="96154" x2="23851" y2="96154"/>
                        <a14:foregroundMark x1="51724" y1="94505" x2="41379" y2="98077"/>
                        <a14:foregroundMark x1="86207" y1="95055" x2="91379" y2="80220"/>
                        <a14:foregroundMark x1="91379" y1="80220" x2="91667" y2="73901"/>
                        <a14:foregroundMark x1="93391" y1="68956" x2="93966" y2="80495"/>
                        <a14:foregroundMark x1="97701" y1="68681" x2="99425" y2="69780"/>
                        <a14:backgroundMark x1="76149" y1="6868" x2="98276" y2="34615"/>
                        <a14:backgroundMark x1="98276" y1="34615" x2="98276" y2="34615"/>
                        <a14:backgroundMark x1="94540" y1="96154" x2="98563" y2="92033"/>
                        <a14:backgroundMark x1="10345" y1="7418" x2="5172" y2="8791"/>
                        <a14:backgroundMark x1="2299" y1="64286" x2="4310" y2="909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77" y="2138448"/>
            <a:ext cx="33147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2C25380-E3BB-9CC9-A00C-E117AFD8A553}"/>
              </a:ext>
            </a:extLst>
          </p:cNvPr>
          <p:cNvSpPr txBox="1"/>
          <p:nvPr/>
        </p:nvSpPr>
        <p:spPr>
          <a:xfrm>
            <a:off x="5039140" y="2882348"/>
            <a:ext cx="65896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0xProto Nerd Font" panose="02000009000000000000" pitchFamily="50" charset="0"/>
                <a:cs typeface="0xProto Nerd Font" panose="02000009000000000000" pitchFamily="50" charset="0"/>
              </a:rPr>
              <a:t>É utilizado para memorizar o resultado de cálculos caros ou complexos que não precisam ser recalculados a cada renderização.</a:t>
            </a:r>
          </a:p>
        </p:txBody>
      </p:sp>
    </p:spTree>
    <p:extLst>
      <p:ext uri="{BB962C8B-B14F-4D97-AF65-F5344CB8AC3E}">
        <p14:creationId xmlns:p14="http://schemas.microsoft.com/office/powerpoint/2010/main" val="280512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D0C64D4-65F7-56BC-798F-96D4CECB1138}"/>
              </a:ext>
            </a:extLst>
          </p:cNvPr>
          <p:cNvSpPr txBox="1"/>
          <p:nvPr/>
        </p:nvSpPr>
        <p:spPr>
          <a:xfrm>
            <a:off x="964096" y="447261"/>
            <a:ext cx="101876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0xProto Nerd Font" panose="02000009000000000000" pitchFamily="50" charset="0"/>
                <a:cs typeface="0xProto Nerd Font" panose="02000009000000000000" pitchFamily="50" charset="0"/>
              </a:rPr>
              <a:t>O que são cálculos caros 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2C25380-E3BB-9CC9-A00C-E117AFD8A553}"/>
              </a:ext>
            </a:extLst>
          </p:cNvPr>
          <p:cNvSpPr txBox="1"/>
          <p:nvPr/>
        </p:nvSpPr>
        <p:spPr>
          <a:xfrm>
            <a:off x="4086639" y="3011557"/>
            <a:ext cx="65896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São operações que podem exigir muito tempo ou recursos do sistema para serem concluídas.</a:t>
            </a:r>
            <a:endParaRPr lang="pt-BR" sz="3200" dirty="0">
              <a:latin typeface="0xProto Nerd Font" panose="02000009000000000000" pitchFamily="50" charset="0"/>
              <a:cs typeface="0xProto Nerd Font" panose="02000009000000000000" pitchFamily="50" charset="0"/>
            </a:endParaRPr>
          </a:p>
        </p:txBody>
      </p:sp>
      <p:pic>
        <p:nvPicPr>
          <p:cNvPr id="2052" name="Picture 4" descr="Stickman">
            <a:extLst>
              <a:ext uri="{FF2B5EF4-FFF2-40B4-BE49-F238E27FC236}">
                <a16:creationId xmlns:a16="http://schemas.microsoft.com/office/drawing/2014/main" id="{F8F6D7D4-87C3-1A78-4E19-E7B521B65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83" y="2961861"/>
            <a:ext cx="3107635" cy="310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96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D0C64D4-65F7-56BC-798F-96D4CECB1138}"/>
              </a:ext>
            </a:extLst>
          </p:cNvPr>
          <p:cNvSpPr txBox="1"/>
          <p:nvPr/>
        </p:nvSpPr>
        <p:spPr>
          <a:xfrm>
            <a:off x="1002196" y="2007705"/>
            <a:ext cx="101876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0xProto Nerd Font" panose="02000009000000000000" pitchFamily="50" charset="0"/>
                <a:cs typeface="0xProto Nerd Font" panose="02000009000000000000" pitchFamily="50" charset="0"/>
              </a:rPr>
              <a:t>Exemplos de cálculos caros</a:t>
            </a:r>
          </a:p>
        </p:txBody>
      </p:sp>
    </p:spTree>
    <p:extLst>
      <p:ext uri="{BB962C8B-B14F-4D97-AF65-F5344CB8AC3E}">
        <p14:creationId xmlns:p14="http://schemas.microsoft.com/office/powerpoint/2010/main" val="89008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D0C64D4-65F7-56BC-798F-96D4CECB1138}"/>
              </a:ext>
            </a:extLst>
          </p:cNvPr>
          <p:cNvSpPr txBox="1"/>
          <p:nvPr/>
        </p:nvSpPr>
        <p:spPr>
          <a:xfrm>
            <a:off x="1284633" y="1818862"/>
            <a:ext cx="9622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1. </a:t>
            </a:r>
            <a:r>
              <a:rPr lang="pt-BR" sz="3600" b="1" dirty="0"/>
              <a:t>Manipulação de grandes conjuntos de dados</a:t>
            </a:r>
            <a:endParaRPr lang="pt-BR" sz="3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0xProto Nerd Font" panose="02000009000000000000" pitchFamily="50" charset="0"/>
              <a:cs typeface="0xProto Nerd Font" panose="02000009000000000000" pitchFamily="50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22B478D-C33E-BF5F-3CE6-99ACEDDE3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164" y="3086464"/>
            <a:ext cx="8959671" cy="99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5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416C1A5-F66F-3CDA-83D2-C89297A19925}"/>
              </a:ext>
            </a:extLst>
          </p:cNvPr>
          <p:cNvSpPr txBox="1"/>
          <p:nvPr/>
        </p:nvSpPr>
        <p:spPr>
          <a:xfrm>
            <a:off x="1906657" y="1030404"/>
            <a:ext cx="763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2. </a:t>
            </a:r>
            <a:r>
              <a:rPr lang="pt-BR" sz="3600" b="1" dirty="0"/>
              <a:t>Funções matemáticas complexas</a:t>
            </a:r>
            <a:endParaRPr lang="pt-BR" sz="3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0xProto Nerd Font" panose="02000009000000000000" pitchFamily="50" charset="0"/>
              <a:cs typeface="0xProto Nerd Font" panose="02000009000000000000" pitchFamily="50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3C7E9A7-9D42-14BF-BDD2-7E4407654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750" y="1967657"/>
            <a:ext cx="6964723" cy="321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5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416C1A5-F66F-3CDA-83D2-C89297A19925}"/>
              </a:ext>
            </a:extLst>
          </p:cNvPr>
          <p:cNvSpPr txBox="1"/>
          <p:nvPr/>
        </p:nvSpPr>
        <p:spPr>
          <a:xfrm>
            <a:off x="1902071" y="1808631"/>
            <a:ext cx="788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3. </a:t>
            </a:r>
            <a:r>
              <a:rPr lang="pt-BR" sz="3600" b="1" dirty="0"/>
              <a:t>Busca em grande volume de dados</a:t>
            </a:r>
            <a:endParaRPr lang="pt-BR" sz="3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0xProto Nerd Font" panose="02000009000000000000" pitchFamily="50" charset="0"/>
              <a:cs typeface="0xProto Nerd Font" panose="02000009000000000000" pitchFamily="50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D46120B-585F-D4ED-2DBE-E05F135ED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573" y="2788894"/>
            <a:ext cx="8048853" cy="128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9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7B9CEDE-7EF8-66A0-FB56-64288250414C}"/>
              </a:ext>
            </a:extLst>
          </p:cNvPr>
          <p:cNvSpPr txBox="1"/>
          <p:nvPr/>
        </p:nvSpPr>
        <p:spPr>
          <a:xfrm>
            <a:off x="1724135" y="637476"/>
            <a:ext cx="7523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xProto Nerd Font" panose="02000009000000000000" pitchFamily="50" charset="0"/>
                <a:cs typeface="0xProto Nerd Font" panose="02000009000000000000" pitchFamily="50" charset="0"/>
              </a:rPr>
              <a:t>Como Funciona ?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C22DC5C-32AB-EA33-A016-44B10FD9E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20" y="1786483"/>
            <a:ext cx="903003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0xProto Nerd Font" panose="02000009000000000000" pitchFamily="50" charset="0"/>
                <a:cs typeface="0xProto Nerd Font" panose="02000009000000000000" pitchFamily="50" charset="0"/>
              </a:rPr>
              <a:t>O useMemo avalia uma função e armazena (memoriza) o valor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0xProto Nerd Font" panose="02000009000000000000" pitchFamily="50" charset="0"/>
                <a:cs typeface="0xProto Nerd Font" panose="02000009000000000000" pitchFamily="50" charset="0"/>
              </a:rPr>
              <a:t>retorno da função até que uma de suas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0xProto Nerd Font" panose="02000009000000000000" pitchFamily="50" charset="0"/>
                <a:cs typeface="0xProto Nerd Font" panose="02000009000000000000" pitchFamily="50" charset="0"/>
              </a:rPr>
              <a:t>dependências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0xProto Nerd Font" panose="02000009000000000000" pitchFamily="50" charset="0"/>
                <a:cs typeface="0xProto Nerd Font" panose="02000009000000000000" pitchFamily="50" charset="0"/>
              </a:rPr>
              <a:t> (variáveis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0xProto Nerd Font" panose="02000009000000000000" pitchFamily="50" charset="0"/>
                <a:cs typeface="0xProto Nerd Font" panose="02000009000000000000" pitchFamily="50" charset="0"/>
              </a:rPr>
              <a:t>das quais ela depende) mude.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F7DA7A-41E9-5374-3C3D-2F750C2F4707}"/>
              </a:ext>
            </a:extLst>
          </p:cNvPr>
          <p:cNvSpPr txBox="1"/>
          <p:nvPr/>
        </p:nvSpPr>
        <p:spPr>
          <a:xfrm>
            <a:off x="3104265" y="5178621"/>
            <a:ext cx="68872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Dependências são </a:t>
            </a:r>
            <a:r>
              <a:rPr lang="pt-BR" sz="2000" b="1" dirty="0"/>
              <a:t>valores internos</a:t>
            </a:r>
            <a:r>
              <a:rPr lang="pt-BR" sz="2000" dirty="0"/>
              <a:t> (como variáveis, estados ou </a:t>
            </a:r>
            <a:r>
              <a:rPr lang="pt-BR" sz="2000" dirty="0" err="1"/>
              <a:t>props</a:t>
            </a:r>
            <a:r>
              <a:rPr lang="pt-BR" sz="2000" dirty="0"/>
              <a:t>) que, quando mudam, fazem o </a:t>
            </a:r>
            <a:r>
              <a:rPr lang="pt-BR" sz="2000" dirty="0" err="1"/>
              <a:t>React</a:t>
            </a:r>
            <a:r>
              <a:rPr lang="pt-BR" sz="2000" dirty="0"/>
              <a:t> recalcular o valor memorizado.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B4EA9D7-A40C-94E5-BD91-9F61BB6BA4E1}"/>
              </a:ext>
            </a:extLst>
          </p:cNvPr>
          <p:cNvSpPr txBox="1"/>
          <p:nvPr/>
        </p:nvSpPr>
        <p:spPr>
          <a:xfrm>
            <a:off x="510920" y="3055689"/>
            <a:ext cx="660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xProto Nerd Font" panose="02000009000000000000" pitchFamily="50" charset="0"/>
                <a:cs typeface="0xProto Nerd Font" panose="02000009000000000000" pitchFamily="50" charset="0"/>
              </a:rPr>
              <a:t>O Que são dependências ?</a:t>
            </a:r>
          </a:p>
        </p:txBody>
      </p:sp>
      <p:cxnSp>
        <p:nvCxnSpPr>
          <p:cNvPr id="15" name="Conector: Curvo 14">
            <a:extLst>
              <a:ext uri="{FF2B5EF4-FFF2-40B4-BE49-F238E27FC236}">
                <a16:creationId xmlns:a16="http://schemas.microsoft.com/office/drawing/2014/main" id="{DDBE5CB1-CF41-89AB-4168-4D42D214E89C}"/>
              </a:ext>
            </a:extLst>
          </p:cNvPr>
          <p:cNvCxnSpPr>
            <a:cxnSpLocks/>
          </p:cNvCxnSpPr>
          <p:nvPr/>
        </p:nvCxnSpPr>
        <p:spPr>
          <a:xfrm>
            <a:off x="1159121" y="3916021"/>
            <a:ext cx="1945144" cy="1526162"/>
          </a:xfrm>
          <a:prstGeom prst="curvedConnector3">
            <a:avLst>
              <a:gd name="adj1" fmla="val 12699"/>
            </a:avLst>
          </a:prstGeom>
          <a:ln w="209550"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age comic Opiniões e Observações: From the Dumpster of My Mind Internet  meme, meme, png | PNGWing">
            <a:extLst>
              <a:ext uri="{FF2B5EF4-FFF2-40B4-BE49-F238E27FC236}">
                <a16:creationId xmlns:a16="http://schemas.microsoft.com/office/drawing/2014/main" id="{6CF17BC4-FC54-5E36-A30F-9413F3045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92" b="96960" l="5652" r="93043">
                        <a14:foregroundMark x1="42609" y1="15418" x2="46630" y2="53963"/>
                        <a14:foregroundMark x1="46630" y1="53963" x2="40326" y2="70901"/>
                        <a14:foregroundMark x1="40326" y1="70901" x2="30652" y2="80022"/>
                        <a14:foregroundMark x1="30652" y1="80022" x2="26957" y2="81325"/>
                        <a14:foregroundMark x1="27391" y1="31270" x2="27391" y2="31270"/>
                        <a14:foregroundMark x1="25652" y1="32139" x2="16957" y2="34419"/>
                        <a14:foregroundMark x1="30435" y1="38328" x2="19239" y2="47666"/>
                        <a14:foregroundMark x1="35870" y1="35071" x2="38696" y2="38762"/>
                        <a14:foregroundMark x1="40326" y1="35288" x2="35435" y2="32356"/>
                        <a14:foregroundMark x1="35652" y1="49294" x2="26304" y2="50923"/>
                        <a14:foregroundMark x1="59674" y1="33008" x2="80543" y2="31922"/>
                        <a14:foregroundMark x1="61304" y1="21824" x2="68913" y2="19110"/>
                        <a14:foregroundMark x1="75543" y1="25950" x2="75978" y2="27144"/>
                        <a14:foregroundMark x1="68696" y1="43105" x2="79239" y2="38762"/>
                        <a14:foregroundMark x1="53587" y1="94137" x2="77174" y2="86102"/>
                        <a14:foregroundMark x1="77174" y1="86102" x2="81304" y2="79045"/>
                        <a14:foregroundMark x1="58152" y1="94571" x2="83913" y2="89251"/>
                        <a14:foregroundMark x1="83913" y1="89251" x2="87717" y2="86319"/>
                        <a14:foregroundMark x1="59783" y1="97068" x2="83043" y2="94788"/>
                        <a14:foregroundMark x1="39130" y1="84582" x2="47174" y2="91748"/>
                        <a14:foregroundMark x1="47174" y1="91748" x2="47609" y2="93485"/>
                        <a14:foregroundMark x1="12609" y1="30945" x2="9022" y2="56895"/>
                        <a14:foregroundMark x1="9022" y1="56895" x2="11957" y2="70033"/>
                        <a14:foregroundMark x1="11957" y1="70033" x2="18370" y2="81759"/>
                        <a14:foregroundMark x1="18370" y1="81759" x2="23261" y2="84365"/>
                        <a14:foregroundMark x1="21304" y1="88599" x2="36196" y2="90771"/>
                        <a14:foregroundMark x1="15326" y1="27796" x2="46304" y2="5646"/>
                        <a14:foregroundMark x1="46304" y1="5646" x2="52826" y2="3800"/>
                        <a14:foregroundMark x1="65652" y1="6949" x2="50435" y2="27253"/>
                        <a14:foregroundMark x1="50435" y1="27253" x2="45435" y2="43431"/>
                        <a14:foregroundMark x1="45435" y1="43431" x2="46630" y2="56786"/>
                        <a14:foregroundMark x1="46630" y1="56786" x2="53261" y2="64821"/>
                        <a14:foregroundMark x1="53261" y1="64821" x2="68152" y2="65147"/>
                        <a14:foregroundMark x1="68152" y1="65147" x2="70761" y2="63952"/>
                        <a14:foregroundMark x1="59674" y1="47014" x2="70217" y2="47991"/>
                        <a14:foregroundMark x1="70217" y1="47991" x2="84457" y2="55157"/>
                        <a14:foregroundMark x1="84457" y1="55157" x2="86087" y2="68838"/>
                        <a14:foregroundMark x1="86087" y1="68838" x2="85435" y2="72421"/>
                        <a14:foregroundMark x1="87391" y1="48208" x2="91957" y2="81759"/>
                        <a14:foregroundMark x1="91957" y1="81759" x2="91522" y2="85451"/>
                        <a14:foregroundMark x1="46413" y1="78610" x2="79239" y2="71553"/>
                        <a14:foregroundMark x1="79239" y1="71553" x2="82174" y2="70358"/>
                        <a14:foregroundMark x1="68913" y1="9446" x2="84457" y2="32139"/>
                        <a14:foregroundMark x1="89565" y1="37894" x2="93152" y2="45385"/>
                        <a14:foregroundMark x1="5652" y1="46363" x2="8696" y2="80239"/>
                        <a14:foregroundMark x1="14565" y1="87948" x2="19239" y2="92942"/>
                        <a14:foregroundMark x1="37935" y1="88599" x2="37935" y2="88599"/>
                        <a14:foregroundMark x1="38913" y1="90445" x2="38913" y2="90445"/>
                        <a14:foregroundMark x1="40978" y1="89359" x2="33370" y2="91422"/>
                        <a14:foregroundMark x1="41848" y1="91205" x2="25326" y2="93268"/>
                        <a14:foregroundMark x1="42609" y1="93485" x2="24239" y2="94571"/>
                        <a14:foregroundMark x1="24239" y1="94571" x2="21739" y2="93702"/>
                        <a14:backgroundMark x1="17391" y1="97611" x2="38152" y2="98371"/>
                        <a14:backgroundMark x1="38152" y1="98371" x2="40217" y2="980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844" y="2620360"/>
            <a:ext cx="2409625" cy="241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7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nderstanding and Utilising React's useMemo Hook: A Comprehensive Guide |  by Prakash Chandra Muduli | Stackademic">
            <a:extLst>
              <a:ext uri="{FF2B5EF4-FFF2-40B4-BE49-F238E27FC236}">
                <a16:creationId xmlns:a16="http://schemas.microsoft.com/office/drawing/2014/main" id="{09A24C4C-4F1F-5D01-6F74-4F1590A78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1400">
                        <a14:foregroundMark x1="14300" y1="44524" x2="14300" y2="44524"/>
                        <a14:foregroundMark x1="21400" y1="43095" x2="16100" y2="61429"/>
                        <a14:foregroundMark x1="16100" y1="61429" x2="11800" y2="56429"/>
                        <a14:foregroundMark x1="91400" y1="53810" x2="91400" y2="53810"/>
                        <a14:foregroundMark x1="65600" y1="38810" x2="65600" y2="38810"/>
                        <a14:foregroundMark x1="39600" y1="54048" x2="39600" y2="54048"/>
                        <a14:foregroundMark x1="40700" y1="55238" x2="40700" y2="55238"/>
                        <a14:foregroundMark x1="43100" y1="55476" x2="39300" y2="55714"/>
                        <a14:foregroundMark x1="35000" y1="56429" x2="35000" y2="56429"/>
                        <a14:foregroundMark x1="38300" y1="56429" x2="38300" y2="56429"/>
                        <a14:foregroundMark x1="38300" y1="53333" x2="44600" y2="57143"/>
                        <a14:foregroundMark x1="44600" y1="57143" x2="44400" y2="55000"/>
                        <a14:foregroundMark x1="56700" y1="35476" x2="56700" y2="35476"/>
                        <a14:foregroundMark x1="58700" y1="32857" x2="58700" y2="32857"/>
                        <a14:foregroundMark x1="59000" y1="36905" x2="59000" y2="37381"/>
                        <a14:foregroundMark x1="59000" y1="35000" x2="59000" y2="35714"/>
                        <a14:foregroundMark x1="56900" y1="38095" x2="57700" y2="38095"/>
                        <a14:foregroundMark x1="56700" y1="36905" x2="56700" y2="36905"/>
                        <a14:foregroundMark x1="56700" y1="36905" x2="56700" y2="36905"/>
                        <a14:foregroundMark x1="56600" y1="36905" x2="56200" y2="36905"/>
                        <a14:foregroundMark x1="60800" y1="34048" x2="61200" y2="34048"/>
                        <a14:foregroundMark x1="62200" y1="38095" x2="62200" y2="38095"/>
                        <a14:foregroundMark x1="61300" y1="35714" x2="61300" y2="35714"/>
                        <a14:foregroundMark x1="61300" y1="35714" x2="61300" y2="35714"/>
                        <a14:foregroundMark x1="63500" y1="35952" x2="63500" y2="35952"/>
                        <a14:foregroundMark x1="65200" y1="34762" x2="65050" y2="34524"/>
                        <a14:foregroundMark x1="65305" y1="34928" x2="65200" y2="34762"/>
                        <a14:foregroundMark x1="67300" y1="35476" x2="83700" y2="35476"/>
                        <a14:foregroundMark x1="66755" y1="34376" x2="67100" y2="34286"/>
                        <a14:foregroundMark x1="63434" y1="35238" x2="65267" y2="34762"/>
                        <a14:foregroundMark x1="62744" y1="35417" x2="63434" y2="35238"/>
                        <a14:foregroundMark x1="67100" y1="34286" x2="67600" y2="34286"/>
                        <a14:foregroundMark x1="56400" y1="37143" x2="56400" y2="33095"/>
                        <a14:foregroundMark x1="63046" y1="34447" x2="63400" y2="34286"/>
                        <a14:foregroundMark x1="61308" y1="35238" x2="61825" y2="35003"/>
                        <a14:foregroundMark x1="60785" y1="35476" x2="61308" y2="35238"/>
                        <a14:foregroundMark x1="60661" y1="35533" x2="60785" y2="35476"/>
                        <a14:foregroundMark x1="58692" y1="36429" x2="60023" y2="35823"/>
                        <a14:foregroundMark x1="56600" y1="37381" x2="58692" y2="36429"/>
                        <a14:foregroundMark x1="64757" y1="35476" x2="65038" y2="35722"/>
                        <a14:foregroundMark x1="64486" y1="35238" x2="64757" y2="35476"/>
                        <a14:foregroundMark x1="63943" y1="34762" x2="64486" y2="35238"/>
                        <a14:foregroundMark x1="63672" y1="34524" x2="63943" y2="34762"/>
                        <a14:foregroundMark x1="63400" y1="34286" x2="63672" y2="34524"/>
                        <a14:foregroundMark x1="60700" y1="37857" x2="60700" y2="37857"/>
                        <a14:foregroundMark x1="60300" y1="36905" x2="60300" y2="36905"/>
                        <a14:foregroundMark x1="60200" y1="36905" x2="60200" y2="36905"/>
                        <a14:foregroundMark x1="65600" y1="36905" x2="65600" y2="36905"/>
                        <a14:foregroundMark x1="65000" y1="36905" x2="65000" y2="36905"/>
                        <a14:foregroundMark x1="65100" y1="36905" x2="65100" y2="36905"/>
                        <a14:foregroundMark x1="66200" y1="37619" x2="64900" y2="36429"/>
                        <a14:foregroundMark x1="56400" y1="35000" x2="57300" y2="37857"/>
                        <a14:backgroundMark x1="36900" y1="46905" x2="36900" y2="46905"/>
                        <a14:backgroundMark x1="40500" y1="46429" x2="40500" y2="46429"/>
                        <a14:backgroundMark x1="32200" y1="65714" x2="32200" y2="65714"/>
                        <a14:backgroundMark x1="31100" y1="65476" x2="31100" y2="65476"/>
                        <a14:backgroundMark x1="81528" y1="31206" x2="86000" y2="30238"/>
                        <a14:backgroundMark x1="29100" y1="65476" x2="34200" y2="66429"/>
                        <a14:backgroundMark x1="33700" y1="45000" x2="42900" y2="44762"/>
                        <a14:backgroundMark x1="42900" y1="44762" x2="44100" y2="44762"/>
                        <a14:backgroundMark x1="45000" y1="45476" x2="43600" y2="44048"/>
                        <a14:backgroundMark x1="62900" y1="35476" x2="62900" y2="35476"/>
                        <a14:backgroundMark x1="62900" y1="34762" x2="62900" y2="34762"/>
                        <a14:backgroundMark x1="62500" y1="35238" x2="62500" y2="35238"/>
                        <a14:backgroundMark x1="59900" y1="35714" x2="59900" y2="36905"/>
                        <a14:backgroundMark x1="60900" y1="36667" x2="60000" y2="35714"/>
                        <a14:backgroundMark x1="61900" y1="34762" x2="62800" y2="35238"/>
                        <a14:backgroundMark x1="73600" y1="34524" x2="73600" y2="34524"/>
                        <a14:backgroundMark x1="77200" y1="35476" x2="77200" y2="35476"/>
                        <a14:backgroundMark x1="79500" y1="35714" x2="79500" y2="35714"/>
                        <a14:backgroundMark x1="83300" y1="35952" x2="83300" y2="35952"/>
                        <a14:backgroundMark x1="83300" y1="35000" x2="83300" y2="35000"/>
                        <a14:backgroundMark x1="83100" y1="35476" x2="83100" y2="35476"/>
                        <a14:backgroundMark x1="79500" y1="35000" x2="79500" y2="35000"/>
                        <a14:backgroundMark x1="79400" y1="35714" x2="79400" y2="35714"/>
                        <a14:backgroundMark x1="66700" y1="34762" x2="66700" y2="34762"/>
                        <a14:backgroundMark x1="66600" y1="34286" x2="66500" y2="35238"/>
                        <a14:backgroundMark x1="59700" y1="36429" x2="59700" y2="36429"/>
                        <a14:backgroundMark x1="61400" y1="34286" x2="61400" y2="34286"/>
                        <a14:backgroundMark x1="61400" y1="34048" x2="61400" y2="340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724" y="285752"/>
            <a:ext cx="12318724" cy="553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: Curvo 2">
            <a:extLst>
              <a:ext uri="{FF2B5EF4-FFF2-40B4-BE49-F238E27FC236}">
                <a16:creationId xmlns:a16="http://schemas.microsoft.com/office/drawing/2014/main" id="{8C1EB9DB-E31A-BED7-1F82-40393907CD86}"/>
              </a:ext>
            </a:extLst>
          </p:cNvPr>
          <p:cNvCxnSpPr/>
          <p:nvPr/>
        </p:nvCxnSpPr>
        <p:spPr>
          <a:xfrm rot="10800000" flipV="1">
            <a:off x="6619461" y="3737112"/>
            <a:ext cx="2007704" cy="854765"/>
          </a:xfrm>
          <a:prstGeom prst="curvedConnector3">
            <a:avLst>
              <a:gd name="adj1" fmla="val 8416"/>
            </a:avLst>
          </a:prstGeom>
          <a:ln w="174625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: Curvo 5">
            <a:extLst>
              <a:ext uri="{FF2B5EF4-FFF2-40B4-BE49-F238E27FC236}">
                <a16:creationId xmlns:a16="http://schemas.microsoft.com/office/drawing/2014/main" id="{7D8A1E09-5510-9103-DE39-0FF362CA3F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86601" y="3737109"/>
            <a:ext cx="3548269" cy="2084597"/>
          </a:xfrm>
          <a:prstGeom prst="curvedConnector3">
            <a:avLst>
              <a:gd name="adj1" fmla="val 11345"/>
            </a:avLst>
          </a:prstGeom>
          <a:ln w="174625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5F76CFF7-26FB-E2BC-799B-A6092AC6B350}"/>
              </a:ext>
            </a:extLst>
          </p:cNvPr>
          <p:cNvSpPr txBox="1"/>
          <p:nvPr/>
        </p:nvSpPr>
        <p:spPr>
          <a:xfrm>
            <a:off x="3558209" y="4363909"/>
            <a:ext cx="4353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n w="9525">
                  <a:solidFill>
                    <a:schemeClr val="tx1">
                      <a:lumMod val="9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Função que será executada e memorizada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446D6C5-7ADC-D92D-248D-F87FCFE09BD6}"/>
              </a:ext>
            </a:extLst>
          </p:cNvPr>
          <p:cNvSpPr txBox="1"/>
          <p:nvPr/>
        </p:nvSpPr>
        <p:spPr>
          <a:xfrm>
            <a:off x="3150705" y="5590874"/>
            <a:ext cx="4353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n w="9525">
                  <a:solidFill>
                    <a:schemeClr val="tx1">
                      <a:lumMod val="9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 de dependências.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1D2057E-C410-3F78-90DF-AB58CC629363}"/>
              </a:ext>
            </a:extLst>
          </p:cNvPr>
          <p:cNvSpPr txBox="1"/>
          <p:nvPr/>
        </p:nvSpPr>
        <p:spPr>
          <a:xfrm>
            <a:off x="4422914" y="436128"/>
            <a:ext cx="7136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n w="9525">
                  <a:solidFill>
                    <a:schemeClr val="tx1">
                      <a:lumMod val="9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Quando o array está vazio, significa que a função só será executada uma única vez, na primeira renderização do componente.</a:t>
            </a:r>
          </a:p>
        </p:txBody>
      </p:sp>
    </p:spTree>
    <p:extLst>
      <p:ext uri="{BB962C8B-B14F-4D97-AF65-F5344CB8AC3E}">
        <p14:creationId xmlns:p14="http://schemas.microsoft.com/office/powerpoint/2010/main" val="183839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theme/_rels/them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ppt/theme/theme1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1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4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6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7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8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9.xml><?xml version="1.0" encoding="utf-8"?>
<a:theme xmlns:a="http://schemas.openxmlformats.org/drawingml/2006/main" name="1_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Override1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Amarelo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Violeta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298</Words>
  <Application>Microsoft Office PowerPoint</Application>
  <PresentationFormat>Widescreen</PresentationFormat>
  <Paragraphs>41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14</vt:i4>
      </vt:variant>
      <vt:variant>
        <vt:lpstr>Tema</vt:lpstr>
      </vt:variant>
      <vt:variant>
        <vt:i4>11</vt:i4>
      </vt:variant>
      <vt:variant>
        <vt:lpstr>Títulos de slides</vt:lpstr>
      </vt:variant>
      <vt:variant>
        <vt:i4>18</vt:i4>
      </vt:variant>
    </vt:vector>
  </HeadingPairs>
  <TitlesOfParts>
    <vt:vector size="43" baseType="lpstr">
      <vt:lpstr>0xProto Nerd Font</vt:lpstr>
      <vt:lpstr>Arial</vt:lpstr>
      <vt:lpstr>Calibri</vt:lpstr>
      <vt:lpstr>Calibri Light</vt:lpstr>
      <vt:lpstr>Century Gothic</vt:lpstr>
      <vt:lpstr>Century Schoolbook</vt:lpstr>
      <vt:lpstr>Garamond</vt:lpstr>
      <vt:lpstr>Impact</vt:lpstr>
      <vt:lpstr>Rockwell</vt:lpstr>
      <vt:lpstr>Rockwell Condensed</vt:lpstr>
      <vt:lpstr>Trebuchet MS</vt:lpstr>
      <vt:lpstr>Wingdings</vt:lpstr>
      <vt:lpstr>Wingdings 2</vt:lpstr>
      <vt:lpstr>Wingdings 3</vt:lpstr>
      <vt:lpstr>Personalizar design</vt:lpstr>
      <vt:lpstr>Tipo de Madeira</vt:lpstr>
      <vt:lpstr>Fatia</vt:lpstr>
      <vt:lpstr>Facetado</vt:lpstr>
      <vt:lpstr>Exibir</vt:lpstr>
      <vt:lpstr>Cacho</vt:lpstr>
      <vt:lpstr>Orgânico</vt:lpstr>
      <vt:lpstr>Retrospectiva</vt:lpstr>
      <vt:lpstr>1_Retrospectiva</vt:lpstr>
      <vt:lpstr>Evento Principal</vt:lpstr>
      <vt:lpstr>Savon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Johann Patricio Daniel</dc:creator>
  <cp:lastModifiedBy>Johann Patricio Daniel</cp:lastModifiedBy>
  <cp:revision>5</cp:revision>
  <dcterms:created xsi:type="dcterms:W3CDTF">2024-09-11T00:54:17Z</dcterms:created>
  <dcterms:modified xsi:type="dcterms:W3CDTF">2024-09-12T01:18:40Z</dcterms:modified>
</cp:coreProperties>
</file>